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57" r:id="rId6"/>
    <p:sldId id="265" r:id="rId7"/>
    <p:sldId id="266" r:id="rId8"/>
    <p:sldId id="258" r:id="rId9"/>
    <p:sldId id="260" r:id="rId10"/>
    <p:sldId id="27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6657-BEC3-8567-1DE2-BA79076EF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D851E-E9E7-C688-66D9-C42B45BE1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19FA1-E085-215A-A43F-317DC190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E706-F368-4293-B5CA-694A1EEB881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01141-57D1-3B3E-631F-ADC4F615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CC7A4-DF2A-D534-8515-D97477A0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3AEA-A882-44CC-B692-5D70C0F18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3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753B-ACE7-F110-39DE-E605BC38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46084-10A1-C0EA-CA7D-3B05D550F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299A1-7C3C-214E-6980-CD346088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E706-F368-4293-B5CA-694A1EEB881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AB6C2-C9CE-518C-6087-1B2459AC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29BD-3610-277E-9F38-F20D4AE1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3AEA-A882-44CC-B692-5D70C0F18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8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F8747-A045-F6B0-3E17-F0169671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460E7-E525-FA0C-CF6A-3635698DD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AFA31-C15A-DEF0-B5D4-0C1E6450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E706-F368-4293-B5CA-694A1EEB881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FE9DF-7ABF-A220-9009-2F76131A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6BB8A-FF3A-F83E-3E76-F9289862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3AEA-A882-44CC-B692-5D70C0F18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9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B80A-21DD-5460-9E10-B97E8FEB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DDB3-D4D0-2649-8D1A-24D40D43D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65A09-86CC-71FB-2B15-4CC94C42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E706-F368-4293-B5CA-694A1EEB881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E4B2-CB9F-1573-C1E4-D50FB225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A282-2C9F-4111-4BE0-CBA5240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3AEA-A882-44CC-B692-5D70C0F18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F748-9B04-FDEA-4596-75E86471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9F4B2-6FF5-414F-E80C-53EA3DC13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3A44-102E-DD8D-4D8C-69009922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E706-F368-4293-B5CA-694A1EEB881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F96F7-CF9D-ACF3-8D4F-03F8F451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95586-C2CE-C34C-FDFF-2CF8DAA8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3AEA-A882-44CC-B692-5D70C0F18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41BE-A863-AA6E-6C91-C66FC909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1C19-E78D-4284-085B-27C1EB9D9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F5566-0B72-071A-6B7D-02FE83587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5C32E-F62C-0018-9FBE-75E579FF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E706-F368-4293-B5CA-694A1EEB881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C3F35-EF28-392C-A8A9-35D5424C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FAF1F-7379-1F92-526A-0AE700AD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3AEA-A882-44CC-B692-5D70C0F18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7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2D06-ADA3-8FB2-1FA8-2EAFFD88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D6953-FD11-A3FA-C263-5D72A5154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C61FF-7465-7169-ADFE-0C4CA3381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36A18-4BAD-5201-1F95-44DDAEB57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50088-7B78-5FFC-330C-1743A832F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A1F8A-5344-E554-8859-0442AF50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E706-F368-4293-B5CA-694A1EEB881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5B641-5B59-2543-B34D-73AE0300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3BE37-4887-F33B-ECA3-2BF7CBD5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3AEA-A882-44CC-B692-5D70C0F18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5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B16D-BB67-EF63-B422-93DF1BDA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95018-C25B-2594-4BFF-F8971F70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E706-F368-4293-B5CA-694A1EEB881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70FC5-A975-A3C0-A101-52D3B063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55344-3C4B-5172-F227-F06A7814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3AEA-A882-44CC-B692-5D70C0F18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1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90F75-6710-15AB-6586-DE46B62B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E706-F368-4293-B5CA-694A1EEB881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EAB37-0DCF-A7A3-72CF-ACFE978F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9BC3E-FA8F-1D80-F6D7-00050F00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3AEA-A882-44CC-B692-5D70C0F18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B986-D53A-FE98-6F43-AAA2FCBC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38CA-838A-115F-D7E0-5691C696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12EAF-6EB8-65C0-7F29-AE530FD1F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EC6CF-449A-7381-B9B2-55066767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E706-F368-4293-B5CA-694A1EEB881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8DA9A-23A7-B2A6-94AF-26552081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499B3-C714-07B8-611F-EE865939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3AEA-A882-44CC-B692-5D70C0F18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2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4746-958A-4941-DAC3-C67161F4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1C153-93F2-20E0-A4A4-75332ABD6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12C61-436B-5831-D09A-0D3419548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F1E75-B33D-6EE1-A67F-1D5B5B09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E706-F368-4293-B5CA-694A1EEB881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05D31-BB8F-EC29-15D5-0EE2165A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9F6C5-F27A-4FAF-F97B-EFFE62B0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3AEA-A882-44CC-B692-5D70C0F18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8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31324-F837-7A73-001A-5E8B75C3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C6711-4C4F-DE61-D50E-9B4F14E85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372B4-B8B6-910F-EF93-B6201C883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0E706-F368-4293-B5CA-694A1EEB881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4713-5086-5953-D255-1B9890D01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0B6FF-767F-18C9-2393-EB2F2A745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3AEA-A882-44CC-B692-5D70C0F18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5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CC60-E6E3-2E7F-E1E3-AC094F82B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781288"/>
            <a:ext cx="9144000" cy="2387600"/>
          </a:xfrm>
          <a:noFill/>
        </p:spPr>
        <p:txBody>
          <a:bodyPr>
            <a:normAutofit fontScale="90000"/>
          </a:bodyPr>
          <a:lstStyle/>
          <a:p>
            <a:r>
              <a:rPr lang="en-US" sz="8800" b="1" dirty="0" err="1">
                <a:gradFill>
                  <a:gsLst>
                    <a:gs pos="0">
                      <a:srgbClr val="7030A0"/>
                    </a:gs>
                    <a:gs pos="28000">
                      <a:srgbClr val="7030A0"/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+mn-lt"/>
              </a:rPr>
              <a:t>FinSightAI</a:t>
            </a:r>
            <a:br>
              <a:rPr lang="en-US" dirty="0"/>
            </a:br>
            <a:r>
              <a:rPr lang="en-US" sz="4400" dirty="0"/>
              <a:t>Your AI Finance Advisor</a:t>
            </a:r>
            <a:br>
              <a:rPr lang="en-US" sz="4400" dirty="0"/>
            </a:br>
            <a:r>
              <a:rPr lang="en-US" sz="1800" dirty="0"/>
              <a:t> </a:t>
            </a:r>
            <a:br>
              <a:rPr lang="en-US" sz="4400" dirty="0"/>
            </a:br>
            <a:r>
              <a:rPr lang="en-US" sz="2200" dirty="0" err="1"/>
              <a:t>Streamlit</a:t>
            </a:r>
            <a:r>
              <a:rPr lang="en-US" sz="2200" dirty="0"/>
              <a:t>-based AI App for Personalized Financial Guidance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0CDC4-884B-4D3F-17B4-C4CF6B6E1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4646762"/>
            <a:ext cx="9097992" cy="1449118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3200" dirty="0"/>
              <a:t>Presented By:</a:t>
            </a:r>
          </a:p>
          <a:p>
            <a:pPr algn="l"/>
            <a:r>
              <a:rPr lang="en-US" sz="3200" dirty="0"/>
              <a:t>- Lavya</a:t>
            </a:r>
          </a:p>
          <a:p>
            <a:pPr algn="l"/>
            <a:r>
              <a:rPr lang="en-US" sz="3200" dirty="0"/>
              <a:t>- </a:t>
            </a:r>
            <a:r>
              <a:rPr lang="en-US" sz="3200" dirty="0" err="1"/>
              <a:t>Mokksh</a:t>
            </a:r>
            <a:endParaRPr lang="en-US" sz="3200" dirty="0"/>
          </a:p>
          <a:p>
            <a:pPr algn="l"/>
            <a:r>
              <a:rPr lang="en-US" sz="3200" dirty="0"/>
              <a:t>- </a:t>
            </a:r>
            <a:r>
              <a:rPr lang="en-US" sz="3200" dirty="0" err="1"/>
              <a:t>Shivankur</a:t>
            </a:r>
            <a:endParaRPr lang="en-US" sz="3200" dirty="0"/>
          </a:p>
          <a:p>
            <a:pPr algn="l"/>
            <a:r>
              <a:rPr lang="en-US" sz="3200" dirty="0"/>
              <a:t>- Zubair</a:t>
            </a:r>
          </a:p>
        </p:txBody>
      </p:sp>
    </p:spTree>
    <p:extLst>
      <p:ext uri="{BB962C8B-B14F-4D97-AF65-F5344CB8AC3E}">
        <p14:creationId xmlns:p14="http://schemas.microsoft.com/office/powerpoint/2010/main" val="297994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BA97-1FE6-C22A-17D1-3B99B268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Future Scope: What's Next for </a:t>
            </a:r>
            <a:r>
              <a:rPr lang="en-US" dirty="0" err="1"/>
              <a:t>FinSightAI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2AEDC-E8CB-3315-A42B-BB002AE5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400" b="1" dirty="0"/>
              <a:t>Enhanced Document Intelligence</a:t>
            </a:r>
            <a:br>
              <a:rPr lang="en-IN" sz="2400" dirty="0"/>
            </a:br>
            <a:r>
              <a:rPr lang="en-IN" sz="2400" dirty="0"/>
              <a:t>• OCR support for image-based and handwritten documents</a:t>
            </a:r>
            <a:br>
              <a:rPr lang="en-IN" sz="2400" dirty="0"/>
            </a:br>
            <a:r>
              <a:rPr lang="en-IN" sz="2400" dirty="0"/>
              <a:t>• Detect fraud risks and complex legal terms in contracts</a:t>
            </a:r>
          </a:p>
          <a:p>
            <a:pPr>
              <a:buNone/>
            </a:pPr>
            <a:r>
              <a:rPr lang="en-IN" sz="2400" b="1" dirty="0"/>
              <a:t>Live Data Integration</a:t>
            </a:r>
            <a:br>
              <a:rPr lang="en-IN" sz="2400" dirty="0"/>
            </a:br>
            <a:r>
              <a:rPr lang="en-IN" sz="2400" dirty="0"/>
              <a:t>• Connect to APIs like Alpha Vantage for real-time financial data</a:t>
            </a:r>
            <a:br>
              <a:rPr lang="en-IN" sz="2400" dirty="0"/>
            </a:br>
            <a:r>
              <a:rPr lang="en-IN" sz="2400" dirty="0"/>
              <a:t>• Auto-adjust strategies based on market trends</a:t>
            </a:r>
          </a:p>
          <a:p>
            <a:pPr marL="0" indent="0">
              <a:buNone/>
            </a:pPr>
            <a:r>
              <a:rPr lang="en-IN" sz="2400" b="1" dirty="0"/>
              <a:t>Report Exporting</a:t>
            </a:r>
            <a:br>
              <a:rPr lang="en-IN" sz="2400" dirty="0"/>
            </a:br>
            <a:r>
              <a:rPr lang="en-IN" sz="2400" dirty="0"/>
              <a:t>• Downloadable PDFs of advice, risk reports, and portfolio plans</a:t>
            </a:r>
            <a:br>
              <a:rPr lang="en-IN" sz="2400" dirty="0"/>
            </a:br>
            <a:r>
              <a:rPr lang="en-IN" sz="2400" dirty="0"/>
              <a:t>• Easy sharing for advisors or financial planning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611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B96C-C2CB-7629-3FEF-206F17DAB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9700" y="2569742"/>
            <a:ext cx="6832600" cy="1177926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3529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AC1C-84C3-1DB1-728A-5A4BA1EF0D03}"/>
              </a:ext>
            </a:extLst>
          </p:cNvPr>
          <p:cNvSpPr txBox="1">
            <a:spLocks/>
          </p:cNvSpPr>
          <p:nvPr/>
        </p:nvSpPr>
        <p:spPr>
          <a:xfrm>
            <a:off x="838200" y="779194"/>
            <a:ext cx="10515600" cy="9575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Problem Statement:</a:t>
            </a:r>
            <a:endParaRPr lang="en-IN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F1005-EC86-F23E-A7C8-4A642F7766B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Navigating Personal Finance is Hard.</a:t>
            </a:r>
          </a:p>
          <a:p>
            <a:r>
              <a:rPr lang="en-US" dirty="0"/>
              <a:t>Many struggle with low financial literacy.</a:t>
            </a:r>
          </a:p>
          <a:p>
            <a:r>
              <a:rPr lang="en-US" dirty="0"/>
              <a:t>Understanding complex documents (contracts, balance sheets) is difficult and time-consuming.</a:t>
            </a:r>
          </a:p>
          <a:p>
            <a:r>
              <a:rPr lang="en-US" dirty="0"/>
              <a:t>Knowing “how” and “where” to start investing based on personal finances is confusing.</a:t>
            </a:r>
          </a:p>
          <a:p>
            <a:r>
              <a:rPr lang="en-US" dirty="0"/>
              <a:t>Accessing trustworthy, personalized, AI-driven financial guidance is limited.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29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2E45-9A7C-6F0F-698B-83E1EAD932F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Our Solution: FinSightAI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14D7A-E691-73F9-4A94-5A206EF9E60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Integrated AI Platform for Smarter Finance.</a:t>
            </a:r>
          </a:p>
          <a:p>
            <a:r>
              <a:rPr lang="en-US" dirty="0" err="1"/>
              <a:t>FinSightAI</a:t>
            </a:r>
            <a:r>
              <a:rPr lang="en-US" dirty="0"/>
              <a:t> combines three essential tools into one easy-to-use web application.</a:t>
            </a:r>
          </a:p>
          <a:p>
            <a:r>
              <a:rPr lang="en-US" b="1" dirty="0"/>
              <a:t>Answers</a:t>
            </a:r>
            <a:r>
              <a:rPr lang="en-US" dirty="0"/>
              <a:t>: Get clear explanations for financial queries via an AI Chatbot.</a:t>
            </a:r>
          </a:p>
          <a:p>
            <a:r>
              <a:rPr lang="en-US" b="1" dirty="0"/>
              <a:t>Analyzes</a:t>
            </a:r>
            <a:r>
              <a:rPr lang="en-US" dirty="0"/>
              <a:t>: Automatically understand uploaded documents and identify potential financial risks.</a:t>
            </a:r>
          </a:p>
          <a:p>
            <a:r>
              <a:rPr lang="en-US" b="1" dirty="0"/>
              <a:t>Advises</a:t>
            </a:r>
            <a:r>
              <a:rPr lang="en-US" dirty="0"/>
              <a:t>: Receive personalized investment strategies tailored to user’s profile and goals.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42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AF1CF5-5ADA-C07E-47EE-26D34F846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75" y="66036"/>
            <a:ext cx="7998014" cy="679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FA2D-EDFD-7B4C-607F-7DA9E1252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867" y="927100"/>
            <a:ext cx="5327650" cy="1922264"/>
          </a:xfrm>
        </p:spPr>
        <p:txBody>
          <a:bodyPr/>
          <a:lstStyle/>
          <a:p>
            <a:r>
              <a:rPr lang="en-US" dirty="0"/>
              <a:t>User Interface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4C0F5-286E-D918-9BB0-69BDB2460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867" y="3024067"/>
            <a:ext cx="5327650" cy="2773362"/>
          </a:xfrm>
        </p:spPr>
        <p:txBody>
          <a:bodyPr>
            <a:normAutofit/>
          </a:bodyPr>
          <a:lstStyle/>
          <a:p>
            <a:r>
              <a:rPr lang="en-US" dirty="0" err="1"/>
              <a:t>FinSightAI</a:t>
            </a:r>
            <a:r>
              <a:rPr lang="en-US" dirty="0"/>
              <a:t> offers a clean and user-friendly interface for financial decision-making. Key features include a smart chatbot for queries, document upload for risk analysis, and personalized strategy generation — all within an intuitive, tab-based layout.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E3DBE-8724-4D8F-F0E5-EDC2EA575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7563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1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8856DBE-B777-2F07-FE20-44A6912215A0}"/>
              </a:ext>
            </a:extLst>
          </p:cNvPr>
          <p:cNvSpPr txBox="1">
            <a:spLocks/>
          </p:cNvSpPr>
          <p:nvPr/>
        </p:nvSpPr>
        <p:spPr>
          <a:xfrm>
            <a:off x="1524000" y="419478"/>
            <a:ext cx="9144000" cy="108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Functionality: RAG Chat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129AA61-1641-19F4-EC61-7E728E1AF554}"/>
              </a:ext>
            </a:extLst>
          </p:cNvPr>
          <p:cNvSpPr txBox="1">
            <a:spLocks/>
          </p:cNvSpPr>
          <p:nvPr/>
        </p:nvSpPr>
        <p:spPr>
          <a:xfrm>
            <a:off x="1524000" y="1503741"/>
            <a:ext cx="9144000" cy="1211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'Ask Chat' feature in </a:t>
            </a:r>
            <a:r>
              <a:rPr lang="en-US" dirty="0" err="1"/>
              <a:t>FinSightAI</a:t>
            </a:r>
            <a:r>
              <a:rPr lang="en-US" dirty="0"/>
              <a:t> uses a Retrieval-Augmented Generation (RAG) approach to answer financial questions. It pulls from a curated knowledge base to deliver accurate, jargon-free responses tailored to the user's query.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C24B4E-1DD7-B63C-18FA-5BB95E296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602" y="2850676"/>
            <a:ext cx="7124132" cy="400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0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74D1D5-4208-26D7-6F35-C915D9C62BF8}"/>
              </a:ext>
            </a:extLst>
          </p:cNvPr>
          <p:cNvSpPr txBox="1">
            <a:spLocks/>
          </p:cNvSpPr>
          <p:nvPr/>
        </p:nvSpPr>
        <p:spPr>
          <a:xfrm>
            <a:off x="1574800" y="596899"/>
            <a:ext cx="9144000" cy="1084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Functionality: Document Scanner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5DC47A-AE54-95C4-ECEC-9D1A387FE308}"/>
              </a:ext>
            </a:extLst>
          </p:cNvPr>
          <p:cNvSpPr txBox="1">
            <a:spLocks/>
          </p:cNvSpPr>
          <p:nvPr/>
        </p:nvSpPr>
        <p:spPr>
          <a:xfrm>
            <a:off x="1524000" y="1725139"/>
            <a:ext cx="9144000" cy="121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The 'Upload Document' feature allows users to scan PDFs, Word files, or images. It extracts key financial data, and presents a summary report for quick review.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535536-FF4F-71C0-03F6-88C5D2A65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28" y="2936401"/>
            <a:ext cx="6971731" cy="392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EE01-7E10-A0DD-C217-7EB0ACA18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800" y="596899"/>
            <a:ext cx="9144000" cy="1084263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Functionality: Portfolio Adviser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A0006-179B-DA43-A4E7-BB40FD104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7538"/>
            <a:ext cx="9144000" cy="12112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'Get Advice' feature in </a:t>
            </a:r>
            <a:r>
              <a:rPr lang="en-US" dirty="0" err="1"/>
              <a:t>FinSightAI</a:t>
            </a:r>
            <a:r>
              <a:rPr lang="en-US" dirty="0"/>
              <a:t> collects user inputs such as age, income, expenses, and risk tolerance. It validates the data and generates a personalized investment strategy, displaying results with actionable insights and a success notification.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CCC08-64A5-0F5B-8D40-453A967C3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82" y="3429000"/>
            <a:ext cx="5508976" cy="3098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1A22EC-EC5A-35AE-C171-BE6E003D0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81" y="3429000"/>
            <a:ext cx="5508976" cy="309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1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F055B5-75C0-7721-C333-D1C07BC81D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dirty="0"/>
              <a:t>Tech</a:t>
            </a:r>
            <a:r>
              <a:rPr lang="en-IN" dirty="0"/>
              <a:t> Stack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FA68A11-3785-4FE7-18F8-CDD047D24AF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• Backend: </a:t>
            </a:r>
            <a:r>
              <a:rPr lang="en-IN" dirty="0" err="1"/>
              <a:t>FastAPI</a:t>
            </a:r>
            <a:r>
              <a:rPr lang="en-IN" dirty="0"/>
              <a:t> (Python), </a:t>
            </a:r>
            <a:r>
              <a:rPr lang="en-IN" dirty="0" err="1"/>
              <a:t>PyTorch</a:t>
            </a:r>
            <a:endParaRPr lang="en-IN" dirty="0"/>
          </a:p>
          <a:p>
            <a:pPr algn="l"/>
            <a:r>
              <a:rPr lang="en-IN" dirty="0"/>
              <a:t>• Frontend: </a:t>
            </a:r>
            <a:r>
              <a:rPr lang="en-IN" dirty="0" err="1"/>
              <a:t>Streamlit</a:t>
            </a:r>
            <a:endParaRPr lang="en-IN" dirty="0"/>
          </a:p>
          <a:p>
            <a:pPr algn="l"/>
            <a:r>
              <a:rPr lang="en-IN" dirty="0"/>
              <a:t>• AI:  Gemini + </a:t>
            </a:r>
            <a:r>
              <a:rPr lang="en-IN" dirty="0" err="1"/>
              <a:t>LangChain</a:t>
            </a:r>
            <a:r>
              <a:rPr lang="en-IN" dirty="0"/>
              <a:t>, </a:t>
            </a:r>
            <a:r>
              <a:rPr lang="en-IN" dirty="0" err="1"/>
              <a:t>FinBERT</a:t>
            </a:r>
            <a:endParaRPr lang="en-IN" dirty="0"/>
          </a:p>
          <a:p>
            <a:pPr algn="l"/>
            <a:r>
              <a:rPr lang="en-IN" dirty="0"/>
              <a:t>•ML: Transformers, </a:t>
            </a:r>
            <a:r>
              <a:rPr lang="en-IN" dirty="0" err="1"/>
              <a:t>PyTorch</a:t>
            </a:r>
            <a:r>
              <a:rPr lang="en-IN" dirty="0"/>
              <a:t>, scikit-learn</a:t>
            </a:r>
          </a:p>
          <a:p>
            <a:pPr algn="l"/>
            <a:r>
              <a:rPr lang="en-IN" dirty="0"/>
              <a:t>• Document Embedding: FAISS</a:t>
            </a:r>
          </a:p>
          <a:p>
            <a:pPr algn="l"/>
            <a:r>
              <a:rPr lang="en-IN" dirty="0"/>
              <a:t>• Parsing: </a:t>
            </a:r>
            <a:r>
              <a:rPr lang="en-IN" dirty="0" err="1"/>
              <a:t>PyMuPDF</a:t>
            </a:r>
            <a:r>
              <a:rPr lang="en-IN" dirty="0"/>
              <a:t>, Tesseract</a:t>
            </a:r>
          </a:p>
          <a:p>
            <a:pPr algn="l"/>
            <a:r>
              <a:rPr lang="en-IN" dirty="0"/>
              <a:t>• ML: scikit-learn, Transformers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09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443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FinSightAI Your AI Finance Advisor   Streamlit-based AI App for Personalized Financial Guidance </vt:lpstr>
      <vt:lpstr>PowerPoint Presentation</vt:lpstr>
      <vt:lpstr>PowerPoint Presentation</vt:lpstr>
      <vt:lpstr>PowerPoint Presentation</vt:lpstr>
      <vt:lpstr>User Interface Overview</vt:lpstr>
      <vt:lpstr>PowerPoint Presentation</vt:lpstr>
      <vt:lpstr>PowerPoint Presentation</vt:lpstr>
      <vt:lpstr>Functionality: Portfolio Adviser</vt:lpstr>
      <vt:lpstr>PowerPoint Presentation</vt:lpstr>
      <vt:lpstr>Future Scope: What's Next for FinSightAI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Shivankur Sharma</dc:creator>
  <cp:lastModifiedBy>Mohammad Zubair Iqubal</cp:lastModifiedBy>
  <cp:revision>5</cp:revision>
  <dcterms:created xsi:type="dcterms:W3CDTF">2024-08-08T13:16:02Z</dcterms:created>
  <dcterms:modified xsi:type="dcterms:W3CDTF">2025-04-26T05:01:59Z</dcterms:modified>
</cp:coreProperties>
</file>