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3" r:id="rId7"/>
    <p:sldId id="258" r:id="rId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475" y="45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nna DM" userId="8a105b8b8f4abadd" providerId="LiveId" clId="{4F911A46-B2AC-45F4-AA1C-0D74F90B7902}"/>
    <pc:docChg chg="modSld">
      <pc:chgData name="shivanna DM" userId="8a105b8b8f4abadd" providerId="LiveId" clId="{4F911A46-B2AC-45F4-AA1C-0D74F90B7902}" dt="2024-12-17T07:07:40.026" v="8" actId="20577"/>
      <pc:docMkLst>
        <pc:docMk/>
      </pc:docMkLst>
      <pc:sldChg chg="modSp mod">
        <pc:chgData name="shivanna DM" userId="8a105b8b8f4abadd" providerId="LiveId" clId="{4F911A46-B2AC-45F4-AA1C-0D74F90B7902}" dt="2024-12-17T07:07:40.026" v="8" actId="20577"/>
        <pc:sldMkLst>
          <pc:docMk/>
          <pc:sldMk cId="0" sldId="256"/>
        </pc:sldMkLst>
        <pc:spChg chg="mod">
          <ac:chgData name="shivanna DM" userId="8a105b8b8f4abadd" providerId="LiveId" clId="{4F911A46-B2AC-45F4-AA1C-0D74F90B7902}" dt="2024-12-17T07:07:40.026" v="8" actId="20577"/>
          <ac:spMkLst>
            <pc:docMk/>
            <pc:sldMk cId="0" sldId="256"/>
            <ac:spMk id="8" creationId="{2688646E-4DD4-027F-9D32-C7B26F40870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17359"/>
          </a:xfrm>
          <a:custGeom>
            <a:avLst/>
            <a:gdLst/>
            <a:ahLst/>
            <a:cxnLst/>
            <a:rect l="l" t="t" r="r" b="b"/>
            <a:pathLst>
              <a:path w="12192000" h="6817359">
                <a:moveTo>
                  <a:pt x="12191999" y="6816903"/>
                </a:moveTo>
                <a:lnTo>
                  <a:pt x="0" y="6816903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16903"/>
                </a:lnTo>
                <a:close/>
              </a:path>
            </a:pathLst>
          </a:custGeom>
          <a:solidFill>
            <a:srgbClr val="000A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77360" y="478857"/>
            <a:ext cx="92964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://www.cambridge.edu.i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mbridge.edu.in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mbridge.edu.in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mbridge.edu.in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mbridge.edu.in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://www.cambridge.edu.in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000A30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0401" y="838201"/>
            <a:ext cx="5181598" cy="60197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164058"/>
            <a:ext cx="2008960" cy="134828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1000" y="1828800"/>
            <a:ext cx="5181598" cy="1034386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 marR="5080" algn="ctr">
              <a:lnSpc>
                <a:spcPct val="80000"/>
              </a:lnSpc>
              <a:spcBef>
                <a:spcPts val="770"/>
              </a:spcBef>
            </a:pPr>
            <a:r>
              <a:rPr lang="en-US" dirty="0">
                <a:solidFill>
                  <a:schemeClr val="bg1"/>
                </a:solidFill>
              </a:rPr>
              <a:t>Project Presentation</a:t>
            </a:r>
            <a:br>
              <a:rPr lang="en-US" sz="1600" dirty="0">
                <a:solidFill>
                  <a:schemeClr val="bg1"/>
                </a:solidFill>
              </a:rPr>
            </a:b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Phase I - Part II</a:t>
            </a:r>
            <a:endParaRPr lang="en-IN" sz="3200" dirty="0"/>
          </a:p>
        </p:txBody>
      </p:sp>
      <p:sp>
        <p:nvSpPr>
          <p:cNvPr id="6" name="object 6"/>
          <p:cNvSpPr txBox="1"/>
          <p:nvPr/>
        </p:nvSpPr>
        <p:spPr>
          <a:xfrm>
            <a:off x="0" y="4720748"/>
            <a:ext cx="7392671" cy="1519647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5"/>
              </a:spcBef>
            </a:pPr>
            <a:endParaRPr lang="en-IN"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600835" marR="944880" indent="-1588770">
              <a:lnSpc>
                <a:spcPts val="2330"/>
              </a:lnSpc>
              <a:tabLst>
                <a:tab pos="1785620" algn="l"/>
              </a:tabLst>
            </a:pPr>
            <a:r>
              <a:rPr lang="en-US" sz="2150" b="1" i="1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2150" b="1" i="1" dirty="0">
                <a:solidFill>
                  <a:srgbClr val="FFFFFF"/>
                </a:solidFill>
                <a:latin typeface="Times New Roman"/>
                <a:cs typeface="Times New Roman"/>
              </a:rPr>
              <a:t>Department</a:t>
            </a:r>
            <a:r>
              <a:rPr sz="215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50" b="1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150" b="1" i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lang="en-US" sz="2150" b="1" i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50" b="1" i="1" dirty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r>
              <a:rPr sz="2150" b="1" i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50" b="1" i="1" dirty="0">
                <a:solidFill>
                  <a:srgbClr val="FFFFFF"/>
                </a:solidFill>
                <a:latin typeface="Times New Roman"/>
                <a:cs typeface="Times New Roman"/>
              </a:rPr>
              <a:t>Science</a:t>
            </a:r>
            <a:r>
              <a:rPr sz="2150" b="1" i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50" b="1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15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Engineering</a:t>
            </a:r>
            <a:endParaRPr lang="en-IN" sz="2150" b="1" i="1" dirty="0">
              <a:latin typeface="Times New Roman"/>
              <a:cs typeface="Times New Roman"/>
            </a:endParaRPr>
          </a:p>
          <a:p>
            <a:pPr marL="1600835" marR="944880" indent="-1588770">
              <a:lnSpc>
                <a:spcPts val="2330"/>
              </a:lnSpc>
              <a:tabLst>
                <a:tab pos="1785620" algn="l"/>
              </a:tabLst>
            </a:pPr>
            <a:r>
              <a:rPr lang="en-IN" sz="2150" b="1" i="1" spc="-10" dirty="0">
                <a:solidFill>
                  <a:srgbClr val="FFFFFF"/>
                </a:solidFill>
                <a:latin typeface="Times New Roman"/>
                <a:cs typeface="Times New Roman"/>
                <a:hlinkClick r:id="rId4"/>
              </a:rPr>
              <a:t>                              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  <a:hlinkClick r:id="rId4"/>
              </a:rPr>
              <a:t>www.cambridge.edu.in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7" name="Picture 2" descr="G:\NAAC-2021\IMG-20210317-WA0002.jpg">
            <a:extLst>
              <a:ext uri="{FF2B5EF4-FFF2-40B4-BE49-F238E27FC236}">
                <a16:creationId xmlns:a16="http://schemas.microsoft.com/office/drawing/2014/main" id="{46B5A6D0-63CC-7066-E575-A9D5CB4BE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-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6414" y="0"/>
            <a:ext cx="1535585" cy="14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2688646E-4DD4-027F-9D32-C7B26F408707}"/>
              </a:ext>
            </a:extLst>
          </p:cNvPr>
          <p:cNvSpPr txBox="1">
            <a:spLocks/>
          </p:cNvSpPr>
          <p:nvPr/>
        </p:nvSpPr>
        <p:spPr>
          <a:xfrm>
            <a:off x="2286002" y="3233033"/>
            <a:ext cx="5181598" cy="17402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marR="5080" algn="l">
              <a:lnSpc>
                <a:spcPct val="80000"/>
              </a:lnSpc>
              <a:spcBef>
                <a:spcPts val="770"/>
              </a:spcBef>
            </a:pPr>
            <a:r>
              <a:rPr lang="en-US" sz="2000" dirty="0">
                <a:solidFill>
                  <a:schemeClr val="bg1"/>
                </a:solidFill>
              </a:rPr>
              <a:t>By:</a:t>
            </a:r>
          </a:p>
          <a:p>
            <a:pPr marL="355600" marR="5080" indent="-342900" algn="l">
              <a:lnSpc>
                <a:spcPct val="80000"/>
              </a:lnSpc>
              <a:spcBef>
                <a:spcPts val="77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Shivanna   		        1CD21IS145</a:t>
            </a:r>
          </a:p>
          <a:p>
            <a:pPr marL="355600" marR="5080" indent="-342900" algn="l">
              <a:lnSpc>
                <a:spcPct val="80000"/>
              </a:lnSpc>
              <a:spcBef>
                <a:spcPts val="77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Utkarsh </a:t>
            </a:r>
            <a:r>
              <a:rPr lang="en-US" sz="2000">
                <a:solidFill>
                  <a:schemeClr val="bg1"/>
                </a:solidFill>
              </a:rPr>
              <a:t>Kumar                  </a:t>
            </a:r>
            <a:r>
              <a:rPr lang="en-US" sz="2000" dirty="0">
                <a:solidFill>
                  <a:schemeClr val="bg1"/>
                </a:solidFill>
              </a:rPr>
              <a:t>1CD21IS171</a:t>
            </a:r>
          </a:p>
          <a:p>
            <a:pPr marL="355600" marR="5080" indent="-342900" algn="l">
              <a:lnSpc>
                <a:spcPct val="80000"/>
              </a:lnSpc>
              <a:spcBef>
                <a:spcPts val="77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Raviteja</a:t>
            </a:r>
            <a:r>
              <a:rPr lang="en-US" sz="2000" dirty="0">
                <a:solidFill>
                  <a:schemeClr val="bg1"/>
                </a:solidFill>
              </a:rPr>
              <a:t> G K  	        1CD21IS133</a:t>
            </a:r>
          </a:p>
          <a:p>
            <a:pPr marL="355600" marR="5080" indent="-342900" algn="l">
              <a:lnSpc>
                <a:spcPct val="80000"/>
              </a:lnSpc>
              <a:spcBef>
                <a:spcPts val="77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Shaik Mohammad </a:t>
            </a:r>
            <a:r>
              <a:rPr lang="en-US" sz="2000" dirty="0" err="1">
                <a:solidFill>
                  <a:schemeClr val="bg1"/>
                </a:solidFill>
              </a:rPr>
              <a:t>Afraz</a:t>
            </a:r>
            <a:r>
              <a:rPr lang="en-US" sz="2000" dirty="0">
                <a:solidFill>
                  <a:schemeClr val="bg1"/>
                </a:solidFill>
              </a:rPr>
              <a:t>   1CD21IS139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2022" y="0"/>
            <a:ext cx="1713230" cy="1703705"/>
            <a:chOff x="502022" y="0"/>
            <a:chExt cx="1713230" cy="1703705"/>
          </a:xfrm>
        </p:grpSpPr>
        <p:sp>
          <p:nvSpPr>
            <p:cNvPr id="3" name="object 3"/>
            <p:cNvSpPr/>
            <p:nvPr/>
          </p:nvSpPr>
          <p:spPr>
            <a:xfrm>
              <a:off x="502022" y="0"/>
              <a:ext cx="1713230" cy="1703705"/>
            </a:xfrm>
            <a:custGeom>
              <a:avLst/>
              <a:gdLst/>
              <a:ahLst/>
              <a:cxnLst/>
              <a:rect l="l" t="t" r="r" b="b"/>
              <a:pathLst>
                <a:path w="1713230" h="1703705">
                  <a:moveTo>
                    <a:pt x="1712856" y="1703293"/>
                  </a:moveTo>
                  <a:lnTo>
                    <a:pt x="0" y="1703293"/>
                  </a:lnTo>
                  <a:lnTo>
                    <a:pt x="0" y="0"/>
                  </a:lnTo>
                  <a:lnTo>
                    <a:pt x="1712856" y="0"/>
                  </a:lnTo>
                  <a:lnTo>
                    <a:pt x="1712856" y="1703293"/>
                  </a:lnTo>
                  <a:close/>
                </a:path>
              </a:pathLst>
            </a:custGeom>
            <a:solidFill>
              <a:srgbClr val="000A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1616" y="416434"/>
              <a:ext cx="1353670" cy="870373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0" y="6320940"/>
            <a:ext cx="12192000" cy="537210"/>
          </a:xfrm>
          <a:custGeom>
            <a:avLst/>
            <a:gdLst/>
            <a:ahLst/>
            <a:cxnLst/>
            <a:rect l="l" t="t" r="r" b="b"/>
            <a:pathLst>
              <a:path w="12192000" h="537209">
                <a:moveTo>
                  <a:pt x="0" y="0"/>
                </a:moveTo>
                <a:lnTo>
                  <a:pt x="12191900" y="0"/>
                </a:lnTo>
                <a:lnTo>
                  <a:pt x="12191900" y="537058"/>
                </a:lnTo>
                <a:lnTo>
                  <a:pt x="0" y="537058"/>
                </a:lnTo>
                <a:lnTo>
                  <a:pt x="0" y="0"/>
                </a:lnTo>
                <a:close/>
              </a:path>
            </a:pathLst>
          </a:custGeom>
          <a:solidFill>
            <a:srgbClr val="000A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218734" y="6380529"/>
            <a:ext cx="2266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  <a:hlinkClick r:id="rId3"/>
              </a:rPr>
              <a:t>www.cambridge.edu.in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5047" y="6404827"/>
            <a:ext cx="5121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Department</a:t>
            </a:r>
            <a:r>
              <a:rPr sz="1800" b="1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b="1" i="1" spc="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r>
              <a:rPr sz="1800" b="1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Science</a:t>
            </a:r>
            <a:r>
              <a:rPr sz="1800" b="1" i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b="1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Engineering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278623" y="568209"/>
            <a:ext cx="1981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IN" spc="-10" dirty="0"/>
              <a:t>Objective</a:t>
            </a:r>
            <a:endParaRPr spc="-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C4BA88-4DF6-039A-1012-1ACDAE333641}"/>
              </a:ext>
            </a:extLst>
          </p:cNvPr>
          <p:cNvSpPr txBox="1"/>
          <p:nvPr/>
        </p:nvSpPr>
        <p:spPr>
          <a:xfrm>
            <a:off x="575047" y="2209800"/>
            <a:ext cx="113883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To propose an AI-based LSTM-CNN model for predicting stock market behavior to assist investors in making more informed decisions.</a:t>
            </a:r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To evaluate the prediction accuracy of the LSTM-CNN model in comparison to other existing prediction models.</a:t>
            </a:r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To explore how AI models like Long Short-Term Memory (LSTM) and Convolutional Neural Networks (CNN) can enhance risk management and portfolio diversification strategies for investors.</a:t>
            </a:r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To improve investors' decision-making processes by leveraging reliable AI-based stock market forecasting techniques with high prediction accuracy.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1A4ACA4-F4B2-7622-64B3-3BBE355B3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01EED1F7-D024-F528-5DB0-EB0ABC48FEC4}"/>
              </a:ext>
            </a:extLst>
          </p:cNvPr>
          <p:cNvGrpSpPr/>
          <p:nvPr/>
        </p:nvGrpSpPr>
        <p:grpSpPr>
          <a:xfrm>
            <a:off x="502022" y="0"/>
            <a:ext cx="1713230" cy="1703705"/>
            <a:chOff x="502022" y="0"/>
            <a:chExt cx="1713230" cy="1703705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8BE185F1-9C39-18A6-5C95-D5EDB1F74D03}"/>
                </a:ext>
              </a:extLst>
            </p:cNvPr>
            <p:cNvSpPr/>
            <p:nvPr/>
          </p:nvSpPr>
          <p:spPr>
            <a:xfrm>
              <a:off x="502022" y="0"/>
              <a:ext cx="1713230" cy="1703705"/>
            </a:xfrm>
            <a:custGeom>
              <a:avLst/>
              <a:gdLst/>
              <a:ahLst/>
              <a:cxnLst/>
              <a:rect l="l" t="t" r="r" b="b"/>
              <a:pathLst>
                <a:path w="1713230" h="1703705">
                  <a:moveTo>
                    <a:pt x="1712856" y="1703293"/>
                  </a:moveTo>
                  <a:lnTo>
                    <a:pt x="0" y="1703293"/>
                  </a:lnTo>
                  <a:lnTo>
                    <a:pt x="0" y="0"/>
                  </a:lnTo>
                  <a:lnTo>
                    <a:pt x="1712856" y="0"/>
                  </a:lnTo>
                  <a:lnTo>
                    <a:pt x="1712856" y="1703293"/>
                  </a:lnTo>
                  <a:close/>
                </a:path>
              </a:pathLst>
            </a:custGeom>
            <a:solidFill>
              <a:srgbClr val="000A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63279051-00D8-391B-5052-7EED7289534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1616" y="416434"/>
              <a:ext cx="1353670" cy="870373"/>
            </a:xfrm>
            <a:prstGeom prst="rect">
              <a:avLst/>
            </a:prstGeom>
          </p:spPr>
        </p:pic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0D2775B6-00BB-690C-1160-CC8ABD5BA025}"/>
              </a:ext>
            </a:extLst>
          </p:cNvPr>
          <p:cNvSpPr/>
          <p:nvPr/>
        </p:nvSpPr>
        <p:spPr>
          <a:xfrm>
            <a:off x="0" y="6320940"/>
            <a:ext cx="12192000" cy="537210"/>
          </a:xfrm>
          <a:custGeom>
            <a:avLst/>
            <a:gdLst/>
            <a:ahLst/>
            <a:cxnLst/>
            <a:rect l="l" t="t" r="r" b="b"/>
            <a:pathLst>
              <a:path w="12192000" h="537209">
                <a:moveTo>
                  <a:pt x="0" y="0"/>
                </a:moveTo>
                <a:lnTo>
                  <a:pt x="12191900" y="0"/>
                </a:lnTo>
                <a:lnTo>
                  <a:pt x="12191900" y="537058"/>
                </a:lnTo>
                <a:lnTo>
                  <a:pt x="0" y="537058"/>
                </a:lnTo>
                <a:lnTo>
                  <a:pt x="0" y="0"/>
                </a:lnTo>
                <a:close/>
              </a:path>
            </a:pathLst>
          </a:custGeom>
          <a:solidFill>
            <a:srgbClr val="000A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6E0BFEC8-09AF-9D21-11C0-DD953C104C1C}"/>
              </a:ext>
            </a:extLst>
          </p:cNvPr>
          <p:cNvSpPr txBox="1"/>
          <p:nvPr/>
        </p:nvSpPr>
        <p:spPr>
          <a:xfrm>
            <a:off x="9218734" y="6380529"/>
            <a:ext cx="2266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  <a:hlinkClick r:id="rId3"/>
              </a:rPr>
              <a:t>www.cambridge.edu.in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D32C66F4-61C1-5F87-0967-CBB18CEF1251}"/>
              </a:ext>
            </a:extLst>
          </p:cNvPr>
          <p:cNvSpPr txBox="1"/>
          <p:nvPr/>
        </p:nvSpPr>
        <p:spPr>
          <a:xfrm>
            <a:off x="575047" y="6404827"/>
            <a:ext cx="5121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Department</a:t>
            </a:r>
            <a:r>
              <a:rPr sz="1800" b="1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b="1" i="1" spc="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r>
              <a:rPr sz="1800" b="1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Science</a:t>
            </a:r>
            <a:r>
              <a:rPr sz="1800" b="1" i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b="1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Engineering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E0E0FE7A-7F8F-BB73-24C9-30929C5898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95792" y="284798"/>
            <a:ext cx="520723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pc="-10" dirty="0"/>
              <a:t>Architecture Diagram</a:t>
            </a:r>
            <a:endParaRPr spc="-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139E2C-AEF0-0A99-BF7B-9F2AB6ACF92B}"/>
              </a:ext>
            </a:extLst>
          </p:cNvPr>
          <p:cNvSpPr txBox="1"/>
          <p:nvPr/>
        </p:nvSpPr>
        <p:spPr>
          <a:xfrm>
            <a:off x="1828800" y="1981200"/>
            <a:ext cx="1112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i="1" dirty="0"/>
            </a:br>
            <a:endParaRPr lang="en-US" i="1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2CFAD1-4B0C-4BDB-D1C3-8E248D0D44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451" y="1894781"/>
            <a:ext cx="5247646" cy="317558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D40CD19-61FC-7F82-0B34-47255A2FC209}"/>
              </a:ext>
            </a:extLst>
          </p:cNvPr>
          <p:cNvGrpSpPr/>
          <p:nvPr/>
        </p:nvGrpSpPr>
        <p:grpSpPr>
          <a:xfrm>
            <a:off x="6801112" y="1882551"/>
            <a:ext cx="4835243" cy="3210160"/>
            <a:chOff x="6175767" y="1767448"/>
            <a:chExt cx="5231483" cy="348765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752A4-AF8B-EAFB-3FF7-CF1420259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5767" y="1767448"/>
              <a:ext cx="5231483" cy="348765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8462C6-CAE0-1ADD-A7B6-F12C4F5E7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00144" y="4095996"/>
              <a:ext cx="1207106" cy="1134825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0C840C2-7FA4-2F39-5E6B-300993BB4322}"/>
              </a:ext>
            </a:extLst>
          </p:cNvPr>
          <p:cNvSpPr/>
          <p:nvPr/>
        </p:nvSpPr>
        <p:spPr>
          <a:xfrm>
            <a:off x="2797155" y="3700224"/>
            <a:ext cx="838200" cy="6108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EE7C5D-B0B7-2D49-E4EF-1FC593D4D5E4}"/>
              </a:ext>
            </a:extLst>
          </p:cNvPr>
          <p:cNvSpPr/>
          <p:nvPr/>
        </p:nvSpPr>
        <p:spPr>
          <a:xfrm>
            <a:off x="4114800" y="3716023"/>
            <a:ext cx="914400" cy="6108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48A402-874C-6920-E162-15D9DA6B9ED0}"/>
              </a:ext>
            </a:extLst>
          </p:cNvPr>
          <p:cNvSpPr/>
          <p:nvPr/>
        </p:nvSpPr>
        <p:spPr>
          <a:xfrm>
            <a:off x="3246735" y="2330820"/>
            <a:ext cx="1371600" cy="4885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Set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9B4ED2-322E-D649-D40E-E860220E4414}"/>
              </a:ext>
            </a:extLst>
          </p:cNvPr>
          <p:cNvSpPr/>
          <p:nvPr/>
        </p:nvSpPr>
        <p:spPr>
          <a:xfrm>
            <a:off x="5753391" y="3133212"/>
            <a:ext cx="647700" cy="4571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</a:t>
            </a:r>
            <a:r>
              <a:rPr lang="en-US" sz="700" dirty="0"/>
              <a:t>visualization</a:t>
            </a:r>
            <a:endParaRPr lang="en-IN" sz="700" dirty="0"/>
          </a:p>
        </p:txBody>
      </p:sp>
    </p:spTree>
    <p:extLst>
      <p:ext uri="{BB962C8B-B14F-4D97-AF65-F5344CB8AC3E}">
        <p14:creationId xmlns:p14="http://schemas.microsoft.com/office/powerpoint/2010/main" val="3214461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8B16D51-B3D4-6530-1802-F55086DB8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D1287B4C-3FC0-330E-3978-86724530A396}"/>
              </a:ext>
            </a:extLst>
          </p:cNvPr>
          <p:cNvGrpSpPr/>
          <p:nvPr/>
        </p:nvGrpSpPr>
        <p:grpSpPr>
          <a:xfrm>
            <a:off x="502022" y="0"/>
            <a:ext cx="1713230" cy="1703705"/>
            <a:chOff x="502022" y="0"/>
            <a:chExt cx="1713230" cy="1703705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33483B53-60DC-DED7-594D-5454AA15C40D}"/>
                </a:ext>
              </a:extLst>
            </p:cNvPr>
            <p:cNvSpPr/>
            <p:nvPr/>
          </p:nvSpPr>
          <p:spPr>
            <a:xfrm>
              <a:off x="502022" y="0"/>
              <a:ext cx="1713230" cy="1703705"/>
            </a:xfrm>
            <a:custGeom>
              <a:avLst/>
              <a:gdLst/>
              <a:ahLst/>
              <a:cxnLst/>
              <a:rect l="l" t="t" r="r" b="b"/>
              <a:pathLst>
                <a:path w="1713230" h="1703705">
                  <a:moveTo>
                    <a:pt x="1712856" y="1703293"/>
                  </a:moveTo>
                  <a:lnTo>
                    <a:pt x="0" y="1703293"/>
                  </a:lnTo>
                  <a:lnTo>
                    <a:pt x="0" y="0"/>
                  </a:lnTo>
                  <a:lnTo>
                    <a:pt x="1712856" y="0"/>
                  </a:lnTo>
                  <a:lnTo>
                    <a:pt x="1712856" y="1703293"/>
                  </a:lnTo>
                  <a:close/>
                </a:path>
              </a:pathLst>
            </a:custGeom>
            <a:solidFill>
              <a:srgbClr val="000A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8DE0F0A8-D3FE-C092-0B3D-8EB23DFAEE3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1616" y="416434"/>
              <a:ext cx="1353670" cy="870373"/>
            </a:xfrm>
            <a:prstGeom prst="rect">
              <a:avLst/>
            </a:prstGeom>
          </p:spPr>
        </p:pic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183F1AB3-3E57-F833-C3B7-90ABE785DA76}"/>
              </a:ext>
            </a:extLst>
          </p:cNvPr>
          <p:cNvSpPr/>
          <p:nvPr/>
        </p:nvSpPr>
        <p:spPr>
          <a:xfrm>
            <a:off x="0" y="6320940"/>
            <a:ext cx="12192000" cy="537210"/>
          </a:xfrm>
          <a:custGeom>
            <a:avLst/>
            <a:gdLst/>
            <a:ahLst/>
            <a:cxnLst/>
            <a:rect l="l" t="t" r="r" b="b"/>
            <a:pathLst>
              <a:path w="12192000" h="537209">
                <a:moveTo>
                  <a:pt x="0" y="0"/>
                </a:moveTo>
                <a:lnTo>
                  <a:pt x="12191900" y="0"/>
                </a:lnTo>
                <a:lnTo>
                  <a:pt x="12191900" y="537058"/>
                </a:lnTo>
                <a:lnTo>
                  <a:pt x="0" y="537058"/>
                </a:lnTo>
                <a:lnTo>
                  <a:pt x="0" y="0"/>
                </a:lnTo>
                <a:close/>
              </a:path>
            </a:pathLst>
          </a:custGeom>
          <a:solidFill>
            <a:srgbClr val="000A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773E28DE-0557-9FE5-6062-D7D1F37D3BBD}"/>
              </a:ext>
            </a:extLst>
          </p:cNvPr>
          <p:cNvSpPr txBox="1"/>
          <p:nvPr/>
        </p:nvSpPr>
        <p:spPr>
          <a:xfrm>
            <a:off x="9218734" y="6380529"/>
            <a:ext cx="2266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  <a:hlinkClick r:id="rId3"/>
              </a:rPr>
              <a:t>www.cambridge.edu.in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DF5BF621-9ADD-046B-986E-C9B4ECADD4FD}"/>
              </a:ext>
            </a:extLst>
          </p:cNvPr>
          <p:cNvSpPr txBox="1"/>
          <p:nvPr/>
        </p:nvSpPr>
        <p:spPr>
          <a:xfrm>
            <a:off x="575047" y="6404827"/>
            <a:ext cx="5121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Department</a:t>
            </a:r>
            <a:r>
              <a:rPr sz="1800" b="1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b="1" i="1" spc="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r>
              <a:rPr sz="1800" b="1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Science</a:t>
            </a:r>
            <a:r>
              <a:rPr sz="1800" b="1" i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b="1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Engineering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2B8E81A-D3D9-13F2-E0E7-73E00BAD0F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8600" y="416435"/>
            <a:ext cx="7010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10" dirty="0"/>
              <a:t>Use case diagram</a:t>
            </a:r>
            <a:endParaRPr spc="-1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82D3D19-A2C4-0FE6-D7F2-0AC007F0A6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7" t="2432" r="11296" b="7440"/>
          <a:stretch/>
        </p:blipFill>
        <p:spPr>
          <a:xfrm>
            <a:off x="3689773" y="1564769"/>
            <a:ext cx="4812453" cy="417465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AF5FA62-E3B2-C019-11EF-15FBA04D8001}"/>
              </a:ext>
            </a:extLst>
          </p:cNvPr>
          <p:cNvSpPr/>
          <p:nvPr/>
        </p:nvSpPr>
        <p:spPr>
          <a:xfrm>
            <a:off x="3720253" y="2737698"/>
            <a:ext cx="609600" cy="304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Trusted Source</a:t>
            </a:r>
            <a:endParaRPr lang="en-IN" sz="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D6E10C-A891-F32B-2BFD-52F3D37B54A6}"/>
              </a:ext>
            </a:extLst>
          </p:cNvPr>
          <p:cNvSpPr/>
          <p:nvPr/>
        </p:nvSpPr>
        <p:spPr>
          <a:xfrm>
            <a:off x="3765973" y="4947498"/>
            <a:ext cx="381000" cy="228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</a:t>
            </a:r>
            <a:endParaRPr lang="en-IN" sz="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412C841-3416-DB95-4F8D-2CCB9E6B7C03}"/>
              </a:ext>
            </a:extLst>
          </p:cNvPr>
          <p:cNvSpPr/>
          <p:nvPr/>
        </p:nvSpPr>
        <p:spPr>
          <a:xfrm>
            <a:off x="7889239" y="3930621"/>
            <a:ext cx="612987" cy="304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Predicted Data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85116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FEFC6A6-6EDA-86C6-2092-FFFE2ED45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A4814658-2742-C78F-6E34-3854D1B74447}"/>
              </a:ext>
            </a:extLst>
          </p:cNvPr>
          <p:cNvGrpSpPr/>
          <p:nvPr/>
        </p:nvGrpSpPr>
        <p:grpSpPr>
          <a:xfrm>
            <a:off x="502022" y="0"/>
            <a:ext cx="1713230" cy="1703705"/>
            <a:chOff x="502022" y="0"/>
            <a:chExt cx="1713230" cy="1703705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7D95EB2E-EB95-9ECA-F0B7-F00A65BCA7EA}"/>
                </a:ext>
              </a:extLst>
            </p:cNvPr>
            <p:cNvSpPr/>
            <p:nvPr/>
          </p:nvSpPr>
          <p:spPr>
            <a:xfrm>
              <a:off x="502022" y="0"/>
              <a:ext cx="1713230" cy="1703705"/>
            </a:xfrm>
            <a:custGeom>
              <a:avLst/>
              <a:gdLst/>
              <a:ahLst/>
              <a:cxnLst/>
              <a:rect l="l" t="t" r="r" b="b"/>
              <a:pathLst>
                <a:path w="1713230" h="1703705">
                  <a:moveTo>
                    <a:pt x="1712856" y="1703293"/>
                  </a:moveTo>
                  <a:lnTo>
                    <a:pt x="0" y="1703293"/>
                  </a:lnTo>
                  <a:lnTo>
                    <a:pt x="0" y="0"/>
                  </a:lnTo>
                  <a:lnTo>
                    <a:pt x="1712856" y="0"/>
                  </a:lnTo>
                  <a:lnTo>
                    <a:pt x="1712856" y="1703293"/>
                  </a:lnTo>
                  <a:close/>
                </a:path>
              </a:pathLst>
            </a:custGeom>
            <a:solidFill>
              <a:srgbClr val="000A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2761E37F-4F0A-0234-E564-2CABD13C4E5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1616" y="416434"/>
              <a:ext cx="1353670" cy="870373"/>
            </a:xfrm>
            <a:prstGeom prst="rect">
              <a:avLst/>
            </a:prstGeom>
          </p:spPr>
        </p:pic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D6FF8EEA-9282-B034-1E29-2D9F5C42A90E}"/>
              </a:ext>
            </a:extLst>
          </p:cNvPr>
          <p:cNvSpPr/>
          <p:nvPr/>
        </p:nvSpPr>
        <p:spPr>
          <a:xfrm>
            <a:off x="0" y="6320940"/>
            <a:ext cx="12192000" cy="537210"/>
          </a:xfrm>
          <a:custGeom>
            <a:avLst/>
            <a:gdLst/>
            <a:ahLst/>
            <a:cxnLst/>
            <a:rect l="l" t="t" r="r" b="b"/>
            <a:pathLst>
              <a:path w="12192000" h="537209">
                <a:moveTo>
                  <a:pt x="0" y="0"/>
                </a:moveTo>
                <a:lnTo>
                  <a:pt x="12191900" y="0"/>
                </a:lnTo>
                <a:lnTo>
                  <a:pt x="12191900" y="537058"/>
                </a:lnTo>
                <a:lnTo>
                  <a:pt x="0" y="537058"/>
                </a:lnTo>
                <a:lnTo>
                  <a:pt x="0" y="0"/>
                </a:lnTo>
                <a:close/>
              </a:path>
            </a:pathLst>
          </a:custGeom>
          <a:solidFill>
            <a:srgbClr val="000A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453EB1A-8FB3-CD07-B63F-60D7F8392FD1}"/>
              </a:ext>
            </a:extLst>
          </p:cNvPr>
          <p:cNvSpPr txBox="1"/>
          <p:nvPr/>
        </p:nvSpPr>
        <p:spPr>
          <a:xfrm>
            <a:off x="9218734" y="6380529"/>
            <a:ext cx="2266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  <a:hlinkClick r:id="rId3"/>
              </a:rPr>
              <a:t>www.cambridge.edu.in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257464BC-199D-574C-354E-1A0FC9EFC964}"/>
              </a:ext>
            </a:extLst>
          </p:cNvPr>
          <p:cNvSpPr txBox="1"/>
          <p:nvPr/>
        </p:nvSpPr>
        <p:spPr>
          <a:xfrm>
            <a:off x="575047" y="6404827"/>
            <a:ext cx="5121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Department</a:t>
            </a:r>
            <a:r>
              <a:rPr sz="1800" b="1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b="1" i="1" spc="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r>
              <a:rPr sz="1800" b="1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Science</a:t>
            </a:r>
            <a:r>
              <a:rPr sz="1800" b="1" i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b="1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Engineering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8A69932-A8F9-7BA8-6996-1466B354B5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14900" y="296990"/>
            <a:ext cx="2362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Flow chart </a:t>
            </a:r>
            <a:endParaRPr spc="-1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D22A78-E9B9-664A-5365-19A4F6D37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03" t="155" r="11730" b="34486"/>
          <a:stretch/>
        </p:blipFill>
        <p:spPr>
          <a:xfrm>
            <a:off x="4191000" y="1310921"/>
            <a:ext cx="4724400" cy="421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88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8688C3B-4AC9-0E93-50B8-AC026237B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DA2CCE5C-5102-5CA0-DDF7-B8762FCE3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2780"/>
            <a:ext cx="5867400" cy="443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object 2">
            <a:extLst>
              <a:ext uri="{FF2B5EF4-FFF2-40B4-BE49-F238E27FC236}">
                <a16:creationId xmlns:a16="http://schemas.microsoft.com/office/drawing/2014/main" id="{B5D8612E-AEFA-0786-6984-8004A83A80B4}"/>
              </a:ext>
            </a:extLst>
          </p:cNvPr>
          <p:cNvGrpSpPr/>
          <p:nvPr/>
        </p:nvGrpSpPr>
        <p:grpSpPr>
          <a:xfrm>
            <a:off x="76200" y="0"/>
            <a:ext cx="1250578" cy="1066800"/>
            <a:chOff x="502022" y="0"/>
            <a:chExt cx="1713230" cy="1703705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26347C90-13B9-A993-30E4-CF99026ED3D7}"/>
                </a:ext>
              </a:extLst>
            </p:cNvPr>
            <p:cNvSpPr/>
            <p:nvPr/>
          </p:nvSpPr>
          <p:spPr>
            <a:xfrm>
              <a:off x="502022" y="0"/>
              <a:ext cx="1713230" cy="1703705"/>
            </a:xfrm>
            <a:custGeom>
              <a:avLst/>
              <a:gdLst/>
              <a:ahLst/>
              <a:cxnLst/>
              <a:rect l="l" t="t" r="r" b="b"/>
              <a:pathLst>
                <a:path w="1713230" h="1703705">
                  <a:moveTo>
                    <a:pt x="1712856" y="1703293"/>
                  </a:moveTo>
                  <a:lnTo>
                    <a:pt x="0" y="1703293"/>
                  </a:lnTo>
                  <a:lnTo>
                    <a:pt x="0" y="0"/>
                  </a:lnTo>
                  <a:lnTo>
                    <a:pt x="1712856" y="0"/>
                  </a:lnTo>
                  <a:lnTo>
                    <a:pt x="1712856" y="1703293"/>
                  </a:lnTo>
                  <a:close/>
                </a:path>
              </a:pathLst>
            </a:custGeom>
            <a:solidFill>
              <a:srgbClr val="000A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4836A7A7-A35B-85A9-C0F5-D8FD092389C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1616" y="416434"/>
              <a:ext cx="1353670" cy="870373"/>
            </a:xfrm>
            <a:prstGeom prst="rect">
              <a:avLst/>
            </a:prstGeom>
          </p:spPr>
        </p:pic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9A6B9C0E-2BCB-F69B-AEC8-A096CB932BFE}"/>
              </a:ext>
            </a:extLst>
          </p:cNvPr>
          <p:cNvSpPr/>
          <p:nvPr/>
        </p:nvSpPr>
        <p:spPr>
          <a:xfrm>
            <a:off x="0" y="6320940"/>
            <a:ext cx="12192000" cy="537210"/>
          </a:xfrm>
          <a:custGeom>
            <a:avLst/>
            <a:gdLst/>
            <a:ahLst/>
            <a:cxnLst/>
            <a:rect l="l" t="t" r="r" b="b"/>
            <a:pathLst>
              <a:path w="12192000" h="537209">
                <a:moveTo>
                  <a:pt x="0" y="0"/>
                </a:moveTo>
                <a:lnTo>
                  <a:pt x="12191900" y="0"/>
                </a:lnTo>
                <a:lnTo>
                  <a:pt x="12191900" y="537058"/>
                </a:lnTo>
                <a:lnTo>
                  <a:pt x="0" y="537058"/>
                </a:lnTo>
                <a:lnTo>
                  <a:pt x="0" y="0"/>
                </a:lnTo>
                <a:close/>
              </a:path>
            </a:pathLst>
          </a:custGeom>
          <a:solidFill>
            <a:srgbClr val="000A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B4266C8-5C65-B2B1-BDE5-ABD538B90A8D}"/>
              </a:ext>
            </a:extLst>
          </p:cNvPr>
          <p:cNvSpPr txBox="1"/>
          <p:nvPr/>
        </p:nvSpPr>
        <p:spPr>
          <a:xfrm>
            <a:off x="9218734" y="6380529"/>
            <a:ext cx="2266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  <a:hlinkClick r:id="rId4"/>
              </a:rPr>
              <a:t>www.cambridge.edu.in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E393E871-78CE-B774-DF1B-EC5CF592A674}"/>
              </a:ext>
            </a:extLst>
          </p:cNvPr>
          <p:cNvSpPr txBox="1"/>
          <p:nvPr/>
        </p:nvSpPr>
        <p:spPr>
          <a:xfrm>
            <a:off x="575047" y="6404827"/>
            <a:ext cx="5121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Department</a:t>
            </a:r>
            <a:r>
              <a:rPr sz="1800" b="1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b="1" i="1" spc="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r>
              <a:rPr sz="1800" b="1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Science</a:t>
            </a:r>
            <a:r>
              <a:rPr sz="1800" b="1" i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b="1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Engineering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5A47C5E2-8179-FF8C-7CEA-6D76DCF727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71700" y="177751"/>
            <a:ext cx="7848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Stock Prediction - code output</a:t>
            </a:r>
            <a:endParaRPr lang="en-IN" spc="-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C5F6B9-89BC-23F0-B66A-D280D3FF4231}"/>
              </a:ext>
            </a:extLst>
          </p:cNvPr>
          <p:cNvSpPr txBox="1"/>
          <p:nvPr/>
        </p:nvSpPr>
        <p:spPr>
          <a:xfrm>
            <a:off x="381000" y="1129767"/>
            <a:ext cx="500048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b="1" dirty="0"/>
              <a:t>Day One:</a:t>
            </a:r>
            <a:r>
              <a:rPr lang="en-IN" sz="1500" dirty="0"/>
              <a:t> [0.812 0.816 0.781 0.81  0.833 0.854 0.744 0.75  0.728 0.714 0.726 0.733</a:t>
            </a:r>
          </a:p>
          <a:p>
            <a:r>
              <a:rPr lang="en-IN" sz="1500" dirty="0"/>
              <a:t> 0.729 0.747 0.745 0.742 0.729 0.724 0.699 0.697 0.673 0.706 0.717 0.758</a:t>
            </a:r>
          </a:p>
          <a:p>
            <a:r>
              <a:rPr lang="en-IN" sz="1500" dirty="0"/>
              <a:t> 0.764 0.779 0.781 0.777 0.787 0.777 0.766 0.767 0.747 0.742 0.738 0.734</a:t>
            </a:r>
          </a:p>
          <a:p>
            <a:r>
              <a:rPr lang="en-IN" sz="1500" dirty="0"/>
              <a:t> 0.76  0.782 0.798 0.771 0.764 0.793 0.787 0.798 0.814 0.802 0.821 0.816</a:t>
            </a:r>
          </a:p>
          <a:p>
            <a:r>
              <a:rPr lang="en-IN" sz="1500" dirty="0"/>
              <a:t> 0.826 0.822 0.826 0.782 0.799 0.797 0.83  0.91  0.945 0.952 1.    0.993</a:t>
            </a:r>
          </a:p>
          <a:p>
            <a:r>
              <a:rPr lang="en-IN" sz="1500" dirty="0"/>
              <a:t> 0.978 0.917 0.816 0.812 0.827 0.848 0.881 0.891 0.863 0.874 0.92  0.906</a:t>
            </a:r>
          </a:p>
          <a:p>
            <a:r>
              <a:rPr lang="en-IN" sz="1500" dirty="0"/>
              <a:t> 0.905 0.903 0.882 0.903 0.912 0.893 0.889 0.949 0.936 0.912 0.883 0.858</a:t>
            </a:r>
          </a:p>
          <a:p>
            <a:r>
              <a:rPr lang="en-IN" sz="1500" dirty="0"/>
              <a:t> 0.844 0.84  0.765 0.785 0.78  0.763 0.758 0.759 0.766 0.749 0.786 0.763</a:t>
            </a:r>
          </a:p>
          <a:p>
            <a:r>
              <a:rPr lang="en-IN" sz="1500" dirty="0"/>
              <a:t> 0.751 0.701 0.707 0.745]</a:t>
            </a:r>
          </a:p>
          <a:p>
            <a:endParaRPr lang="en-IN" sz="1500" dirty="0"/>
          </a:p>
          <a:p>
            <a:endParaRPr lang="en-IN" sz="1500" dirty="0"/>
          </a:p>
          <a:p>
            <a:endParaRPr lang="en-IN" sz="1500" dirty="0"/>
          </a:p>
          <a:p>
            <a:endParaRPr lang="en-IN" sz="1500" dirty="0"/>
          </a:p>
          <a:p>
            <a:r>
              <a:rPr lang="en-IN" sz="1500" dirty="0"/>
              <a:t>Till Specified date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7803A11-12ED-BB04-6DDE-72D3BFF47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851" y="1285671"/>
            <a:ext cx="6010087" cy="443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517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5444" y="2579432"/>
            <a:ext cx="32181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04390" algn="l"/>
              </a:tabLst>
            </a:pPr>
            <a:r>
              <a:rPr sz="6000" b="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Th</a:t>
            </a:r>
            <a:r>
              <a:rPr sz="6000" b="0" i="1" u="heavy" spc="-10" dirty="0">
                <a:solidFill>
                  <a:srgbClr val="FFFFFF"/>
                </a:solidFill>
                <a:uFill>
                  <a:solidFill>
                    <a:srgbClr val="00A1DA"/>
                  </a:solidFill>
                </a:uFill>
                <a:latin typeface="Times New Roman"/>
                <a:cs typeface="Times New Roman"/>
              </a:rPr>
              <a:t>ank</a:t>
            </a:r>
            <a:r>
              <a:rPr sz="6000" b="0" i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6000" b="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you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</TotalTime>
  <Words>342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Project Presentation  Phase I - Part II</vt:lpstr>
      <vt:lpstr>Objective</vt:lpstr>
      <vt:lpstr>Architecture Diagram</vt:lpstr>
      <vt:lpstr>Use case diagram</vt:lpstr>
      <vt:lpstr>Flow chart </vt:lpstr>
      <vt:lpstr>Stock Prediction - code output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Template for Seminar.pptx</dc:title>
  <dc:creator>Krithika S</dc:creator>
  <cp:lastModifiedBy>shivanna DM</cp:lastModifiedBy>
  <cp:revision>15</cp:revision>
  <dcterms:created xsi:type="dcterms:W3CDTF">2024-11-11T14:15:36Z</dcterms:created>
  <dcterms:modified xsi:type="dcterms:W3CDTF">2024-12-17T07:07:41Z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