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>
  <p:sldMasterIdLst>
    <p:sldMasterId id="2147483673" r:id="rId1"/>
  </p:sldMasterIdLst>
  <p:notesMasterIdLst>
    <p:notesMasterId r:id="rId45"/>
  </p:notesMasterIdLst>
  <p:handoutMasterIdLst>
    <p:handoutMasterId r:id="rId46"/>
  </p:handoutMasterIdLst>
  <p:sldIdLst>
    <p:sldId id="475" r:id="rId2"/>
    <p:sldId id="429" r:id="rId3"/>
    <p:sldId id="430" r:id="rId4"/>
    <p:sldId id="431" r:id="rId5"/>
    <p:sldId id="432" r:id="rId6"/>
    <p:sldId id="433" r:id="rId7"/>
    <p:sldId id="434" r:id="rId8"/>
    <p:sldId id="435" r:id="rId9"/>
    <p:sldId id="436" r:id="rId10"/>
    <p:sldId id="437" r:id="rId11"/>
    <p:sldId id="438" r:id="rId12"/>
    <p:sldId id="476" r:id="rId13"/>
    <p:sldId id="477" r:id="rId14"/>
    <p:sldId id="439" r:id="rId15"/>
    <p:sldId id="440" r:id="rId16"/>
    <p:sldId id="441" r:id="rId17"/>
    <p:sldId id="442" r:id="rId18"/>
    <p:sldId id="443" r:id="rId19"/>
    <p:sldId id="445" r:id="rId20"/>
    <p:sldId id="444" r:id="rId21"/>
    <p:sldId id="450" r:id="rId22"/>
    <p:sldId id="451" r:id="rId23"/>
    <p:sldId id="478" r:id="rId24"/>
    <p:sldId id="452" r:id="rId25"/>
    <p:sldId id="453" r:id="rId26"/>
    <p:sldId id="455" r:id="rId27"/>
    <p:sldId id="456" r:id="rId28"/>
    <p:sldId id="457" r:id="rId29"/>
    <p:sldId id="524" r:id="rId30"/>
    <p:sldId id="458" r:id="rId31"/>
    <p:sldId id="479" r:id="rId32"/>
    <p:sldId id="461" r:id="rId33"/>
    <p:sldId id="467" r:id="rId34"/>
    <p:sldId id="468" r:id="rId35"/>
    <p:sldId id="512" r:id="rId36"/>
    <p:sldId id="513" r:id="rId37"/>
    <p:sldId id="514" r:id="rId38"/>
    <p:sldId id="515" r:id="rId39"/>
    <p:sldId id="516" r:id="rId40"/>
    <p:sldId id="517" r:id="rId41"/>
    <p:sldId id="518" r:id="rId42"/>
    <p:sldId id="526" r:id="rId43"/>
    <p:sldId id="527" r:id="rId44"/>
  </p:sldIdLst>
  <p:sldSz cx="12161838" cy="6858000"/>
  <p:notesSz cx="6858000" cy="9144000"/>
  <p:embeddedFontLst>
    <p:embeddedFont>
      <p:font typeface="Book Antiqua" panose="02040602050305030304" pitchFamily="18" charset="0"/>
      <p:regular r:id="rId47"/>
      <p:bold r:id="rId48"/>
      <p:italic r:id="rId49"/>
      <p:boldItalic r:id="rId50"/>
    </p:embeddedFont>
    <p:embeddedFont>
      <p:font typeface="Cambria Math" panose="02040503050406030204" pitchFamily="18" charset="0"/>
      <p:regular r:id="rId51"/>
    </p:embeddedFont>
    <p:embeddedFont>
      <p:font typeface="MS Reference Serif" panose="020B0604020202020204" charset="0"/>
      <p:regular r:id="rId52"/>
      <p:bold r:id="rId53"/>
      <p:italic r:id="rId54"/>
      <p:boldItalic r:id="rId55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MS Reference Serif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7">
          <p15:clr>
            <a:srgbClr val="A4A3A4"/>
          </p15:clr>
        </p15:guide>
        <p15:guide id="2" pos="6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CA44"/>
    <a:srgbClr val="7C9210"/>
    <a:srgbClr val="000000"/>
    <a:srgbClr val="69B800"/>
    <a:srgbClr val="660033"/>
    <a:srgbClr val="97B113"/>
    <a:srgbClr val="8CD729"/>
    <a:srgbClr val="B3EB35"/>
    <a:srgbClr val="ACC65A"/>
    <a:srgbClr val="434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75" autoAdjust="0"/>
    <p:restoredTop sz="90929"/>
  </p:normalViewPr>
  <p:slideViewPr>
    <p:cSldViewPr snapToGrid="0">
      <p:cViewPr varScale="1">
        <p:scale>
          <a:sx n="106" d="100"/>
          <a:sy n="106" d="100"/>
        </p:scale>
        <p:origin x="420" y="76"/>
      </p:cViewPr>
      <p:guideLst>
        <p:guide orient="horz" pos="787"/>
        <p:guide pos="65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FD9EA92A-46D2-4708-8CAB-8553A3C97A55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94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0050" y="692150"/>
            <a:ext cx="60579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1750" y="8750300"/>
            <a:ext cx="40640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/>
            <a:fld id="{6836945D-476F-466C-80D2-2FA91F28610C}" type="slidenum">
              <a:rPr lang="en-US" sz="1400">
                <a:effectLst/>
                <a:latin typeface="Book Antiqua" pitchFamily="18" charset="0"/>
              </a:rPr>
              <a:pPr algn="r"/>
              <a:t>‹#›</a:t>
            </a:fld>
            <a:endParaRPr lang="en-US" sz="1400">
              <a:effectLst/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157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83C1DF-5E15-4B5F-BDE0-920118E0A9B4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Essentials of Modern Business Statistics 7e</a:t>
            </a:r>
          </a:p>
        </p:txBody>
      </p:sp>
    </p:spTree>
    <p:extLst>
      <p:ext uri="{BB962C8B-B14F-4D97-AF65-F5344CB8AC3E}">
        <p14:creationId xmlns:p14="http://schemas.microsoft.com/office/powerpoint/2010/main" val="129866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2150"/>
            <a:ext cx="6057900" cy="34163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8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230" y="1122363"/>
            <a:ext cx="91213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0230" y="3602038"/>
            <a:ext cx="91213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21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05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03316" y="640079"/>
            <a:ext cx="2622396" cy="5303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6127" y="640079"/>
            <a:ext cx="7715166" cy="5303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800">
                <a:latin typeface="+mn-lt"/>
              </a:defRPr>
            </a:lvl3pPr>
            <a:lvl4pPr>
              <a:defRPr sz="2800">
                <a:latin typeface="+mn-lt"/>
              </a:defRPr>
            </a:lvl4pPr>
            <a:lvl5pPr>
              <a:defRPr sz="28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82651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792" y="1709738"/>
            <a:ext cx="1048958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9792" y="4589465"/>
            <a:ext cx="10489585" cy="137401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96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6126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931" y="1463040"/>
            <a:ext cx="5168781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712" y="1463040"/>
            <a:ext cx="5145027" cy="73988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7712" y="2298811"/>
            <a:ext cx="5145027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56931" y="1463040"/>
            <a:ext cx="5170365" cy="7398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56931" y="2298811"/>
            <a:ext cx="5170365" cy="365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7270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772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59739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3517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2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0365" y="640079"/>
            <a:ext cx="6156930" cy="53035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7"/>
            <a:ext cx="3922509" cy="41053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89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711" y="640082"/>
            <a:ext cx="3922509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70365" y="640080"/>
            <a:ext cx="6156930" cy="522890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7711" y="1838229"/>
            <a:ext cx="3922509" cy="4030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1" y="1"/>
            <a:ext cx="12191996" cy="464388"/>
          </a:xfrm>
          <a:prstGeom prst="rect">
            <a:avLst/>
          </a:prstGeom>
          <a:solidFill>
            <a:srgbClr val="FCCA44">
              <a:alpha val="7764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727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6127" y="1463040"/>
            <a:ext cx="10489585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99773" y="6448510"/>
            <a:ext cx="625938" cy="272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  <a:latin typeface="+mn-lt"/>
              </a:defRPr>
            </a:lvl1pPr>
          </a:lstStyle>
          <a:p>
            <a:fld id="{949EBC64-41CB-41B8-B6DF-9B1367312BD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64390"/>
            <a:ext cx="12196108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6248403"/>
            <a:ext cx="12196106" cy="111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751095" y="48578"/>
            <a:ext cx="5574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b="1" dirty="0">
                <a:solidFill>
                  <a:schemeClr val="bg1"/>
                </a:solidFill>
                <a:effectLst/>
                <a:latin typeface="+mn-lt"/>
              </a:rPr>
              <a:t>Statistical Methods and Data Analysis</a:t>
            </a:r>
          </a:p>
        </p:txBody>
      </p:sp>
      <p:sp>
        <p:nvSpPr>
          <p:cNvPr id="14" name="Rectangle 13"/>
          <p:cNvSpPr/>
          <p:nvPr userDrawn="1"/>
        </p:nvSpPr>
        <p:spPr>
          <a:xfrm flipV="1">
            <a:off x="0" y="6175652"/>
            <a:ext cx="12191997" cy="79652"/>
          </a:xfrm>
          <a:prstGeom prst="rect">
            <a:avLst/>
          </a:prstGeom>
          <a:solidFill>
            <a:srgbClr val="FCCA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13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zoom/>
  </p:transition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000DCB-8BD2-4596-8EE1-060036987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60" r="12669" b="4931"/>
          <a:stretch/>
        </p:blipFill>
        <p:spPr>
          <a:xfrm>
            <a:off x="6983347" y="1063690"/>
            <a:ext cx="5178491" cy="4478694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3990E315-8818-4ED1-8207-6D0D0C065192}"/>
              </a:ext>
            </a:extLst>
          </p:cNvPr>
          <p:cNvSpPr txBox="1">
            <a:spLocks/>
          </p:cNvSpPr>
          <p:nvPr/>
        </p:nvSpPr>
        <p:spPr>
          <a:xfrm>
            <a:off x="795398" y="948715"/>
            <a:ext cx="5620721" cy="7352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None/>
            </a:pPr>
            <a:r>
              <a:rPr lang="en-US" sz="3200" dirty="0">
                <a:effectLst/>
              </a:rPr>
              <a:t>Chapter 9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A0D48873-16F9-4337-BAE6-F0355DB76416}"/>
              </a:ext>
            </a:extLst>
          </p:cNvPr>
          <p:cNvSpPr txBox="1">
            <a:spLocks/>
          </p:cNvSpPr>
          <p:nvPr/>
        </p:nvSpPr>
        <p:spPr>
          <a:xfrm>
            <a:off x="795398" y="2592280"/>
            <a:ext cx="5620721" cy="10464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lang="en-US" sz="3600" dirty="0">
                <a:effectLst/>
                <a:latin typeface="+mn-lt"/>
              </a:rPr>
              <a:t>Simple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92647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Estimated Simple Linear Regression Equation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</a:t>
                </a:r>
                <a:r>
                  <a:rPr lang="en-US" u="sng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estimated simple linear regression equation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ctr"/>
                <a:endParaRPr lang="en-IN" dirty="0"/>
              </a:p>
              <a:p>
                <a:pPr algn="ctr"/>
                <a:endParaRPr lang="en-IN" dirty="0"/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graph is called the estimated regression line.</a:t>
                </a:r>
              </a:p>
              <a:p>
                <a:pPr lvl="1"/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0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the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intercept of the line.</a:t>
                </a:r>
              </a:p>
              <a:p>
                <a:pPr lvl="1"/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the slope of the line.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is the estimated value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for a given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value.</a:t>
                </a: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584858" y="2192406"/>
            <a:ext cx="3187656" cy="7620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34744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Process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600" y="1476374"/>
            <a:ext cx="5384800" cy="4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70705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IN" dirty="0"/>
              <a:t>Incomes (in hundreds of dollars) and Food Expenditures of Seven Households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26D9BF-1699-488F-B2E9-7AFDEBED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76" y="1772665"/>
            <a:ext cx="4639323" cy="3648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B93DD2-A969-4387-A70D-C439F2684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456" y="1934613"/>
            <a:ext cx="622069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0433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IN" dirty="0"/>
              <a:t>Incomes (in hundreds of dollars) and Food Expenditures of Seven Households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3617B-579C-4724-9699-04840365F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683" y="1710727"/>
            <a:ext cx="6220694" cy="3324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E96D1-CB21-4BEF-8BDE-AF3B69ABE456}"/>
              </a:ext>
            </a:extLst>
          </p:cNvPr>
          <p:cNvSpPr txBox="1"/>
          <p:nvPr/>
        </p:nvSpPr>
        <p:spPr>
          <a:xfrm>
            <a:off x="699796" y="5080400"/>
            <a:ext cx="1083736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>
                <a:effectLst/>
                <a:latin typeface="+mn-lt"/>
              </a:rPr>
              <a:t>In regression analysis, we try to find a line that best fits the points in the scatter diagram. Such a line provides a best possible description of the relationship between the dependent and independent variables. </a:t>
            </a:r>
          </a:p>
        </p:txBody>
      </p:sp>
    </p:spTree>
    <p:extLst>
      <p:ext uri="{BB962C8B-B14F-4D97-AF65-F5344CB8AC3E}">
        <p14:creationId xmlns:p14="http://schemas.microsoft.com/office/powerpoint/2010/main" val="1304896806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Least Squares Criterion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min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i="1" baseline="-25000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 </a:t>
                </a:r>
                <a:r>
                  <a:rPr lang="en-US" u="sng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observed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value of the dependent variable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   for the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</a:t>
                </a:r>
                <a:r>
                  <a:rPr lang="en-US" u="sng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estimated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value of the dependent variable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   	  for the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4393886" y="2340113"/>
            <a:ext cx="3374065" cy="7302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96367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Slope for the Estimated Regression Equation</a:t>
                </a:r>
              </a:p>
              <a:p>
                <a:pPr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pPr algn="ctr"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</a:t>
                </a:r>
                <a:r>
                  <a:rPr lang="en-US" i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value of independent variable for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i="1" baseline="-25000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value of dependent variable for </a:t>
                </a:r>
                <a:r>
                  <a:rPr lang="en-US" i="1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i</a:t>
                </a:r>
                <a:r>
                  <a:rPr lang="en-US" dirty="0" err="1">
                    <a:solidFill>
                      <a:srgbClr val="000000"/>
                    </a:solidFill>
                    <a:cs typeface="Arial" panose="020B0604020202020204" pitchFamily="34" charset="0"/>
                  </a:rPr>
                  <a:t>th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observation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= mean value for independent variable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mean value for dependent variable</a:t>
                </a: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820608" y="2199518"/>
            <a:ext cx="4756276" cy="120173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14123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Least Squares Method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-Intercept for the Estimated Regression Equation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81308" y="2157068"/>
            <a:ext cx="2808202" cy="7588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74645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	Data was collected from a sample of 10 Armand’s Pizza </a:t>
            </a:r>
            <a:r>
              <a:rPr lang="en-IN" dirty="0" err="1"/>
              <a:t>Parlor</a:t>
            </a:r>
            <a:r>
              <a:rPr lang="en-IN" dirty="0"/>
              <a:t> 	Restaurants near college campuses. For the </a:t>
            </a:r>
            <a:r>
              <a:rPr lang="en-IN" i="1" dirty="0" err="1"/>
              <a:t>i</a:t>
            </a:r>
            <a:r>
              <a:rPr lang="en-IN" dirty="0" err="1"/>
              <a:t>th</a:t>
            </a:r>
            <a:r>
              <a:rPr lang="en-IN" dirty="0"/>
              <a:t> observation or 	restaurant in the sample, </a:t>
            </a:r>
            <a:r>
              <a:rPr lang="en-IN" i="1" dirty="0"/>
              <a:t>x</a:t>
            </a:r>
            <a:r>
              <a:rPr lang="en-IN" i="1" baseline="-25000" dirty="0"/>
              <a:t>i</a:t>
            </a:r>
            <a:r>
              <a:rPr lang="en-IN" baseline="-25000" dirty="0"/>
              <a:t> </a:t>
            </a:r>
            <a:r>
              <a:rPr lang="en-IN" dirty="0"/>
              <a:t>is the size of the student population 	and </a:t>
            </a:r>
            <a:r>
              <a:rPr lang="en-IN" i="1" dirty="0" err="1"/>
              <a:t>y</a:t>
            </a:r>
            <a:r>
              <a:rPr lang="en-IN" i="1" baseline="-25000" dirty="0" err="1"/>
              <a:t>i</a:t>
            </a:r>
            <a:r>
              <a:rPr lang="en-IN" i="1" baseline="-25000" dirty="0"/>
              <a:t> </a:t>
            </a:r>
            <a:r>
              <a:rPr lang="en-IN" dirty="0"/>
              <a:t>is the quarterly sales.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55847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127" y="640082"/>
            <a:ext cx="10489585" cy="505371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145453"/>
            <a:ext cx="10489585" cy="4879427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62532"/>
              </p:ext>
            </p:extLst>
          </p:nvPr>
        </p:nvGraphicFramePr>
        <p:xfrm>
          <a:off x="4484757" y="1727200"/>
          <a:ext cx="6713952" cy="4297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37984">
                  <a:extLst>
                    <a:ext uri="{9D8B030D-6E8A-4147-A177-3AD203B41FA5}">
                      <a16:colId xmlns:a16="http://schemas.microsoft.com/office/drawing/2014/main" val="3477944848"/>
                    </a:ext>
                  </a:extLst>
                </a:gridCol>
                <a:gridCol w="2237984">
                  <a:extLst>
                    <a:ext uri="{9D8B030D-6E8A-4147-A177-3AD203B41FA5}">
                      <a16:colId xmlns:a16="http://schemas.microsoft.com/office/drawing/2014/main" val="985825738"/>
                    </a:ext>
                  </a:extLst>
                </a:gridCol>
                <a:gridCol w="2237984">
                  <a:extLst>
                    <a:ext uri="{9D8B030D-6E8A-4147-A177-3AD203B41FA5}">
                      <a16:colId xmlns:a16="http://schemas.microsoft.com/office/drawing/2014/main" val="3328852038"/>
                    </a:ext>
                  </a:extLst>
                </a:gridCol>
              </a:tblGrid>
              <a:tr h="548054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Student population (1000s)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Quarterly sales ($1000s)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844966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128116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852074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57942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9566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93708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245377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489918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45308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61584"/>
                  </a:ext>
                </a:extLst>
              </a:tr>
              <a:tr h="3131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692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701703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</a:t>
            </a:r>
          </a:p>
          <a:p>
            <a:pPr marL="0" indent="0">
              <a:buNone/>
            </a:pPr>
            <a:r>
              <a:rPr lang="en-IN" dirty="0"/>
              <a:t>Armand’s </a:t>
            </a:r>
          </a:p>
          <a:p>
            <a:pPr marL="0" indent="0">
              <a:buNone/>
            </a:pPr>
            <a:r>
              <a:rPr lang="en-IN" dirty="0"/>
              <a:t>Pizza </a:t>
            </a:r>
            <a:r>
              <a:rPr lang="en-IN" dirty="0" err="1"/>
              <a:t>Parlor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Restaurants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747601"/>
                  </p:ext>
                </p:extLst>
              </p:nvPr>
            </p:nvGraphicFramePr>
            <p:xfrm>
              <a:off x="2781300" y="1367158"/>
              <a:ext cx="9245600" cy="46571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126664246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51417914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07508134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402316933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1462259880"/>
                        </a:ext>
                      </a:extLst>
                    </a:gridCol>
                    <a:gridCol w="1669664">
                      <a:extLst>
                        <a:ext uri="{9D8B030D-6E8A-4147-A177-3AD203B41FA5}">
                          <a16:colId xmlns:a16="http://schemas.microsoft.com/office/drawing/2014/main" val="1273836201"/>
                        </a:ext>
                      </a:extLst>
                    </a:gridCol>
                    <a:gridCol w="971936">
                      <a:extLst>
                        <a:ext uri="{9D8B030D-6E8A-4147-A177-3AD203B41FA5}">
                          <a16:colId xmlns:a16="http://schemas.microsoft.com/office/drawing/2014/main" val="3904787710"/>
                        </a:ext>
                      </a:extLst>
                    </a:gridCol>
                  </a:tblGrid>
                  <a:tr h="6216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X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8993501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443775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458717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261320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74233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631739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588182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10296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1259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027423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0025796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2840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568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22956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747601"/>
                  </p:ext>
                </p:extLst>
              </p:nvPr>
            </p:nvGraphicFramePr>
            <p:xfrm>
              <a:off x="2781300" y="1367158"/>
              <a:ext cx="9245600" cy="465715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320800">
                      <a:extLst>
                        <a:ext uri="{9D8B030D-6E8A-4147-A177-3AD203B41FA5}">
                          <a16:colId xmlns:a16="http://schemas.microsoft.com/office/drawing/2014/main" val="126664246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51417914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207508134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4023169331"/>
                        </a:ext>
                      </a:extLst>
                    </a:gridCol>
                    <a:gridCol w="1320800">
                      <a:extLst>
                        <a:ext uri="{9D8B030D-6E8A-4147-A177-3AD203B41FA5}">
                          <a16:colId xmlns:a16="http://schemas.microsoft.com/office/drawing/2014/main" val="1462259880"/>
                        </a:ext>
                      </a:extLst>
                    </a:gridCol>
                    <a:gridCol w="1669664">
                      <a:extLst>
                        <a:ext uri="{9D8B030D-6E8A-4147-A177-3AD203B41FA5}">
                          <a16:colId xmlns:a16="http://schemas.microsoft.com/office/drawing/2014/main" val="1273836201"/>
                        </a:ext>
                      </a:extLst>
                    </a:gridCol>
                    <a:gridCol w="971936">
                      <a:extLst>
                        <a:ext uri="{9D8B030D-6E8A-4147-A177-3AD203B41FA5}">
                          <a16:colId xmlns:a16="http://schemas.microsoft.com/office/drawing/2014/main" val="3904787710"/>
                        </a:ext>
                      </a:extLst>
                    </a:gridCol>
                  </a:tblGrid>
                  <a:tr h="633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X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9231" r="-301843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69231" r="-201843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95985" t="-69231" r="-59854" b="-6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54717" t="-69231" r="-3145" b="-6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993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7144377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245871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342613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327423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363173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858818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91029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42125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00274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864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002579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2840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568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229562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4741762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Simple Linear Regression Model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Least Squares Method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Coefficient of Determination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Model Assumptions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Estimation for </a:t>
            </a:r>
            <a:r>
              <a:rPr lang="el-GR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Confidence interval &amp; Prediction interval estimation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65F1C07-400C-415E-BB35-3753E56AD5E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836126" y="742673"/>
            <a:ext cx="10337562" cy="814387"/>
          </a:xfrm>
          <a:noFill/>
          <a:ln/>
        </p:spPr>
        <p:txBody>
          <a:bodyPr>
            <a:noAutofit/>
          </a:bodyPr>
          <a:lstStyle/>
          <a:p>
            <a:pPr algn="l"/>
            <a:r>
              <a:rPr lang="en-US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715118992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b="1" u="sng" dirty="0"/>
                  <a:t>Example</a:t>
                </a:r>
                <a:r>
                  <a:rPr lang="en-IN" dirty="0"/>
                  <a:t>: Armand’s Pizza </a:t>
                </a:r>
                <a:r>
                  <a:rPr lang="en-IN" dirty="0" err="1"/>
                  <a:t>Parlor</a:t>
                </a:r>
                <a:r>
                  <a:rPr lang="en-IN" dirty="0"/>
                  <a:t> Restaurants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Slope for the Estimated Regression Equation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2840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568</m:t>
                          </m:r>
                        </m:den>
                      </m:f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IN" sz="2400" i="1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-Intercept for the Estimated Regression Equation</a:t>
                </a:r>
              </a:p>
              <a:p>
                <a:pPr marL="914400" lvl="2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130</m:t>
                      </m:r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d>
                        <m:d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 lvl="2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Estimated Regression Equation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0+5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1828800" lvl="4" indent="0">
                  <a:buNone/>
                </a:pPr>
                <a:endParaRPr lang="en-US" i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69321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0" dirty="0"/>
            </a:br>
            <a:r>
              <a:rPr lang="en-US" b="0" dirty="0"/>
              <a:t>Using Excel’s Chart Tools for</a:t>
            </a:r>
            <a:br>
              <a:rPr lang="en-US" b="0" dirty="0"/>
            </a:br>
            <a:r>
              <a:rPr lang="en-US" b="0" dirty="0"/>
              <a:t>Scatter Diagram &amp; Estimated Regression Equation</a:t>
            </a:r>
            <a:br>
              <a:rPr lang="en-US" b="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127" y="1463039"/>
            <a:ext cx="10489585" cy="4667883"/>
          </a:xfrm>
        </p:spPr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281" y="1971674"/>
            <a:ext cx="5992019" cy="38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71360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sz="3300" dirty="0"/>
                  <a:t>Relationship Among SST, SSR, SSE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SST    =    SSR    +    SSE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I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SST = total sum of squares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SSR = sum of squares due to regression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sz="33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     SSE = sum of squares due to error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283446" y="2419350"/>
            <a:ext cx="3620203" cy="570867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6"/>
          <p:cNvSpPr>
            <a:spLocks noChangeShapeType="1"/>
          </p:cNvSpPr>
          <p:nvPr/>
        </p:nvSpPr>
        <p:spPr bwMode="auto">
          <a:xfrm flipH="1">
            <a:off x="4320591" y="3003550"/>
            <a:ext cx="202697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18"/>
          <p:cNvSpPr>
            <a:spLocks noChangeShapeType="1"/>
          </p:cNvSpPr>
          <p:nvPr/>
        </p:nvSpPr>
        <p:spPr bwMode="auto">
          <a:xfrm>
            <a:off x="6093548" y="3003550"/>
            <a:ext cx="0" cy="5524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17"/>
          <p:cNvSpPr>
            <a:spLocks noChangeShapeType="1"/>
          </p:cNvSpPr>
          <p:nvPr/>
        </p:nvSpPr>
        <p:spPr bwMode="auto">
          <a:xfrm>
            <a:off x="7373848" y="2990217"/>
            <a:ext cx="430732" cy="5334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92596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85926A9-E9EC-47F4-BCA5-F2156B242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374048"/>
                  </p:ext>
                </p:extLst>
              </p:nvPr>
            </p:nvGraphicFramePr>
            <p:xfrm>
              <a:off x="1906763" y="1455696"/>
              <a:ext cx="8273664" cy="466344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39324">
                      <a:extLst>
                        <a:ext uri="{9D8B030D-6E8A-4147-A177-3AD203B41FA5}">
                          <a16:colId xmlns:a16="http://schemas.microsoft.com/office/drawing/2014/main" val="3625315848"/>
                        </a:ext>
                      </a:extLst>
                    </a:gridCol>
                    <a:gridCol w="1194319">
                      <a:extLst>
                        <a:ext uri="{9D8B030D-6E8A-4147-A177-3AD203B41FA5}">
                          <a16:colId xmlns:a16="http://schemas.microsoft.com/office/drawing/2014/main" val="1135306422"/>
                        </a:ext>
                      </a:extLst>
                    </a:gridCol>
                    <a:gridCol w="1287624">
                      <a:extLst>
                        <a:ext uri="{9D8B030D-6E8A-4147-A177-3AD203B41FA5}">
                          <a16:colId xmlns:a16="http://schemas.microsoft.com/office/drawing/2014/main" val="3370479090"/>
                        </a:ext>
                      </a:extLst>
                    </a:gridCol>
                    <a:gridCol w="1250302">
                      <a:extLst>
                        <a:ext uri="{9D8B030D-6E8A-4147-A177-3AD203B41FA5}">
                          <a16:colId xmlns:a16="http://schemas.microsoft.com/office/drawing/2014/main" val="2475273671"/>
                        </a:ext>
                      </a:extLst>
                    </a:gridCol>
                    <a:gridCol w="1296955">
                      <a:extLst>
                        <a:ext uri="{9D8B030D-6E8A-4147-A177-3AD203B41FA5}">
                          <a16:colId xmlns:a16="http://schemas.microsoft.com/office/drawing/2014/main" val="3596539483"/>
                        </a:ext>
                      </a:extLst>
                    </a:gridCol>
                    <a:gridCol w="1129004">
                      <a:extLst>
                        <a:ext uri="{9D8B030D-6E8A-4147-A177-3AD203B41FA5}">
                          <a16:colId xmlns:a16="http://schemas.microsoft.com/office/drawing/2014/main" val="1603240520"/>
                        </a:ext>
                      </a:extLst>
                    </a:gridCol>
                    <a:gridCol w="1076136">
                      <a:extLst>
                        <a:ext uri="{9D8B030D-6E8A-4147-A177-3AD203B41FA5}">
                          <a16:colId xmlns:a16="http://schemas.microsoft.com/office/drawing/2014/main" val="281880269"/>
                        </a:ext>
                      </a:extLst>
                    </a:gridCol>
                  </a:tblGrid>
                  <a:tr h="6216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0" dirty="0"/>
                            <a:t>𝑦 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sz="18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en-IN" i="0" dirty="0" smtClean="0"/>
                                  <m:t>𝑦</m:t>
                                </m:r>
                                <m:r>
                                  <m:rPr>
                                    <m:nor/>
                                  </m:rPr>
                                  <a:rPr lang="en-IN" i="0" dirty="0" smtClean="0"/>
                                  <m:t> ̂</m:t>
                                </m:r>
                              </m:oMath>
                            </m:oMathPara>
                          </a14:m>
                          <a:endParaRPr lang="en-IN" i="0" dirty="0"/>
                        </a:p>
                        <a:p>
                          <a:pPr algn="ctr"/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𝑺𝑺𝑬</m:t>
                                </m:r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𝑺𝑺𝑻</m:t>
                                </m:r>
                              </m:oMath>
                            </m:oMathPara>
                          </a14:m>
                          <a:endParaRPr lang="en-IN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4337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62211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924877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921378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052467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014900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80366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736471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315010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12659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180984"/>
                      </a:ext>
                    </a:extLst>
                  </a:tr>
                  <a:tr h="3587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15730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017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85926A9-E9EC-47F4-BCA5-F2156B242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1374048"/>
                  </p:ext>
                </p:extLst>
              </p:nvPr>
            </p:nvGraphicFramePr>
            <p:xfrm>
              <a:off x="1906763" y="1455696"/>
              <a:ext cx="8273664" cy="4696905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039324">
                      <a:extLst>
                        <a:ext uri="{9D8B030D-6E8A-4147-A177-3AD203B41FA5}">
                          <a16:colId xmlns:a16="http://schemas.microsoft.com/office/drawing/2014/main" val="3625315848"/>
                        </a:ext>
                      </a:extLst>
                    </a:gridCol>
                    <a:gridCol w="1194319">
                      <a:extLst>
                        <a:ext uri="{9D8B030D-6E8A-4147-A177-3AD203B41FA5}">
                          <a16:colId xmlns:a16="http://schemas.microsoft.com/office/drawing/2014/main" val="1135306422"/>
                        </a:ext>
                      </a:extLst>
                    </a:gridCol>
                    <a:gridCol w="1287624">
                      <a:extLst>
                        <a:ext uri="{9D8B030D-6E8A-4147-A177-3AD203B41FA5}">
                          <a16:colId xmlns:a16="http://schemas.microsoft.com/office/drawing/2014/main" val="3370479090"/>
                        </a:ext>
                      </a:extLst>
                    </a:gridCol>
                    <a:gridCol w="1250302">
                      <a:extLst>
                        <a:ext uri="{9D8B030D-6E8A-4147-A177-3AD203B41FA5}">
                          <a16:colId xmlns:a16="http://schemas.microsoft.com/office/drawing/2014/main" val="2475273671"/>
                        </a:ext>
                      </a:extLst>
                    </a:gridCol>
                    <a:gridCol w="1296955">
                      <a:extLst>
                        <a:ext uri="{9D8B030D-6E8A-4147-A177-3AD203B41FA5}">
                          <a16:colId xmlns:a16="http://schemas.microsoft.com/office/drawing/2014/main" val="3596539483"/>
                        </a:ext>
                      </a:extLst>
                    </a:gridCol>
                    <a:gridCol w="1129004">
                      <a:extLst>
                        <a:ext uri="{9D8B030D-6E8A-4147-A177-3AD203B41FA5}">
                          <a16:colId xmlns:a16="http://schemas.microsoft.com/office/drawing/2014/main" val="1603240520"/>
                        </a:ext>
                      </a:extLst>
                    </a:gridCol>
                    <a:gridCol w="1076136">
                      <a:extLst>
                        <a:ext uri="{9D8B030D-6E8A-4147-A177-3AD203B41FA5}">
                          <a16:colId xmlns:a16="http://schemas.microsoft.com/office/drawing/2014/main" val="281880269"/>
                        </a:ext>
                      </a:extLst>
                    </a:gridCol>
                  </a:tblGrid>
                  <a:tr h="673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0" dirty="0"/>
                            <a:t>𝑦 ̂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i="1" dirty="0"/>
                            <a:t>Y</a:t>
                          </a:r>
                          <a:r>
                            <a:rPr lang="en-IN" i="1" baseline="-25000" dirty="0"/>
                            <a:t>i</a:t>
                          </a:r>
                          <a:endParaRPr lang="en-IN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1068" t="-6306" r="-281068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8545" t="-6306" r="-171831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9459" t="-6306" r="-97838" b="-6090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68362" t="-6306" r="-2260" b="-60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433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17622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392487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-42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92137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05246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117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90149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137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38036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437364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169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1521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2315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170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-21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441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361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12659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202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5184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4018098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Totals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1300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15730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27017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6725318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coefficient of determination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is: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 SSR/SST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SzPct val="75000"/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where:</a:t>
            </a:r>
          </a:p>
          <a:p>
            <a:pPr>
              <a:spcBef>
                <a:spcPct val="20000"/>
              </a:spcBef>
              <a:buSzPct val="75000"/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	SSR = sum of squares due to regression</a:t>
            </a:r>
          </a:p>
          <a:p>
            <a:pPr>
              <a:spcBef>
                <a:spcPct val="20000"/>
              </a:spcBef>
              <a:buSzPct val="75000"/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	SST = total sum of squares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746967" y="2374900"/>
            <a:ext cx="2809534" cy="641462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92797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pPr marL="0" indent="0" algn="ctr">
              <a:buNone/>
            </a:pP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 SSR/SST = 14,200/15,730 = .9027</a:t>
            </a: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regression relationship is very strong; 90.27% of the variability in the sales can be explained by the linear relationship between the size of the student population and sales.</a:t>
            </a:r>
          </a:p>
          <a:p>
            <a:pPr marL="0" indent="0" algn="ctr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96004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anose="020B0604020202020204" pitchFamily="34" charset="0"/>
              </a:rPr>
              <a:t>Using Excel to Compute the Coefficient of Determination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/>
              <a:t>Example</a:t>
            </a:r>
            <a:r>
              <a:rPr lang="en-IN" dirty="0"/>
              <a:t>: Armand’s Pizza </a:t>
            </a:r>
            <a:r>
              <a:rPr lang="en-IN" dirty="0" err="1"/>
              <a:t>Parlor</a:t>
            </a:r>
            <a:r>
              <a:rPr lang="en-IN" dirty="0"/>
              <a:t> Restaurants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Adding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r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</a:t>
            </a:r>
            <a:r>
              <a:rPr lang="en-US" baseline="30000" dirty="0">
                <a:solidFill>
                  <a:srgbClr val="000000"/>
                </a:solidFill>
                <a:cs typeface="Arial" panose="020B0604020202020204" pitchFamily="34" charset="0"/>
              </a:rPr>
              <a:t>2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Value to Scatter Diagram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44" y="2530681"/>
            <a:ext cx="5695156" cy="3600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930436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Sample Correlation Coefficient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Coefficient</m:t>
                          </m:r>
                          <m: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Determination</m:t>
                          </m:r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  </a:t>
                </a:r>
                <a:r>
                  <a:rPr lang="en-US" i="1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slope of the estimated regression equation 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86656" y="1574801"/>
            <a:ext cx="7746344" cy="1458914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6538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Sample Correlation Coefficient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u="sng" dirty="0"/>
                  <a:t>Example</a:t>
                </a:r>
                <a:r>
                  <a:rPr lang="en-IN" dirty="0"/>
                  <a:t>: Armand’s Pizza </a:t>
                </a:r>
                <a:r>
                  <a:rPr lang="en-IN" dirty="0" err="1"/>
                  <a:t>Parlor</a:t>
                </a:r>
                <a:r>
                  <a:rPr lang="en-IN" dirty="0"/>
                  <a:t> Restaurants</a:t>
                </a:r>
              </a:p>
              <a:p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IN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	The sign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b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in the equation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= </m:t>
                    </m:r>
                    <m:r>
                      <m:rPr>
                        <m:nor/>
                      </m:rPr>
                      <a:rPr lang="en-IN" b="0" i="0" smtClean="0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6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0 + 5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x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cs typeface="Arial" panose="020B0604020202020204" pitchFamily="34" charset="0"/>
                      </a:rPr>
                      <m:t> "+"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=+</m:t>
                      </m:r>
                      <m:rad>
                        <m:radPr>
                          <m:degHide m:val="on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9027</m:t>
                          </m:r>
                        </m:e>
                      </m:rad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2400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r</a:t>
                </a:r>
                <a:r>
                  <a:rPr lang="en-US" sz="2400" i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xy</a:t>
                </a:r>
                <a:r>
                  <a:rPr 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=    +.9051</a:t>
                </a: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508"/>
          <p:cNvSpPr>
            <a:spLocks noChangeArrowheads="1"/>
          </p:cNvSpPr>
          <p:nvPr/>
        </p:nvSpPr>
        <p:spPr bwMode="auto">
          <a:xfrm>
            <a:off x="4142500" y="2215482"/>
            <a:ext cx="4121866" cy="8763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53539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3997" y="1495671"/>
            <a:ext cx="3333749" cy="3490446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1026155" y="1967266"/>
            <a:ext cx="2622396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Sampling Distribution of 𝑥 ̅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(recap)</a:t>
            </a:r>
            <a:endParaRPr lang="en-US" sz="3600" kern="12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7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5A30726-FF7F-4148-A956-05E338024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497" y="1060462"/>
            <a:ext cx="6763924" cy="473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006885" y="6356350"/>
            <a:ext cx="5130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949EBC64-41CB-41B8-B6DF-9B1367312BD4}" type="slidenum">
              <a:rPr lang="en-US">
                <a:solidFill>
                  <a:schemeClr val="tx1">
                    <a:alpha val="8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622992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Managerial decisions often are based on the relationship between two or more variables.</a:t>
            </a:r>
          </a:p>
          <a:p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Regression analysis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can be used to develop an equation showing how the variables are related.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variable being predicted is called 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dependent variable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is denoted by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variables being used to predict the value of the dependent variable are called 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independent variables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are denoted by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53203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Assumptions About the Regression Model (population)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254" y="1475740"/>
            <a:ext cx="10489585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Model assumptions</a:t>
            </a:r>
          </a:p>
          <a:p>
            <a:pPr marL="363538" indent="-363538">
              <a:buNone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1.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random error term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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 </a:t>
            </a:r>
            <a:r>
              <a:rPr lang="en-IN" dirty="0">
                <a:solidFill>
                  <a:srgbClr val="000000"/>
                </a:solidFill>
                <a:cs typeface="Arial" panose="020B0604020202020204" pitchFamily="34" charset="0"/>
              </a:rPr>
              <a:t>has a mean equal to zero for each 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pPr marL="363538" indent="-363538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2. </a:t>
            </a:r>
            <a:r>
              <a:rPr lang="en-IN" dirty="0">
                <a:solidFill>
                  <a:srgbClr val="000000"/>
                </a:solidFill>
                <a:cs typeface="Arial" panose="020B0604020202020204" pitchFamily="34" charset="0"/>
              </a:rPr>
              <a:t>The errors associated with different observations are independent.</a:t>
            </a:r>
          </a:p>
          <a:p>
            <a:pPr marL="363538" indent="-363538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3. </a:t>
            </a:r>
            <a:r>
              <a:rPr lang="en-IN" dirty="0">
                <a:solidFill>
                  <a:srgbClr val="000000"/>
                </a:solidFill>
                <a:cs typeface="Arial" panose="020B0604020202020204" pitchFamily="34" charset="0"/>
              </a:rPr>
              <a:t>For any given x, the distribution of errors is normal.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63538" indent="-363538" eaLnBrk="1" hangingPunct="1">
              <a:buNone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	4. </a:t>
            </a:r>
            <a:r>
              <a:rPr lang="en-US" sz="2800" dirty="0"/>
              <a:t>The distribution of population errors for each </a:t>
            </a:r>
            <a:r>
              <a:rPr lang="en-US" sz="2800" i="1" dirty="0">
                <a:latin typeface="Times New Roman" charset="0"/>
              </a:rPr>
              <a:t>x</a:t>
            </a:r>
            <a:r>
              <a:rPr lang="en-US" sz="2800" dirty="0"/>
              <a:t> has the same (constant) standard deviation, which is denoted </a:t>
            </a:r>
            <a:r>
              <a:rPr lang="el-GR" sz="2800" dirty="0">
                <a:latin typeface="Times New Roman" charset="0"/>
                <a:cs typeface="Times New Roman" charset="0"/>
              </a:rPr>
              <a:t>σ</a:t>
            </a:r>
            <a:r>
              <a:rPr lang="en-US" i="1" baseline="-25000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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.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79417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3997" y="1495671"/>
            <a:ext cx="3333749" cy="3490446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6155" y="1967266"/>
            <a:ext cx="262239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Assumptions About the Regression Model (population)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BFE214B9-9CB6-4FB9-BE24-E20E3951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871" y="590795"/>
            <a:ext cx="6689175" cy="556873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06885" y="6356350"/>
            <a:ext cx="51307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>
              <a:spcAft>
                <a:spcPts val="600"/>
              </a:spcAft>
            </a:pPr>
            <a:fld id="{949EBC64-41CB-41B8-B6DF-9B1367312BD4}" type="slidenum">
              <a:rPr lang="en-US">
                <a:solidFill>
                  <a:schemeClr val="tx1">
                    <a:alpha val="80000"/>
                  </a:schemeClr>
                </a:solidFill>
              </a:rPr>
              <a:pPr eaLnBrk="1" hangingPunct="1"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353939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of standard deviation of errors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q"/>
                </a:pPr>
                <a:r>
                  <a:rPr lang="en-US" dirty="0"/>
                  <a:t>An Estimate of </a:t>
                </a:r>
                <a:r>
                  <a:rPr lang="el-GR" sz="2800" dirty="0">
                    <a:latin typeface="Times New Roman" charset="0"/>
                    <a:cs typeface="Times New Roman" charset="0"/>
                  </a:rPr>
                  <a:t>σ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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To estimate </a:t>
                </a:r>
                <a:r>
                  <a:rPr lang="en-US" i="1" dirty="0">
                    <a:latin typeface="Symbol" panose="05050102010706020507" pitchFamily="18" charset="2"/>
                  </a:rPr>
                  <a:t>s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we take the square root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baseline="30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2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The resulting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called the </a:t>
                </a:r>
                <a:r>
                  <a:rPr lang="en-US" u="sng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standard deviation of errors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457200" lvl="1" indent="0" algn="ctr">
                  <a:buNone/>
                </a:pPr>
                <a:r>
                  <a:rPr lang="en-US" sz="2400" dirty="0">
                    <a:solidFill>
                      <a:srgbClr val="000000"/>
                    </a:solidFill>
                  </a:rPr>
                  <a:t>s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</m:rad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SSE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 algn="ctr"/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endParaRPr lang="en-US" dirty="0">
                  <a:latin typeface="Symbol" panose="05050102010706020507" pitchFamily="18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24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705662" y="3657601"/>
            <a:ext cx="3510686" cy="1036616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AF4D44-7220-4B2C-A0BC-5D9993483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9594" y="5029489"/>
            <a:ext cx="59626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63536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</a:t>
            </a:r>
            <a:r>
              <a:rPr lang="en-US" i="1" dirty="0">
                <a:latin typeface="Symbol" pitchFamily="18" charset="2"/>
              </a:rPr>
              <a:t></a:t>
            </a:r>
            <a:r>
              <a:rPr lang="en-US" baseline="-25000" dirty="0"/>
              <a:t>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form of a confidence interval for </a:t>
                </a:r>
                <a:r>
                  <a:rPr lang="en-US" i="1" dirty="0">
                    <a:latin typeface="Symbol" pitchFamily="18" charset="2"/>
                  </a:rPr>
                  <a:t></a:t>
                </a:r>
                <a:r>
                  <a:rPr lang="en-US" baseline="-25000" dirty="0"/>
                  <a:t>1</a:t>
                </a:r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𝞪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𝑠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 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		b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is the point estimator,</a:t>
                </a:r>
              </a:p>
              <a:p>
                <a:pPr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ea typeface="Cambria Math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                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𝞪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is the margin of error, and</a:t>
                </a:r>
              </a:p>
              <a:p>
                <a:pPr marL="1082675" indent="-1082675">
                  <a:spcBef>
                    <a:spcPct val="20000"/>
                  </a:spcBef>
                  <a:buClr>
                    <a:srgbClr val="66FFFF"/>
                  </a:buClr>
                  <a:buSzPct val="75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              	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i="1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/2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is the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value providing an area of </a:t>
                </a:r>
                <a:r>
                  <a:rPr lang="en-US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a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/2 in 		the upper tail of a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distribution with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n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- 2 degrees of 	freedom </a:t>
                </a:r>
              </a:p>
              <a:p>
                <a:pPr algn="ctr"/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533" b="-3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803503" y="2175854"/>
            <a:ext cx="2554831" cy="7381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A6AD58-182C-1AFD-3DC3-6CA1B277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993" y="2146234"/>
            <a:ext cx="3340272" cy="128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77802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 for </a:t>
            </a:r>
            <a:r>
              <a:rPr lang="en-US" i="1" dirty="0">
                <a:latin typeface="Symbol" pitchFamily="18" charset="2"/>
              </a:rPr>
              <a:t></a:t>
            </a:r>
            <a:r>
              <a:rPr lang="en-US" baseline="-25000" dirty="0"/>
              <a:t>1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99% Confidence Interval for </a:t>
                </a:r>
                <a:r>
                  <a:rPr lang="en-US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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	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𝞪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  <a:ea typeface="Cambria Math"/>
                          </a:rPr>
                          <m:t>𝑠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= 5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3.355 (.5803) = 5</a:t>
                </a:r>
                <a:r>
                  <a:rPr lang="en-US" dirty="0">
                    <a:solidFill>
                      <a:srgbClr val="00000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1.95 </a:t>
                </a: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or 3.05 to 6.95</a:t>
                </a:r>
              </a:p>
              <a:p>
                <a:pPr lvl="1"/>
                <a:endParaRPr lang="en-US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baseline="-25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88" t="-2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1785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anose="020B0604020202020204" pitchFamily="34" charset="0"/>
              </a:rPr>
              <a:t>Using the Estimated Regression Equation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for Estimation and Prediction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confidence interval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 an interval estimate of the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mean value of y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for a given value of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A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prediction interval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 used whenever we want to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predict an individual value of y 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for a new observation corresponding to a given value of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margin of error is larger for a prediction interval.</a:t>
            </a:r>
          </a:p>
          <a:p>
            <a:endParaRPr lang="en-US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13925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Arial" panose="020B0604020202020204" pitchFamily="34" charset="0"/>
              </a:rPr>
              <a:t>Using the Estimated Regression Equation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for Estimation and Prediction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Confidence Interval Estimate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(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i="1" baseline="30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*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)</a:t>
                </a: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Prediction Interval Estimate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i="1" baseline="30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*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i="1" baseline="30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>
                  <a:spcBef>
                    <a:spcPct val="20000"/>
                  </a:spcBef>
                  <a:buSzPct val="80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where:</a:t>
                </a:r>
              </a:p>
              <a:p>
                <a:pPr marL="914400" indent="-914400">
                  <a:spcBef>
                    <a:spcPct val="20000"/>
                  </a:spcBef>
                  <a:buSzPct val="80000"/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	confidence coefficient is 1 - </a:t>
                </a:r>
                <a:r>
                  <a:rPr lang="en-US" i="1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and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</a:t>
                </a:r>
                <a:r>
                  <a:rPr lang="en-US" i="1" baseline="-25000" dirty="0">
                    <a:solidFill>
                      <a:srgbClr val="000000"/>
                    </a:solidFill>
                    <a:latin typeface="Symbol" panose="05050102010706020507" pitchFamily="18" charset="2"/>
                    <a:cs typeface="Arial" panose="020B0604020202020204" pitchFamily="34" charset="0"/>
                  </a:rPr>
                  <a:t></a:t>
                </a:r>
                <a:r>
                  <a:rPr lang="en-US" baseline="-25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/2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is based on a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t 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distribution with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n</a:t>
                </a: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- 2 degrees of freedom.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5" t="-28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19810" y="1892398"/>
            <a:ext cx="2922219" cy="809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619809" y="3761313"/>
            <a:ext cx="2922220" cy="809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2201013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Point Estimation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u="sng" dirty="0"/>
                  <a:t>Example:</a:t>
                </a:r>
                <a:r>
                  <a:rPr lang="en-IN" dirty="0"/>
                  <a:t> Armand’s Pizza Parlors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To predict quarterly sales for a new restaurant Armand’s is considering building near Talbot college, a campus with 10,000 students,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+5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I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or 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Quarterly sales of $110,000</a:t>
                </a: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72" t="-18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54669" y="3666232"/>
            <a:ext cx="4324398" cy="80010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323814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Confidence Interval for </a:t>
            </a:r>
            <a:r>
              <a:rPr lang="en-US" i="1" dirty="0">
                <a:cs typeface="Arial" panose="020B0604020202020204" pitchFamily="34" charset="0"/>
              </a:rPr>
              <a:t>E</a:t>
            </a:r>
            <a:r>
              <a:rPr lang="en-US" dirty="0">
                <a:cs typeface="Arial" panose="020B0604020202020204" pitchFamily="34" charset="0"/>
              </a:rPr>
              <a:t>(</a:t>
            </a:r>
            <a:r>
              <a:rPr lang="en-US" i="1" dirty="0">
                <a:cs typeface="Arial" panose="020B0604020202020204" pitchFamily="34" charset="0"/>
              </a:rPr>
              <a:t>y</a:t>
            </a:r>
            <a:r>
              <a:rPr lang="en-US" i="1" baseline="30000" dirty="0">
                <a:cs typeface="Arial" panose="020B0604020202020204" pitchFamily="34" charset="0"/>
              </a:rPr>
              <a:t>*</a:t>
            </a:r>
            <a:r>
              <a:rPr lang="en-US" dirty="0">
                <a:cs typeface="Arial" panose="020B0604020202020204" pitchFamily="34" charset="0"/>
              </a:rPr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IN" b="1" u="sng" dirty="0"/>
                  <a:t>Example:</a:t>
                </a:r>
                <a:r>
                  <a:rPr lang="en-IN" dirty="0"/>
                  <a:t> Armand’s Pizza Parlors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Estimate of the Standard Deviation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13.829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n-US" sz="2600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r>
                                        <a:rPr lang="en-IN" sz="26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14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568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 marL="914400" lvl="2" indent="0">
                  <a:buNone/>
                </a:pPr>
                <a:endParaRPr lang="en-US" sz="2600" dirty="0">
                  <a:solidFill>
                    <a:srgbClr val="000000"/>
                  </a:solidFill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600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6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13.829</m:t>
                      </m:r>
                      <m:rad>
                        <m:radPr>
                          <m:degHide m:val="on"/>
                          <m:ctrlPr>
                            <a:rPr 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I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.1282</m:t>
                          </m:r>
                        </m:e>
                      </m:rad>
                      <m:r>
                        <a:rPr lang="en-US" sz="26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I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4.95</m:t>
                      </m:r>
                    </m:oMath>
                  </m:oMathPara>
                </a14:m>
                <a:endParaRPr lang="en-US" sz="2600" dirty="0">
                  <a:solidFill>
                    <a:srgbClr val="000000"/>
                  </a:solidFill>
                </a:endParaRPr>
              </a:p>
              <a:p>
                <a:pPr marL="914400" lvl="2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6" t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224996" y="2461162"/>
            <a:ext cx="4125751" cy="13985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85499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Confidence Interval for </a:t>
            </a:r>
            <a:r>
              <a:rPr lang="en-US" i="1" dirty="0">
                <a:cs typeface="Arial" panose="020B0604020202020204" pitchFamily="34" charset="0"/>
              </a:rPr>
              <a:t>E</a:t>
            </a:r>
            <a:r>
              <a:rPr lang="en-US" dirty="0">
                <a:cs typeface="Arial" panose="020B0604020202020204" pitchFamily="34" charset="0"/>
              </a:rPr>
              <a:t>(</a:t>
            </a:r>
            <a:r>
              <a:rPr lang="en-US" i="1" dirty="0">
                <a:cs typeface="Arial" panose="020B0604020202020204" pitchFamily="34" charset="0"/>
              </a:rPr>
              <a:t>y</a:t>
            </a:r>
            <a:r>
              <a:rPr lang="en-US" i="1" baseline="30000" dirty="0">
                <a:cs typeface="Arial" panose="020B0604020202020204" pitchFamily="34" charset="0"/>
              </a:rPr>
              <a:t>*</a:t>
            </a:r>
            <a:r>
              <a:rPr lang="en-US" dirty="0">
                <a:cs typeface="Arial" panose="020B0604020202020204" pitchFamily="34" charset="0"/>
              </a:rPr>
              <a:t>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IN" b="1" u="sng" dirty="0"/>
                  <a:t>Example:</a:t>
                </a:r>
                <a:r>
                  <a:rPr lang="en-IN" dirty="0"/>
                  <a:t> Armand’s Pizza Parlors</a:t>
                </a:r>
              </a:p>
              <a:p>
                <a:pPr marL="0" indent="0">
                  <a:buNone/>
                </a:pPr>
                <a:r>
                  <a:rPr lang="en-IN" dirty="0"/>
                  <a:t>95% confidence interval of the mean quarterly sales for all Armand’s restaurants located near campuses with 10,000 students is, 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mbria Math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110 ± 2.306(4.95)</a:t>
                </a: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110 ± 11.415 or $98,585 to $ 121,415</a:t>
                </a:r>
              </a:p>
              <a:p>
                <a:pPr marL="0" indent="0" algn="ctr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173"/>
          <p:cNvSpPr>
            <a:spLocks noChangeArrowheads="1"/>
          </p:cNvSpPr>
          <p:nvPr/>
        </p:nvSpPr>
        <p:spPr bwMode="auto">
          <a:xfrm>
            <a:off x="4619809" y="3071618"/>
            <a:ext cx="2922219" cy="809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3595321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Simple linear regression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involves one independent variable and one dependent variable.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relationship between the two variables is approximated by a straight line.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Regression analysis involving two or more independent variables is called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multiple regression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17147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Prediction Interval for </a:t>
            </a:r>
            <a:r>
              <a:rPr lang="en-US" i="1" dirty="0">
                <a:cs typeface="Arial" panose="020B0604020202020204" pitchFamily="34" charset="0"/>
              </a:rPr>
              <a:t>y</a:t>
            </a:r>
            <a:r>
              <a:rPr lang="en-US" i="1" baseline="30000" dirty="0">
                <a:cs typeface="Arial" panose="020B0604020202020204" pitchFamily="34" charset="0"/>
              </a:rPr>
              <a:t>*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N" b="1" u="sng" dirty="0"/>
                  <a:t>Example:</a:t>
                </a:r>
                <a:r>
                  <a:rPr lang="en-IN" dirty="0"/>
                  <a:t> Armand’s Pizza Parlors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US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Estimate of the Standard Deviation of an Individual Value of </a:t>
                </a:r>
                <a:r>
                  <a:rPr lang="en-US" i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y</a:t>
                </a:r>
                <a:r>
                  <a:rPr lang="en-US" i="1" baseline="300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*</a:t>
                </a:r>
              </a:p>
              <a:p>
                <a:pPr marL="0" indent="0" algn="ctr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𝑝𝑟𝑒𝑑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rgbClr val="000000"/>
                                          </a:solidFill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algn="ctr"/>
                <a:endParaRPr lang="en-US" i="1" baseline="300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𝑝𝑟𝑒𝑑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I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13.829</m:t>
                      </m:r>
                      <m:rad>
                        <m:radPr>
                          <m:degHide m:val="on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10 −14</m:t>
                                  </m:r>
                                </m:e>
                              </m:d>
                              <m:r>
                                <a:rPr lang="en-IN" b="0" i="1" baseline="3000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I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568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i="1" dirty="0" err="1">
                    <a:solidFill>
                      <a:srgbClr val="000000"/>
                    </a:solidFill>
                  </a:rPr>
                  <a:t>s</a:t>
                </a:r>
                <a:r>
                  <a:rPr lang="en-US" i="1" baseline="-25000" dirty="0" err="1">
                    <a:solidFill>
                      <a:srgbClr val="000000"/>
                    </a:solidFill>
                  </a:rPr>
                  <a:t>pred</a:t>
                </a:r>
                <a:r>
                  <a:rPr lang="en-US" i="1" baseline="-25000" dirty="0">
                    <a:solidFill>
                      <a:srgbClr val="000000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13.829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I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1.282 </m:t>
                        </m:r>
                      </m:e>
                    </m:ra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rgbClr val="000000"/>
                    </a:solidFill>
                  </a:rPr>
                  <a:t>= 14.69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5" t="-21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28661" y="2358886"/>
            <a:ext cx="4832729" cy="11592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918849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Prediction Interval for </a:t>
            </a:r>
            <a:r>
              <a:rPr lang="en-US" i="1" dirty="0">
                <a:cs typeface="Arial" panose="020B0604020202020204" pitchFamily="34" charset="0"/>
              </a:rPr>
              <a:t>y</a:t>
            </a:r>
            <a:r>
              <a:rPr lang="en-US" i="1" baseline="30000" dirty="0">
                <a:cs typeface="Arial" panose="020B0604020202020204" pitchFamily="34" charset="0"/>
              </a:rPr>
              <a:t>*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N" dirty="0"/>
                  <a:t>95% prediction interval for quarterly sales for the new Armand’s restaurant located near Talbot college is </a:t>
                </a:r>
              </a:p>
              <a:p>
                <a:pPr marL="0" indent="0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mbria Math"/>
                            </a:rPr>
                            <m:t>𝑝𝑟𝑒𝑑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110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IN" dirty="0"/>
                  <a:t> 2.306 (14.69) </a:t>
                </a: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110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±</m:t>
                    </m:r>
                  </m:oMath>
                </a14:m>
                <a:r>
                  <a:rPr lang="en-IN" dirty="0"/>
                  <a:t> 33.875</a:t>
                </a:r>
              </a:p>
              <a:p>
                <a:pPr marL="0" indent="0" algn="ctr">
                  <a:buNone/>
                </a:pPr>
                <a:endParaRPr lang="en-IN" dirty="0"/>
              </a:p>
              <a:p>
                <a:pPr marL="0" indent="0" algn="ctr">
                  <a:buNone/>
                </a:pPr>
                <a:r>
                  <a:rPr lang="en-IN" dirty="0"/>
                  <a:t>$76,125 to $ 143,875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2" t="-2933" b="-17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174"/>
          <p:cNvSpPr>
            <a:spLocks noChangeArrowheads="1"/>
          </p:cNvSpPr>
          <p:nvPr/>
        </p:nvSpPr>
        <p:spPr bwMode="auto">
          <a:xfrm>
            <a:off x="4479649" y="5031396"/>
            <a:ext cx="3348728" cy="809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174"/>
          <p:cNvSpPr>
            <a:spLocks noChangeArrowheads="1"/>
          </p:cNvSpPr>
          <p:nvPr/>
        </p:nvSpPr>
        <p:spPr bwMode="auto">
          <a:xfrm>
            <a:off x="4479649" y="2412519"/>
            <a:ext cx="3348728" cy="809625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8112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12F7-26F0-4F65-A782-59183545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6B52-6780-4A59-9789-31ED5EF2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dirty="0"/>
              <a:t>A sales manager collected data on annual sales for new customer accounts and the number of years of experience for a sample of 10 salespersons. The data is shown in the datafile Sales.</a:t>
            </a:r>
          </a:p>
          <a:p>
            <a:pPr algn="just"/>
            <a:r>
              <a:rPr lang="en-IN" dirty="0"/>
              <a:t>Develop a scatter diagram for these data with years of experience as the independent variable.</a:t>
            </a:r>
          </a:p>
          <a:p>
            <a:pPr algn="just"/>
            <a:r>
              <a:rPr lang="en-IN" dirty="0"/>
              <a:t>Develop an estimated regression equation that can be used to predict annual sales given the years of experience.</a:t>
            </a:r>
          </a:p>
          <a:p>
            <a:pPr algn="just"/>
            <a:r>
              <a:rPr lang="en-IN" dirty="0"/>
              <a:t>Use the estimated regression equation to predict annual sales for a salesperson with 9 years of experience.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453D-8521-48BA-95C8-B7954936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38826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12F7-26F0-4F65-A782-59183545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 for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6B52-6780-4A59-9789-31ED5EF29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r</a:t>
            </a:r>
            <a:r>
              <a:rPr lang="en-IN" baseline="30000" dirty="0"/>
              <a:t>2</a:t>
            </a:r>
            <a:r>
              <a:rPr lang="en-IN" dirty="0"/>
              <a:t> and explain.</a:t>
            </a:r>
          </a:p>
          <a:p>
            <a:r>
              <a:rPr lang="en-IN" dirty="0"/>
              <a:t>Construct a 95% confidence interval for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IN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dirty="0"/>
              <a:t>.</a:t>
            </a:r>
          </a:p>
          <a:p>
            <a:r>
              <a:rPr lang="en-IN" dirty="0"/>
              <a:t>Develop a 95% confidence interval for the mean annual sales for all salespersons with nine years of experience.</a:t>
            </a:r>
          </a:p>
          <a:p>
            <a:r>
              <a:rPr lang="en-IN" dirty="0"/>
              <a:t>The company is considering hiring Tom Smart, a salesperson with nine years of experience. Develop a 95% prediction interval of annual sales for Tom Smart.</a:t>
            </a:r>
          </a:p>
          <a:p>
            <a:r>
              <a:rPr lang="en-IN" dirty="0"/>
              <a:t>Discuss the differences in your answers of the last two parts.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453D-8521-48BA-95C8-B7954936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5306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equation that describes how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 related to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and an error term is called 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regression model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simple linear regression model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is:</a:t>
            </a: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=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spcBef>
                <a:spcPct val="20000"/>
              </a:spcBef>
              <a:buSzPct val="75000"/>
              <a:buNone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where:</a:t>
            </a:r>
          </a:p>
          <a:p>
            <a:pPr lvl="1">
              <a:spcBef>
                <a:spcPct val="20000"/>
              </a:spcBef>
              <a:buSzPct val="125000"/>
            </a:pPr>
            <a:r>
              <a:rPr lang="en-US" sz="2400" i="1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sz="24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and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sz="2400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are called </a:t>
            </a:r>
            <a:r>
              <a:rPr lang="en-US" sz="2400" u="sng" dirty="0">
                <a:solidFill>
                  <a:srgbClr val="000000"/>
                </a:solidFill>
                <a:cs typeface="Arial" panose="020B0604020202020204" pitchFamily="34" charset="0"/>
              </a:rPr>
              <a:t>parameters of the model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,</a:t>
            </a:r>
          </a:p>
          <a:p>
            <a:pPr lvl="1">
              <a:spcBef>
                <a:spcPct val="20000"/>
              </a:spcBef>
              <a:buSzPct val="125000"/>
            </a:pP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   </a:t>
            </a:r>
            <a:r>
              <a:rPr lang="en-US" sz="2400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e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  is a random variable called the</a:t>
            </a:r>
            <a:r>
              <a:rPr lang="en-US" sz="2400" u="sng" dirty="0">
                <a:solidFill>
                  <a:srgbClr val="000000"/>
                </a:solidFill>
                <a:cs typeface="Arial" panose="020B0604020202020204" pitchFamily="34" charset="0"/>
              </a:rPr>
              <a:t> error term</a:t>
            </a:r>
            <a:r>
              <a:rPr lang="en-US" sz="2400" dirty="0">
                <a:solidFill>
                  <a:srgbClr val="000000"/>
                </a:solidFill>
                <a:cs typeface="Arial" panose="020B0604020202020204" pitchFamily="34" charset="0"/>
              </a:rPr>
              <a:t>.</a:t>
            </a:r>
            <a:endParaRPr lang="en-US" sz="2400" u="sng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59197" y="3326296"/>
            <a:ext cx="2888526" cy="64089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03490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The </a:t>
            </a:r>
            <a:r>
              <a:rPr lang="en-US" u="sng" dirty="0">
                <a:solidFill>
                  <a:srgbClr val="000000"/>
                </a:solidFill>
                <a:cs typeface="Arial" panose="020B0604020202020204" pitchFamily="34" charset="0"/>
              </a:rPr>
              <a:t>simple linear regression equation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is:</a:t>
            </a:r>
          </a:p>
          <a:p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			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) =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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+ </a:t>
            </a:r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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</a:p>
          <a:p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Graph of the regression equation is a straight line.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0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 the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intercept of the regression line.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r>
              <a:rPr lang="en-US" baseline="-25000" dirty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is the slope of the regression line.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E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(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) is the expected value of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y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for a given </a:t>
            </a:r>
            <a:r>
              <a:rPr lang="en-US" i="1" dirty="0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 value.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299790" y="2345635"/>
            <a:ext cx="2952383" cy="72887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668894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Positive Linear Relationship</a:t>
            </a: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3200" y="2093912"/>
            <a:ext cx="4787899" cy="384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68345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Negative Linear Relationship</a:t>
            </a: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93001" y="2125009"/>
            <a:ext cx="4953999" cy="36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68310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Linear Regression Equation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0000"/>
                </a:solidFill>
                <a:cs typeface="Arial" panose="020B0604020202020204" pitchFamily="34" charset="0"/>
              </a:rPr>
              <a:t>No Relationship</a:t>
            </a:r>
            <a:endParaRPr lang="en-US" i="1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EBC64-41CB-41B8-B6DF-9B1367312BD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00370" y="2151975"/>
            <a:ext cx="4628299" cy="38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94785"/>
      </p:ext>
    </p:extLst>
  </p:cSld>
  <p:clrMapOvr>
    <a:masterClrMapping/>
  </p:clrMapOvr>
  <p:transition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TML_SHAPEINFO" val="&lt;ThreeDShapeInfo&gt;&lt;uuid val=&quot;&quot;/&gt;&lt;isInvalidForFieldText val=&quot;0&quot;/&gt;&lt;Image&gt;&lt;filename val=&quot;C:\Users\bfoltz\Documents\My Adobe Presentations\SBE13ch08\data\asimages\{4AC3EE5E-65AB-4693-AC8A-E2E45829A104}_2.png&quot;/&gt;&lt;left val=&quot;55&quot;/&gt;&lt;top val=&quot;42&quot;/&gt;&lt;width val=&quot;827&quot;/&gt;&lt;height val=&quot;102&quot;/&gt;&lt;hasText val=&quot;1&quot;/&gt;&lt;/Image&gt;&lt;/ThreeDShapeInfo&gt;"/>
  <p:tag name="PRESENTER_SHAPETEXTINFO" val="&lt;ShapeTextInfo&gt;&lt;TableIndex row=&quot;-1&quot; col=&quot;-1&quot;&gt;&lt;linesCount val=&quot;2&quot;/&gt;&lt;lineCharCount val=&quot;10&quot;/&gt;&lt;lineCharCount val=&quot;19&quot;/&gt;&lt;/TableIndex&gt;&lt;/ShapeTextInfo&gt;"/>
</p:tagLst>
</file>

<file path=ppt/theme/theme1.xml><?xml version="1.0" encoding="utf-8"?>
<a:theme xmlns:a="http://schemas.openxmlformats.org/drawingml/2006/main" name="SBE13ch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SBE13ch01</Template>
  <TotalTime>0</TotalTime>
  <Pages>40</Pages>
  <Words>1930</Words>
  <Application>Microsoft Office PowerPoint</Application>
  <PresentationFormat>Custom</PresentationFormat>
  <Paragraphs>535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Book Antiqua</vt:lpstr>
      <vt:lpstr>Calibri Light</vt:lpstr>
      <vt:lpstr>Arial</vt:lpstr>
      <vt:lpstr>Cambria Math</vt:lpstr>
      <vt:lpstr>Wingdings</vt:lpstr>
      <vt:lpstr>Symbol</vt:lpstr>
      <vt:lpstr>MS Reference Serif</vt:lpstr>
      <vt:lpstr>Calibri</vt:lpstr>
      <vt:lpstr>Times New Roman</vt:lpstr>
      <vt:lpstr>SBE13ch01</vt:lpstr>
      <vt:lpstr>PowerPoint Presentation</vt:lpstr>
      <vt:lpstr>Contents</vt:lpstr>
      <vt:lpstr>Simple Linear Regression</vt:lpstr>
      <vt:lpstr>Simple Linear Regression</vt:lpstr>
      <vt:lpstr>Simple Linear Regression Model</vt:lpstr>
      <vt:lpstr>Simple Linear Regression Equation</vt:lpstr>
      <vt:lpstr>Simple Linear Regression Equation</vt:lpstr>
      <vt:lpstr>Simple Linear Regression Equation</vt:lpstr>
      <vt:lpstr>Simple Linear Regression Equation</vt:lpstr>
      <vt:lpstr>Estimated Simple Linear Regression Equation</vt:lpstr>
      <vt:lpstr>Estimation Process</vt:lpstr>
      <vt:lpstr>Example: Incomes (in hundreds of dollars) and Food Expenditures of Seven Households</vt:lpstr>
      <vt:lpstr>Example: Incomes (in hundreds of dollars) and Food Expenditures of Seven Households</vt:lpstr>
      <vt:lpstr>Least Squares Method</vt:lpstr>
      <vt:lpstr>Least Squares Method</vt:lpstr>
      <vt:lpstr>Least Squares Method</vt:lpstr>
      <vt:lpstr>Simple Linear Regression</vt:lpstr>
      <vt:lpstr>Simple Linear Regression</vt:lpstr>
      <vt:lpstr>Simple Linear Regression</vt:lpstr>
      <vt:lpstr>Simple Linear Regression</vt:lpstr>
      <vt:lpstr> Using Excel’s Chart Tools for Scatter Diagram &amp; Estimated Regression Equation </vt:lpstr>
      <vt:lpstr>Coefficient of Determination</vt:lpstr>
      <vt:lpstr>Coefficient of Determination</vt:lpstr>
      <vt:lpstr>Coefficient of Determination</vt:lpstr>
      <vt:lpstr>Coefficient of Determination</vt:lpstr>
      <vt:lpstr>Using Excel to Compute the Coefficient of Determination</vt:lpstr>
      <vt:lpstr>Sample Correlation Coefficient</vt:lpstr>
      <vt:lpstr>Sample Correlation Coefficient</vt:lpstr>
      <vt:lpstr>PowerPoint Presentation</vt:lpstr>
      <vt:lpstr>Assumptions About the Regression Model (population)</vt:lpstr>
      <vt:lpstr>Assumptions About the Regression Model (population)</vt:lpstr>
      <vt:lpstr>Estimate of standard deviation of errors</vt:lpstr>
      <vt:lpstr>Confidence Interval for 1</vt:lpstr>
      <vt:lpstr>Confidence Interval for 1</vt:lpstr>
      <vt:lpstr>Using the Estimated Regression Equation for Estimation and Prediction</vt:lpstr>
      <vt:lpstr>Using the Estimated Regression Equation for Estimation and Prediction</vt:lpstr>
      <vt:lpstr>Point Estimation</vt:lpstr>
      <vt:lpstr>Confidence Interval for E(y*)</vt:lpstr>
      <vt:lpstr>Confidence Interval for E(y*)</vt:lpstr>
      <vt:lpstr>Prediction Interval for y*</vt:lpstr>
      <vt:lpstr>Prediction Interval for y*</vt:lpstr>
      <vt:lpstr>Question for Practice</vt:lpstr>
      <vt:lpstr>Question for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2021-04-28T11:40:44Z</dcterms:created>
  <dcterms:modified xsi:type="dcterms:W3CDTF">2025-04-26T05:10:20Z</dcterms:modified>
</cp:coreProperties>
</file>