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2594D-707D-4F14-843D-C46EE9A0820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E16F4-55AA-4268-AB64-5E9416327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64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6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9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0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8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1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8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0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3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2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9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7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79" y="930583"/>
            <a:ext cx="6253317" cy="2926986"/>
          </a:xfrm>
        </p:spPr>
        <p:txBody>
          <a:bodyPr>
            <a:normAutofit/>
          </a:bodyPr>
          <a:lstStyle/>
          <a:p>
            <a:br>
              <a:rPr lang="en-US" sz="3200" dirty="0"/>
            </a:br>
            <a:r>
              <a:rPr lang="en-US" sz="8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Fake News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079" y="4502805"/>
            <a:ext cx="6749847" cy="19280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NAME-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ShIVANSH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SAPRA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Batch-7644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F05A-67DA-FC8C-B6A2-5030AEF9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69" y="296035"/>
            <a:ext cx="3958215" cy="53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581DF-F1B3-0DDB-3EF7-B09B056C56AE}"/>
              </a:ext>
            </a:extLst>
          </p:cNvPr>
          <p:cNvSpPr txBox="1"/>
          <p:nvPr/>
        </p:nvSpPr>
        <p:spPr>
          <a:xfrm>
            <a:off x="501707" y="933422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12. Initializing a </a:t>
            </a:r>
            <a:r>
              <a:rPr lang="en-IN" dirty="0" err="1"/>
              <a:t>PassiveAggressive</a:t>
            </a:r>
            <a:r>
              <a:rPr lang="en-IN" dirty="0"/>
              <a:t> Classifier and fitting it on </a:t>
            </a:r>
            <a:r>
              <a:rPr lang="en-IN" dirty="0" err="1"/>
              <a:t>tdif_train</a:t>
            </a:r>
            <a:r>
              <a:rPr lang="en-IN" dirty="0"/>
              <a:t> and </a:t>
            </a:r>
            <a:r>
              <a:rPr lang="en-IN" dirty="0" err="1"/>
              <a:t>y_train</a:t>
            </a:r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30832-D420-24F3-7BC3-7FE1B8A1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07" y="1767589"/>
            <a:ext cx="6692112" cy="910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D55569-16DB-685B-5547-E44C5CBE2F1C}"/>
              </a:ext>
            </a:extLst>
          </p:cNvPr>
          <p:cNvSpPr txBox="1"/>
          <p:nvPr/>
        </p:nvSpPr>
        <p:spPr>
          <a:xfrm>
            <a:off x="501707" y="3429000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13. Predicting on test set from the </a:t>
            </a:r>
            <a:r>
              <a:rPr lang="en-IN" dirty="0" err="1"/>
              <a:t>TfidfVectorizer</a:t>
            </a:r>
            <a:r>
              <a:rPr lang="en-IN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B3A25-E3FB-6A94-F068-C4C5DDED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7" y="4207858"/>
            <a:ext cx="6692112" cy="8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9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7B4E7-9BFB-3326-7332-6885ECCD76CC}"/>
              </a:ext>
            </a:extLst>
          </p:cNvPr>
          <p:cNvSpPr txBox="1"/>
          <p:nvPr/>
        </p:nvSpPr>
        <p:spPr>
          <a:xfrm>
            <a:off x="186117" y="428878"/>
            <a:ext cx="834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Performance Evaluation</a:t>
            </a:r>
            <a:r>
              <a:rPr lang="en-IN" sz="2400" b="1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4CA28-0620-9EBD-6F25-0CA6AFE1487B}"/>
              </a:ext>
            </a:extLst>
          </p:cNvPr>
          <p:cNvSpPr txBox="1"/>
          <p:nvPr/>
        </p:nvSpPr>
        <p:spPr>
          <a:xfrm>
            <a:off x="186117" y="1273287"/>
            <a:ext cx="9391650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14. Printing the Confusion Matrix to gain insight into the number of false and true negatives and    positives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E1E8A-B2EC-74FD-ED67-216887C9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1" y="2112788"/>
            <a:ext cx="6692114" cy="1560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5602A1-3787-7B04-6DCF-FFA3FE3233AC}"/>
              </a:ext>
            </a:extLst>
          </p:cNvPr>
          <p:cNvSpPr txBox="1"/>
          <p:nvPr/>
        </p:nvSpPr>
        <p:spPr>
          <a:xfrm>
            <a:off x="186117" y="3894551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15. Finding the Accuracy Score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09BB17-D8B1-7A64-C2CA-CE391FE7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67" y="4549386"/>
            <a:ext cx="6451367" cy="12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3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1EB4AB-AA54-4CF1-9C12-647678948B6D}"/>
              </a:ext>
            </a:extLst>
          </p:cNvPr>
          <p:cNvSpPr txBox="1"/>
          <p:nvPr/>
        </p:nvSpPr>
        <p:spPr>
          <a:xfrm>
            <a:off x="687823" y="323681"/>
            <a:ext cx="772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USING NAÏVE BAYES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2E6B7C-B81E-14E4-7A60-E9009D2B3EB7}"/>
              </a:ext>
            </a:extLst>
          </p:cNvPr>
          <p:cNvCxnSpPr/>
          <p:nvPr/>
        </p:nvCxnSpPr>
        <p:spPr>
          <a:xfrm>
            <a:off x="0" y="10034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3AA171-EFF4-FB49-57F9-C354F5F4F0B8}"/>
              </a:ext>
            </a:extLst>
          </p:cNvPr>
          <p:cNvSpPr txBox="1"/>
          <p:nvPr/>
        </p:nvSpPr>
        <p:spPr>
          <a:xfrm>
            <a:off x="687823" y="1386020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17. Splitting the data in X and Y columns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600BA-9954-BD3B-C93B-BB7086CE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23" y="2137959"/>
            <a:ext cx="5988106" cy="746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CB710-44AF-E88B-44DA-D88685DE3F81}"/>
              </a:ext>
            </a:extLst>
          </p:cNvPr>
          <p:cNvSpPr txBox="1"/>
          <p:nvPr/>
        </p:nvSpPr>
        <p:spPr>
          <a:xfrm>
            <a:off x="687823" y="3731361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18. Splitting the dataset into training and testing sets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EB1FBE-897E-4577-DC53-719B5EE01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22" y="4377791"/>
            <a:ext cx="8812227" cy="79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FD3FD-5ABB-4F51-9D71-64AAD1C6D0DD}"/>
              </a:ext>
            </a:extLst>
          </p:cNvPr>
          <p:cNvSpPr txBox="1"/>
          <p:nvPr/>
        </p:nvSpPr>
        <p:spPr>
          <a:xfrm>
            <a:off x="493615" y="625369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19. Vectorizing the dataset using </a:t>
            </a:r>
            <a:r>
              <a:rPr lang="en-IN" dirty="0" err="1"/>
              <a:t>CountVectorizer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DA4A6-717D-C8B6-7E9F-529CA835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4" y="1319001"/>
            <a:ext cx="7169543" cy="1666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4F261-14BC-1D3C-714E-CBD487A71528}"/>
              </a:ext>
            </a:extLst>
          </p:cNvPr>
          <p:cNvSpPr txBox="1"/>
          <p:nvPr/>
        </p:nvSpPr>
        <p:spPr>
          <a:xfrm>
            <a:off x="493615" y="3502709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20. Fitting the classifier and making prediction.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88FFF-316A-8BEE-ACBE-7C4FE3BF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14" y="4064832"/>
            <a:ext cx="4167398" cy="1024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E0658B-DE4D-89A9-8B8F-37AF21808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13" y="5089517"/>
            <a:ext cx="6942967" cy="6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6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55C68B-9382-740B-0FA9-DC50EB765876}"/>
              </a:ext>
            </a:extLst>
          </p:cNvPr>
          <p:cNvSpPr txBox="1"/>
          <p:nvPr/>
        </p:nvSpPr>
        <p:spPr>
          <a:xfrm>
            <a:off x="194210" y="453153"/>
            <a:ext cx="433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Performance Evaluation</a:t>
            </a:r>
            <a:r>
              <a:rPr lang="en-IN" sz="24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BF4FE-2299-9238-FE92-13F84850B2F2}"/>
              </a:ext>
            </a:extLst>
          </p:cNvPr>
          <p:cNvSpPr txBox="1"/>
          <p:nvPr/>
        </p:nvSpPr>
        <p:spPr>
          <a:xfrm>
            <a:off x="297801" y="1306551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21. Printing the 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08681-227E-FB6B-1674-7D2E137B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1" y="2067616"/>
            <a:ext cx="4337330" cy="1233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E9CEA-EEB6-A2A5-D4BF-67B6A6C32BE9}"/>
              </a:ext>
            </a:extLst>
          </p:cNvPr>
          <p:cNvSpPr txBox="1"/>
          <p:nvPr/>
        </p:nvSpPr>
        <p:spPr>
          <a:xfrm>
            <a:off x="297801" y="3878469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22. Finding the Accuracy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81188-A4F5-CF9A-64E6-C1E9C7B8A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1" y="4491080"/>
            <a:ext cx="5622717" cy="120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5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6328D-9431-5E8D-E9A3-040246F016E5}"/>
              </a:ext>
            </a:extLst>
          </p:cNvPr>
          <p:cNvSpPr txBox="1"/>
          <p:nvPr/>
        </p:nvSpPr>
        <p:spPr>
          <a:xfrm>
            <a:off x="477430" y="671638"/>
            <a:ext cx="11385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2"/>
                </a:solidFill>
              </a:rPr>
              <a:t>SUMMARY:</a:t>
            </a:r>
          </a:p>
          <a:p>
            <a:endParaRPr lang="en-IN" sz="2800" dirty="0"/>
          </a:p>
          <a:p>
            <a:r>
              <a:rPr lang="en-IN" sz="2000" dirty="0"/>
              <a:t>It was observed that </a:t>
            </a:r>
            <a:r>
              <a:rPr lang="en-IN" sz="2000" dirty="0" err="1"/>
              <a:t>PassiveAggresive</a:t>
            </a:r>
            <a:r>
              <a:rPr lang="en-IN" sz="2000" dirty="0"/>
              <a:t> Classifier provided a better accuracy score than Naïve Bayes Classifier by 4.42%.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544-E859-FF32-34F9-0F83C8BFB5B2}"/>
              </a:ext>
            </a:extLst>
          </p:cNvPr>
          <p:cNvSpPr txBox="1"/>
          <p:nvPr/>
        </p:nvSpPr>
        <p:spPr>
          <a:xfrm>
            <a:off x="614994" y="4297290"/>
            <a:ext cx="1043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3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714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6EECA-8AEF-CD7A-2F86-8891C326F3B8}"/>
              </a:ext>
            </a:extLst>
          </p:cNvPr>
          <p:cNvSpPr txBox="1"/>
          <p:nvPr/>
        </p:nvSpPr>
        <p:spPr>
          <a:xfrm>
            <a:off x="942975" y="695324"/>
            <a:ext cx="1047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PROBLEM STATEMENT</a:t>
            </a:r>
            <a:endParaRPr lang="en-IN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70E70-54F4-566D-4C82-ABB8E623994E}"/>
              </a:ext>
            </a:extLst>
          </p:cNvPr>
          <p:cNvSpPr txBox="1"/>
          <p:nvPr/>
        </p:nvSpPr>
        <p:spPr>
          <a:xfrm>
            <a:off x="942975" y="1877352"/>
            <a:ext cx="99774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rise of social media and online platforms has made it easier for fake news to spread rapidly across the internet, reaching millions of people within a short period. This has serious implications for individuals, organizations, and even governments, as fake news can be used to create panic, incite violence, or influence public opinion.</a:t>
            </a:r>
          </a:p>
          <a:p>
            <a:endParaRPr lang="en-US" sz="2800" dirty="0"/>
          </a:p>
          <a:p>
            <a:r>
              <a:rPr lang="en-US" sz="2800" dirty="0"/>
              <a:t>This Machine Learning model is used to detect whether a news is fake or not using Python.</a:t>
            </a:r>
            <a:endParaRPr lang="en-IN" sz="2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EF6A7E-C652-D3C3-0A0D-82D1DF9223F4}"/>
              </a:ext>
            </a:extLst>
          </p:cNvPr>
          <p:cNvCxnSpPr/>
          <p:nvPr/>
        </p:nvCxnSpPr>
        <p:spPr>
          <a:xfrm>
            <a:off x="0" y="135137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934460" y="609600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 The Dataset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9D37C-51DD-F161-0252-46866361214B}"/>
              </a:ext>
            </a:extLst>
          </p:cNvPr>
          <p:cNvSpPr txBox="1"/>
          <p:nvPr/>
        </p:nvSpPr>
        <p:spPr>
          <a:xfrm>
            <a:off x="934460" y="1201974"/>
            <a:ext cx="939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has 6335 rows and 4 columns. The first column identifies the news, the second and third are the title and text, and the fourth column has labels denoting whether the news is REAL or FAKE.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0CF03-863A-0F95-EE02-1DBA742EC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60" y="2125304"/>
            <a:ext cx="9391650" cy="41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8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1047750" y="609600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1. Importing the libraries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FB6E3-154E-4363-7AB5-AEAF7ED7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359461"/>
            <a:ext cx="8266183" cy="35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4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1047750" y="609600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2. Loading the data into a </a:t>
            </a:r>
            <a:r>
              <a:rPr lang="en-IN" dirty="0" err="1"/>
              <a:t>dataframe</a:t>
            </a:r>
            <a:r>
              <a:rPr lang="en-IN" dirty="0"/>
              <a:t> using pandas.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1047750" y="2579920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3. Using the head function to view first 5 rows of the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5624EC-E23A-C482-C5CB-F6A80862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1" y="1356491"/>
            <a:ext cx="7214218" cy="488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AC7BCD-7B2D-89CC-9100-C414FA99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269183"/>
            <a:ext cx="9391650" cy="288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7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1047750" y="1002783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4. Using the info function to get a basic information about our dataset.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1047750" y="4642372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5. Printing the names of the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4134C-74C9-0352-96F0-14183DDD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78" y="1646452"/>
            <a:ext cx="6154162" cy="2796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6C8B3-314E-15E8-80E9-6A4E027B42E9}"/>
              </a:ext>
            </a:extLst>
          </p:cNvPr>
          <p:cNvSpPr txBox="1"/>
          <p:nvPr/>
        </p:nvSpPr>
        <p:spPr>
          <a:xfrm>
            <a:off x="877817" y="247029"/>
            <a:ext cx="7994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DATA EXPLORATION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3D8FA0-F6A0-0AA6-20CC-4C1C35D8517E}"/>
              </a:ext>
            </a:extLst>
          </p:cNvPr>
          <p:cNvCxnSpPr/>
          <p:nvPr/>
        </p:nvCxnSpPr>
        <p:spPr>
          <a:xfrm>
            <a:off x="0" y="83180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C57075-9B9D-897F-AA66-1A576D4A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74" y="5211548"/>
            <a:ext cx="7514216" cy="81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902094" y="1026795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6. Dropping irrelevant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55694-FE95-1296-4B1A-F146AFB84AED}"/>
              </a:ext>
            </a:extLst>
          </p:cNvPr>
          <p:cNvSpPr txBox="1"/>
          <p:nvPr/>
        </p:nvSpPr>
        <p:spPr>
          <a:xfrm>
            <a:off x="902094" y="4200429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7. Checking for null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430BF-E66B-FF2B-C1D6-540DA1FFC5E9}"/>
              </a:ext>
            </a:extLst>
          </p:cNvPr>
          <p:cNvSpPr txBox="1"/>
          <p:nvPr/>
        </p:nvSpPr>
        <p:spPr>
          <a:xfrm>
            <a:off x="1047750" y="226577"/>
            <a:ext cx="5219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DATA CLEANING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35CC1F-9B92-FAD1-CF4E-D50CB9454DF6}"/>
              </a:ext>
            </a:extLst>
          </p:cNvPr>
          <p:cNvCxnSpPr/>
          <p:nvPr/>
        </p:nvCxnSpPr>
        <p:spPr>
          <a:xfrm>
            <a:off x="0" y="8113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9A28A-8008-8300-CAC4-3AF4A268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94" y="1611570"/>
            <a:ext cx="7780660" cy="2167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E25DC1-8AA5-90A8-60B4-D1E538FC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94" y="4821035"/>
            <a:ext cx="4382005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6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3F06-650F-3F9F-CD9B-97DCAE0A7CA7}"/>
              </a:ext>
            </a:extLst>
          </p:cNvPr>
          <p:cNvSpPr txBox="1"/>
          <p:nvPr/>
        </p:nvSpPr>
        <p:spPr>
          <a:xfrm>
            <a:off x="445062" y="315589"/>
            <a:ext cx="1039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USING PASSIVEAGGRESIVE CLASSIFIER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DB1B16-72CB-E006-7FBD-6BECC92EB4EB}"/>
              </a:ext>
            </a:extLst>
          </p:cNvPr>
          <p:cNvCxnSpPr/>
          <p:nvPr/>
        </p:nvCxnSpPr>
        <p:spPr>
          <a:xfrm>
            <a:off x="0" y="10276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156E891-5BFF-BBF4-0184-1D5C46FA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62" y="2103801"/>
            <a:ext cx="3730428" cy="1695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29E31B-C592-60D5-1AEC-087F7A416E55}"/>
              </a:ext>
            </a:extLst>
          </p:cNvPr>
          <p:cNvSpPr txBox="1"/>
          <p:nvPr/>
        </p:nvSpPr>
        <p:spPr>
          <a:xfrm>
            <a:off x="445062" y="1435128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8. Getting the labels from </a:t>
            </a:r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E89C7-22B5-0D44-A892-387EBFE3E913}"/>
              </a:ext>
            </a:extLst>
          </p:cNvPr>
          <p:cNvSpPr txBox="1"/>
          <p:nvPr/>
        </p:nvSpPr>
        <p:spPr>
          <a:xfrm>
            <a:off x="445062" y="4242279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9. Splitting the dataset into training and testing sets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A4C828-6272-D214-1725-5BD75B28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2" y="5054553"/>
            <a:ext cx="9418556" cy="5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7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F8D06-8404-3D5B-AFE8-8CB540664BF2}"/>
              </a:ext>
            </a:extLst>
          </p:cNvPr>
          <p:cNvSpPr txBox="1"/>
          <p:nvPr/>
        </p:nvSpPr>
        <p:spPr>
          <a:xfrm>
            <a:off x="501707" y="933422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10. Initializing a </a:t>
            </a:r>
            <a:r>
              <a:rPr lang="en-IN" dirty="0" err="1"/>
              <a:t>TfidfVectorizer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A5B45-8DA4-C5CB-2FE9-366EAFFD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06" y="1748939"/>
            <a:ext cx="7242371" cy="694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CDC52-3466-0370-A16E-80ACA1DE2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6" y="4192957"/>
            <a:ext cx="7242371" cy="1083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98BB1-1572-FC6B-C9E4-E87FCE111B63}"/>
              </a:ext>
            </a:extLst>
          </p:cNvPr>
          <p:cNvSpPr txBox="1"/>
          <p:nvPr/>
        </p:nvSpPr>
        <p:spPr>
          <a:xfrm>
            <a:off x="498772" y="3521524"/>
            <a:ext cx="939165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11. Fitting and transforming train set and transforming test set.</a:t>
            </a:r>
          </a:p>
        </p:txBody>
      </p:sp>
    </p:spTree>
    <p:extLst>
      <p:ext uri="{BB962C8B-B14F-4D97-AF65-F5344CB8AC3E}">
        <p14:creationId xmlns:p14="http://schemas.microsoft.com/office/powerpoint/2010/main" val="34811319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979</TotalTime>
  <Words>372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Rounded MT Bold</vt:lpstr>
      <vt:lpstr>Calibri</vt:lpstr>
      <vt:lpstr>Calibri Light</vt:lpstr>
      <vt:lpstr>Retrospect</vt:lpstr>
      <vt:lpstr> Fake News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DATA ANALYSIS</dc:title>
  <dc:creator>ADMIN</dc:creator>
  <cp:lastModifiedBy>shivansh sapra</cp:lastModifiedBy>
  <cp:revision>9</cp:revision>
  <dcterms:created xsi:type="dcterms:W3CDTF">2022-11-22T14:23:26Z</dcterms:created>
  <dcterms:modified xsi:type="dcterms:W3CDTF">2023-03-20T10:23:13Z</dcterms:modified>
</cp:coreProperties>
</file>