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sldIdLst>
    <p:sldId id="256" r:id="rId2"/>
    <p:sldId id="257" r:id="rId3"/>
    <p:sldId id="269" r:id="rId4"/>
    <p:sldId id="258" r:id="rId5"/>
    <p:sldId id="259" r:id="rId6"/>
    <p:sldId id="268" r:id="rId7"/>
    <p:sldId id="262" r:id="rId8"/>
    <p:sldId id="260" r:id="rId9"/>
    <p:sldId id="263" r:id="rId10"/>
    <p:sldId id="261"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4DE5A9-C2B2-4744-9B2C-0ABADDDFE5F9}">
          <p14:sldIdLst>
            <p14:sldId id="256"/>
            <p14:sldId id="257"/>
            <p14:sldId id="269"/>
            <p14:sldId id="258"/>
            <p14:sldId id="259"/>
            <p14:sldId id="268"/>
            <p14:sldId id="262"/>
            <p14:sldId id="260"/>
            <p14:sldId id="263"/>
            <p14:sldId id="261"/>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2" autoAdjust="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521984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1645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489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36112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71849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796027F-7875-4030-9381-8BD8C4F21935}" type="datetimeFigureOut">
              <a:rPr lang="en-US" smtClean="0"/>
              <a:t>9/27/2017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5207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1383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3362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6525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4509A250-FF31-4206-8172-F9D3106AACB1}" type="datetimeFigureOut">
              <a:rPr lang="en-US" smtClean="0"/>
              <a:t>9/27/2017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55650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509A250-FF31-4206-8172-F9D3106AACB1}" type="datetimeFigureOut">
              <a:rPr lang="en-US" smtClean="0"/>
              <a:t>9/27/2017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450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AAD347D-5ACD-4C99-B74B-A9C85AD731AF}" type="datetimeFigureOut">
              <a:rPr lang="en-US" smtClean="0"/>
              <a:t>9/27/2017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22168212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lectronicshub.org/wp-content/uploads/2016/02/Solar-Tracker-Arduino.pn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electronicshub.org/arduino-solar-tracker/#Project_Code" TargetMode="External"/><Relationship Id="rId2" Type="http://schemas.openxmlformats.org/officeDocument/2006/relationships/hyperlink" Target="https://circuitdigest.com/microcontroller-projects/arduino-solar-panel-track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ortablesolarpower.biz/"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985" y="130505"/>
            <a:ext cx="7970902" cy="2589352"/>
          </a:xfrm>
        </p:spPr>
        <p:txBody>
          <a:bodyPr/>
          <a:lstStyle/>
          <a:p>
            <a:r>
              <a:rPr lang="en-IN" dirty="0" smtClean="0"/>
              <a:t>Solar tracking device</a:t>
            </a:r>
            <a:endParaRPr lang="en-IN" dirty="0"/>
          </a:p>
        </p:txBody>
      </p:sp>
      <p:sp>
        <p:nvSpPr>
          <p:cNvPr id="3" name="Subtitle 2"/>
          <p:cNvSpPr>
            <a:spLocks noGrp="1"/>
          </p:cNvSpPr>
          <p:nvPr>
            <p:ph type="subTitle" idx="1"/>
          </p:nvPr>
        </p:nvSpPr>
        <p:spPr>
          <a:xfrm>
            <a:off x="424025" y="4776468"/>
            <a:ext cx="9495628" cy="2080620"/>
          </a:xfrm>
        </p:spPr>
        <p:txBody>
          <a:bodyPr>
            <a:normAutofit lnSpcReduction="10000"/>
          </a:bodyPr>
          <a:lstStyle/>
          <a:p>
            <a:pPr algn="l"/>
            <a:r>
              <a:rPr lang="en-IN" dirty="0" smtClean="0"/>
              <a:t>Project members:</a:t>
            </a:r>
          </a:p>
          <a:p>
            <a:pPr marL="457200" indent="-457200" algn="l">
              <a:buFont typeface="+mj-lt"/>
              <a:buAutoNum type="arabicPeriod"/>
            </a:pPr>
            <a:r>
              <a:rPr lang="en-IN" dirty="0" smtClean="0"/>
              <a:t>Aman Dave(1741003)</a:t>
            </a:r>
          </a:p>
          <a:p>
            <a:pPr marL="457200" indent="-457200" algn="l">
              <a:buFont typeface="+mj-lt"/>
              <a:buAutoNum type="arabicPeriod"/>
            </a:pPr>
            <a:r>
              <a:rPr lang="en-IN" dirty="0" smtClean="0"/>
              <a:t>Aditya Shah(1741007)</a:t>
            </a:r>
          </a:p>
          <a:p>
            <a:pPr marL="457200" indent="-457200" algn="l">
              <a:buFont typeface="+mj-lt"/>
              <a:buAutoNum type="arabicPeriod"/>
            </a:pPr>
            <a:r>
              <a:rPr lang="en-IN" dirty="0" smtClean="0"/>
              <a:t>Shivansh Nautiyal(1741037)</a:t>
            </a:r>
          </a:p>
          <a:p>
            <a:pPr marL="457200" indent="-457200" algn="l">
              <a:buFont typeface="+mj-lt"/>
              <a:buAutoNum type="arabicPeriod"/>
            </a:pPr>
            <a:r>
              <a:rPr lang="en-IN" dirty="0" smtClean="0"/>
              <a:t>Param </a:t>
            </a:r>
            <a:r>
              <a:rPr lang="en-IN" dirty="0"/>
              <a:t>S</a:t>
            </a:r>
            <a:r>
              <a:rPr lang="en-IN" dirty="0" smtClean="0"/>
              <a:t>hah(1741019)</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7106" y="3692919"/>
            <a:ext cx="4608285" cy="2764971"/>
          </a:xfrm>
          <a:prstGeom prst="rect">
            <a:avLst/>
          </a:prstGeom>
        </p:spPr>
      </p:pic>
      <p:sp>
        <p:nvSpPr>
          <p:cNvPr id="5" name="TextBox 4"/>
          <p:cNvSpPr txBox="1"/>
          <p:nvPr/>
        </p:nvSpPr>
        <p:spPr>
          <a:xfrm>
            <a:off x="7127106" y="6457890"/>
            <a:ext cx="4680857" cy="400110"/>
          </a:xfrm>
          <a:prstGeom prst="rect">
            <a:avLst/>
          </a:prstGeom>
          <a:noFill/>
        </p:spPr>
        <p:txBody>
          <a:bodyPr wrap="square" rtlCol="0">
            <a:spAutoFit/>
          </a:bodyPr>
          <a:lstStyle/>
          <a:p>
            <a:r>
              <a:rPr lang="en-IN" sz="1000" dirty="0"/>
              <a:t>Source: http://www.which.co.uk/news/2017/07/do-solar-panels-affect-the-value-of-your-home/</a:t>
            </a:r>
          </a:p>
        </p:txBody>
      </p:sp>
      <p:sp>
        <p:nvSpPr>
          <p:cNvPr id="6" name="TextBox 5"/>
          <p:cNvSpPr txBox="1"/>
          <p:nvPr/>
        </p:nvSpPr>
        <p:spPr>
          <a:xfrm>
            <a:off x="484985" y="2965998"/>
            <a:ext cx="3638959" cy="1631216"/>
          </a:xfrm>
          <a:prstGeom prst="rect">
            <a:avLst/>
          </a:prstGeom>
          <a:noFill/>
        </p:spPr>
        <p:txBody>
          <a:bodyPr wrap="square" rtlCol="0">
            <a:spAutoFit/>
          </a:bodyPr>
          <a:lstStyle/>
          <a:p>
            <a:r>
              <a:rPr lang="en-IN" sz="2000" dirty="0" smtClean="0"/>
              <a:t>Project Guide:</a:t>
            </a:r>
          </a:p>
          <a:p>
            <a:r>
              <a:rPr lang="en-IN" sz="2000" dirty="0"/>
              <a:t>	</a:t>
            </a:r>
            <a:r>
              <a:rPr lang="en-IN" sz="2000" dirty="0" smtClean="0"/>
              <a:t>Prof. Ashok Ranade</a:t>
            </a:r>
          </a:p>
          <a:p>
            <a:r>
              <a:rPr lang="en-IN" sz="2000" dirty="0"/>
              <a:t>	Jaina Mehta, </a:t>
            </a:r>
            <a:r>
              <a:rPr lang="en-IN" sz="2000" dirty="0" smtClean="0"/>
              <a:t>Lecturer</a:t>
            </a:r>
          </a:p>
          <a:p>
            <a:r>
              <a:rPr lang="en-IN" sz="2000" dirty="0"/>
              <a:t>	Parth Shah, Staff Engineer</a:t>
            </a:r>
            <a:endParaRPr lang="en-IN" sz="2000" dirty="0" smtClean="0"/>
          </a:p>
          <a:p>
            <a:r>
              <a:rPr lang="en-IN" sz="2000" dirty="0"/>
              <a:t>	</a:t>
            </a:r>
          </a:p>
        </p:txBody>
      </p:sp>
    </p:spTree>
    <p:extLst>
      <p:ext uri="{BB962C8B-B14F-4D97-AF65-F5344CB8AC3E}">
        <p14:creationId xmlns:p14="http://schemas.microsoft.com/office/powerpoint/2010/main" val="925864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417884"/>
            <a:ext cx="9404723" cy="1400530"/>
          </a:xfrm>
        </p:spPr>
        <p:txBody>
          <a:bodyPr/>
          <a:lstStyle/>
          <a:p>
            <a:r>
              <a:rPr lang="en-IN" dirty="0" smtClean="0"/>
              <a:t>System Requirements </a:t>
            </a:r>
            <a:endParaRPr lang="en-IN" dirty="0"/>
          </a:p>
        </p:txBody>
      </p:sp>
      <p:sp>
        <p:nvSpPr>
          <p:cNvPr id="3" name="Content Placeholder 2"/>
          <p:cNvSpPr>
            <a:spLocks noGrp="1"/>
          </p:cNvSpPr>
          <p:nvPr>
            <p:ph idx="1"/>
          </p:nvPr>
        </p:nvSpPr>
        <p:spPr/>
        <p:txBody>
          <a:bodyPr>
            <a:normAutofit/>
          </a:bodyPr>
          <a:lstStyle/>
          <a:p>
            <a:r>
              <a:rPr lang="en-IN" sz="2400" dirty="0"/>
              <a:t>Servo </a:t>
            </a:r>
            <a:r>
              <a:rPr lang="en-IN" sz="2400" dirty="0" smtClean="0"/>
              <a:t>Motor X 2 </a:t>
            </a:r>
            <a:r>
              <a:rPr lang="en-IN" sz="2400" dirty="0"/>
              <a:t>(sg90)</a:t>
            </a:r>
          </a:p>
          <a:p>
            <a:r>
              <a:rPr lang="en-IN" sz="2400" dirty="0"/>
              <a:t>Solar panel</a:t>
            </a:r>
          </a:p>
          <a:p>
            <a:r>
              <a:rPr lang="en-IN" sz="2400" dirty="0"/>
              <a:t>Arduino Uno</a:t>
            </a:r>
          </a:p>
          <a:p>
            <a:r>
              <a:rPr lang="en-IN" sz="2400" dirty="0"/>
              <a:t>LDR’s X </a:t>
            </a:r>
            <a:r>
              <a:rPr lang="en-IN" sz="2400" dirty="0" smtClean="0"/>
              <a:t>4 </a:t>
            </a:r>
            <a:r>
              <a:rPr lang="en-IN" sz="2400" dirty="0"/>
              <a:t>(Light Dependent Resistor)</a:t>
            </a:r>
          </a:p>
          <a:p>
            <a:r>
              <a:rPr lang="en-IN" sz="2400" dirty="0"/>
              <a:t>10K resistors X </a:t>
            </a:r>
            <a:r>
              <a:rPr lang="en-IN" sz="2400" dirty="0" smtClean="0"/>
              <a:t>4</a:t>
            </a:r>
            <a:endParaRPr lang="en-IN" sz="2400" dirty="0"/>
          </a:p>
          <a:p>
            <a:r>
              <a:rPr lang="en-IN" sz="2400" dirty="0"/>
              <a:t>Battery (6 to 12V)</a:t>
            </a:r>
          </a:p>
          <a:p>
            <a:pPr marL="0" indent="0">
              <a:buNone/>
            </a:pPr>
            <a:endParaRPr lang="en-IN" sz="2400" dirty="0"/>
          </a:p>
        </p:txBody>
      </p:sp>
    </p:spTree>
    <p:extLst>
      <p:ext uri="{BB962C8B-B14F-4D97-AF65-F5344CB8AC3E}">
        <p14:creationId xmlns:p14="http://schemas.microsoft.com/office/powerpoint/2010/main" val="935479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498" y="190977"/>
            <a:ext cx="7729728" cy="1188720"/>
          </a:xfrm>
        </p:spPr>
        <p:txBody>
          <a:bodyPr/>
          <a:lstStyle/>
          <a:p>
            <a:r>
              <a:rPr lang="en-IN" dirty="0" smtClean="0"/>
              <a:t>Block Diagram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62" y="1623278"/>
            <a:ext cx="10058400" cy="4675584"/>
          </a:xfrm>
          <a:prstGeom prst="rect">
            <a:avLst/>
          </a:prstGeom>
        </p:spPr>
      </p:pic>
      <p:sp>
        <p:nvSpPr>
          <p:cNvPr id="13" name="Rectangle 8"/>
          <p:cNvSpPr>
            <a:spLocks noChangeArrowheads="1"/>
          </p:cNvSpPr>
          <p:nvPr/>
        </p:nvSpPr>
        <p:spPr bwMode="auto">
          <a:xfrm>
            <a:off x="2420983" y="642065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3"/>
              </a:rPr>
              <a:t>http://www.electronicshub.org/wp-content/uploads/2016/02/Solar-Tracker-Arduino.png</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TextBox 13"/>
          <p:cNvSpPr txBox="1"/>
          <p:nvPr/>
        </p:nvSpPr>
        <p:spPr>
          <a:xfrm>
            <a:off x="1904359" y="6305236"/>
            <a:ext cx="1288869" cy="230832"/>
          </a:xfrm>
          <a:prstGeom prst="rect">
            <a:avLst/>
          </a:prstGeom>
          <a:noFill/>
        </p:spPr>
        <p:txBody>
          <a:bodyPr wrap="square" rtlCol="0">
            <a:spAutoFit/>
          </a:bodyPr>
          <a:lstStyle/>
          <a:p>
            <a:r>
              <a:rPr lang="en-IN" sz="900" dirty="0" smtClean="0"/>
              <a:t>SOURCE:</a:t>
            </a:r>
            <a:endParaRPr lang="en-IN" dirty="0"/>
          </a:p>
        </p:txBody>
      </p:sp>
    </p:spTree>
    <p:extLst>
      <p:ext uri="{BB962C8B-B14F-4D97-AF65-F5344CB8AC3E}">
        <p14:creationId xmlns:p14="http://schemas.microsoft.com/office/powerpoint/2010/main" val="3635619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108866" y="191485"/>
            <a:ext cx="2037807" cy="1161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START</a:t>
            </a:r>
            <a:endParaRPr lang="en-IN" dirty="0"/>
          </a:p>
        </p:txBody>
      </p:sp>
      <p:sp>
        <p:nvSpPr>
          <p:cNvPr id="6" name="Rectangle 5"/>
          <p:cNvSpPr/>
          <p:nvPr/>
        </p:nvSpPr>
        <p:spPr>
          <a:xfrm>
            <a:off x="851965" y="1852684"/>
            <a:ext cx="2551611" cy="1097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SUNLIGHT FALLS ON LIGHT DEPENDENT RESISTORS</a:t>
            </a:r>
            <a:endParaRPr lang="en-IN" dirty="0"/>
          </a:p>
        </p:txBody>
      </p:sp>
      <p:sp>
        <p:nvSpPr>
          <p:cNvPr id="7" name="Parallelogram 6"/>
          <p:cNvSpPr/>
          <p:nvPr/>
        </p:nvSpPr>
        <p:spPr>
          <a:xfrm>
            <a:off x="259780" y="3449307"/>
            <a:ext cx="3735977" cy="184621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PROGRAM CALCULATES DIFFERENCE BETWEEN THE SUNLIGHT ON THE FOUR RESISTORS (TWO AT A TIME)</a:t>
            </a:r>
            <a:endParaRPr lang="en-IN" dirty="0"/>
          </a:p>
        </p:txBody>
      </p:sp>
      <p:sp>
        <p:nvSpPr>
          <p:cNvPr id="8" name="Diamond 7"/>
          <p:cNvSpPr/>
          <p:nvPr/>
        </p:nvSpPr>
        <p:spPr>
          <a:xfrm>
            <a:off x="4521156" y="3248297"/>
            <a:ext cx="3290430" cy="22206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IF DIFFERENCE IS EQUAL TO ZERO</a:t>
            </a:r>
            <a:endParaRPr lang="en-IN" dirty="0"/>
          </a:p>
        </p:txBody>
      </p:sp>
      <p:sp>
        <p:nvSpPr>
          <p:cNvPr id="9" name="Parallelogram 8"/>
          <p:cNvSpPr/>
          <p:nvPr/>
        </p:nvSpPr>
        <p:spPr>
          <a:xfrm>
            <a:off x="8336985" y="3697502"/>
            <a:ext cx="3413761" cy="134982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SERVO MOTORS WILL ROTATE ACCORDINGLY</a:t>
            </a:r>
            <a:endParaRPr lang="en-IN" dirty="0"/>
          </a:p>
        </p:txBody>
      </p:sp>
      <p:sp>
        <p:nvSpPr>
          <p:cNvPr id="12" name="Oval 11"/>
          <p:cNvSpPr/>
          <p:nvPr/>
        </p:nvSpPr>
        <p:spPr>
          <a:xfrm>
            <a:off x="9024961" y="5551611"/>
            <a:ext cx="2037807" cy="11618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STOP</a:t>
            </a:r>
            <a:endParaRPr lang="en-IN" dirty="0"/>
          </a:p>
        </p:txBody>
      </p:sp>
      <p:cxnSp>
        <p:nvCxnSpPr>
          <p:cNvPr id="14" name="Straight Arrow Connector 13"/>
          <p:cNvCxnSpPr>
            <a:stCxn id="5" idx="4"/>
            <a:endCxn id="6" idx="0"/>
          </p:cNvCxnSpPr>
          <p:nvPr/>
        </p:nvCxnSpPr>
        <p:spPr>
          <a:xfrm>
            <a:off x="2127770" y="1353341"/>
            <a:ext cx="1" cy="49934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15"/>
          <p:cNvCxnSpPr>
            <a:stCxn id="6" idx="2"/>
            <a:endCxn id="7" idx="0"/>
          </p:cNvCxnSpPr>
          <p:nvPr/>
        </p:nvCxnSpPr>
        <p:spPr>
          <a:xfrm flipH="1">
            <a:off x="2127769" y="2949964"/>
            <a:ext cx="2" cy="49934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a:stCxn id="7" idx="2"/>
            <a:endCxn id="8" idx="1"/>
          </p:cNvCxnSpPr>
          <p:nvPr/>
        </p:nvCxnSpPr>
        <p:spPr>
          <a:xfrm flipV="1">
            <a:off x="3764980" y="4358640"/>
            <a:ext cx="756176" cy="1377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a:stCxn id="8" idx="3"/>
            <a:endCxn id="9" idx="5"/>
          </p:cNvCxnSpPr>
          <p:nvPr/>
        </p:nvCxnSpPr>
        <p:spPr>
          <a:xfrm>
            <a:off x="7811586" y="4358640"/>
            <a:ext cx="694128" cy="1377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a:stCxn id="8" idx="2"/>
          </p:cNvCxnSpPr>
          <p:nvPr/>
        </p:nvCxnSpPr>
        <p:spPr>
          <a:xfrm>
            <a:off x="6166371" y="5468982"/>
            <a:ext cx="0" cy="66113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a:stCxn id="9" idx="4"/>
            <a:endCxn id="12" idx="0"/>
          </p:cNvCxnSpPr>
          <p:nvPr/>
        </p:nvCxnSpPr>
        <p:spPr>
          <a:xfrm flipH="1">
            <a:off x="10043865" y="5047330"/>
            <a:ext cx="1" cy="50428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3" name="Straight Arrow Connector 32"/>
          <p:cNvCxnSpPr>
            <a:endCxn id="12" idx="2"/>
          </p:cNvCxnSpPr>
          <p:nvPr/>
        </p:nvCxnSpPr>
        <p:spPr>
          <a:xfrm>
            <a:off x="6166371" y="6130120"/>
            <a:ext cx="2858590" cy="241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5" name="TextBox 34"/>
          <p:cNvSpPr txBox="1"/>
          <p:nvPr/>
        </p:nvSpPr>
        <p:spPr>
          <a:xfrm>
            <a:off x="6981713" y="5888676"/>
            <a:ext cx="748937" cy="307777"/>
          </a:xfrm>
          <a:prstGeom prst="rect">
            <a:avLst/>
          </a:prstGeom>
          <a:noFill/>
        </p:spPr>
        <p:txBody>
          <a:bodyPr wrap="square" rtlCol="0">
            <a:spAutoFit/>
          </a:bodyPr>
          <a:lstStyle/>
          <a:p>
            <a:r>
              <a:rPr lang="en-IN" sz="1400" dirty="0" smtClean="0"/>
              <a:t>YES</a:t>
            </a:r>
            <a:endParaRPr lang="en-IN" dirty="0"/>
          </a:p>
        </p:txBody>
      </p:sp>
      <p:sp>
        <p:nvSpPr>
          <p:cNvPr id="36" name="TextBox 35"/>
          <p:cNvSpPr txBox="1"/>
          <p:nvPr/>
        </p:nvSpPr>
        <p:spPr>
          <a:xfrm>
            <a:off x="7804320" y="4075804"/>
            <a:ext cx="748937" cy="307777"/>
          </a:xfrm>
          <a:prstGeom prst="rect">
            <a:avLst/>
          </a:prstGeom>
          <a:noFill/>
        </p:spPr>
        <p:txBody>
          <a:bodyPr wrap="square" rtlCol="0">
            <a:spAutoFit/>
          </a:bodyPr>
          <a:lstStyle/>
          <a:p>
            <a:r>
              <a:rPr lang="en-IN" sz="1400" dirty="0" smtClean="0"/>
              <a:t>NO</a:t>
            </a:r>
            <a:endParaRPr lang="en-IN" dirty="0"/>
          </a:p>
        </p:txBody>
      </p:sp>
      <p:sp>
        <p:nvSpPr>
          <p:cNvPr id="37" name="TextBox 36"/>
          <p:cNvSpPr txBox="1"/>
          <p:nvPr/>
        </p:nvSpPr>
        <p:spPr>
          <a:xfrm>
            <a:off x="6566262" y="403081"/>
            <a:ext cx="4757762" cy="738664"/>
          </a:xfrm>
          <a:prstGeom prst="rect">
            <a:avLst/>
          </a:prstGeom>
          <a:noFill/>
        </p:spPr>
        <p:txBody>
          <a:bodyPr wrap="square" rtlCol="0">
            <a:spAutoFit/>
          </a:bodyPr>
          <a:lstStyle/>
          <a:p>
            <a:r>
              <a:rPr lang="en-IN" sz="4200" dirty="0" smtClean="0"/>
              <a:t>FLOWCHART</a:t>
            </a:r>
            <a:endParaRPr lang="en-IN" sz="4200" dirty="0"/>
          </a:p>
        </p:txBody>
      </p:sp>
    </p:spTree>
    <p:extLst>
      <p:ext uri="{BB962C8B-B14F-4D97-AF65-F5344CB8AC3E}">
        <p14:creationId xmlns:p14="http://schemas.microsoft.com/office/powerpoint/2010/main" val="692667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4816" y="311549"/>
            <a:ext cx="7729728" cy="1188720"/>
          </a:xfrm>
        </p:spPr>
        <p:txBody>
          <a:bodyPr/>
          <a:lstStyle/>
          <a:p>
            <a:r>
              <a:rPr lang="en-IN" dirty="0" smtClean="0"/>
              <a:t>Budget Analysis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93784645"/>
              </p:ext>
            </p:extLst>
          </p:nvPr>
        </p:nvGraphicFramePr>
        <p:xfrm>
          <a:off x="1103313" y="2052640"/>
          <a:ext cx="9712734" cy="4173988"/>
        </p:xfrm>
        <a:graphic>
          <a:graphicData uri="http://schemas.openxmlformats.org/drawingml/2006/table">
            <a:tbl>
              <a:tblPr firstRow="1" bandRow="1">
                <a:tableStyleId>{5C22544A-7EE6-4342-B048-85BDC9FD1C3A}</a:tableStyleId>
              </a:tblPr>
              <a:tblGrid>
                <a:gridCol w="3237578">
                  <a:extLst>
                    <a:ext uri="{9D8B030D-6E8A-4147-A177-3AD203B41FA5}">
                      <a16:colId xmlns:a16="http://schemas.microsoft.com/office/drawing/2014/main" val="4194195745"/>
                    </a:ext>
                  </a:extLst>
                </a:gridCol>
                <a:gridCol w="3237578">
                  <a:extLst>
                    <a:ext uri="{9D8B030D-6E8A-4147-A177-3AD203B41FA5}">
                      <a16:colId xmlns:a16="http://schemas.microsoft.com/office/drawing/2014/main" val="2186945650"/>
                    </a:ext>
                  </a:extLst>
                </a:gridCol>
                <a:gridCol w="3237578">
                  <a:extLst>
                    <a:ext uri="{9D8B030D-6E8A-4147-A177-3AD203B41FA5}">
                      <a16:colId xmlns:a16="http://schemas.microsoft.com/office/drawing/2014/main" val="4078358333"/>
                    </a:ext>
                  </a:extLst>
                </a:gridCol>
              </a:tblGrid>
              <a:tr h="596284">
                <a:tc>
                  <a:txBody>
                    <a:bodyPr/>
                    <a:lstStyle/>
                    <a:p>
                      <a:r>
                        <a:rPr lang="en-IN" dirty="0" smtClean="0"/>
                        <a:t>ITEM</a:t>
                      </a:r>
                      <a:r>
                        <a:rPr lang="en-IN" baseline="0" dirty="0" smtClean="0"/>
                        <a:t> NAME</a:t>
                      </a:r>
                      <a:endParaRPr lang="en-IN" dirty="0"/>
                    </a:p>
                  </a:txBody>
                  <a:tcPr/>
                </a:tc>
                <a:tc>
                  <a:txBody>
                    <a:bodyPr/>
                    <a:lstStyle/>
                    <a:p>
                      <a:r>
                        <a:rPr lang="en-IN" dirty="0" smtClean="0"/>
                        <a:t>MODEL NUMBER</a:t>
                      </a:r>
                      <a:endParaRPr lang="en-IN" dirty="0"/>
                    </a:p>
                  </a:txBody>
                  <a:tcPr/>
                </a:tc>
                <a:tc>
                  <a:txBody>
                    <a:bodyPr/>
                    <a:lstStyle/>
                    <a:p>
                      <a:r>
                        <a:rPr lang="en-IN" dirty="0" smtClean="0"/>
                        <a:t>PRICE RANGE</a:t>
                      </a:r>
                      <a:r>
                        <a:rPr lang="en-IN" baseline="0" dirty="0" smtClean="0"/>
                        <a:t> (IN </a:t>
                      </a:r>
                      <a:r>
                        <a:rPr lang="en-IN" sz="1800" b="0" i="0" kern="1200" dirty="0" smtClean="0">
                          <a:solidFill>
                            <a:schemeClr val="lt1"/>
                          </a:solidFill>
                          <a:effectLst/>
                          <a:latin typeface="+mn-lt"/>
                          <a:ea typeface="+mn-ea"/>
                          <a:cs typeface="+mn-cs"/>
                        </a:rPr>
                        <a:t> </a:t>
                      </a:r>
                      <a:r>
                        <a:rPr lang="en-IN" sz="1800" b="1" i="0" kern="1200" dirty="0" smtClean="0">
                          <a:solidFill>
                            <a:schemeClr val="lt1"/>
                          </a:solidFill>
                          <a:effectLst/>
                          <a:latin typeface="+mn-lt"/>
                          <a:ea typeface="+mn-ea"/>
                          <a:cs typeface="+mn-cs"/>
                        </a:rPr>
                        <a:t>₹</a:t>
                      </a:r>
                      <a:r>
                        <a:rPr lang="en-IN" sz="1800" b="0" i="0" kern="1200" baseline="0" dirty="0" smtClean="0">
                          <a:solidFill>
                            <a:schemeClr val="lt1"/>
                          </a:solidFill>
                          <a:effectLst/>
                          <a:latin typeface="+mn-lt"/>
                          <a:ea typeface="+mn-ea"/>
                          <a:cs typeface="+mn-cs"/>
                        </a:rPr>
                        <a:t> </a:t>
                      </a:r>
                      <a:r>
                        <a:rPr lang="en-IN" baseline="0" dirty="0" smtClean="0"/>
                        <a:t>)</a:t>
                      </a:r>
                      <a:endParaRPr lang="en-IN" dirty="0"/>
                    </a:p>
                  </a:txBody>
                  <a:tcPr/>
                </a:tc>
                <a:extLst>
                  <a:ext uri="{0D108BD9-81ED-4DB2-BD59-A6C34878D82A}">
                    <a16:rowId xmlns:a16="http://schemas.microsoft.com/office/drawing/2014/main" val="2275580330"/>
                  </a:ext>
                </a:extLst>
              </a:tr>
              <a:tr h="596284">
                <a:tc>
                  <a:txBody>
                    <a:bodyPr/>
                    <a:lstStyle/>
                    <a:p>
                      <a:r>
                        <a:rPr lang="en-IN" dirty="0" smtClean="0"/>
                        <a:t>SERVO MOTOR</a:t>
                      </a:r>
                      <a:endParaRPr lang="en-IN" dirty="0"/>
                    </a:p>
                  </a:txBody>
                  <a:tcPr/>
                </a:tc>
                <a:tc>
                  <a:txBody>
                    <a:bodyPr/>
                    <a:lstStyle/>
                    <a:p>
                      <a:r>
                        <a:rPr lang="en-IN" dirty="0" smtClean="0"/>
                        <a:t>SG 90</a:t>
                      </a:r>
                      <a:endParaRPr lang="en-IN" dirty="0"/>
                    </a:p>
                  </a:txBody>
                  <a:tcPr/>
                </a:tc>
                <a:tc>
                  <a:txBody>
                    <a:bodyPr/>
                    <a:lstStyle/>
                    <a:p>
                      <a:r>
                        <a:rPr lang="en-IN" sz="1800" b="1" i="0" kern="1200" dirty="0" smtClean="0">
                          <a:solidFill>
                            <a:schemeClr val="dk1"/>
                          </a:solidFill>
                          <a:effectLst/>
                          <a:latin typeface="+mn-lt"/>
                          <a:ea typeface="+mn-ea"/>
                          <a:cs typeface="+mn-cs"/>
                        </a:rPr>
                        <a:t>₹140 - ₹190</a:t>
                      </a:r>
                      <a:endParaRPr lang="en-IN" dirty="0"/>
                    </a:p>
                  </a:txBody>
                  <a:tcPr/>
                </a:tc>
                <a:extLst>
                  <a:ext uri="{0D108BD9-81ED-4DB2-BD59-A6C34878D82A}">
                    <a16:rowId xmlns:a16="http://schemas.microsoft.com/office/drawing/2014/main" val="3086425350"/>
                  </a:ext>
                </a:extLst>
              </a:tr>
              <a:tr h="596284">
                <a:tc>
                  <a:txBody>
                    <a:bodyPr/>
                    <a:lstStyle/>
                    <a:p>
                      <a:r>
                        <a:rPr lang="en-IN" dirty="0" smtClean="0"/>
                        <a:t>SOLAR PANEL</a:t>
                      </a:r>
                      <a:endParaRPr lang="en-IN" dirty="0"/>
                    </a:p>
                  </a:txBody>
                  <a:tcPr/>
                </a:tc>
                <a:tc>
                  <a:txBody>
                    <a:bodyPr/>
                    <a:lstStyle/>
                    <a:p>
                      <a:pPr algn="ctr"/>
                      <a:r>
                        <a:rPr lang="en-IN" dirty="0" smtClean="0"/>
                        <a:t>-</a:t>
                      </a:r>
                      <a:endParaRPr lang="en-IN" dirty="0"/>
                    </a:p>
                  </a:txBody>
                  <a:tcPr/>
                </a:tc>
                <a:tc>
                  <a:txBody>
                    <a:bodyPr/>
                    <a:lstStyle/>
                    <a:p>
                      <a:r>
                        <a:rPr lang="en-IN" sz="1800" b="1" i="0" kern="1200" dirty="0" smtClean="0">
                          <a:solidFill>
                            <a:schemeClr val="dk1"/>
                          </a:solidFill>
                          <a:effectLst/>
                          <a:latin typeface="+mn-lt"/>
                          <a:ea typeface="+mn-ea"/>
                          <a:cs typeface="+mn-cs"/>
                        </a:rPr>
                        <a:t>₹120- ₹300</a:t>
                      </a:r>
                      <a:endParaRPr lang="en-IN" dirty="0"/>
                    </a:p>
                  </a:txBody>
                  <a:tcPr/>
                </a:tc>
                <a:extLst>
                  <a:ext uri="{0D108BD9-81ED-4DB2-BD59-A6C34878D82A}">
                    <a16:rowId xmlns:a16="http://schemas.microsoft.com/office/drawing/2014/main" val="1047810206"/>
                  </a:ext>
                </a:extLst>
              </a:tr>
              <a:tr h="596284">
                <a:tc>
                  <a:txBody>
                    <a:bodyPr/>
                    <a:lstStyle/>
                    <a:p>
                      <a:r>
                        <a:rPr lang="en-IN" dirty="0" smtClean="0"/>
                        <a:t>ARDUINO BOARD</a:t>
                      </a:r>
                      <a:endParaRPr lang="en-IN" dirty="0"/>
                    </a:p>
                  </a:txBody>
                  <a:tcPr/>
                </a:tc>
                <a:tc>
                  <a:txBody>
                    <a:bodyPr/>
                    <a:lstStyle/>
                    <a:p>
                      <a:r>
                        <a:rPr lang="en-IN" dirty="0" smtClean="0"/>
                        <a:t>ARDUINO UNO </a:t>
                      </a:r>
                      <a:endParaRPr lang="en-IN" dirty="0"/>
                    </a:p>
                  </a:txBody>
                  <a:tcPr/>
                </a:tc>
                <a:tc>
                  <a:txBody>
                    <a:bodyPr/>
                    <a:lstStyle/>
                    <a:p>
                      <a:r>
                        <a:rPr lang="en-IN" sz="1800" b="1" i="0" kern="1200" dirty="0" smtClean="0">
                          <a:solidFill>
                            <a:schemeClr val="dk1"/>
                          </a:solidFill>
                          <a:effectLst/>
                          <a:latin typeface="+mn-lt"/>
                          <a:ea typeface="+mn-ea"/>
                          <a:cs typeface="+mn-cs"/>
                        </a:rPr>
                        <a:t>₹350</a:t>
                      </a:r>
                      <a:r>
                        <a:rPr lang="en-IN" sz="1800" b="1" i="0" kern="1200" baseline="0" dirty="0" smtClean="0">
                          <a:solidFill>
                            <a:schemeClr val="dk1"/>
                          </a:solidFill>
                          <a:effectLst/>
                          <a:latin typeface="+mn-lt"/>
                          <a:ea typeface="+mn-ea"/>
                          <a:cs typeface="+mn-cs"/>
                        </a:rPr>
                        <a:t> - </a:t>
                      </a:r>
                      <a:r>
                        <a:rPr lang="en-IN" sz="1800" b="1" i="0" kern="1200" dirty="0" smtClean="0">
                          <a:solidFill>
                            <a:schemeClr val="dk1"/>
                          </a:solidFill>
                          <a:effectLst/>
                          <a:latin typeface="+mn-lt"/>
                          <a:ea typeface="+mn-ea"/>
                          <a:cs typeface="+mn-cs"/>
                        </a:rPr>
                        <a:t>₹700</a:t>
                      </a:r>
                      <a:endParaRPr lang="en-IN" dirty="0"/>
                    </a:p>
                  </a:txBody>
                  <a:tcPr/>
                </a:tc>
                <a:extLst>
                  <a:ext uri="{0D108BD9-81ED-4DB2-BD59-A6C34878D82A}">
                    <a16:rowId xmlns:a16="http://schemas.microsoft.com/office/drawing/2014/main" val="3846042183"/>
                  </a:ext>
                </a:extLst>
              </a:tr>
              <a:tr h="596284">
                <a:tc>
                  <a:txBody>
                    <a:bodyPr/>
                    <a:lstStyle/>
                    <a:p>
                      <a:r>
                        <a:rPr lang="en-IN" dirty="0" smtClean="0"/>
                        <a:t>LIGHT DEPENDENT</a:t>
                      </a:r>
                      <a:r>
                        <a:rPr lang="en-IN" baseline="0" dirty="0" smtClean="0"/>
                        <a:t> RESISTOR</a:t>
                      </a:r>
                      <a:endParaRPr lang="en-IN" dirty="0"/>
                    </a:p>
                  </a:txBody>
                  <a:tcPr/>
                </a:tc>
                <a:tc>
                  <a:txBody>
                    <a:bodyPr/>
                    <a:lstStyle/>
                    <a:p>
                      <a:pPr algn="ctr"/>
                      <a:r>
                        <a:rPr lang="en-IN" dirty="0" smtClean="0"/>
                        <a:t>-</a:t>
                      </a:r>
                      <a:endParaRPr lang="en-IN" dirty="0"/>
                    </a:p>
                  </a:txBody>
                  <a:tcPr/>
                </a:tc>
                <a:tc>
                  <a:txBody>
                    <a:bodyPr/>
                    <a:lstStyle/>
                    <a:p>
                      <a:r>
                        <a:rPr lang="en-IN" sz="1800" b="1" i="0" kern="1200" dirty="0" smtClean="0">
                          <a:solidFill>
                            <a:schemeClr val="dk1"/>
                          </a:solidFill>
                          <a:effectLst/>
                          <a:latin typeface="+mn-lt"/>
                          <a:ea typeface="+mn-ea"/>
                          <a:cs typeface="+mn-cs"/>
                        </a:rPr>
                        <a:t>₹ 145 (6</a:t>
                      </a:r>
                      <a:r>
                        <a:rPr lang="en-IN" sz="1800" b="1" i="0" kern="1200" baseline="0" dirty="0" smtClean="0">
                          <a:solidFill>
                            <a:schemeClr val="dk1"/>
                          </a:solidFill>
                          <a:effectLst/>
                          <a:latin typeface="+mn-lt"/>
                          <a:ea typeface="+mn-ea"/>
                          <a:cs typeface="+mn-cs"/>
                        </a:rPr>
                        <a:t> PCS</a:t>
                      </a:r>
                      <a:r>
                        <a:rPr lang="en-IN" sz="1800" b="1"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721989643"/>
                  </a:ext>
                </a:extLst>
              </a:tr>
              <a:tr h="596284">
                <a:tc>
                  <a:txBody>
                    <a:bodyPr/>
                    <a:lstStyle/>
                    <a:p>
                      <a:r>
                        <a:rPr lang="en-IN" dirty="0" smtClean="0"/>
                        <a:t>RESISTORS</a:t>
                      </a:r>
                      <a:endParaRPr lang="en-IN" dirty="0"/>
                    </a:p>
                  </a:txBody>
                  <a:tcPr/>
                </a:tc>
                <a:tc>
                  <a:txBody>
                    <a:bodyPr/>
                    <a:lstStyle/>
                    <a:p>
                      <a:pPr algn="ctr"/>
                      <a:r>
                        <a:rPr lang="en-IN" dirty="0" smtClean="0"/>
                        <a:t>-</a:t>
                      </a:r>
                      <a:endParaRPr lang="en-IN" dirty="0"/>
                    </a:p>
                  </a:txBody>
                  <a:tcPr/>
                </a:tc>
                <a:tc>
                  <a:txBody>
                    <a:bodyPr/>
                    <a:lstStyle/>
                    <a:p>
                      <a:r>
                        <a:rPr lang="en-IN" sz="1800" b="1" i="0" kern="1200" dirty="0" smtClean="0">
                          <a:solidFill>
                            <a:schemeClr val="dk1"/>
                          </a:solidFill>
                          <a:effectLst/>
                          <a:latin typeface="+mn-lt"/>
                          <a:ea typeface="+mn-ea"/>
                          <a:cs typeface="+mn-cs"/>
                        </a:rPr>
                        <a:t>₹2- ₹5</a:t>
                      </a:r>
                      <a:endParaRPr lang="en-IN" dirty="0"/>
                    </a:p>
                  </a:txBody>
                  <a:tcPr/>
                </a:tc>
                <a:extLst>
                  <a:ext uri="{0D108BD9-81ED-4DB2-BD59-A6C34878D82A}">
                    <a16:rowId xmlns:a16="http://schemas.microsoft.com/office/drawing/2014/main" val="2619494767"/>
                  </a:ext>
                </a:extLst>
              </a:tr>
              <a:tr h="596284">
                <a:tc>
                  <a:txBody>
                    <a:bodyPr/>
                    <a:lstStyle/>
                    <a:p>
                      <a:r>
                        <a:rPr lang="en-IN" dirty="0" smtClean="0"/>
                        <a:t>9V</a:t>
                      </a:r>
                      <a:r>
                        <a:rPr lang="en-IN" baseline="0" dirty="0" smtClean="0"/>
                        <a:t> BATTERY</a:t>
                      </a:r>
                      <a:endParaRPr lang="en-IN" dirty="0"/>
                    </a:p>
                  </a:txBody>
                  <a:tcPr/>
                </a:tc>
                <a:tc>
                  <a:txBody>
                    <a:bodyPr/>
                    <a:lstStyle/>
                    <a:p>
                      <a:pPr algn="ctr"/>
                      <a:r>
                        <a:rPr lang="en-IN" dirty="0" smtClean="0"/>
                        <a:t>-</a:t>
                      </a:r>
                      <a:endParaRPr lang="en-IN" dirty="0"/>
                    </a:p>
                  </a:txBody>
                  <a:tcPr/>
                </a:tc>
                <a:tc>
                  <a:txBody>
                    <a:bodyPr/>
                    <a:lstStyle/>
                    <a:p>
                      <a:r>
                        <a:rPr lang="en-IN" sz="1800" b="1" i="0" kern="1200" dirty="0" smtClean="0">
                          <a:solidFill>
                            <a:schemeClr val="dk1"/>
                          </a:solidFill>
                          <a:effectLst/>
                          <a:latin typeface="+mn-lt"/>
                          <a:ea typeface="+mn-ea"/>
                          <a:cs typeface="+mn-cs"/>
                        </a:rPr>
                        <a:t>₹125(5 PCS)</a:t>
                      </a:r>
                      <a:endParaRPr lang="en-IN" dirty="0"/>
                    </a:p>
                  </a:txBody>
                  <a:tcPr/>
                </a:tc>
                <a:extLst>
                  <a:ext uri="{0D108BD9-81ED-4DB2-BD59-A6C34878D82A}">
                    <a16:rowId xmlns:a16="http://schemas.microsoft.com/office/drawing/2014/main" val="3595711364"/>
                  </a:ext>
                </a:extLst>
              </a:tr>
            </a:tbl>
          </a:graphicData>
        </a:graphic>
      </p:graphicFrame>
    </p:spTree>
    <p:extLst>
      <p:ext uri="{BB962C8B-B14F-4D97-AF65-F5344CB8AC3E}">
        <p14:creationId xmlns:p14="http://schemas.microsoft.com/office/powerpoint/2010/main" val="1002059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51183"/>
            <a:ext cx="7729728" cy="1188720"/>
          </a:xfrm>
        </p:spPr>
        <p:txBody>
          <a:bodyPr/>
          <a:lstStyle/>
          <a:p>
            <a:r>
              <a:rPr lang="en-IN" dirty="0" smtClean="0"/>
              <a:t>REFERENCES	</a:t>
            </a:r>
            <a:endParaRPr lang="en-IN" dirty="0"/>
          </a:p>
        </p:txBody>
      </p:sp>
      <p:sp>
        <p:nvSpPr>
          <p:cNvPr id="3" name="Content Placeholder 2"/>
          <p:cNvSpPr>
            <a:spLocks noGrp="1"/>
          </p:cNvSpPr>
          <p:nvPr>
            <p:ph idx="1"/>
          </p:nvPr>
        </p:nvSpPr>
        <p:spPr/>
        <p:txBody>
          <a:bodyPr/>
          <a:lstStyle/>
          <a:p>
            <a:r>
              <a:rPr lang="en-IN" dirty="0" smtClean="0"/>
              <a:t>For circuit diagrams and block diagrams:</a:t>
            </a:r>
          </a:p>
          <a:p>
            <a:pPr lvl="1"/>
            <a:r>
              <a:rPr lang="en-IN" dirty="0">
                <a:hlinkClick r:id="rId2"/>
              </a:rPr>
              <a:t>https://</a:t>
            </a:r>
            <a:r>
              <a:rPr lang="en-IN" dirty="0" smtClean="0">
                <a:hlinkClick r:id="rId2"/>
              </a:rPr>
              <a:t>circuitdigest.com/microcontroller-projects/arduino-solar-panel-tracker</a:t>
            </a:r>
            <a:endParaRPr lang="en-IN" dirty="0" smtClean="0"/>
          </a:p>
          <a:p>
            <a:pPr lvl="1"/>
            <a:r>
              <a:rPr lang="en-IN" dirty="0">
                <a:hlinkClick r:id="rId3"/>
              </a:rPr>
              <a:t>http://www.electronicshub.org/arduino-solar-tracker/#</a:t>
            </a:r>
            <a:r>
              <a:rPr lang="en-IN" dirty="0" smtClean="0">
                <a:hlinkClick r:id="rId3"/>
              </a:rPr>
              <a:t>Project_Code</a:t>
            </a:r>
            <a:endParaRPr lang="en-IN" dirty="0" smtClean="0"/>
          </a:p>
          <a:p>
            <a:r>
              <a:rPr lang="en-IN" dirty="0" smtClean="0"/>
              <a:t>For price analysis:</a:t>
            </a:r>
          </a:p>
          <a:p>
            <a:pPr lvl="1"/>
            <a:r>
              <a:rPr lang="en-IN" dirty="0"/>
              <a:t>a</a:t>
            </a:r>
            <a:r>
              <a:rPr lang="en-IN" dirty="0" smtClean="0"/>
              <a:t>mazon.in</a:t>
            </a:r>
          </a:p>
          <a:p>
            <a:pPr lvl="1"/>
            <a:r>
              <a:rPr lang="en-IN" dirty="0" smtClean="0"/>
              <a:t>ebay.in</a:t>
            </a:r>
          </a:p>
          <a:p>
            <a:r>
              <a:rPr lang="en-IN" dirty="0" smtClean="0"/>
              <a:t>Every image has its source written below it</a:t>
            </a:r>
          </a:p>
          <a:p>
            <a:pPr marL="457200" lvl="1" indent="0">
              <a:buNone/>
            </a:pPr>
            <a:endParaRPr lang="en-IN" dirty="0"/>
          </a:p>
        </p:txBody>
      </p:sp>
    </p:spTree>
    <p:extLst>
      <p:ext uri="{BB962C8B-B14F-4D97-AF65-F5344CB8AC3E}">
        <p14:creationId xmlns:p14="http://schemas.microsoft.com/office/powerpoint/2010/main" val="1264841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529263"/>
            <a:ext cx="7729728" cy="1188720"/>
          </a:xfrm>
        </p:spPr>
        <p:txBody>
          <a:bodyPr/>
          <a:lstStyle/>
          <a:p>
            <a:r>
              <a:rPr lang="en-IN" dirty="0" smtClean="0"/>
              <a:t>Target Users</a:t>
            </a:r>
            <a:endParaRPr lang="en-IN" dirty="0"/>
          </a:p>
        </p:txBody>
      </p:sp>
      <p:sp>
        <p:nvSpPr>
          <p:cNvPr id="3" name="Content Placeholder 2"/>
          <p:cNvSpPr>
            <a:spLocks noGrp="1"/>
          </p:cNvSpPr>
          <p:nvPr>
            <p:ph idx="1"/>
          </p:nvPr>
        </p:nvSpPr>
        <p:spPr>
          <a:xfrm>
            <a:off x="1103312" y="2052918"/>
            <a:ext cx="9155385" cy="4461093"/>
          </a:xfrm>
        </p:spPr>
        <p:txBody>
          <a:bodyPr>
            <a:normAutofit/>
          </a:bodyPr>
          <a:lstStyle/>
          <a:p>
            <a:r>
              <a:rPr lang="en-IN" dirty="0" smtClean="0"/>
              <a:t>House Owners</a:t>
            </a:r>
          </a:p>
          <a:p>
            <a:pPr lvl="1">
              <a:buFont typeface="Wingdings" panose="05000000000000000000" pitchFamily="2" charset="2"/>
              <a:buChar char="§"/>
            </a:pPr>
            <a:r>
              <a:rPr lang="en-IN" dirty="0" smtClean="0"/>
              <a:t>To reduce Electricity Cost</a:t>
            </a:r>
          </a:p>
          <a:p>
            <a:r>
              <a:rPr lang="en-IN" dirty="0" smtClean="0"/>
              <a:t>Architectures/Builders</a:t>
            </a:r>
          </a:p>
          <a:p>
            <a:pPr lvl="1">
              <a:buFont typeface="Wingdings" panose="05000000000000000000" pitchFamily="2" charset="2"/>
              <a:buChar char="§"/>
            </a:pPr>
            <a:r>
              <a:rPr lang="en-IN" dirty="0" smtClean="0"/>
              <a:t>To increase the value of Property</a:t>
            </a:r>
          </a:p>
          <a:p>
            <a:pPr lvl="1">
              <a:buFont typeface="Wingdings" panose="05000000000000000000" pitchFamily="2" charset="2"/>
              <a:buChar char="§"/>
            </a:pPr>
            <a:r>
              <a:rPr lang="en-IN" dirty="0" smtClean="0"/>
              <a:t>To showcase as an Extra luxury amenity while selling the house</a:t>
            </a:r>
          </a:p>
          <a:p>
            <a:r>
              <a:rPr lang="en-IN" dirty="0" smtClean="0"/>
              <a:t>Land Owners</a:t>
            </a:r>
          </a:p>
          <a:p>
            <a:pPr lvl="1">
              <a:buFont typeface="Wingdings" panose="05000000000000000000" pitchFamily="2" charset="2"/>
              <a:buChar char="§"/>
            </a:pPr>
            <a:r>
              <a:rPr lang="en-IN" dirty="0" smtClean="0"/>
              <a:t>To sell Electricity</a:t>
            </a:r>
          </a:p>
          <a:p>
            <a:pPr lvl="1">
              <a:buFont typeface="Wingdings" panose="05000000000000000000" pitchFamily="2" charset="2"/>
              <a:buChar char="§"/>
            </a:pPr>
            <a:r>
              <a:rPr lang="en-IN" dirty="0" smtClean="0"/>
              <a:t>To sell carbon emission allowance/credits</a:t>
            </a:r>
          </a:p>
          <a:p>
            <a:r>
              <a:rPr lang="en-IN" dirty="0" smtClean="0"/>
              <a:t>Electricity Companies</a:t>
            </a:r>
          </a:p>
          <a:p>
            <a:pPr lvl="1">
              <a:buFont typeface="Wingdings" panose="05000000000000000000" pitchFamily="2" charset="2"/>
              <a:buChar char="§"/>
            </a:pPr>
            <a:r>
              <a:rPr lang="en-IN" dirty="0" smtClean="0"/>
              <a:t>Comply with government regulations</a:t>
            </a:r>
          </a:p>
          <a:p>
            <a:pPr lvl="1">
              <a:buFont typeface="Wingdings" panose="05000000000000000000" pitchFamily="2" charset="2"/>
              <a:buChar char="§"/>
            </a:pPr>
            <a:r>
              <a:rPr lang="en-IN" dirty="0" smtClean="0"/>
              <a:t>Increase their profits</a:t>
            </a:r>
          </a:p>
          <a:p>
            <a:pPr lvl="1">
              <a:buFont typeface="Wingdings" panose="05000000000000000000" pitchFamily="2" charset="2"/>
              <a:buChar cha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848" y="379584"/>
            <a:ext cx="2358935" cy="2358935"/>
          </a:xfrm>
          <a:prstGeom prst="rect">
            <a:avLst/>
          </a:prstGeom>
        </p:spPr>
      </p:pic>
    </p:spTree>
    <p:extLst>
      <p:ext uri="{BB962C8B-B14F-4D97-AF65-F5344CB8AC3E}">
        <p14:creationId xmlns:p14="http://schemas.microsoft.com/office/powerpoint/2010/main" val="2241497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07046"/>
            <a:ext cx="7729728" cy="1188720"/>
          </a:xfrm>
        </p:spPr>
        <p:txBody>
          <a:bodyPr/>
          <a:lstStyle/>
          <a:p>
            <a:r>
              <a:rPr lang="en-IN" sz="1700" dirty="0" smtClean="0"/>
              <a:t>Empathy</a:t>
            </a:r>
            <a:endParaRPr lang="en-IN" sz="1700" dirty="0"/>
          </a:p>
        </p:txBody>
      </p:sp>
      <p:sp>
        <p:nvSpPr>
          <p:cNvPr id="3" name="Content Placeholder 2"/>
          <p:cNvSpPr>
            <a:spLocks noGrp="1"/>
          </p:cNvSpPr>
          <p:nvPr>
            <p:ph idx="1"/>
          </p:nvPr>
        </p:nvSpPr>
        <p:spPr>
          <a:xfrm>
            <a:off x="1211362" y="1680101"/>
            <a:ext cx="9769275" cy="5034207"/>
          </a:xfrm>
        </p:spPr>
        <p:txBody>
          <a:bodyPr>
            <a:noAutofit/>
          </a:bodyPr>
          <a:lstStyle/>
          <a:p>
            <a:pPr>
              <a:buFont typeface="Wingdings" panose="05000000000000000000" pitchFamily="2" charset="2"/>
              <a:buChar char="Ø"/>
            </a:pPr>
            <a:r>
              <a:rPr lang="en-IN" sz="1600" dirty="0" smtClean="0"/>
              <a:t>NEEDS</a:t>
            </a:r>
          </a:p>
          <a:p>
            <a:pPr lvl="1"/>
            <a:r>
              <a:rPr lang="en-IN" dirty="0"/>
              <a:t>To reduce the electricity bill: </a:t>
            </a:r>
            <a:r>
              <a:rPr lang="en-IN" dirty="0" smtClean="0"/>
              <a:t> Average </a:t>
            </a:r>
            <a:r>
              <a:rPr lang="en-IN" dirty="0"/>
              <a:t>Saving of $44 to $187 per </a:t>
            </a:r>
            <a:r>
              <a:rPr lang="en-IN" dirty="0" smtClean="0"/>
              <a:t>month</a:t>
            </a:r>
          </a:p>
          <a:p>
            <a:pPr lvl="1"/>
            <a:r>
              <a:rPr lang="en-IN" dirty="0" smtClean="0"/>
              <a:t> </a:t>
            </a:r>
            <a:r>
              <a:rPr lang="en-IN" dirty="0"/>
              <a:t>It is good for the </a:t>
            </a:r>
            <a:r>
              <a:rPr lang="en-IN" dirty="0" smtClean="0"/>
              <a:t>environment.</a:t>
            </a:r>
            <a:endParaRPr lang="en-IN" dirty="0" smtClean="0"/>
          </a:p>
          <a:p>
            <a:pPr lvl="1"/>
            <a:r>
              <a:rPr lang="en-IN" dirty="0" smtClean="0"/>
              <a:t> </a:t>
            </a:r>
            <a:r>
              <a:rPr lang="en-IN" dirty="0"/>
              <a:t>As an investment</a:t>
            </a:r>
            <a:r>
              <a:rPr lang="en-IN" dirty="0" smtClean="0"/>
              <a:t>: </a:t>
            </a:r>
            <a:endParaRPr lang="en-IN" dirty="0" smtClean="0"/>
          </a:p>
          <a:p>
            <a:pPr lvl="2"/>
            <a:r>
              <a:rPr lang="en-IN" dirty="0" smtClean="0"/>
              <a:t>In </a:t>
            </a:r>
            <a:r>
              <a:rPr lang="en-IN" dirty="0"/>
              <a:t>countries like USA, you can earn tax credits (30%). A study by </a:t>
            </a:r>
            <a:r>
              <a:rPr lang="en-IN" dirty="0" smtClean="0"/>
              <a:t>Lawrence Berkeley </a:t>
            </a:r>
            <a:r>
              <a:rPr lang="en-IN" dirty="0"/>
              <a:t>lab in </a:t>
            </a:r>
            <a:r>
              <a:rPr lang="en-IN" dirty="0" smtClean="0"/>
              <a:t>California </a:t>
            </a:r>
            <a:r>
              <a:rPr lang="en-IN" dirty="0"/>
              <a:t>showed that house buyers were willing to pay extra $15000 for a home with average sized solar panel </a:t>
            </a:r>
            <a:r>
              <a:rPr lang="en-IN" smtClean="0"/>
              <a:t>system</a:t>
            </a:r>
            <a:r>
              <a:rPr lang="en-IN" smtClean="0"/>
              <a:t>.</a:t>
            </a:r>
          </a:p>
          <a:p>
            <a:pPr marL="457200" lvl="2" indent="0">
              <a:buNone/>
            </a:pPr>
            <a:endParaRPr lang="en-IN" dirty="0" smtClean="0"/>
          </a:p>
          <a:p>
            <a:pPr lvl="1">
              <a:buFont typeface="Wingdings" panose="05000000000000000000" pitchFamily="2" charset="2"/>
              <a:buChar char="Ø"/>
            </a:pPr>
            <a:r>
              <a:rPr lang="en-IN" dirty="0" smtClean="0"/>
              <a:t>FEARS</a:t>
            </a:r>
          </a:p>
          <a:p>
            <a:pPr lvl="2"/>
            <a:r>
              <a:rPr lang="en-IN" dirty="0"/>
              <a:t>Solar energy only during day: This is a myth. The truth is most of the providers of solar energy will get you connected to the grid so you </a:t>
            </a:r>
            <a:r>
              <a:rPr lang="en-IN" dirty="0" smtClean="0"/>
              <a:t>don’t </a:t>
            </a:r>
            <a:r>
              <a:rPr lang="en-IN" dirty="0"/>
              <a:t>risk power outrage at night</a:t>
            </a:r>
            <a:r>
              <a:rPr lang="en-IN" dirty="0" smtClean="0"/>
              <a:t>.</a:t>
            </a:r>
          </a:p>
          <a:p>
            <a:pPr lvl="2"/>
            <a:r>
              <a:rPr lang="en-IN" dirty="0" smtClean="0"/>
              <a:t> </a:t>
            </a:r>
            <a:r>
              <a:rPr lang="en-IN" dirty="0"/>
              <a:t>Toxicity of solar panels causing cancer. Example: a town in USA blocked construction of solar farm due to fear of draining the sun and causing </a:t>
            </a:r>
            <a:r>
              <a:rPr lang="en-IN" dirty="0" smtClean="0"/>
              <a:t>cancer.</a:t>
            </a:r>
          </a:p>
          <a:p>
            <a:pPr lvl="2"/>
            <a:r>
              <a:rPr lang="en-IN" dirty="0" smtClean="0"/>
              <a:t> </a:t>
            </a:r>
            <a:r>
              <a:rPr lang="en-IN" dirty="0"/>
              <a:t>People </a:t>
            </a:r>
            <a:r>
              <a:rPr lang="en-IN" dirty="0" smtClean="0"/>
              <a:t>tend to resist big investments on a long time return.</a:t>
            </a:r>
            <a:endParaRPr lang="en-IN" dirty="0"/>
          </a:p>
        </p:txBody>
      </p:sp>
    </p:spTree>
    <p:extLst>
      <p:ext uri="{BB962C8B-B14F-4D97-AF65-F5344CB8AC3E}">
        <p14:creationId xmlns:p14="http://schemas.microsoft.com/office/powerpoint/2010/main" val="372113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426" y="131210"/>
            <a:ext cx="9404723" cy="1400530"/>
          </a:xfrm>
        </p:spPr>
        <p:txBody>
          <a:bodyPr/>
          <a:lstStyle/>
          <a:p>
            <a:r>
              <a:rPr lang="en-IN" dirty="0" smtClean="0"/>
              <a:t>Problem Statement</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889" y="1683506"/>
            <a:ext cx="4728883" cy="3369329"/>
          </a:xfrm>
          <a:prstGeom prst="rect">
            <a:avLst/>
          </a:prstGeom>
        </p:spPr>
      </p:pic>
      <p:sp>
        <p:nvSpPr>
          <p:cNvPr id="7" name="TextBox 6"/>
          <p:cNvSpPr txBox="1"/>
          <p:nvPr/>
        </p:nvSpPr>
        <p:spPr>
          <a:xfrm>
            <a:off x="551461" y="5052834"/>
            <a:ext cx="4691100" cy="430887"/>
          </a:xfrm>
          <a:prstGeom prst="rect">
            <a:avLst/>
          </a:prstGeom>
          <a:noFill/>
        </p:spPr>
        <p:txBody>
          <a:bodyPr wrap="square" rtlCol="0">
            <a:spAutoFit/>
          </a:bodyPr>
          <a:lstStyle/>
          <a:p>
            <a:r>
              <a:rPr lang="en-IN" sz="1050" b="1" dirty="0" smtClean="0"/>
              <a:t>Source</a:t>
            </a:r>
            <a:r>
              <a:rPr lang="en-IN" sz="1100" dirty="0" smtClean="0"/>
              <a:t>:  https</a:t>
            </a:r>
            <a:r>
              <a:rPr lang="en-IN" sz="1100" dirty="0"/>
              <a:t>://</a:t>
            </a:r>
            <a:r>
              <a:rPr lang="en-IN" sz="1050" dirty="0"/>
              <a:t>www.statista.com/chart/3670/the-worlds-most-polluted-cities-are-in-india</a:t>
            </a:r>
            <a:r>
              <a:rPr lang="en-IN" sz="1100" dirty="0"/>
              <a:t>/</a:t>
            </a:r>
          </a:p>
        </p:txBody>
      </p:sp>
      <p:sp>
        <p:nvSpPr>
          <p:cNvPr id="8" name="TextBox 7"/>
          <p:cNvSpPr txBox="1"/>
          <p:nvPr/>
        </p:nvSpPr>
        <p:spPr>
          <a:xfrm>
            <a:off x="551459" y="5636057"/>
            <a:ext cx="5431329" cy="1323439"/>
          </a:xfrm>
          <a:prstGeom prst="rect">
            <a:avLst/>
          </a:prstGeom>
          <a:noFill/>
        </p:spPr>
        <p:txBody>
          <a:bodyPr wrap="square" rtlCol="0">
            <a:spAutoFit/>
          </a:bodyPr>
          <a:lstStyle/>
          <a:p>
            <a:r>
              <a:rPr lang="en-IN" sz="2000" dirty="0" smtClean="0"/>
              <a:t>The above graph clearly depict the amount of pollution currently in India. And if we do not try to stop it , we all are doomed.</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466" y="1679076"/>
            <a:ext cx="4829329" cy="2942872"/>
          </a:xfrm>
          <a:prstGeom prst="rect">
            <a:avLst/>
          </a:prstGeom>
        </p:spPr>
      </p:pic>
      <p:sp>
        <p:nvSpPr>
          <p:cNvPr id="10" name="TextBox 9"/>
          <p:cNvSpPr txBox="1"/>
          <p:nvPr/>
        </p:nvSpPr>
        <p:spPr>
          <a:xfrm>
            <a:off x="7097486" y="5469549"/>
            <a:ext cx="4563291" cy="1631216"/>
          </a:xfrm>
          <a:prstGeom prst="rect">
            <a:avLst/>
          </a:prstGeom>
          <a:noFill/>
        </p:spPr>
        <p:txBody>
          <a:bodyPr wrap="square" rtlCol="0">
            <a:spAutoFit/>
          </a:bodyPr>
          <a:lstStyle/>
          <a:p>
            <a:r>
              <a:rPr lang="en-IN" sz="2000" dirty="0" smtClean="0"/>
              <a:t>The above pie chart shows the major factors of pollution. </a:t>
            </a:r>
          </a:p>
          <a:p>
            <a:r>
              <a:rPr lang="en-IN" sz="2000" dirty="0" smtClean="0"/>
              <a:t>We can clearly make out that electricity is the main reason behind it</a:t>
            </a:r>
          </a:p>
        </p:txBody>
      </p:sp>
      <p:sp>
        <p:nvSpPr>
          <p:cNvPr id="11" name="TextBox 10"/>
          <p:cNvSpPr txBox="1"/>
          <p:nvPr/>
        </p:nvSpPr>
        <p:spPr>
          <a:xfrm>
            <a:off x="7097486" y="4621948"/>
            <a:ext cx="4101737" cy="430887"/>
          </a:xfrm>
          <a:prstGeom prst="rect">
            <a:avLst/>
          </a:prstGeom>
          <a:noFill/>
        </p:spPr>
        <p:txBody>
          <a:bodyPr wrap="square" rtlCol="0">
            <a:spAutoFit/>
          </a:bodyPr>
          <a:lstStyle/>
          <a:p>
            <a:r>
              <a:rPr lang="en-IN" sz="1100" b="1" dirty="0"/>
              <a:t>Source:</a:t>
            </a:r>
            <a:r>
              <a:rPr lang="en-IN" sz="1100" dirty="0"/>
              <a:t> CO2 Emissions from Fuel Combustion (2012), International Energy Agency.</a:t>
            </a:r>
          </a:p>
        </p:txBody>
      </p:sp>
    </p:spTree>
    <p:extLst>
      <p:ext uri="{BB962C8B-B14F-4D97-AF65-F5344CB8AC3E}">
        <p14:creationId xmlns:p14="http://schemas.microsoft.com/office/powerpoint/2010/main" val="963419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52" t="9816" r="20858" b="830"/>
          <a:stretch/>
        </p:blipFill>
        <p:spPr>
          <a:xfrm>
            <a:off x="2307770" y="1654629"/>
            <a:ext cx="7328451" cy="4680855"/>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420215" y="471798"/>
            <a:ext cx="7467786" cy="954107"/>
          </a:xfrm>
          <a:prstGeom prst="rect">
            <a:avLst/>
          </a:prstGeom>
          <a:noFill/>
        </p:spPr>
        <p:txBody>
          <a:bodyPr wrap="square" rtlCol="0">
            <a:spAutoFit/>
          </a:bodyPr>
          <a:lstStyle/>
          <a:p>
            <a:r>
              <a:rPr lang="en-IN" sz="2800" dirty="0" smtClean="0"/>
              <a:t>What if carbon emission does not stop and all the ice melts ? </a:t>
            </a:r>
            <a:endParaRPr lang="en-IN" sz="2800" dirty="0"/>
          </a:p>
        </p:txBody>
      </p:sp>
      <p:sp>
        <p:nvSpPr>
          <p:cNvPr id="6" name="TextBox 5"/>
          <p:cNvSpPr txBox="1"/>
          <p:nvPr/>
        </p:nvSpPr>
        <p:spPr>
          <a:xfrm>
            <a:off x="2260484" y="6436306"/>
            <a:ext cx="7460697" cy="261610"/>
          </a:xfrm>
          <a:prstGeom prst="rect">
            <a:avLst/>
          </a:prstGeom>
          <a:noFill/>
        </p:spPr>
        <p:txBody>
          <a:bodyPr wrap="none" rtlCol="0">
            <a:spAutoFit/>
          </a:bodyPr>
          <a:lstStyle/>
          <a:p>
            <a:r>
              <a:rPr lang="en-IN" sz="1100" dirty="0" smtClean="0"/>
              <a:t>Source: </a:t>
            </a:r>
            <a:r>
              <a:rPr lang="en-IN" sz="1100" dirty="0"/>
              <a:t>http://www.nationalgeographic.com/magazine/2013/09/rising-seas-ice-melt-new-shoreline-maps/</a:t>
            </a:r>
          </a:p>
        </p:txBody>
      </p:sp>
    </p:spTree>
    <p:extLst>
      <p:ext uri="{BB962C8B-B14F-4D97-AF65-F5344CB8AC3E}">
        <p14:creationId xmlns:p14="http://schemas.microsoft.com/office/powerpoint/2010/main" val="1153385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5726" y="149214"/>
            <a:ext cx="7729728" cy="1188720"/>
          </a:xfrm>
        </p:spPr>
        <p:txBody>
          <a:bodyPr/>
          <a:lstStyle/>
          <a:p>
            <a:r>
              <a:rPr lang="en-IN" dirty="0" smtClean="0"/>
              <a:t>Ideation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5714145"/>
              </p:ext>
            </p:extLst>
          </p:nvPr>
        </p:nvGraphicFramePr>
        <p:xfrm>
          <a:off x="1034141" y="1504905"/>
          <a:ext cx="9572898" cy="4835550"/>
        </p:xfrm>
        <a:graphic>
          <a:graphicData uri="http://schemas.openxmlformats.org/drawingml/2006/table">
            <a:tbl>
              <a:tblPr firstRow="1" bandRow="1">
                <a:tableStyleId>{5C22544A-7EE6-4342-B048-85BDC9FD1C3A}</a:tableStyleId>
              </a:tblPr>
              <a:tblGrid>
                <a:gridCol w="4786449">
                  <a:extLst>
                    <a:ext uri="{9D8B030D-6E8A-4147-A177-3AD203B41FA5}">
                      <a16:colId xmlns:a16="http://schemas.microsoft.com/office/drawing/2014/main" val="3055630165"/>
                    </a:ext>
                  </a:extLst>
                </a:gridCol>
                <a:gridCol w="4786449">
                  <a:extLst>
                    <a:ext uri="{9D8B030D-6E8A-4147-A177-3AD203B41FA5}">
                      <a16:colId xmlns:a16="http://schemas.microsoft.com/office/drawing/2014/main" val="1408802824"/>
                    </a:ext>
                  </a:extLst>
                </a:gridCol>
              </a:tblGrid>
              <a:tr h="653525">
                <a:tc>
                  <a:txBody>
                    <a:bodyPr/>
                    <a:lstStyle/>
                    <a:p>
                      <a:r>
                        <a:rPr lang="en-IN" dirty="0" smtClean="0"/>
                        <a:t>COLOUR</a:t>
                      </a:r>
                      <a:r>
                        <a:rPr lang="en-IN" baseline="0" dirty="0" smtClean="0"/>
                        <a:t> OF HAT</a:t>
                      </a:r>
                      <a:endParaRPr lang="en-IN" dirty="0"/>
                    </a:p>
                  </a:txBody>
                  <a:tcPr/>
                </a:tc>
                <a:tc>
                  <a:txBody>
                    <a:bodyPr/>
                    <a:lstStyle/>
                    <a:p>
                      <a:r>
                        <a:rPr lang="en-IN" dirty="0" smtClean="0"/>
                        <a:t>DETAILS</a:t>
                      </a:r>
                      <a:endParaRPr lang="en-IN" dirty="0"/>
                    </a:p>
                  </a:txBody>
                  <a:tcPr/>
                </a:tc>
                <a:extLst>
                  <a:ext uri="{0D108BD9-81ED-4DB2-BD59-A6C34878D82A}">
                    <a16:rowId xmlns:a16="http://schemas.microsoft.com/office/drawing/2014/main" val="3258681617"/>
                  </a:ext>
                </a:extLst>
              </a:tr>
              <a:tr h="653525">
                <a:tc>
                  <a:txBody>
                    <a:bodyPr/>
                    <a:lstStyle/>
                    <a:p>
                      <a:r>
                        <a:rPr lang="en-IN" dirty="0" smtClean="0"/>
                        <a:t>WHITE</a:t>
                      </a:r>
                      <a:endParaRPr lang="en-IN" dirty="0"/>
                    </a:p>
                  </a:txBody>
                  <a:tcPr/>
                </a:tc>
                <a:tc>
                  <a:txBody>
                    <a:bodyPr/>
                    <a:lstStyle/>
                    <a:p>
                      <a:r>
                        <a:rPr lang="en-IN" dirty="0" smtClean="0"/>
                        <a:t>We</a:t>
                      </a:r>
                      <a:r>
                        <a:rPr lang="en-IN" baseline="0" dirty="0" smtClean="0"/>
                        <a:t> collected various data regarding pollution and its effect and why it is necessary to save electricity</a:t>
                      </a:r>
                      <a:endParaRPr lang="en-IN" dirty="0"/>
                    </a:p>
                  </a:txBody>
                  <a:tcPr/>
                </a:tc>
                <a:extLst>
                  <a:ext uri="{0D108BD9-81ED-4DB2-BD59-A6C34878D82A}">
                    <a16:rowId xmlns:a16="http://schemas.microsoft.com/office/drawing/2014/main" val="1661110563"/>
                  </a:ext>
                </a:extLst>
              </a:tr>
              <a:tr h="653525">
                <a:tc>
                  <a:txBody>
                    <a:bodyPr/>
                    <a:lstStyle/>
                    <a:p>
                      <a:r>
                        <a:rPr lang="en-IN" dirty="0" smtClean="0"/>
                        <a:t>RED</a:t>
                      </a:r>
                      <a:endParaRPr lang="en-IN" dirty="0"/>
                    </a:p>
                  </a:txBody>
                  <a:tcPr/>
                </a:tc>
                <a:tc>
                  <a:txBody>
                    <a:bodyPr/>
                    <a:lstStyle/>
                    <a:p>
                      <a:r>
                        <a:rPr lang="en-IN" dirty="0" smtClean="0"/>
                        <a:t>We discovered the after effects of</a:t>
                      </a:r>
                      <a:r>
                        <a:rPr lang="en-IN" baseline="0" dirty="0" smtClean="0"/>
                        <a:t> pollution </a:t>
                      </a:r>
                      <a:endParaRPr lang="en-IN" dirty="0"/>
                    </a:p>
                  </a:txBody>
                  <a:tcPr/>
                </a:tc>
                <a:extLst>
                  <a:ext uri="{0D108BD9-81ED-4DB2-BD59-A6C34878D82A}">
                    <a16:rowId xmlns:a16="http://schemas.microsoft.com/office/drawing/2014/main" val="199455025"/>
                  </a:ext>
                </a:extLst>
              </a:tr>
              <a:tr h="653525">
                <a:tc>
                  <a:txBody>
                    <a:bodyPr/>
                    <a:lstStyle/>
                    <a:p>
                      <a:r>
                        <a:rPr lang="en-IN" dirty="0" smtClean="0"/>
                        <a:t>YELLOW</a:t>
                      </a:r>
                      <a:endParaRPr lang="en-IN" dirty="0"/>
                    </a:p>
                  </a:txBody>
                  <a:tcPr/>
                </a:tc>
                <a:tc>
                  <a:txBody>
                    <a:bodyPr/>
                    <a:lstStyle/>
                    <a:p>
                      <a:r>
                        <a:rPr lang="en-IN" dirty="0" smtClean="0"/>
                        <a:t>We tried to look at the</a:t>
                      </a:r>
                      <a:r>
                        <a:rPr lang="en-IN" baseline="0" dirty="0" smtClean="0"/>
                        <a:t> ways to stop and reduce the pollution</a:t>
                      </a:r>
                      <a:endParaRPr lang="en-IN" dirty="0"/>
                    </a:p>
                  </a:txBody>
                  <a:tcPr/>
                </a:tc>
                <a:extLst>
                  <a:ext uri="{0D108BD9-81ED-4DB2-BD59-A6C34878D82A}">
                    <a16:rowId xmlns:a16="http://schemas.microsoft.com/office/drawing/2014/main" val="160222564"/>
                  </a:ext>
                </a:extLst>
              </a:tr>
              <a:tr h="653525">
                <a:tc>
                  <a:txBody>
                    <a:bodyPr/>
                    <a:lstStyle/>
                    <a:p>
                      <a:r>
                        <a:rPr lang="en-IN" dirty="0" smtClean="0"/>
                        <a:t>BLACK</a:t>
                      </a:r>
                      <a:endParaRPr lang="en-IN" dirty="0"/>
                    </a:p>
                  </a:txBody>
                  <a:tcPr/>
                </a:tc>
                <a:tc>
                  <a:txBody>
                    <a:bodyPr/>
                    <a:lstStyle/>
                    <a:p>
                      <a:r>
                        <a:rPr lang="en-IN" dirty="0" smtClean="0"/>
                        <a:t>We</a:t>
                      </a:r>
                      <a:r>
                        <a:rPr lang="en-IN" baseline="0" dirty="0" smtClean="0"/>
                        <a:t> thought of various limitations regarding the usage of Arduino board</a:t>
                      </a:r>
                      <a:endParaRPr lang="en-IN" dirty="0"/>
                    </a:p>
                  </a:txBody>
                  <a:tcPr/>
                </a:tc>
                <a:extLst>
                  <a:ext uri="{0D108BD9-81ED-4DB2-BD59-A6C34878D82A}">
                    <a16:rowId xmlns:a16="http://schemas.microsoft.com/office/drawing/2014/main" val="3048124750"/>
                  </a:ext>
                </a:extLst>
              </a:tr>
              <a:tr h="653525">
                <a:tc>
                  <a:txBody>
                    <a:bodyPr/>
                    <a:lstStyle/>
                    <a:p>
                      <a:r>
                        <a:rPr lang="en-IN" dirty="0" smtClean="0"/>
                        <a:t>GREEN</a:t>
                      </a:r>
                      <a:endParaRPr lang="en-IN" dirty="0"/>
                    </a:p>
                  </a:txBody>
                  <a:tcPr/>
                </a:tc>
                <a:tc>
                  <a:txBody>
                    <a:bodyPr/>
                    <a:lstStyle/>
                    <a:p>
                      <a:r>
                        <a:rPr lang="en-IN" dirty="0" smtClean="0"/>
                        <a:t>We thought</a:t>
                      </a:r>
                      <a:r>
                        <a:rPr lang="en-IN" baseline="0" dirty="0" smtClean="0"/>
                        <a:t> of various ideas in which Arduino board could be used to save electricity</a:t>
                      </a:r>
                      <a:endParaRPr lang="en-IN" dirty="0"/>
                    </a:p>
                  </a:txBody>
                  <a:tcPr/>
                </a:tc>
                <a:extLst>
                  <a:ext uri="{0D108BD9-81ED-4DB2-BD59-A6C34878D82A}">
                    <a16:rowId xmlns:a16="http://schemas.microsoft.com/office/drawing/2014/main" val="3331695441"/>
                  </a:ext>
                </a:extLst>
              </a:tr>
              <a:tr h="653525">
                <a:tc>
                  <a:txBody>
                    <a:bodyPr/>
                    <a:lstStyle/>
                    <a:p>
                      <a:r>
                        <a:rPr lang="en-IN" dirty="0" smtClean="0"/>
                        <a:t>BLUE</a:t>
                      </a:r>
                      <a:endParaRPr lang="en-IN" dirty="0"/>
                    </a:p>
                  </a:txBody>
                  <a:tcPr/>
                </a:tc>
                <a:tc>
                  <a:txBody>
                    <a:bodyPr/>
                    <a:lstStyle/>
                    <a:p>
                      <a:r>
                        <a:rPr lang="en-IN" dirty="0" smtClean="0"/>
                        <a:t>We discussed whether our solution was proper and what could be added</a:t>
                      </a:r>
                      <a:endParaRPr lang="en-IN" dirty="0"/>
                    </a:p>
                  </a:txBody>
                  <a:tcPr/>
                </a:tc>
                <a:extLst>
                  <a:ext uri="{0D108BD9-81ED-4DB2-BD59-A6C34878D82A}">
                    <a16:rowId xmlns:a16="http://schemas.microsoft.com/office/drawing/2014/main" val="3398931140"/>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811" y="3809601"/>
            <a:ext cx="617622" cy="52356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965" y="2996742"/>
            <a:ext cx="835313" cy="83531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575" y="2223332"/>
            <a:ext cx="1074091" cy="733962"/>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4065" y="4414131"/>
            <a:ext cx="867213" cy="592595"/>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4066" y="5080816"/>
            <a:ext cx="757334" cy="517512"/>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3943" y="5747502"/>
            <a:ext cx="647456" cy="548853"/>
          </a:xfrm>
          <a:prstGeom prst="rect">
            <a:avLst/>
          </a:prstGeom>
        </p:spPr>
      </p:pic>
    </p:spTree>
    <p:extLst>
      <p:ext uri="{BB962C8B-B14F-4D97-AF65-F5344CB8AC3E}">
        <p14:creationId xmlns:p14="http://schemas.microsoft.com/office/powerpoint/2010/main" val="1454859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the Prototype</a:t>
            </a:r>
            <a:endParaRPr lang="en-IN" dirty="0"/>
          </a:p>
        </p:txBody>
      </p:sp>
      <p:sp>
        <p:nvSpPr>
          <p:cNvPr id="3" name="Content Placeholder 2"/>
          <p:cNvSpPr>
            <a:spLocks noGrp="1"/>
          </p:cNvSpPr>
          <p:nvPr>
            <p:ph idx="1"/>
          </p:nvPr>
        </p:nvSpPr>
        <p:spPr/>
        <p:txBody>
          <a:bodyPr/>
          <a:lstStyle/>
          <a:p>
            <a:r>
              <a:rPr lang="en-US" dirty="0"/>
              <a:t>We are going to make a </a:t>
            </a:r>
            <a:r>
              <a:rPr lang="en-US" b="1" dirty="0"/>
              <a:t>Solar Panel Tracker using Arduino</a:t>
            </a:r>
            <a:r>
              <a:rPr lang="en-US" dirty="0"/>
              <a:t>, in which we will use two LDRs (Light dependent resistor) to sense the light and a servo motor to automatically rotate the solar panel in the direction of the sun light. </a:t>
            </a:r>
            <a:endParaRPr lang="en-US" dirty="0" smtClean="0"/>
          </a:p>
          <a:p>
            <a:pPr marL="0" indent="0">
              <a:buNone/>
            </a:pPr>
            <a:endParaRPr lang="en-US" dirty="0" smtClean="0"/>
          </a:p>
          <a:p>
            <a:r>
              <a:rPr lang="en-US" dirty="0" smtClean="0"/>
              <a:t>Advantage </a:t>
            </a:r>
            <a:r>
              <a:rPr lang="en-US" dirty="0"/>
              <a:t>of this project is that Solar panel will always follow the sun light will always face towards the sun to get charge all the time and can provide the supply the maximum power. </a:t>
            </a:r>
          </a:p>
        </p:txBody>
      </p:sp>
    </p:spTree>
    <p:extLst>
      <p:ext uri="{BB962C8B-B14F-4D97-AF65-F5344CB8AC3E}">
        <p14:creationId xmlns:p14="http://schemas.microsoft.com/office/powerpoint/2010/main" val="97398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382" y="156370"/>
            <a:ext cx="9404723" cy="1400530"/>
          </a:xfrm>
        </p:spPr>
        <p:txBody>
          <a:bodyPr/>
          <a:lstStyle/>
          <a:p>
            <a:r>
              <a:rPr lang="en-US" dirty="0">
                <a:solidFill>
                  <a:schemeClr val="tx1"/>
                </a:solidFill>
              </a:rPr>
              <a:t>Wont look like this though</a:t>
            </a:r>
            <a:r>
              <a:rPr lang="is-IS" dirty="0">
                <a:solidFill>
                  <a:schemeClr val="tx1"/>
                </a:solidFill>
              </a:rPr>
              <a:t>…</a:t>
            </a:r>
            <a:endParaRPr lang="en-IN"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1086" y="1902499"/>
            <a:ext cx="7005313" cy="4681885"/>
          </a:xfrm>
        </p:spPr>
      </p:pic>
      <p:sp>
        <p:nvSpPr>
          <p:cNvPr id="6" name="TextBox 5"/>
          <p:cNvSpPr txBox="1"/>
          <p:nvPr/>
        </p:nvSpPr>
        <p:spPr>
          <a:xfrm>
            <a:off x="3299911" y="6584384"/>
            <a:ext cx="4639412" cy="261610"/>
          </a:xfrm>
          <a:prstGeom prst="rect">
            <a:avLst/>
          </a:prstGeom>
          <a:noFill/>
        </p:spPr>
        <p:txBody>
          <a:bodyPr wrap="none" rtlCol="0">
            <a:spAutoFit/>
          </a:bodyPr>
          <a:lstStyle/>
          <a:p>
            <a:r>
              <a:rPr lang="en-IN" sz="1100" dirty="0" smtClean="0"/>
              <a:t>SOURCE: </a:t>
            </a:r>
            <a:r>
              <a:rPr lang="en-IN" sz="1100" dirty="0" smtClean="0">
                <a:hlinkClick r:id="rId3"/>
              </a:rPr>
              <a:t>www.portablesolarpower.biz</a:t>
            </a:r>
            <a:r>
              <a:rPr lang="en-IN" sz="1100" dirty="0" smtClean="0"/>
              <a:t>    (This is not the prototype)</a:t>
            </a:r>
            <a:endParaRPr lang="en-IN" sz="1100" dirty="0"/>
          </a:p>
        </p:txBody>
      </p:sp>
    </p:spTree>
    <p:extLst>
      <p:ext uri="{BB962C8B-B14F-4D97-AF65-F5344CB8AC3E}">
        <p14:creationId xmlns:p14="http://schemas.microsoft.com/office/powerpoint/2010/main" val="3821125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005" y="232386"/>
            <a:ext cx="7729728" cy="1188720"/>
          </a:xfrm>
        </p:spPr>
        <p:txBody>
          <a:bodyPr/>
          <a:lstStyle/>
          <a:p>
            <a:r>
              <a:rPr lang="en-US" dirty="0">
                <a:solidFill>
                  <a:schemeClr val="tx1"/>
                </a:solidFill>
              </a:rPr>
              <a:t>Probably like this</a:t>
            </a:r>
            <a:r>
              <a:rPr lang="is-IS" dirty="0">
                <a:solidFill>
                  <a:schemeClr val="tx1"/>
                </a:solidFill>
              </a:rPr>
              <a:t>….</a:t>
            </a:r>
            <a:endParaRPr lang="en-IN" dirty="0">
              <a:solidFill>
                <a:schemeClr val="tx1"/>
              </a:solidFill>
            </a:endParaRPr>
          </a:p>
        </p:txBody>
      </p:sp>
      <p:pic>
        <p:nvPicPr>
          <p:cNvPr id="4" name="Content Placeholder 3" descr="Arduino-solar-panel-tracker-using-LDR.jpg"/>
          <p:cNvPicPr>
            <a:picLocks noGrp="1" noChangeAspect="1"/>
          </p:cNvPicPr>
          <p:nvPr>
            <p:ph idx="1"/>
          </p:nvPr>
        </p:nvPicPr>
        <p:blipFill>
          <a:blip r:embed="rId2">
            <a:extLst>
              <a:ext uri="{28A0092B-C50C-407E-A947-70E740481C1C}">
                <a14:useLocalDpi xmlns:a14="http://schemas.microsoft.com/office/drawing/2010/main" val="0"/>
              </a:ext>
            </a:extLst>
          </a:blip>
          <a:srcRect t="3828" b="3828"/>
          <a:stretch>
            <a:fillRect/>
          </a:stretch>
        </p:blipFill>
        <p:spPr>
          <a:xfrm>
            <a:off x="1537381" y="1628436"/>
            <a:ext cx="8646976" cy="4669981"/>
          </a:xfrm>
        </p:spPr>
      </p:pic>
      <p:sp>
        <p:nvSpPr>
          <p:cNvPr id="5" name="TextBox 4"/>
          <p:cNvSpPr txBox="1"/>
          <p:nvPr/>
        </p:nvSpPr>
        <p:spPr>
          <a:xfrm>
            <a:off x="1537381" y="6298417"/>
            <a:ext cx="11068595" cy="276999"/>
          </a:xfrm>
          <a:prstGeom prst="rect">
            <a:avLst/>
          </a:prstGeom>
          <a:noFill/>
        </p:spPr>
        <p:txBody>
          <a:bodyPr wrap="square" rtlCol="0">
            <a:spAutoFit/>
          </a:bodyPr>
          <a:lstStyle/>
          <a:p>
            <a:r>
              <a:rPr lang="en-IN" sz="1200" dirty="0"/>
              <a:t>SOURCE: https://circuitdigest.com/microcontroller-projects/arduino-solar-panel-tracker</a:t>
            </a:r>
          </a:p>
        </p:txBody>
      </p:sp>
    </p:spTree>
    <p:extLst>
      <p:ext uri="{BB962C8B-B14F-4D97-AF65-F5344CB8AC3E}">
        <p14:creationId xmlns:p14="http://schemas.microsoft.com/office/powerpoint/2010/main" val="4242991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668</TotalTime>
  <Words>667</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Wingdings</vt:lpstr>
      <vt:lpstr>Parcel</vt:lpstr>
      <vt:lpstr>Solar tracking device</vt:lpstr>
      <vt:lpstr>Target Users</vt:lpstr>
      <vt:lpstr>Empathy</vt:lpstr>
      <vt:lpstr>Problem Statement</vt:lpstr>
      <vt:lpstr>PowerPoint Presentation</vt:lpstr>
      <vt:lpstr>Ideation</vt:lpstr>
      <vt:lpstr>Introduction to the Prototype</vt:lpstr>
      <vt:lpstr>Wont look like this though…</vt:lpstr>
      <vt:lpstr>Probably like this….</vt:lpstr>
      <vt:lpstr>System Requirements </vt:lpstr>
      <vt:lpstr>Block Diagram</vt:lpstr>
      <vt:lpstr>PowerPoint Presentation</vt:lpstr>
      <vt:lpstr>Budget Analysis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Panels</dc:title>
  <dc:creator>Aman Dave</dc:creator>
  <cp:lastModifiedBy>Aman Dave</cp:lastModifiedBy>
  <cp:revision>32</cp:revision>
  <dcterms:created xsi:type="dcterms:W3CDTF">2017-09-26T13:51:38Z</dcterms:created>
  <dcterms:modified xsi:type="dcterms:W3CDTF">2017-09-27T07:08:13Z</dcterms:modified>
</cp:coreProperties>
</file>