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3" r:id="rId2"/>
    <p:sldId id="264" r:id="rId3"/>
    <p:sldId id="266" r:id="rId4"/>
    <p:sldId id="267" r:id="rId5"/>
    <p:sldId id="268" r:id="rId6"/>
    <p:sldId id="269"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61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12AF0AB-8B69-4A53-8269-A9C9A3276689}" type="datetimeFigureOut">
              <a:rPr lang="en-IN" smtClean="0"/>
              <a:t>12-09-2022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808A62-5343-4546-987A-B10CB2467176}" type="slidenum">
              <a:rPr lang="en-IN" smtClean="0"/>
              <a:t>‹#›</a:t>
            </a:fld>
            <a:endParaRPr lang="en-IN"/>
          </a:p>
        </p:txBody>
      </p:sp>
    </p:spTree>
    <p:extLst>
      <p:ext uri="{BB962C8B-B14F-4D97-AF65-F5344CB8AC3E}">
        <p14:creationId xmlns:p14="http://schemas.microsoft.com/office/powerpoint/2010/main" val="270812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2AF0AB-8B69-4A53-8269-A9C9A3276689}" type="datetimeFigureOut">
              <a:rPr lang="en-IN" smtClean="0"/>
              <a:t>12-09-2022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808A62-5343-4546-987A-B10CB2467176}" type="slidenum">
              <a:rPr lang="en-IN" smtClean="0"/>
              <a:t>‹#›</a:t>
            </a:fld>
            <a:endParaRPr lang="en-IN"/>
          </a:p>
        </p:txBody>
      </p:sp>
    </p:spTree>
    <p:extLst>
      <p:ext uri="{BB962C8B-B14F-4D97-AF65-F5344CB8AC3E}">
        <p14:creationId xmlns:p14="http://schemas.microsoft.com/office/powerpoint/2010/main" val="2164795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2AF0AB-8B69-4A53-8269-A9C9A3276689}" type="datetimeFigureOut">
              <a:rPr lang="en-IN" smtClean="0"/>
              <a:t>12-09-2022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808A62-5343-4546-987A-B10CB2467176}"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7546207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2AF0AB-8B69-4A53-8269-A9C9A3276689}" type="datetimeFigureOut">
              <a:rPr lang="en-IN" smtClean="0"/>
              <a:t>12-09-2022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808A62-5343-4546-987A-B10CB2467176}" type="slidenum">
              <a:rPr lang="en-IN" smtClean="0"/>
              <a:t>‹#›</a:t>
            </a:fld>
            <a:endParaRPr lang="en-IN"/>
          </a:p>
        </p:txBody>
      </p:sp>
    </p:spTree>
    <p:extLst>
      <p:ext uri="{BB962C8B-B14F-4D97-AF65-F5344CB8AC3E}">
        <p14:creationId xmlns:p14="http://schemas.microsoft.com/office/powerpoint/2010/main" val="5681569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2AF0AB-8B69-4A53-8269-A9C9A3276689}" type="datetimeFigureOut">
              <a:rPr lang="en-IN" smtClean="0"/>
              <a:t>12-09-2022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808A62-5343-4546-987A-B10CB246717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476758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2AF0AB-8B69-4A53-8269-A9C9A3276689}" type="datetimeFigureOut">
              <a:rPr lang="en-IN" smtClean="0"/>
              <a:t>12-09-2022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808A62-5343-4546-987A-B10CB2467176}" type="slidenum">
              <a:rPr lang="en-IN" smtClean="0"/>
              <a:t>‹#›</a:t>
            </a:fld>
            <a:endParaRPr lang="en-IN"/>
          </a:p>
        </p:txBody>
      </p:sp>
    </p:spTree>
    <p:extLst>
      <p:ext uri="{BB962C8B-B14F-4D97-AF65-F5344CB8AC3E}">
        <p14:creationId xmlns:p14="http://schemas.microsoft.com/office/powerpoint/2010/main" val="30447882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2AF0AB-8B69-4A53-8269-A9C9A3276689}" type="datetimeFigureOut">
              <a:rPr lang="en-IN" smtClean="0"/>
              <a:t>12-09-2022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808A62-5343-4546-987A-B10CB2467176}" type="slidenum">
              <a:rPr lang="en-IN" smtClean="0"/>
              <a:t>‹#›</a:t>
            </a:fld>
            <a:endParaRPr lang="en-IN"/>
          </a:p>
        </p:txBody>
      </p:sp>
    </p:spTree>
    <p:extLst>
      <p:ext uri="{BB962C8B-B14F-4D97-AF65-F5344CB8AC3E}">
        <p14:creationId xmlns:p14="http://schemas.microsoft.com/office/powerpoint/2010/main" val="14347606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2AF0AB-8B69-4A53-8269-A9C9A3276689}" type="datetimeFigureOut">
              <a:rPr lang="en-IN" smtClean="0"/>
              <a:t>12-09-2022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808A62-5343-4546-987A-B10CB2467176}" type="slidenum">
              <a:rPr lang="en-IN" smtClean="0"/>
              <a:t>‹#›</a:t>
            </a:fld>
            <a:endParaRPr lang="en-IN"/>
          </a:p>
        </p:txBody>
      </p:sp>
    </p:spTree>
    <p:extLst>
      <p:ext uri="{BB962C8B-B14F-4D97-AF65-F5344CB8AC3E}">
        <p14:creationId xmlns:p14="http://schemas.microsoft.com/office/powerpoint/2010/main" val="993304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2AF0AB-8B69-4A53-8269-A9C9A3276689}" type="datetimeFigureOut">
              <a:rPr lang="en-IN" smtClean="0"/>
              <a:t>12-09-2022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808A62-5343-4546-987A-B10CB2467176}" type="slidenum">
              <a:rPr lang="en-IN" smtClean="0"/>
              <a:t>‹#›</a:t>
            </a:fld>
            <a:endParaRPr lang="en-IN"/>
          </a:p>
        </p:txBody>
      </p:sp>
    </p:spTree>
    <p:extLst>
      <p:ext uri="{BB962C8B-B14F-4D97-AF65-F5344CB8AC3E}">
        <p14:creationId xmlns:p14="http://schemas.microsoft.com/office/powerpoint/2010/main" val="601223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2AF0AB-8B69-4A53-8269-A9C9A3276689}" type="datetimeFigureOut">
              <a:rPr lang="en-IN" smtClean="0"/>
              <a:t>12-09-2022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808A62-5343-4546-987A-B10CB2467176}" type="slidenum">
              <a:rPr lang="en-IN" smtClean="0"/>
              <a:t>‹#›</a:t>
            </a:fld>
            <a:endParaRPr lang="en-IN"/>
          </a:p>
        </p:txBody>
      </p:sp>
    </p:spTree>
    <p:extLst>
      <p:ext uri="{BB962C8B-B14F-4D97-AF65-F5344CB8AC3E}">
        <p14:creationId xmlns:p14="http://schemas.microsoft.com/office/powerpoint/2010/main" val="138223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2AF0AB-8B69-4A53-8269-A9C9A3276689}" type="datetimeFigureOut">
              <a:rPr lang="en-IN" smtClean="0"/>
              <a:t>12-09-2022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808A62-5343-4546-987A-B10CB2467176}" type="slidenum">
              <a:rPr lang="en-IN" smtClean="0"/>
              <a:t>‹#›</a:t>
            </a:fld>
            <a:endParaRPr lang="en-IN"/>
          </a:p>
        </p:txBody>
      </p:sp>
    </p:spTree>
    <p:extLst>
      <p:ext uri="{BB962C8B-B14F-4D97-AF65-F5344CB8AC3E}">
        <p14:creationId xmlns:p14="http://schemas.microsoft.com/office/powerpoint/2010/main" val="532878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2AF0AB-8B69-4A53-8269-A9C9A3276689}" type="datetimeFigureOut">
              <a:rPr lang="en-IN" smtClean="0"/>
              <a:t>12-09-2022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2808A62-5343-4546-987A-B10CB2467176}" type="slidenum">
              <a:rPr lang="en-IN" smtClean="0"/>
              <a:t>‹#›</a:t>
            </a:fld>
            <a:endParaRPr lang="en-IN"/>
          </a:p>
        </p:txBody>
      </p:sp>
    </p:spTree>
    <p:extLst>
      <p:ext uri="{BB962C8B-B14F-4D97-AF65-F5344CB8AC3E}">
        <p14:creationId xmlns:p14="http://schemas.microsoft.com/office/powerpoint/2010/main" val="112627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2AF0AB-8B69-4A53-8269-A9C9A3276689}" type="datetimeFigureOut">
              <a:rPr lang="en-IN" smtClean="0"/>
              <a:t>12-09-2022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2808A62-5343-4546-987A-B10CB2467176}" type="slidenum">
              <a:rPr lang="en-IN" smtClean="0"/>
              <a:t>‹#›</a:t>
            </a:fld>
            <a:endParaRPr lang="en-IN"/>
          </a:p>
        </p:txBody>
      </p:sp>
    </p:spTree>
    <p:extLst>
      <p:ext uri="{BB962C8B-B14F-4D97-AF65-F5344CB8AC3E}">
        <p14:creationId xmlns:p14="http://schemas.microsoft.com/office/powerpoint/2010/main" val="26793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2AF0AB-8B69-4A53-8269-A9C9A3276689}" type="datetimeFigureOut">
              <a:rPr lang="en-IN" smtClean="0"/>
              <a:t>12-09-2022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2808A62-5343-4546-987A-B10CB2467176}" type="slidenum">
              <a:rPr lang="en-IN" smtClean="0"/>
              <a:t>‹#›</a:t>
            </a:fld>
            <a:endParaRPr lang="en-IN"/>
          </a:p>
        </p:txBody>
      </p:sp>
    </p:spTree>
    <p:extLst>
      <p:ext uri="{BB962C8B-B14F-4D97-AF65-F5344CB8AC3E}">
        <p14:creationId xmlns:p14="http://schemas.microsoft.com/office/powerpoint/2010/main" val="1004905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2AF0AB-8B69-4A53-8269-A9C9A3276689}" type="datetimeFigureOut">
              <a:rPr lang="en-IN" smtClean="0"/>
              <a:t>12-09-2022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808A62-5343-4546-987A-B10CB2467176}" type="slidenum">
              <a:rPr lang="en-IN" smtClean="0"/>
              <a:t>‹#›</a:t>
            </a:fld>
            <a:endParaRPr lang="en-IN"/>
          </a:p>
        </p:txBody>
      </p:sp>
    </p:spTree>
    <p:extLst>
      <p:ext uri="{BB962C8B-B14F-4D97-AF65-F5344CB8AC3E}">
        <p14:creationId xmlns:p14="http://schemas.microsoft.com/office/powerpoint/2010/main" val="72783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2AF0AB-8B69-4A53-8269-A9C9A3276689}" type="datetimeFigureOut">
              <a:rPr lang="en-IN" smtClean="0"/>
              <a:t>12-09-2022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808A62-5343-4546-987A-B10CB2467176}" type="slidenum">
              <a:rPr lang="en-IN" smtClean="0"/>
              <a:t>‹#›</a:t>
            </a:fld>
            <a:endParaRPr lang="en-IN"/>
          </a:p>
        </p:txBody>
      </p:sp>
    </p:spTree>
    <p:extLst>
      <p:ext uri="{BB962C8B-B14F-4D97-AF65-F5344CB8AC3E}">
        <p14:creationId xmlns:p14="http://schemas.microsoft.com/office/powerpoint/2010/main" val="182886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12AF0AB-8B69-4A53-8269-A9C9A3276689}" type="datetimeFigureOut">
              <a:rPr lang="en-IN" smtClean="0"/>
              <a:t>12-09-2022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2808A62-5343-4546-987A-B10CB2467176}" type="slidenum">
              <a:rPr lang="en-IN" smtClean="0"/>
              <a:t>‹#›</a:t>
            </a:fld>
            <a:endParaRPr lang="en-IN"/>
          </a:p>
        </p:txBody>
      </p:sp>
    </p:spTree>
    <p:extLst>
      <p:ext uri="{BB962C8B-B14F-4D97-AF65-F5344CB8AC3E}">
        <p14:creationId xmlns:p14="http://schemas.microsoft.com/office/powerpoint/2010/main" val="29724449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grpSp>
        <p:nvGrpSpPr>
          <p:cNvPr id="53" name="Group 52">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4" name="Straight Connector 53">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56"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Isosceles Triangle 57">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1"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2" name="Isosceles Triangle 61">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3" name="Isosceles Triangle 62">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65" name="Rectangle 64">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67" name="Rectangle 66">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Straight Connector 68">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73"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Isosceles Triangle 76">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Isosceles Triangle 80">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extBox 1">
            <a:extLst>
              <a:ext uri="{FF2B5EF4-FFF2-40B4-BE49-F238E27FC236}">
                <a16:creationId xmlns:a16="http://schemas.microsoft.com/office/drawing/2014/main" id="{09216FF5-60F7-4386-9B5F-1A0362BD4990}"/>
              </a:ext>
            </a:extLst>
          </p:cNvPr>
          <p:cNvSpPr txBox="1"/>
          <p:nvPr/>
        </p:nvSpPr>
        <p:spPr>
          <a:xfrm>
            <a:off x="274510" y="2445228"/>
            <a:ext cx="3843375" cy="1778000"/>
          </a:xfrm>
          <a:prstGeom prst="rect">
            <a:avLst/>
          </a:prstGeom>
        </p:spPr>
        <p:txBody>
          <a:bodyPr vert="horz" lIns="91440" tIns="45720" rIns="91440" bIns="45720" rtlCol="0" anchor="ctr">
            <a:normAutofit/>
          </a:bodyPr>
          <a:lstStyle/>
          <a:p>
            <a:pPr>
              <a:spcBef>
                <a:spcPct val="0"/>
              </a:spcBef>
              <a:spcAft>
                <a:spcPts val="600"/>
              </a:spcAft>
            </a:pPr>
            <a:r>
              <a:rPr lang="en-US" sz="3600" dirty="0">
                <a:solidFill>
                  <a:schemeClr val="tx1">
                    <a:lumMod val="85000"/>
                    <a:lumOff val="15000"/>
                  </a:schemeClr>
                </a:solidFill>
                <a:latin typeface="+mj-lt"/>
                <a:ea typeface="+mj-ea"/>
                <a:cs typeface="+mj-cs"/>
              </a:rPr>
              <a:t>ML Problem Statement Report </a:t>
            </a:r>
          </a:p>
        </p:txBody>
      </p:sp>
      <p:sp>
        <p:nvSpPr>
          <p:cNvPr id="83" name="Freeform: Shape 82">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TextBox 6">
            <a:extLst>
              <a:ext uri="{FF2B5EF4-FFF2-40B4-BE49-F238E27FC236}">
                <a16:creationId xmlns:a16="http://schemas.microsoft.com/office/drawing/2014/main" id="{1206C04B-FDFC-40E1-8B49-00571EFBC7C4}"/>
              </a:ext>
            </a:extLst>
          </p:cNvPr>
          <p:cNvSpPr txBox="1"/>
          <p:nvPr/>
        </p:nvSpPr>
        <p:spPr>
          <a:xfrm>
            <a:off x="6116084" y="3681413"/>
            <a:ext cx="5511296" cy="1927087"/>
          </a:xfrm>
          <a:prstGeom prst="rect">
            <a:avLst/>
          </a:prstGeom>
        </p:spPr>
        <p:txBody>
          <a:bodyPr vert="horz" lIns="91440" tIns="45720" rIns="91440" bIns="45720" rtlCol="0" anchor="ctr">
            <a:normAutofit/>
          </a:bodyPr>
          <a:lstStyle/>
          <a:p>
            <a:pPr>
              <a:spcBef>
                <a:spcPts val="1000"/>
              </a:spcBef>
              <a:buClr>
                <a:schemeClr val="accent1"/>
              </a:buClr>
              <a:buSzPct val="80000"/>
              <a:buFont typeface="Wingdings 3" charset="2"/>
              <a:buChar char=""/>
            </a:pPr>
            <a:r>
              <a:rPr lang="en-US" b="1" dirty="0">
                <a:solidFill>
                  <a:schemeClr val="bg1">
                    <a:lumMod val="75000"/>
                    <a:lumOff val="25000"/>
                  </a:schemeClr>
                </a:solidFill>
              </a:rPr>
              <a:t>Creator: </a:t>
            </a:r>
            <a:r>
              <a:rPr lang="en-US" dirty="0">
                <a:solidFill>
                  <a:schemeClr val="bg1">
                    <a:lumMod val="75000"/>
                    <a:lumOff val="25000"/>
                  </a:schemeClr>
                </a:solidFill>
              </a:rPr>
              <a:t>Shivansh Srivastav</a:t>
            </a:r>
          </a:p>
          <a:p>
            <a:pPr>
              <a:spcBef>
                <a:spcPts val="1000"/>
              </a:spcBef>
              <a:buClr>
                <a:schemeClr val="accent1"/>
              </a:buClr>
              <a:buSzPct val="80000"/>
              <a:buFont typeface="Wingdings 3" charset="2"/>
              <a:buChar char=""/>
            </a:pPr>
            <a:r>
              <a:rPr lang="en-US" b="1" dirty="0">
                <a:solidFill>
                  <a:schemeClr val="bg1">
                    <a:lumMod val="75000"/>
                    <a:lumOff val="25000"/>
                  </a:schemeClr>
                </a:solidFill>
              </a:rPr>
              <a:t>Institute: </a:t>
            </a:r>
            <a:r>
              <a:rPr lang="en-US" dirty="0">
                <a:solidFill>
                  <a:schemeClr val="bg1">
                    <a:lumMod val="75000"/>
                    <a:lumOff val="25000"/>
                  </a:schemeClr>
                </a:solidFill>
              </a:rPr>
              <a:t>Jain (Deemed-to-be-University)</a:t>
            </a:r>
          </a:p>
        </p:txBody>
      </p:sp>
      <p:sp>
        <p:nvSpPr>
          <p:cNvPr id="3" name="TextBox 2">
            <a:extLst>
              <a:ext uri="{FF2B5EF4-FFF2-40B4-BE49-F238E27FC236}">
                <a16:creationId xmlns:a16="http://schemas.microsoft.com/office/drawing/2014/main" id="{E28DC94E-05DC-D9C5-CABD-D093C425E7F7}"/>
              </a:ext>
            </a:extLst>
          </p:cNvPr>
          <p:cNvSpPr txBox="1"/>
          <p:nvPr/>
        </p:nvSpPr>
        <p:spPr>
          <a:xfrm>
            <a:off x="6256386" y="1927087"/>
            <a:ext cx="4258232" cy="1754326"/>
          </a:xfrm>
          <a:prstGeom prst="rect">
            <a:avLst/>
          </a:prstGeom>
          <a:noFill/>
        </p:spPr>
        <p:txBody>
          <a:bodyPr wrap="square" rtlCol="0">
            <a:spAutoFit/>
          </a:bodyPr>
          <a:lstStyle/>
          <a:p>
            <a:r>
              <a:rPr lang="en-US" sz="3600" u="sng" dirty="0">
                <a:latin typeface="+mj-lt"/>
                <a:ea typeface="+mj-ea"/>
                <a:cs typeface="+mj-cs"/>
              </a:rPr>
              <a:t>Diagnosing Type Of The Breast Cancer Tumor</a:t>
            </a:r>
            <a:endParaRPr lang="en-IN" sz="3600" u="sng" dirty="0"/>
          </a:p>
        </p:txBody>
      </p:sp>
    </p:spTree>
    <p:extLst>
      <p:ext uri="{BB962C8B-B14F-4D97-AF65-F5344CB8AC3E}">
        <p14:creationId xmlns:p14="http://schemas.microsoft.com/office/powerpoint/2010/main" val="389123862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DFB2BABF-235A-ED58-F785-70367C20E00C}"/>
              </a:ext>
            </a:extLst>
          </p:cNvPr>
          <p:cNvSpPr txBox="1"/>
          <p:nvPr/>
        </p:nvSpPr>
        <p:spPr>
          <a:xfrm>
            <a:off x="3325091" y="572655"/>
            <a:ext cx="3352800" cy="523220"/>
          </a:xfrm>
          <a:prstGeom prst="rect">
            <a:avLst/>
          </a:prstGeom>
          <a:noFill/>
        </p:spPr>
        <p:txBody>
          <a:bodyPr wrap="square" rtlCol="0">
            <a:spAutoFit/>
          </a:bodyPr>
          <a:lstStyle/>
          <a:p>
            <a:pPr algn="ctr"/>
            <a:r>
              <a:rPr lang="en-IN" sz="2800" u="sng" dirty="0"/>
              <a:t>Plotting's Made</a:t>
            </a:r>
          </a:p>
        </p:txBody>
      </p:sp>
      <p:pic>
        <p:nvPicPr>
          <p:cNvPr id="12" name="Picture 11">
            <a:extLst>
              <a:ext uri="{FF2B5EF4-FFF2-40B4-BE49-F238E27FC236}">
                <a16:creationId xmlns:a16="http://schemas.microsoft.com/office/drawing/2014/main" id="{39F99BC7-2174-23AF-FF09-BA4828A1BE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2468" y="1865518"/>
            <a:ext cx="5531134" cy="4419827"/>
          </a:xfrm>
          <a:prstGeom prst="rect">
            <a:avLst/>
          </a:prstGeom>
        </p:spPr>
      </p:pic>
      <p:sp>
        <p:nvSpPr>
          <p:cNvPr id="13" name="TextBox 12">
            <a:extLst>
              <a:ext uri="{FF2B5EF4-FFF2-40B4-BE49-F238E27FC236}">
                <a16:creationId xmlns:a16="http://schemas.microsoft.com/office/drawing/2014/main" id="{32855300-FDC8-0B02-6060-2E6960B7A9F2}"/>
              </a:ext>
            </a:extLst>
          </p:cNvPr>
          <p:cNvSpPr txBox="1"/>
          <p:nvPr/>
        </p:nvSpPr>
        <p:spPr>
          <a:xfrm>
            <a:off x="4387272" y="1783879"/>
            <a:ext cx="3210360" cy="1169551"/>
          </a:xfrm>
          <a:prstGeom prst="rect">
            <a:avLst/>
          </a:prstGeom>
          <a:noFill/>
        </p:spPr>
        <p:txBody>
          <a:bodyPr wrap="square" rtlCol="0">
            <a:spAutoFit/>
          </a:bodyPr>
          <a:lstStyle/>
          <a:p>
            <a:r>
              <a:rPr lang="en-US" sz="1400" b="0" i="0" dirty="0">
                <a:effectLst/>
                <a:latin typeface="Inter"/>
              </a:rPr>
              <a:t>The mean, standard error and "worst" or largest (mean of the three</a:t>
            </a:r>
            <a:br>
              <a:rPr lang="en-US" sz="1400" dirty="0"/>
            </a:br>
            <a:r>
              <a:rPr lang="en-US" sz="1400" b="0" i="0" dirty="0">
                <a:effectLst/>
                <a:latin typeface="Inter"/>
              </a:rPr>
              <a:t>largest values) of these features were computed for each image,</a:t>
            </a:r>
            <a:br>
              <a:rPr lang="en-US" sz="1400" dirty="0"/>
            </a:br>
            <a:r>
              <a:rPr lang="en-US" sz="1400" b="0" i="0" dirty="0">
                <a:effectLst/>
                <a:latin typeface="Inter"/>
              </a:rPr>
              <a:t>resulting in 30 features.</a:t>
            </a:r>
            <a:endParaRPr lang="en-IN" sz="1400" dirty="0">
              <a:solidFill>
                <a:schemeClr val="tx1">
                  <a:lumMod val="85000"/>
                  <a:lumOff val="15000"/>
                </a:schemeClr>
              </a:solidFill>
            </a:endParaRPr>
          </a:p>
        </p:txBody>
      </p:sp>
      <p:sp>
        <p:nvSpPr>
          <p:cNvPr id="14" name="TextBox 13">
            <a:extLst>
              <a:ext uri="{FF2B5EF4-FFF2-40B4-BE49-F238E27FC236}">
                <a16:creationId xmlns:a16="http://schemas.microsoft.com/office/drawing/2014/main" id="{9106B934-1B43-B5A4-937A-AF41378225FC}"/>
              </a:ext>
            </a:extLst>
          </p:cNvPr>
          <p:cNvSpPr txBox="1"/>
          <p:nvPr/>
        </p:nvSpPr>
        <p:spPr>
          <a:xfrm>
            <a:off x="854300" y="1863176"/>
            <a:ext cx="2669309" cy="830997"/>
          </a:xfrm>
          <a:prstGeom prst="rect">
            <a:avLst/>
          </a:prstGeom>
          <a:noFill/>
        </p:spPr>
        <p:txBody>
          <a:bodyPr wrap="square" rtlCol="0">
            <a:spAutoFit/>
          </a:bodyPr>
          <a:lstStyle/>
          <a:p>
            <a:r>
              <a:rPr lang="en-IN" sz="1600" b="0" i="0" u="sng" dirty="0">
                <a:effectLst/>
                <a:latin typeface="Inter"/>
              </a:rPr>
              <a:t>Class distribution</a:t>
            </a:r>
            <a:endParaRPr lang="en-IN" sz="1600" u="sng" dirty="0">
              <a:latin typeface="Inter"/>
            </a:endParaRPr>
          </a:p>
          <a:p>
            <a:r>
              <a:rPr lang="en-IN" sz="1600" dirty="0">
                <a:latin typeface="Inter"/>
              </a:rPr>
              <a:t>0: </a:t>
            </a:r>
            <a:r>
              <a:rPr lang="en-IN" sz="1600" b="0" i="0" dirty="0">
                <a:effectLst/>
                <a:latin typeface="Inter"/>
              </a:rPr>
              <a:t>357 </a:t>
            </a:r>
            <a:r>
              <a:rPr lang="en-IN" sz="1600" dirty="0">
                <a:latin typeface="Inter"/>
              </a:rPr>
              <a:t>B</a:t>
            </a:r>
            <a:r>
              <a:rPr lang="en-IN" sz="1600" b="0" i="0" dirty="0">
                <a:effectLst/>
                <a:latin typeface="Inter"/>
              </a:rPr>
              <a:t>enign, </a:t>
            </a:r>
          </a:p>
          <a:p>
            <a:r>
              <a:rPr lang="en-IN" sz="1600" b="0" i="0" dirty="0">
                <a:effectLst/>
                <a:latin typeface="Inter"/>
              </a:rPr>
              <a:t>1: 212 </a:t>
            </a:r>
            <a:r>
              <a:rPr lang="en-IN" sz="1600" dirty="0">
                <a:latin typeface="Inter"/>
              </a:rPr>
              <a:t>M</a:t>
            </a:r>
            <a:r>
              <a:rPr lang="en-IN" sz="1600" b="0" i="0" dirty="0">
                <a:effectLst/>
                <a:latin typeface="Inter"/>
              </a:rPr>
              <a:t>alignant</a:t>
            </a:r>
            <a:endParaRPr lang="en-IN" sz="1600" dirty="0">
              <a:solidFill>
                <a:schemeClr val="tx1">
                  <a:lumMod val="85000"/>
                  <a:lumOff val="15000"/>
                </a:schemeClr>
              </a:solidFill>
            </a:endParaRPr>
          </a:p>
        </p:txBody>
      </p:sp>
      <p:pic>
        <p:nvPicPr>
          <p:cNvPr id="3" name="Picture 2">
            <a:extLst>
              <a:ext uri="{FF2B5EF4-FFF2-40B4-BE49-F238E27FC236}">
                <a16:creationId xmlns:a16="http://schemas.microsoft.com/office/drawing/2014/main" id="{04C0FADC-E2B3-C9B1-DD36-1AC8EBCD9703}"/>
              </a:ext>
            </a:extLst>
          </p:cNvPr>
          <p:cNvPicPr>
            <a:picLocks noChangeAspect="1"/>
          </p:cNvPicPr>
          <p:nvPr/>
        </p:nvPicPr>
        <p:blipFill rotWithShape="1">
          <a:blip r:embed="rId3">
            <a:extLst>
              <a:ext uri="{28A0092B-C50C-407E-A947-70E740481C1C}">
                <a14:useLocalDpi xmlns:a14="http://schemas.microsoft.com/office/drawing/2010/main" val="0"/>
              </a:ext>
            </a:extLst>
          </a:blip>
          <a:srcRect l="2437" r="3500"/>
          <a:stretch/>
        </p:blipFill>
        <p:spPr>
          <a:xfrm>
            <a:off x="225441" y="3394249"/>
            <a:ext cx="3927027" cy="2639022"/>
          </a:xfrm>
          <a:prstGeom prst="rect">
            <a:avLst/>
          </a:prstGeom>
        </p:spPr>
      </p:pic>
    </p:spTree>
    <p:extLst>
      <p:ext uri="{BB962C8B-B14F-4D97-AF65-F5344CB8AC3E}">
        <p14:creationId xmlns:p14="http://schemas.microsoft.com/office/powerpoint/2010/main" val="2676974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BED7E38-F92D-5907-CEE2-39666B597D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5957455" cy="3429001"/>
          </a:xfrm>
          <a:prstGeom prst="rect">
            <a:avLst/>
          </a:prstGeom>
        </p:spPr>
      </p:pic>
      <p:pic>
        <p:nvPicPr>
          <p:cNvPr id="10" name="Picture 9">
            <a:extLst>
              <a:ext uri="{FF2B5EF4-FFF2-40B4-BE49-F238E27FC236}">
                <a16:creationId xmlns:a16="http://schemas.microsoft.com/office/drawing/2014/main" id="{CF294510-96F8-4173-A3A1-92153652D6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8073" y="3740728"/>
            <a:ext cx="7488301" cy="3014016"/>
          </a:xfrm>
          <a:prstGeom prst="rect">
            <a:avLst/>
          </a:prstGeom>
        </p:spPr>
      </p:pic>
      <p:sp>
        <p:nvSpPr>
          <p:cNvPr id="11" name="TextBox 10">
            <a:extLst>
              <a:ext uri="{FF2B5EF4-FFF2-40B4-BE49-F238E27FC236}">
                <a16:creationId xmlns:a16="http://schemas.microsoft.com/office/drawing/2014/main" id="{BA73C275-6758-9362-2A17-53836A4DC275}"/>
              </a:ext>
            </a:extLst>
          </p:cNvPr>
          <p:cNvSpPr txBox="1"/>
          <p:nvPr/>
        </p:nvSpPr>
        <p:spPr>
          <a:xfrm>
            <a:off x="6382328" y="332508"/>
            <a:ext cx="3094182" cy="2308324"/>
          </a:xfrm>
          <a:prstGeom prst="rect">
            <a:avLst/>
          </a:prstGeom>
          <a:noFill/>
        </p:spPr>
        <p:txBody>
          <a:bodyPr wrap="square" rtlCol="0">
            <a:spAutoFit/>
          </a:bodyPr>
          <a:lstStyle/>
          <a:p>
            <a:r>
              <a:rPr lang="en-US" sz="1600" b="0" i="0" dirty="0">
                <a:effectLst/>
              </a:rPr>
              <a:t>There is an elbow after the seventh component, and 91% of the total variance is explained by the first seventh components. If keeping the first 10 or 17 principal components, we can preserve about 95 % or even more than 99% of the total variance.</a:t>
            </a:r>
            <a:endParaRPr lang="en-IN" sz="1600" dirty="0"/>
          </a:p>
        </p:txBody>
      </p:sp>
      <p:sp>
        <p:nvSpPr>
          <p:cNvPr id="12" name="TextBox 11">
            <a:extLst>
              <a:ext uri="{FF2B5EF4-FFF2-40B4-BE49-F238E27FC236}">
                <a16:creationId xmlns:a16="http://schemas.microsoft.com/office/drawing/2014/main" id="{A097B847-A6C3-CB2B-B868-24AC3D05C41E}"/>
              </a:ext>
            </a:extLst>
          </p:cNvPr>
          <p:cNvSpPr txBox="1"/>
          <p:nvPr/>
        </p:nvSpPr>
        <p:spPr>
          <a:xfrm>
            <a:off x="110836" y="3740728"/>
            <a:ext cx="3057237" cy="3046988"/>
          </a:xfrm>
          <a:prstGeom prst="rect">
            <a:avLst/>
          </a:prstGeom>
          <a:noFill/>
        </p:spPr>
        <p:txBody>
          <a:bodyPr wrap="square" rtlCol="0">
            <a:spAutoFit/>
          </a:bodyPr>
          <a:lstStyle/>
          <a:p>
            <a:r>
              <a:rPr lang="en-US" sz="1600" b="0" i="0" dirty="0">
                <a:effectLst/>
              </a:rPr>
              <a:t>We can visualize how the model’s performance changes when the number of features increases by plotting the number of features used in the model versus the model accuracy. </a:t>
            </a:r>
            <a:r>
              <a:rPr lang="en-US" sz="1600" dirty="0"/>
              <a:t>So</a:t>
            </a:r>
            <a:r>
              <a:rPr lang="en-US" sz="1600" b="0" i="0" dirty="0">
                <a:effectLst/>
              </a:rPr>
              <a:t>, more features isn’t always better. The accuracy value has reached the highest when the first # important features are used in the model.</a:t>
            </a:r>
            <a:endParaRPr lang="en-IN" sz="1600" dirty="0"/>
          </a:p>
        </p:txBody>
      </p:sp>
    </p:spTree>
    <p:extLst>
      <p:ext uri="{BB962C8B-B14F-4D97-AF65-F5344CB8AC3E}">
        <p14:creationId xmlns:p14="http://schemas.microsoft.com/office/powerpoint/2010/main" val="1785841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2" name="Group 51">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3" name="Straight Connector 52">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4" name="Straight Connector 53">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55"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Isosceles Triangle 56">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1" name="Isosceles Triangle 60">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2" name="Isosceles Triangle 61">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cxnSp>
        <p:nvCxnSpPr>
          <p:cNvPr id="73" name="Straight Connector 63">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9388CF8-4A55-9A03-4D9C-4EF0B229D9EB}"/>
              </a:ext>
            </a:extLst>
          </p:cNvPr>
          <p:cNvSpPr txBox="1"/>
          <p:nvPr/>
        </p:nvSpPr>
        <p:spPr>
          <a:xfrm>
            <a:off x="643467" y="816638"/>
            <a:ext cx="3367359" cy="5224724"/>
          </a:xfrm>
          <a:prstGeom prst="rect">
            <a:avLst/>
          </a:prstGeom>
        </p:spPr>
        <p:txBody>
          <a:bodyPr vert="horz" lIns="91440" tIns="45720" rIns="91440" bIns="45720" rtlCol="0" anchor="ctr">
            <a:normAutofit/>
          </a:bodyPr>
          <a:lstStyle/>
          <a:p>
            <a:pPr>
              <a:spcBef>
                <a:spcPct val="0"/>
              </a:spcBef>
              <a:spcAft>
                <a:spcPts val="600"/>
              </a:spcAft>
            </a:pPr>
            <a:r>
              <a:rPr lang="en-US" sz="3600" u="sng">
                <a:solidFill>
                  <a:schemeClr val="accent1"/>
                </a:solidFill>
                <a:latin typeface="+mj-lt"/>
                <a:ea typeface="+mj-ea"/>
                <a:cs typeface="+mj-cs"/>
              </a:rPr>
              <a:t>Attributes Used</a:t>
            </a:r>
          </a:p>
        </p:txBody>
      </p:sp>
      <p:sp>
        <p:nvSpPr>
          <p:cNvPr id="2" name="TextBox 1">
            <a:extLst>
              <a:ext uri="{FF2B5EF4-FFF2-40B4-BE49-F238E27FC236}">
                <a16:creationId xmlns:a16="http://schemas.microsoft.com/office/drawing/2014/main" id="{3BFBFACC-8D79-4A6D-4226-30F73A65495F}"/>
              </a:ext>
            </a:extLst>
          </p:cNvPr>
          <p:cNvSpPr txBox="1"/>
          <p:nvPr/>
        </p:nvSpPr>
        <p:spPr>
          <a:xfrm>
            <a:off x="4654294" y="816638"/>
            <a:ext cx="5180819" cy="5224724"/>
          </a:xfrm>
          <a:prstGeom prst="rect">
            <a:avLst/>
          </a:prstGeom>
        </p:spPr>
        <p:txBody>
          <a:bodyPr vert="horz" lIns="91440" tIns="45720" rIns="91440" bIns="45720" rtlCol="0" anchor="ctr">
            <a:noAutofit/>
          </a:bodyPr>
          <a:lstStyle/>
          <a:p>
            <a:pPr fontAlgn="base">
              <a:lnSpc>
                <a:spcPct val="90000"/>
              </a:lnSpc>
              <a:spcBef>
                <a:spcPts val="1000"/>
              </a:spcBef>
              <a:buClr>
                <a:schemeClr val="accent1"/>
              </a:buClr>
              <a:buSzPct val="80000"/>
              <a:buFont typeface="Wingdings 3" charset="2"/>
              <a:buChar char=""/>
            </a:pPr>
            <a:r>
              <a:rPr lang="en-US" sz="1700" b="0" i="0" dirty="0">
                <a:solidFill>
                  <a:schemeClr val="tx1">
                    <a:lumMod val="75000"/>
                    <a:lumOff val="25000"/>
                  </a:schemeClr>
                </a:solidFill>
                <a:effectLst/>
              </a:rPr>
              <a:t>1) ID number</a:t>
            </a:r>
            <a:br>
              <a:rPr lang="en-US" sz="1700" b="0" i="0" dirty="0">
                <a:solidFill>
                  <a:schemeClr val="tx1">
                    <a:lumMod val="75000"/>
                    <a:lumOff val="25000"/>
                  </a:schemeClr>
                </a:solidFill>
                <a:effectLst/>
              </a:rPr>
            </a:br>
            <a:r>
              <a:rPr lang="en-US" sz="1700" b="0" i="0" dirty="0">
                <a:solidFill>
                  <a:schemeClr val="tx1">
                    <a:lumMod val="75000"/>
                    <a:lumOff val="25000"/>
                  </a:schemeClr>
                </a:solidFill>
                <a:effectLst/>
              </a:rPr>
              <a:t>2) Diagnosis (M = malignant, B = benign)</a:t>
            </a:r>
          </a:p>
          <a:p>
            <a:pPr fontAlgn="base">
              <a:lnSpc>
                <a:spcPct val="90000"/>
              </a:lnSpc>
              <a:spcBef>
                <a:spcPts val="1000"/>
              </a:spcBef>
              <a:buClr>
                <a:schemeClr val="accent1"/>
              </a:buClr>
              <a:buSzPct val="80000"/>
              <a:buFont typeface="Wingdings 3" charset="2"/>
              <a:buChar char=""/>
            </a:pPr>
            <a:endParaRPr lang="en-US" sz="1700" b="0" i="0" dirty="0">
              <a:solidFill>
                <a:schemeClr val="tx1">
                  <a:lumMod val="75000"/>
                  <a:lumOff val="25000"/>
                </a:schemeClr>
              </a:solidFill>
              <a:effectLst/>
            </a:endParaRPr>
          </a:p>
          <a:p>
            <a:pPr fontAlgn="base">
              <a:lnSpc>
                <a:spcPct val="90000"/>
              </a:lnSpc>
              <a:spcBef>
                <a:spcPts val="1000"/>
              </a:spcBef>
              <a:buClr>
                <a:schemeClr val="accent1"/>
              </a:buClr>
              <a:buSzPct val="80000"/>
              <a:buFont typeface="Wingdings 3" charset="2"/>
              <a:buChar char=""/>
            </a:pPr>
            <a:r>
              <a:rPr lang="en-US" sz="1700" b="0" i="0" dirty="0">
                <a:solidFill>
                  <a:schemeClr val="tx1">
                    <a:lumMod val="75000"/>
                    <a:lumOff val="25000"/>
                  </a:schemeClr>
                </a:solidFill>
                <a:effectLst/>
              </a:rPr>
              <a:t>Ten real-valued features are computed for each cell nucleus:</a:t>
            </a:r>
          </a:p>
          <a:p>
            <a:pPr fontAlgn="base">
              <a:lnSpc>
                <a:spcPct val="90000"/>
              </a:lnSpc>
              <a:spcBef>
                <a:spcPts val="1000"/>
              </a:spcBef>
              <a:buClr>
                <a:schemeClr val="accent1"/>
              </a:buClr>
              <a:buSzPct val="80000"/>
              <a:buFont typeface="Wingdings 3" charset="2"/>
              <a:buChar char=""/>
            </a:pPr>
            <a:endParaRPr lang="en-US" sz="1700" b="0" i="0" dirty="0">
              <a:solidFill>
                <a:schemeClr val="tx1">
                  <a:lumMod val="75000"/>
                  <a:lumOff val="25000"/>
                </a:schemeClr>
              </a:solidFill>
              <a:effectLst/>
            </a:endParaRPr>
          </a:p>
          <a:p>
            <a:pPr fontAlgn="base">
              <a:lnSpc>
                <a:spcPct val="90000"/>
              </a:lnSpc>
              <a:spcBef>
                <a:spcPts val="1000"/>
              </a:spcBef>
              <a:buClr>
                <a:schemeClr val="accent1"/>
              </a:buClr>
              <a:buSzPct val="80000"/>
              <a:buFont typeface="Wingdings 3" charset="2"/>
              <a:buChar char=""/>
            </a:pPr>
            <a:r>
              <a:rPr lang="en-US" sz="1700" b="0" i="0" dirty="0">
                <a:solidFill>
                  <a:schemeClr val="tx1">
                    <a:lumMod val="75000"/>
                    <a:lumOff val="25000"/>
                  </a:schemeClr>
                </a:solidFill>
                <a:effectLst/>
              </a:rPr>
              <a:t>a) radius (mean of distances from center to points on the perimeter)</a:t>
            </a:r>
            <a:br>
              <a:rPr lang="en-US" sz="1700" b="0" i="0" dirty="0">
                <a:solidFill>
                  <a:schemeClr val="tx1">
                    <a:lumMod val="75000"/>
                    <a:lumOff val="25000"/>
                  </a:schemeClr>
                </a:solidFill>
                <a:effectLst/>
              </a:rPr>
            </a:br>
            <a:r>
              <a:rPr lang="en-US" sz="1700" b="0" i="0" dirty="0">
                <a:solidFill>
                  <a:schemeClr val="tx1">
                    <a:lumMod val="75000"/>
                    <a:lumOff val="25000"/>
                  </a:schemeClr>
                </a:solidFill>
                <a:effectLst/>
              </a:rPr>
              <a:t>b) texture (standard deviation of gray-scale values)</a:t>
            </a:r>
            <a:br>
              <a:rPr lang="en-US" sz="1700" b="0" i="0" dirty="0">
                <a:solidFill>
                  <a:schemeClr val="tx1">
                    <a:lumMod val="75000"/>
                    <a:lumOff val="25000"/>
                  </a:schemeClr>
                </a:solidFill>
                <a:effectLst/>
              </a:rPr>
            </a:br>
            <a:r>
              <a:rPr lang="en-US" sz="1700" b="0" i="0" dirty="0">
                <a:solidFill>
                  <a:schemeClr val="tx1">
                    <a:lumMod val="75000"/>
                    <a:lumOff val="25000"/>
                  </a:schemeClr>
                </a:solidFill>
                <a:effectLst/>
              </a:rPr>
              <a:t>c) perimeter</a:t>
            </a:r>
            <a:br>
              <a:rPr lang="en-US" sz="1700" b="0" i="0" dirty="0">
                <a:solidFill>
                  <a:schemeClr val="tx1">
                    <a:lumMod val="75000"/>
                    <a:lumOff val="25000"/>
                  </a:schemeClr>
                </a:solidFill>
                <a:effectLst/>
              </a:rPr>
            </a:br>
            <a:r>
              <a:rPr lang="en-US" sz="1700" b="0" i="0" dirty="0">
                <a:solidFill>
                  <a:schemeClr val="tx1">
                    <a:lumMod val="75000"/>
                    <a:lumOff val="25000"/>
                  </a:schemeClr>
                </a:solidFill>
                <a:effectLst/>
              </a:rPr>
              <a:t>d) area</a:t>
            </a:r>
            <a:br>
              <a:rPr lang="en-US" sz="1700" b="0" i="0" dirty="0">
                <a:solidFill>
                  <a:schemeClr val="tx1">
                    <a:lumMod val="75000"/>
                    <a:lumOff val="25000"/>
                  </a:schemeClr>
                </a:solidFill>
                <a:effectLst/>
              </a:rPr>
            </a:br>
            <a:r>
              <a:rPr lang="en-US" sz="1700" b="0" i="0" dirty="0">
                <a:solidFill>
                  <a:schemeClr val="tx1">
                    <a:lumMod val="75000"/>
                    <a:lumOff val="25000"/>
                  </a:schemeClr>
                </a:solidFill>
                <a:effectLst/>
              </a:rPr>
              <a:t>e) smoothness (local variation in radius lengths)</a:t>
            </a:r>
            <a:br>
              <a:rPr lang="en-US" sz="1700" b="0" i="0" dirty="0">
                <a:solidFill>
                  <a:schemeClr val="tx1">
                    <a:lumMod val="75000"/>
                    <a:lumOff val="25000"/>
                  </a:schemeClr>
                </a:solidFill>
                <a:effectLst/>
              </a:rPr>
            </a:br>
            <a:r>
              <a:rPr lang="en-US" sz="1700" b="0" i="0" dirty="0">
                <a:solidFill>
                  <a:schemeClr val="tx1">
                    <a:lumMod val="75000"/>
                    <a:lumOff val="25000"/>
                  </a:schemeClr>
                </a:solidFill>
                <a:effectLst/>
              </a:rPr>
              <a:t>f) compactness (perimeter^2 / area - 1.0)</a:t>
            </a:r>
            <a:br>
              <a:rPr lang="en-US" sz="1700" b="0" i="0" dirty="0">
                <a:solidFill>
                  <a:schemeClr val="tx1">
                    <a:lumMod val="75000"/>
                    <a:lumOff val="25000"/>
                  </a:schemeClr>
                </a:solidFill>
                <a:effectLst/>
              </a:rPr>
            </a:br>
            <a:r>
              <a:rPr lang="en-US" sz="1700" b="0" i="0" dirty="0">
                <a:solidFill>
                  <a:schemeClr val="tx1">
                    <a:lumMod val="75000"/>
                    <a:lumOff val="25000"/>
                  </a:schemeClr>
                </a:solidFill>
                <a:effectLst/>
              </a:rPr>
              <a:t>g) concavity (severity of concave portions of the contour)</a:t>
            </a:r>
            <a:br>
              <a:rPr lang="en-US" sz="1700" b="0" i="0" dirty="0">
                <a:solidFill>
                  <a:schemeClr val="tx1">
                    <a:lumMod val="75000"/>
                    <a:lumOff val="25000"/>
                  </a:schemeClr>
                </a:solidFill>
                <a:effectLst/>
              </a:rPr>
            </a:br>
            <a:r>
              <a:rPr lang="en-US" sz="1700" b="0" i="0" dirty="0">
                <a:solidFill>
                  <a:schemeClr val="tx1">
                    <a:lumMod val="75000"/>
                    <a:lumOff val="25000"/>
                  </a:schemeClr>
                </a:solidFill>
                <a:effectLst/>
              </a:rPr>
              <a:t>h) concave points (number of concave portions of the contour)</a:t>
            </a:r>
            <a:br>
              <a:rPr lang="en-US" sz="1700" b="0" i="0" dirty="0">
                <a:solidFill>
                  <a:schemeClr val="tx1">
                    <a:lumMod val="75000"/>
                    <a:lumOff val="25000"/>
                  </a:schemeClr>
                </a:solidFill>
                <a:effectLst/>
              </a:rPr>
            </a:br>
            <a:r>
              <a:rPr lang="en-US" sz="1700" b="0" i="0" dirty="0" err="1">
                <a:solidFill>
                  <a:schemeClr val="tx1">
                    <a:lumMod val="75000"/>
                    <a:lumOff val="25000"/>
                  </a:schemeClr>
                </a:solidFill>
                <a:effectLst/>
              </a:rPr>
              <a:t>i</a:t>
            </a:r>
            <a:r>
              <a:rPr lang="en-US" sz="1700" b="0" i="0" dirty="0">
                <a:solidFill>
                  <a:schemeClr val="tx1">
                    <a:lumMod val="75000"/>
                    <a:lumOff val="25000"/>
                  </a:schemeClr>
                </a:solidFill>
                <a:effectLst/>
              </a:rPr>
              <a:t>) symmetry</a:t>
            </a:r>
            <a:br>
              <a:rPr lang="en-US" sz="1700" b="0" i="0" dirty="0">
                <a:solidFill>
                  <a:schemeClr val="tx1">
                    <a:lumMod val="75000"/>
                    <a:lumOff val="25000"/>
                  </a:schemeClr>
                </a:solidFill>
                <a:effectLst/>
              </a:rPr>
            </a:br>
            <a:r>
              <a:rPr lang="en-US" sz="1700" b="0" i="0" dirty="0">
                <a:solidFill>
                  <a:schemeClr val="tx1">
                    <a:lumMod val="75000"/>
                    <a:lumOff val="25000"/>
                  </a:schemeClr>
                </a:solidFill>
                <a:effectLst/>
              </a:rPr>
              <a:t>j) fractal dimension ("coastline approximation" - 1)</a:t>
            </a:r>
          </a:p>
        </p:txBody>
      </p:sp>
    </p:spTree>
    <p:extLst>
      <p:ext uri="{BB962C8B-B14F-4D97-AF65-F5344CB8AC3E}">
        <p14:creationId xmlns:p14="http://schemas.microsoft.com/office/powerpoint/2010/main" val="1297744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3" name="Group 47">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49" name="Straight Connector 48">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51"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3" name="Isosceles Triangle 52">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Isosceles Triangle 56">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Isosceles Triangle 57">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65" name="Rectangle 59">
            <a:extLst>
              <a:ext uri="{FF2B5EF4-FFF2-40B4-BE49-F238E27FC236}">
                <a16:creationId xmlns:a16="http://schemas.microsoft.com/office/drawing/2014/main" id="{C52ED567-06B3-4107-9773-BBB6BD7867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AF551D8B-3775-4477-88B7-7B7C350D3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0"/>
            <a:ext cx="4657344"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64" name="Straight Connector 63">
            <a:extLst>
              <a:ext uri="{FF2B5EF4-FFF2-40B4-BE49-F238E27FC236}">
                <a16:creationId xmlns:a16="http://schemas.microsoft.com/office/drawing/2014/main" id="{1A901C3D-CFAE-460D-BD0E-7D22164D7D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590212" y="0"/>
            <a:ext cx="1059921" cy="6858000"/>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66" name="Straight Connector 65">
            <a:extLst>
              <a:ext uri="{FF2B5EF4-FFF2-40B4-BE49-F238E27FC236}">
                <a16:creationId xmlns:a16="http://schemas.microsoft.com/office/drawing/2014/main" id="{837C0EA9-1437-4437-9D20-2BBDA1AA9F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721600" y="3721395"/>
            <a:ext cx="4345560" cy="3136604"/>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68" name="Rectangle 23">
            <a:extLst>
              <a:ext uri="{FF2B5EF4-FFF2-40B4-BE49-F238E27FC236}">
                <a16:creationId xmlns:a16="http://schemas.microsoft.com/office/drawing/2014/main" id="{BB934D2B-85E2-4375-94EE-B66C16BF79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0" name="Rectangle 25">
            <a:extLst>
              <a:ext uri="{FF2B5EF4-FFF2-40B4-BE49-F238E27FC236}">
                <a16:creationId xmlns:a16="http://schemas.microsoft.com/office/drawing/2014/main" id="{9B445E02-D785-4565-B842-9567BBC09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2" name="Isosceles Triangle 71">
            <a:extLst>
              <a:ext uri="{FF2B5EF4-FFF2-40B4-BE49-F238E27FC236}">
                <a16:creationId xmlns:a16="http://schemas.microsoft.com/office/drawing/2014/main" id="{2C153736-D102-4F57-9DE7-615AFC02B0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4" name="Rectangle 27">
            <a:extLst>
              <a:ext uri="{FF2B5EF4-FFF2-40B4-BE49-F238E27FC236}">
                <a16:creationId xmlns:a16="http://schemas.microsoft.com/office/drawing/2014/main" id="{BA407A52-66F4-4CDE-A726-FF79F3EC34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Rectangle 28">
            <a:extLst>
              <a:ext uri="{FF2B5EF4-FFF2-40B4-BE49-F238E27FC236}">
                <a16:creationId xmlns:a16="http://schemas.microsoft.com/office/drawing/2014/main" id="{D28FFB34-4FC3-46F5-B900-D3B774FD0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29">
            <a:extLst>
              <a:ext uri="{FF2B5EF4-FFF2-40B4-BE49-F238E27FC236}">
                <a16:creationId xmlns:a16="http://schemas.microsoft.com/office/drawing/2014/main" id="{205F7B13-ACB5-46BE-8070-0431266B18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Isosceles Triangle 79">
            <a:extLst>
              <a:ext uri="{FF2B5EF4-FFF2-40B4-BE49-F238E27FC236}">
                <a16:creationId xmlns:a16="http://schemas.microsoft.com/office/drawing/2014/main" id="{D52A0D23-45DD-4DF4-ADE6-A81F409BB9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TextBox 2">
            <a:extLst>
              <a:ext uri="{FF2B5EF4-FFF2-40B4-BE49-F238E27FC236}">
                <a16:creationId xmlns:a16="http://schemas.microsoft.com/office/drawing/2014/main" id="{37DCDF4A-21D3-CC6A-B65A-606F89839EEA}"/>
              </a:ext>
            </a:extLst>
          </p:cNvPr>
          <p:cNvSpPr txBox="1"/>
          <p:nvPr/>
        </p:nvSpPr>
        <p:spPr>
          <a:xfrm>
            <a:off x="7711341" y="1571877"/>
            <a:ext cx="2462324" cy="821119"/>
          </a:xfrm>
          <a:prstGeom prst="rect">
            <a:avLst/>
          </a:prstGeom>
        </p:spPr>
        <p:txBody>
          <a:bodyPr vert="horz" lIns="91440" tIns="45720" rIns="91440" bIns="45720" rtlCol="0" anchor="ctr">
            <a:normAutofit/>
          </a:bodyPr>
          <a:lstStyle/>
          <a:p>
            <a:pPr>
              <a:spcBef>
                <a:spcPct val="0"/>
              </a:spcBef>
              <a:spcAft>
                <a:spcPts val="600"/>
              </a:spcAft>
            </a:pPr>
            <a:r>
              <a:rPr lang="en-US" sz="2800" u="sng" dirty="0">
                <a:solidFill>
                  <a:schemeClr val="bg1"/>
                </a:solidFill>
                <a:latin typeface="+mj-lt"/>
                <a:ea typeface="+mj-ea"/>
                <a:cs typeface="+mj-cs"/>
              </a:rPr>
              <a:t>Models Used</a:t>
            </a:r>
          </a:p>
        </p:txBody>
      </p:sp>
      <p:sp>
        <p:nvSpPr>
          <p:cNvPr id="6" name="TextBox 5">
            <a:extLst>
              <a:ext uri="{FF2B5EF4-FFF2-40B4-BE49-F238E27FC236}">
                <a16:creationId xmlns:a16="http://schemas.microsoft.com/office/drawing/2014/main" id="{7D192F3B-AE0C-84B2-1492-0A59D16EE032}"/>
              </a:ext>
            </a:extLst>
          </p:cNvPr>
          <p:cNvSpPr txBox="1"/>
          <p:nvPr/>
        </p:nvSpPr>
        <p:spPr>
          <a:xfrm>
            <a:off x="7636330" y="2616200"/>
            <a:ext cx="3469364" cy="2336800"/>
          </a:xfrm>
          <a:prstGeom prst="rect">
            <a:avLst/>
          </a:prstGeom>
        </p:spPr>
        <p:txBody>
          <a:bodyPr vert="horz" lIns="91440" tIns="45720" rIns="91440" bIns="45720" rtlCol="0" anchor="ctr">
            <a:normAutofit/>
          </a:bodyPr>
          <a:lstStyle/>
          <a:p>
            <a:pPr marL="285750" indent="-285750">
              <a:spcBef>
                <a:spcPts val="1000"/>
              </a:spcBef>
              <a:buClr>
                <a:schemeClr val="accent1"/>
              </a:buClr>
              <a:buSzPct val="80000"/>
              <a:buFont typeface="Wingdings 3" charset="2"/>
              <a:buChar char=""/>
            </a:pPr>
            <a:r>
              <a:rPr lang="en-US" dirty="0">
                <a:solidFill>
                  <a:schemeClr val="bg1"/>
                </a:solidFill>
              </a:rPr>
              <a:t>Logistic Regression</a:t>
            </a:r>
          </a:p>
          <a:p>
            <a:pPr marL="285750" indent="-285750">
              <a:spcBef>
                <a:spcPts val="1000"/>
              </a:spcBef>
              <a:buClr>
                <a:schemeClr val="accent1"/>
              </a:buClr>
              <a:buSzPct val="80000"/>
              <a:buFont typeface="Wingdings 3" charset="2"/>
              <a:buChar char=""/>
            </a:pPr>
            <a:r>
              <a:rPr lang="en-US" dirty="0">
                <a:solidFill>
                  <a:schemeClr val="bg1"/>
                </a:solidFill>
              </a:rPr>
              <a:t>Logistic Regression with PCA</a:t>
            </a:r>
          </a:p>
          <a:p>
            <a:pPr marL="285750" indent="-285750">
              <a:spcBef>
                <a:spcPts val="1000"/>
              </a:spcBef>
              <a:buClr>
                <a:schemeClr val="accent1"/>
              </a:buClr>
              <a:buSzPct val="80000"/>
              <a:buFont typeface="Wingdings 3" charset="2"/>
              <a:buChar char=""/>
            </a:pPr>
            <a:r>
              <a:rPr lang="en-US" dirty="0">
                <a:solidFill>
                  <a:schemeClr val="bg1"/>
                </a:solidFill>
              </a:rPr>
              <a:t>Random Forest with PCA</a:t>
            </a:r>
          </a:p>
          <a:p>
            <a:pPr marL="285750" indent="-285750">
              <a:spcBef>
                <a:spcPts val="1000"/>
              </a:spcBef>
              <a:buClr>
                <a:schemeClr val="accent1"/>
              </a:buClr>
              <a:buSzPct val="80000"/>
              <a:buFont typeface="Wingdings 3" charset="2"/>
              <a:buChar char=""/>
            </a:pPr>
            <a:r>
              <a:rPr lang="en-US" dirty="0">
                <a:solidFill>
                  <a:schemeClr val="bg1"/>
                </a:solidFill>
              </a:rPr>
              <a:t>Random Forest with RFE</a:t>
            </a:r>
          </a:p>
          <a:p>
            <a:pPr marL="285750" indent="-285750">
              <a:spcBef>
                <a:spcPts val="1000"/>
              </a:spcBef>
              <a:buClr>
                <a:schemeClr val="accent1"/>
              </a:buClr>
              <a:buSzPct val="80000"/>
              <a:buFont typeface="Wingdings 3" charset="2"/>
              <a:buChar char=""/>
            </a:pPr>
            <a:r>
              <a:rPr lang="en-US" dirty="0">
                <a:solidFill>
                  <a:schemeClr val="bg1"/>
                </a:solidFill>
              </a:rPr>
              <a:t>SVC</a:t>
            </a:r>
          </a:p>
        </p:txBody>
      </p:sp>
      <p:sp>
        <p:nvSpPr>
          <p:cNvPr id="24" name="TextBox 23">
            <a:extLst>
              <a:ext uri="{FF2B5EF4-FFF2-40B4-BE49-F238E27FC236}">
                <a16:creationId xmlns:a16="http://schemas.microsoft.com/office/drawing/2014/main" id="{4F262F83-BBA5-4DFC-C7A9-376DB3883196}"/>
              </a:ext>
            </a:extLst>
          </p:cNvPr>
          <p:cNvSpPr txBox="1"/>
          <p:nvPr/>
        </p:nvSpPr>
        <p:spPr>
          <a:xfrm>
            <a:off x="169682" y="1751603"/>
            <a:ext cx="3482110" cy="523220"/>
          </a:xfrm>
          <a:prstGeom prst="rect">
            <a:avLst/>
          </a:prstGeom>
          <a:noFill/>
        </p:spPr>
        <p:txBody>
          <a:bodyPr wrap="square" rtlCol="0">
            <a:spAutoFit/>
          </a:bodyPr>
          <a:lstStyle/>
          <a:p>
            <a:pPr algn="ctr"/>
            <a:r>
              <a:rPr lang="en-IN" sz="2800" u="sng" dirty="0">
                <a:latin typeface="+mj-lt"/>
              </a:rPr>
              <a:t>Assumptions Used</a:t>
            </a:r>
          </a:p>
        </p:txBody>
      </p:sp>
      <p:sp>
        <p:nvSpPr>
          <p:cNvPr id="26" name="TextBox 25">
            <a:extLst>
              <a:ext uri="{FF2B5EF4-FFF2-40B4-BE49-F238E27FC236}">
                <a16:creationId xmlns:a16="http://schemas.microsoft.com/office/drawing/2014/main" id="{7E5D8AED-9407-6F15-475B-B79FC28E2318}"/>
              </a:ext>
            </a:extLst>
          </p:cNvPr>
          <p:cNvSpPr txBox="1"/>
          <p:nvPr/>
        </p:nvSpPr>
        <p:spPr>
          <a:xfrm>
            <a:off x="370740" y="2789970"/>
            <a:ext cx="6231117" cy="2308324"/>
          </a:xfrm>
          <a:prstGeom prst="rect">
            <a:avLst/>
          </a:prstGeom>
          <a:noFill/>
        </p:spPr>
        <p:txBody>
          <a:bodyPr wrap="square" rtlCol="0">
            <a:spAutoFit/>
          </a:bodyPr>
          <a:lstStyle/>
          <a:p>
            <a:r>
              <a:rPr lang="en-US"/>
              <a:t>It was required to diagnose breast tissue (M = malignant, B = benign) using the computed 30 features, and make a prediction based on the models we selected to perform the training and evaluating of cancerous and non-cancerous tissues.</a:t>
            </a:r>
          </a:p>
          <a:p>
            <a:r>
              <a:rPr lang="en-US"/>
              <a:t>Features are computed from a digitized image of a fine needle aspirate (FNA) of a breast mass. They describe characteristics of the cell nuclei present in the image.</a:t>
            </a:r>
            <a:endParaRPr lang="en-US" dirty="0"/>
          </a:p>
        </p:txBody>
      </p:sp>
    </p:spTree>
    <p:extLst>
      <p:ext uri="{BB962C8B-B14F-4D97-AF65-F5344CB8AC3E}">
        <p14:creationId xmlns:p14="http://schemas.microsoft.com/office/powerpoint/2010/main" val="3287334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1" name="Rectangle 20">
            <a:extLst>
              <a:ext uri="{FF2B5EF4-FFF2-40B4-BE49-F238E27FC236}">
                <a16:creationId xmlns:a16="http://schemas.microsoft.com/office/drawing/2014/main" id="{82D1CBBC-6E9F-4212-9806-7A638C828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1"/>
            <a:ext cx="12192000" cy="2285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23" name="Group 22">
            <a:extLst>
              <a:ext uri="{FF2B5EF4-FFF2-40B4-BE49-F238E27FC236}">
                <a16:creationId xmlns:a16="http://schemas.microsoft.com/office/drawing/2014/main" id="{8EC26330-6D02-4C84-B89F-C5A8CF2B56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25267" y="-8467"/>
            <a:ext cx="4766733" cy="6866467"/>
            <a:chOff x="7425267" y="-8467"/>
            <a:chExt cx="4766733" cy="6866467"/>
          </a:xfrm>
        </p:grpSpPr>
        <p:cxnSp>
          <p:nvCxnSpPr>
            <p:cNvPr id="24" name="Straight Connector 23">
              <a:extLst>
                <a:ext uri="{FF2B5EF4-FFF2-40B4-BE49-F238E27FC236}">
                  <a16:creationId xmlns:a16="http://schemas.microsoft.com/office/drawing/2014/main" id="{5A5297F0-74D7-4E56-8C85-DD608539D4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96547" y="4572001"/>
              <a:ext cx="393665" cy="2285999"/>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6E424313-B840-4A19-A378-B1D1774B50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7425267" y="4572001"/>
              <a:ext cx="3383073" cy="2285999"/>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872B411D-D18B-488A-B22A-9F139EED8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9519FBF2-9C9F-49B5-AE1A-AB5049D503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A30DE6B7-51C9-49A9-9B80-91E1A8D603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EDFE8946-BACE-4C56-9B6E-85E11C0995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390A658F-D524-467C-BDFC-D37A227BF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4F01FE87-3030-45CD-B330-DBA287297D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A89C2E5F-7F20-475D-88BE-29D4128DDC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34" name="Rectangle 33">
            <a:extLst>
              <a:ext uri="{FF2B5EF4-FFF2-40B4-BE49-F238E27FC236}">
                <a16:creationId xmlns:a16="http://schemas.microsoft.com/office/drawing/2014/main" id="{28EC6EDD-78EB-4A50-85CB-7C3CE363AF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776A9CA-82D9-244F-271C-91BAC11D45F7}"/>
              </a:ext>
            </a:extLst>
          </p:cNvPr>
          <p:cNvSpPr txBox="1"/>
          <p:nvPr/>
        </p:nvSpPr>
        <p:spPr>
          <a:xfrm>
            <a:off x="426105" y="5133423"/>
            <a:ext cx="8596668" cy="1013602"/>
          </a:xfrm>
          <a:prstGeom prst="rect">
            <a:avLst/>
          </a:prstGeom>
        </p:spPr>
        <p:txBody>
          <a:bodyPr vert="horz" lIns="91440" tIns="45720" rIns="91440" bIns="45720" rtlCol="0" anchor="ctr">
            <a:normAutofit/>
          </a:bodyPr>
          <a:lstStyle/>
          <a:p>
            <a:pPr>
              <a:spcBef>
                <a:spcPts val="1000"/>
              </a:spcBef>
              <a:buClr>
                <a:schemeClr val="accent1"/>
              </a:buClr>
              <a:buSzPct val="80000"/>
              <a:buFont typeface="Wingdings 3" charset="2"/>
              <a:buChar char=""/>
            </a:pPr>
            <a:r>
              <a:rPr lang="en-US" u="sng" dirty="0">
                <a:solidFill>
                  <a:schemeClr val="bg1"/>
                </a:solidFill>
              </a:rPr>
              <a:t>Results:</a:t>
            </a:r>
            <a:r>
              <a:rPr lang="en-US" dirty="0">
                <a:solidFill>
                  <a:schemeClr val="bg1"/>
                </a:solidFill>
              </a:rPr>
              <a:t> After using all the Models, we plotted Model performance plot, and the final graph shows we have a prediction accuracy of 99.1% with Logistic Regression classifier.  </a:t>
            </a:r>
            <a:endParaRPr lang="en-US" u="sng" dirty="0">
              <a:solidFill>
                <a:schemeClr val="bg1"/>
              </a:solidFill>
            </a:endParaRPr>
          </a:p>
        </p:txBody>
      </p:sp>
      <p:sp>
        <p:nvSpPr>
          <p:cNvPr id="4" name="TextBox 3">
            <a:extLst>
              <a:ext uri="{FF2B5EF4-FFF2-40B4-BE49-F238E27FC236}">
                <a16:creationId xmlns:a16="http://schemas.microsoft.com/office/drawing/2014/main" id="{A1E6C892-6ADD-C638-FC33-0FC235DEE0C0}"/>
              </a:ext>
            </a:extLst>
          </p:cNvPr>
          <p:cNvSpPr txBox="1"/>
          <p:nvPr/>
        </p:nvSpPr>
        <p:spPr>
          <a:xfrm>
            <a:off x="316757" y="274652"/>
            <a:ext cx="11495029" cy="4524315"/>
          </a:xfrm>
          <a:prstGeom prst="rect">
            <a:avLst/>
          </a:prstGeom>
          <a:noFill/>
        </p:spPr>
        <p:txBody>
          <a:bodyPr wrap="square" rtlCol="0">
            <a:spAutoFit/>
          </a:bodyPr>
          <a:lstStyle/>
          <a:p>
            <a:pPr>
              <a:spcAft>
                <a:spcPts val="600"/>
              </a:spcAft>
            </a:pPr>
            <a:r>
              <a:rPr lang="en-US" sz="1600" dirty="0"/>
              <a:t>T</a:t>
            </a:r>
            <a:r>
              <a:rPr lang="en-US" sz="1600" b="0" i="0" dirty="0">
                <a:effectLst/>
              </a:rPr>
              <a:t>he effectiveness of dimensionality reduction highly depends on the algorithm to be applied later and type of the data to be passed into the methodology.</a:t>
            </a:r>
          </a:p>
          <a:p>
            <a:pPr>
              <a:spcAft>
                <a:spcPts val="600"/>
              </a:spcAft>
            </a:pPr>
            <a:endParaRPr lang="en-US" sz="1600" dirty="0"/>
          </a:p>
          <a:p>
            <a:pPr>
              <a:spcAft>
                <a:spcPts val="600"/>
              </a:spcAft>
            </a:pPr>
            <a:r>
              <a:rPr lang="en-US" sz="1600" dirty="0"/>
              <a:t>We used AUC-ROC curve with False positive rate (1-specifically), True positive rate (Recall) and Precision recall curve for trace 0 and 1. </a:t>
            </a:r>
          </a:p>
          <a:p>
            <a:pPr>
              <a:spcAft>
                <a:spcPts val="600"/>
              </a:spcAft>
            </a:pPr>
            <a:r>
              <a:rPr lang="en-US" sz="1600" b="0" i="0" dirty="0">
                <a:effectLst/>
              </a:rPr>
              <a:t>The main concern was to choosing the right threshold value. In this case, we may be far more concerned with having high true positive rate (or low false negative) than high true negative rate (or low false positive). A high true positive rate means that patients would get the early treatment as much as possible. Sometimes, we also need a relative lower false positive value for a balance, because incorrectly identifying benign tumor as malignant will cause patients' excessive mental stress.</a:t>
            </a:r>
          </a:p>
          <a:p>
            <a:pPr>
              <a:spcAft>
                <a:spcPts val="600"/>
              </a:spcAft>
            </a:pPr>
            <a:endParaRPr lang="en-US" sz="1600" dirty="0"/>
          </a:p>
          <a:p>
            <a:pPr>
              <a:spcAft>
                <a:spcPts val="600"/>
              </a:spcAft>
            </a:pPr>
            <a:r>
              <a:rPr lang="en-US" sz="1600" b="0" i="0" dirty="0">
                <a:effectLst/>
              </a:rPr>
              <a:t>In this breast cancer dataset, the classification performance in logistic regression method is obviously improved after using PCA. In the meanwhile, we also noticed that when we use random forest technique as a classifier, the classification metrics are no overall improvement either with PCA or RFE as dimension reduction method, although the training time is decreased as the number of used features reduced.</a:t>
            </a:r>
          </a:p>
          <a:p>
            <a:pPr>
              <a:spcAft>
                <a:spcPts val="600"/>
              </a:spcAft>
            </a:pPr>
            <a:endParaRPr lang="en-IN" dirty="0"/>
          </a:p>
        </p:txBody>
      </p:sp>
    </p:spTree>
    <p:extLst>
      <p:ext uri="{BB962C8B-B14F-4D97-AF65-F5344CB8AC3E}">
        <p14:creationId xmlns:p14="http://schemas.microsoft.com/office/powerpoint/2010/main" val="1838543345"/>
      </p:ext>
    </p:extLst>
  </p:cSld>
  <p:clrMapOvr>
    <a:masterClrMapping/>
  </p:clrMapOvr>
</p:sld>
</file>

<file path=ppt/theme/theme1.xml><?xml version="1.0" encoding="utf-8"?>
<a:theme xmlns:a="http://schemas.openxmlformats.org/drawingml/2006/main" name="Facet">
  <a:themeElements>
    <a:clrScheme name="Custom 2">
      <a:dk1>
        <a:sysClr val="windowText" lastClr="000000"/>
      </a:dk1>
      <a:lt1>
        <a:sysClr val="window" lastClr="FFFFFF"/>
      </a:lt1>
      <a:dk2>
        <a:srgbClr val="444D26"/>
      </a:dk2>
      <a:lt2>
        <a:srgbClr val="FEFAC9"/>
      </a:lt2>
      <a:accent1>
        <a:srgbClr val="98A981"/>
      </a:accent1>
      <a:accent2>
        <a:srgbClr val="F7C890"/>
      </a:accent2>
      <a:accent3>
        <a:srgbClr val="E7BC29"/>
      </a:accent3>
      <a:accent4>
        <a:srgbClr val="D092A7"/>
      </a:accent4>
      <a:accent5>
        <a:srgbClr val="9C85C0"/>
      </a:accent5>
      <a:accent6>
        <a:srgbClr val="809EC2"/>
      </a:accent6>
      <a:hlink>
        <a:srgbClr val="8E58B6"/>
      </a:hlink>
      <a:folHlink>
        <a:srgbClr val="7F6F6F"/>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2140</TotalTime>
  <Words>647</Words>
  <Application>Microsoft Office PowerPoint</Application>
  <PresentationFormat>Widescreen</PresentationFormat>
  <Paragraphs>33</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Inter</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Shivansh Srivastav</dc:creator>
  <cp:lastModifiedBy>Shivansh Srivastav</cp:lastModifiedBy>
  <cp:revision>8</cp:revision>
  <dcterms:created xsi:type="dcterms:W3CDTF">2022-09-06T11:54:12Z</dcterms:created>
  <dcterms:modified xsi:type="dcterms:W3CDTF">2022-09-12T12:58:51Z</dcterms:modified>
</cp:coreProperties>
</file>