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92" r:id="rId5"/>
    <p:sldId id="275" r:id="rId6"/>
    <p:sldId id="285" r:id="rId7"/>
    <p:sldId id="284" r:id="rId8"/>
    <p:sldId id="298" r:id="rId9"/>
    <p:sldId id="279" r:id="rId10"/>
    <p:sldId id="299" r:id="rId11"/>
    <p:sldId id="300" r:id="rId12"/>
    <p:sldId id="301" r:id="rId13"/>
    <p:sldId id="296" r:id="rId14"/>
    <p:sldId id="297" r:id="rId15"/>
    <p:sldId id="28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6992"/>
    <a:srgbClr val="AEC2D8"/>
    <a:srgbClr val="98432A"/>
    <a:srgbClr val="D84400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634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491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7/9/2024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A894A48D-3417-BE20-3062-A366096904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" name="Slide Image Placeholder 8">
            <a:extLst>
              <a:ext uri="{FF2B5EF4-FFF2-40B4-BE49-F238E27FC236}">
                <a16:creationId xmlns:a16="http://schemas.microsoft.com/office/drawing/2014/main" id="{AC9ED954-709D-51DC-3EA0-0E06FE1D72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F57F2FB-2942-7663-E6DB-E3A976549D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ED31FE42-8AA6-DC9C-5EE7-8737143C1DD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8D246-FB21-4ACB-9068-6447CC7872F8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12" name="Notes Placeholder 11">
            <a:extLst>
              <a:ext uri="{FF2B5EF4-FFF2-40B4-BE49-F238E27FC236}">
                <a16:creationId xmlns:a16="http://schemas.microsoft.com/office/drawing/2014/main" id="{5F659C92-43C4-05C5-9170-5CF256AF9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4923A81-0599-8ECF-BDF0-A4898D4682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BF3159-94EB-4F6B-8273-09F1A6B01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712883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668338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23176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12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077670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2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914374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3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245785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4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484497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81841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80906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412305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31101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67587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Traversal Brief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Shivansh Srivastav</a:t>
            </a:r>
          </a:p>
        </p:txBody>
      </p:sp>
      <p:pic>
        <p:nvPicPr>
          <p:cNvPr id="30" name="Picture placeholder 29" descr="People in an office discussing work over a laptop&#10;">
            <a:extLst>
              <a:ext uri="{FF2B5EF4-FFF2-40B4-BE49-F238E27FC236}">
                <a16:creationId xmlns:a16="http://schemas.microsoft.com/office/drawing/2014/main" id="{18C88B4D-F554-49C2-A23C-DFE94D4C835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875" r="1875"/>
          <a:stretch/>
        </p:blipFill>
        <p:spPr>
          <a:xfrm>
            <a:off x="6742557" y="821836"/>
            <a:ext cx="4405503" cy="5066346"/>
          </a:xfrm>
        </p:spPr>
      </p:pic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01A79B69-242C-3AEB-4A42-7A606A54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57505" y="838985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74436" y="3694919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4942948-E5FA-0A2D-AF6E-B039275AB25A}"/>
              </a:ext>
            </a:extLst>
          </p:cNvPr>
          <p:cNvSpPr txBox="1"/>
          <p:nvPr/>
        </p:nvSpPr>
        <p:spPr>
          <a:xfrm>
            <a:off x="550507" y="559837"/>
            <a:ext cx="11112758" cy="10772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2.5 Breaking down calculate_skill_performance: </a:t>
            </a:r>
          </a:p>
          <a:p>
            <a:endParaRPr lang="en-US" sz="1600" b="1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600" b="1" dirty="0">
                <a:solidFill>
                  <a:schemeClr val="accent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return sum(q.score for q in skill_questions) / </a:t>
            </a:r>
            <a:r>
              <a:rPr lang="en-US" sz="1600" b="1" dirty="0" err="1">
                <a:solidFill>
                  <a:schemeClr val="accent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len</a:t>
            </a:r>
            <a:r>
              <a:rPr lang="en-US" sz="1600" b="1" dirty="0">
                <a:solidFill>
                  <a:schemeClr val="accent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(skill_questions) / 5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IN" sz="1600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  <a:cs typeface="Posterama" panose="020B0504020200020000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262086-BB72-1969-8EF8-74DFEC760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507" y="1844084"/>
            <a:ext cx="10939365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b="1" u="sng" dirty="0">
                <a:latin typeface="Cambria" panose="02040503050406030204" pitchFamily="18" charset="0"/>
                <a:ea typeface="Cambria" panose="02040503050406030204" pitchFamily="18" charset="0"/>
              </a:rPr>
              <a:t>sum(</a:t>
            </a:r>
            <a:r>
              <a:rPr lang="en-US" altLang="en-US" sz="1600" b="1" u="sng" dirty="0" err="1">
                <a:latin typeface="Cambria" panose="02040503050406030204" pitchFamily="18" charset="0"/>
                <a:ea typeface="Cambria" panose="02040503050406030204" pitchFamily="18" charset="0"/>
              </a:rPr>
              <a:t>q.score</a:t>
            </a:r>
            <a:r>
              <a:rPr lang="en-US" altLang="en-US" sz="1600" b="1" u="sng" dirty="0">
                <a:latin typeface="Cambria" panose="02040503050406030204" pitchFamily="18" charset="0"/>
                <a:ea typeface="Cambria" panose="02040503050406030204" pitchFamily="18" charset="0"/>
              </a:rPr>
              <a:t> for q in </a:t>
            </a:r>
            <a:r>
              <a:rPr lang="en-US" altLang="en-US" sz="1600" b="1" u="sng" dirty="0" err="1">
                <a:latin typeface="Cambria" panose="02040503050406030204" pitchFamily="18" charset="0"/>
                <a:ea typeface="Cambria" panose="02040503050406030204" pitchFamily="18" charset="0"/>
              </a:rPr>
              <a:t>skill_questions</a:t>
            </a:r>
            <a:r>
              <a:rPr lang="en-US" altLang="en-US" sz="1600" b="1" u="sng" dirty="0">
                <a:latin typeface="Cambria" panose="02040503050406030204" pitchFamily="18" charset="0"/>
                <a:ea typeface="Cambria" panose="02040503050406030204" pitchFamily="18" charset="0"/>
              </a:rPr>
              <a:t>):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This uses a generator expression to sum up all the scores for questions in this skill.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For example, if there were three questions with scores 3, 4, and 5, this would sum to 12.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b="1" u="sng" dirty="0">
                <a:latin typeface="Cambria" panose="02040503050406030204" pitchFamily="18" charset="0"/>
                <a:ea typeface="Cambria" panose="02040503050406030204" pitchFamily="18" charset="0"/>
              </a:rPr>
              <a:t>/ </a:t>
            </a:r>
            <a:r>
              <a:rPr lang="en-US" altLang="en-US" sz="1600" b="1" u="sng" dirty="0" err="1">
                <a:latin typeface="Cambria" panose="02040503050406030204" pitchFamily="18" charset="0"/>
                <a:ea typeface="Cambria" panose="02040503050406030204" pitchFamily="18" charset="0"/>
              </a:rPr>
              <a:t>len</a:t>
            </a:r>
            <a:r>
              <a:rPr lang="en-US" altLang="en-US" sz="1600" b="1" u="sng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en-US" sz="1600" b="1" u="sng" dirty="0" err="1">
                <a:latin typeface="Cambria" panose="02040503050406030204" pitchFamily="18" charset="0"/>
                <a:ea typeface="Cambria" panose="02040503050406030204" pitchFamily="18" charset="0"/>
              </a:rPr>
              <a:t>skill_questions</a:t>
            </a:r>
            <a:r>
              <a:rPr lang="en-US" altLang="en-US" sz="1600" b="1" u="sng" dirty="0">
                <a:latin typeface="Cambria" panose="02040503050406030204" pitchFamily="18" charset="0"/>
                <a:ea typeface="Cambria" panose="02040503050406030204" pitchFamily="18" charset="0"/>
              </a:rPr>
              <a:t>):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This divides the sum by the number of questions, calculating the average score.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Continuing our example: 12 / 3 = 4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b="1" u="sng" dirty="0">
                <a:latin typeface="Cambria" panose="02040503050406030204" pitchFamily="18" charset="0"/>
                <a:ea typeface="Cambria" panose="02040503050406030204" pitchFamily="18" charset="0"/>
              </a:rPr>
              <a:t>Why? (/ 5): 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</a:pPr>
            <a:r>
              <a:rPr lang="en-US" alt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This is the normalization step. It's dividing the average by 5. 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</a:pPr>
            <a:r>
              <a:rPr lang="en-US" alt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The reason for dividing by 5 is that the original scoring system use a scale of 0-5 (as evidenced by other parts of the code where scores &gt; 4 are considered high and &lt; 2 are considered low). 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</a:pPr>
            <a:r>
              <a:rPr lang="en-US" alt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By dividing by 5, we're converting the 0-5 scale to a 0-1 scale. 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</a:pPr>
            <a:r>
              <a:rPr lang="en-US" alt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In our example: 4 / 5 = 0.8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228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4942948-E5FA-0A2D-AF6E-B039275AB25A}"/>
              </a:ext>
            </a:extLst>
          </p:cNvPr>
          <p:cNvSpPr txBox="1"/>
          <p:nvPr/>
        </p:nvSpPr>
        <p:spPr>
          <a:xfrm>
            <a:off x="550507" y="559837"/>
            <a:ext cx="11112758" cy="1323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12. Final Assessment </a:t>
            </a:r>
          </a:p>
          <a:p>
            <a:endParaRPr lang="en-US" sz="1600" b="1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600" b="1" dirty="0">
              <a:solidFill>
                <a:schemeClr val="accent4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IN" sz="1600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  <a:cs typeface="Posterama" panose="020B0504020200020000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47059DA-B6DD-30B0-E33E-25791E6EC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507" y="1401025"/>
            <a:ext cx="10935476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Key aspects of this final assessment: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lang="en-US" altLang="en-US" sz="16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Comprehensive Evaluation: </a:t>
            </a:r>
            <a:r>
              <a:rPr lang="en-US" alt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It considers the candidate's performance across all skills tested during the interview.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lang="en-US" altLang="en-US" sz="16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Skill-Specific Analysis: </a:t>
            </a:r>
            <a:r>
              <a:rPr lang="en-US" alt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By calculating average scores for each skill, it provides a detailed breakdown of the candidate's abilities in different areas.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lang="en-US" altLang="en-US" sz="16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Strengths and Weaknesses: </a:t>
            </a:r>
            <a:r>
              <a:rPr lang="en-US" alt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It clearly identifies areas where the candidate excels (strengths) and areas that need improvement (weaknesses).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lang="en-US" altLang="en-US" sz="16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Overall Score: </a:t>
            </a:r>
            <a:r>
              <a:rPr lang="en-US" alt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The overall score gives a quick, high-level view of the candidate's performance across all skills.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lang="en-US" altLang="en-US" sz="16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Detailed Breakdown: </a:t>
            </a:r>
            <a:r>
              <a:rPr lang="en-US" alt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lang="en-US" altLang="en-US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skill_breakdown</a:t>
            </a:r>
            <a:r>
              <a:rPr lang="en-US" alt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provides granular information about performance in each skill, which can be useful for more in-depth analysis.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This final assessment provides a well-rounded view of the candidate's performance, balancing high-level summary information (overall score, strengths, weaknesses) with detailed, skill-specific data. This can be extremely valuable for making informed hiring decisions and providing constructive feedback to candidates.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The use of thresholds </a:t>
            </a:r>
            <a:r>
              <a:rPr lang="en-US" altLang="en-US" sz="16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(&gt; 4 for strengths, &lt; 2 for weaknesses) </a:t>
            </a:r>
            <a:r>
              <a:rPr lang="en-US" alt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allows for clear categorization of skills, though these thresholds could potentially be adjusted based on the specific needs or standards of the hiring organization.</a:t>
            </a:r>
          </a:p>
        </p:txBody>
      </p:sp>
    </p:spTree>
    <p:extLst>
      <p:ext uri="{BB962C8B-B14F-4D97-AF65-F5344CB8AC3E}">
        <p14:creationId xmlns:p14="http://schemas.microsoft.com/office/powerpoint/2010/main" val="2583138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4" name="Picture Placeholder 13" descr="People working in office">
            <a:extLst>
              <a:ext uri="{FF2B5EF4-FFF2-40B4-BE49-F238E27FC236}">
                <a16:creationId xmlns:a16="http://schemas.microsoft.com/office/drawing/2014/main" id="{496155F4-61B2-441D-9F16-788866450DA2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6" name="Picture Placeholder 15" descr="People in an office discussing work over a laptop&#10;">
            <a:extLst>
              <a:ext uri="{FF2B5EF4-FFF2-40B4-BE49-F238E27FC236}">
                <a16:creationId xmlns:a16="http://schemas.microsoft.com/office/drawing/2014/main" id="{BCD5762E-DD49-42B3-9CA8-46A4AD7193E2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8" name="Picture Placeholder 17" descr="Layout of website design sketches on white paper">
            <a:extLst>
              <a:ext uri="{FF2B5EF4-FFF2-40B4-BE49-F238E27FC236}">
                <a16:creationId xmlns:a16="http://schemas.microsoft.com/office/drawing/2014/main" id="{1051CD21-1408-4D13-BF0B-0D7013AD2D0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993E4D5-4AD0-4740-096D-6822944C8FF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204857" y="3194928"/>
            <a:ext cx="2925288" cy="1778853"/>
          </a:xfrm>
        </p:spPr>
        <p:txBody>
          <a:bodyPr/>
          <a:lstStyle/>
          <a:p>
            <a:r>
              <a:rPr lang="en-US" dirty="0"/>
              <a:t>Shivansh Srivastav</a:t>
            </a:r>
          </a:p>
          <a:p>
            <a:r>
              <a:rPr lang="en-US" dirty="0"/>
              <a:t>NEURALNITI Pvt Ltd.</a:t>
            </a:r>
          </a:p>
        </p:txBody>
      </p:sp>
      <p:pic>
        <p:nvPicPr>
          <p:cNvPr id="28" name="Picture Placeholder 27" descr="Businesswoman reviewing sticky notes on a wall">
            <a:extLst>
              <a:ext uri="{FF2B5EF4-FFF2-40B4-BE49-F238E27FC236}">
                <a16:creationId xmlns:a16="http://schemas.microsoft.com/office/drawing/2014/main" id="{B746A775-E65C-70F6-9DB4-E51F7F2DAECE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DF64211-DCD8-B458-DBD2-EBDA7AE3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EA3BB9-F064-CFBE-C0BE-BB7A22A4DCF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024C77-A2F8-1ABA-5412-E6BB88B5FA1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Starting point    &amp; Phases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41202DB-E499-EB19-8A48-A3301DA59ED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Traversal Logic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5402852-C1AD-6A4E-DAA7-0AE582A742F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Skill Relationship &amp; Backtracking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BF1D337-2A3C-A0FB-A6CD-5E4B9D6DFD9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Primary goals</a:t>
            </a:r>
          </a:p>
        </p:txBody>
      </p:sp>
      <p:sp>
        <p:nvSpPr>
          <p:cNvPr id="21" name="Footer Placeholder 19">
            <a:extLst>
              <a:ext uri="{FF2B5EF4-FFF2-40B4-BE49-F238E27FC236}">
                <a16:creationId xmlns:a16="http://schemas.microsoft.com/office/drawing/2014/main" id="{A6E539FA-B60E-5585-524F-1BFA8C5B3E2F}"/>
              </a:ext>
            </a:extLst>
          </p:cNvPr>
          <p:cNvSpPr txBox="1">
            <a:spLocks/>
          </p:cNvSpPr>
          <p:nvPr/>
        </p:nvSpPr>
        <p:spPr>
          <a:xfrm>
            <a:off x="486699" y="6085719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Presentation Title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6D0CF6-7418-9349-F7A8-045EA96B2D03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dirty="0"/>
              <a:t>Traversal Brief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BE681AB-301C-4DC8-7FBD-FAA2CC6606A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75535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E17942FE-65D3-7C03-B361-8DF125B81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22D79EB2-B914-5355-4D75-3AC59F0DCCC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BD10CEB-2241-4246-B0F4-96E0DB642C4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507136" y="4447079"/>
            <a:ext cx="1877575" cy="722080"/>
          </a:xfrm>
        </p:spPr>
        <p:txBody>
          <a:bodyPr/>
          <a:lstStyle/>
          <a:p>
            <a:r>
              <a:rPr lang="en-US" altLang="zh-CN" noProof="0" dirty="0"/>
              <a:t>Interview Length, Skills, Experience range, Question time</a:t>
            </a:r>
            <a:endParaRPr lang="zh-CN" altLang="en-US" dirty="0"/>
          </a:p>
        </p:txBody>
      </p:sp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0ECD9490-0BE0-6A65-01CD-D54CAB839511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3889942" y="2355643"/>
            <a:ext cx="1979013" cy="506399"/>
          </a:xfrm>
        </p:spPr>
        <p:txBody>
          <a:bodyPr/>
          <a:lstStyle/>
          <a:p>
            <a:r>
              <a:rPr lang="en-US" dirty="0"/>
              <a:t>Initial Assessment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78038ACE-740A-4AE7-A0B3-BEEA90495BD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pPr lvl="0"/>
            <a:r>
              <a:rPr lang="en-US" altLang="zh-CN" noProof="0" dirty="0"/>
              <a:t>Self-assessment Questionnaire 2 mins</a:t>
            </a:r>
          </a:p>
        </p:txBody>
      </p:sp>
      <p:sp>
        <p:nvSpPr>
          <p:cNvPr id="67" name="Text Placeholder 66">
            <a:extLst>
              <a:ext uri="{FF2B5EF4-FFF2-40B4-BE49-F238E27FC236}">
                <a16:creationId xmlns:a16="http://schemas.microsoft.com/office/drawing/2014/main" id="{CEEED1DD-BCBD-5246-2A2C-BCED87782D53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Time Allocation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D441F7A-4624-45D2-AE88-EEBA65185E6D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107230" y="5051157"/>
            <a:ext cx="1877575" cy="949286"/>
          </a:xfrm>
        </p:spPr>
        <p:txBody>
          <a:bodyPr/>
          <a:lstStyle/>
          <a:p>
            <a:r>
              <a:rPr lang="en-US" altLang="zh-CN" noProof="0" dirty="0"/>
              <a:t>2 mins for Initial assessment, 26 main minutes, 2 mins for wrap-up</a:t>
            </a:r>
            <a:endParaRPr lang="zh-CN" altLang="en-US" dirty="0"/>
          </a:p>
        </p:txBody>
      </p:sp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868536F0-BECB-41C2-208F-CAAC89E244FF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/>
              <a:t>Starting Point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EF68FE0-ADE3-4AB5-AC04-6C029B601AB2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501941" y="5051157"/>
            <a:ext cx="1877575" cy="949286"/>
          </a:xfrm>
        </p:spPr>
        <p:txBody>
          <a:bodyPr/>
          <a:lstStyle/>
          <a:p>
            <a:r>
              <a:rPr lang="en-US" altLang="zh-CN" dirty="0"/>
              <a:t>Skill with most experience at an intermediate level</a:t>
            </a:r>
            <a:endParaRPr lang="zh-CN" altLang="en-US" dirty="0"/>
          </a:p>
        </p:txBody>
      </p:sp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FAFB92ED-EE9E-1E13-228D-2A33EE0B2FC2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dirty="0"/>
              <a:t>Traversal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5140B95D-A59E-4E6C-BF07-5DD5E0E818A0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8734718" y="2937719"/>
            <a:ext cx="1877575" cy="949286"/>
          </a:xfrm>
        </p:spPr>
        <p:txBody>
          <a:bodyPr/>
          <a:lstStyle/>
          <a:p>
            <a:r>
              <a:rPr lang="en-US" altLang="zh-CN" dirty="0"/>
              <a:t>Inter-skill and Intra-skill movement, Difficulty adjustment</a:t>
            </a:r>
            <a:endParaRPr lang="zh-CN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404519-33C1-DA61-9858-3858F30C7808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2DD1EA-9A0C-9303-AD79-5DAF401390EB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0906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478CB64C-71AF-6B72-8069-000DD2505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Throughout Phases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FA2F9A05-8E79-46FF-1ABA-927EF2D69BC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Question Selection Logic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48BF8F22-E288-84B0-03E9-82D678051D45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US" dirty="0"/>
              <a:t>Backtracking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D0C47E92-8875-E555-5480-8A9BAEE853A7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en-US" dirty="0"/>
              <a:t>Main Interview Loop</a:t>
            </a:r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B87AFF1A-EF07-5FBF-C582-29AE302A47D5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en-US" dirty="0"/>
              <a:t>Skill Transition Logic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9303DF4A-6DF5-9082-4ABE-2B0D5433359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en-US" dirty="0"/>
              <a:t>Experience Level Adaption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85177ED-2E57-8FF5-AFD8-AA79A7B24B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5392" y="2066625"/>
            <a:ext cx="10515600" cy="859536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FD68CE-EF5C-4046-41F5-3763D028DAE5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FC7183-3EBB-B8D1-A66D-964D3C3A7DA8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4</a:t>
            </a:fld>
            <a:endParaRPr lang="en-US" altLang="zh-CN" noProof="0" dirty="0"/>
          </a:p>
        </p:txBody>
      </p:sp>
      <p:sp>
        <p:nvSpPr>
          <p:cNvPr id="15" name="Text Placeholder 39">
            <a:extLst>
              <a:ext uri="{FF2B5EF4-FFF2-40B4-BE49-F238E27FC236}">
                <a16:creationId xmlns:a16="http://schemas.microsoft.com/office/drawing/2014/main" id="{D9321C32-E529-5214-5552-D09372E792FD}"/>
              </a:ext>
            </a:extLst>
          </p:cNvPr>
          <p:cNvSpPr txBox="1">
            <a:spLocks/>
          </p:cNvSpPr>
          <p:nvPr/>
        </p:nvSpPr>
        <p:spPr>
          <a:xfrm>
            <a:off x="838200" y="3625818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1800" b="1" i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Time Management</a:t>
            </a:r>
          </a:p>
        </p:txBody>
      </p:sp>
      <p:sp>
        <p:nvSpPr>
          <p:cNvPr id="16" name="Text Placeholder 41">
            <a:extLst>
              <a:ext uri="{FF2B5EF4-FFF2-40B4-BE49-F238E27FC236}">
                <a16:creationId xmlns:a16="http://schemas.microsoft.com/office/drawing/2014/main" id="{B23912B5-35EC-7728-CF74-C0E2E2FF3B4C}"/>
              </a:ext>
            </a:extLst>
          </p:cNvPr>
          <p:cNvSpPr txBox="1">
            <a:spLocks/>
          </p:cNvSpPr>
          <p:nvPr/>
        </p:nvSpPr>
        <p:spPr>
          <a:xfrm>
            <a:off x="3000756" y="3625818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1800" b="1" i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Final  Assessment</a:t>
            </a:r>
          </a:p>
        </p:txBody>
      </p:sp>
      <p:sp>
        <p:nvSpPr>
          <p:cNvPr id="17" name="Text Placeholder 43">
            <a:extLst>
              <a:ext uri="{FF2B5EF4-FFF2-40B4-BE49-F238E27FC236}">
                <a16:creationId xmlns:a16="http://schemas.microsoft.com/office/drawing/2014/main" id="{144B1297-36C8-893C-5A95-BBCE6F1C7B58}"/>
              </a:ext>
            </a:extLst>
          </p:cNvPr>
          <p:cNvSpPr txBox="1">
            <a:spLocks/>
          </p:cNvSpPr>
          <p:nvPr/>
        </p:nvSpPr>
        <p:spPr>
          <a:xfrm>
            <a:off x="5163312" y="3625818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1800" b="1" i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Main Interview Loop Integration</a:t>
            </a:r>
          </a:p>
        </p:txBody>
      </p:sp>
      <p:sp>
        <p:nvSpPr>
          <p:cNvPr id="18" name="Text Placeholder 45">
            <a:extLst>
              <a:ext uri="{FF2B5EF4-FFF2-40B4-BE49-F238E27FC236}">
                <a16:creationId xmlns:a16="http://schemas.microsoft.com/office/drawing/2014/main" id="{65FA3F7C-E80C-8CC0-05D4-4FB959ADF6B5}"/>
              </a:ext>
            </a:extLst>
          </p:cNvPr>
          <p:cNvSpPr txBox="1">
            <a:spLocks/>
          </p:cNvSpPr>
          <p:nvPr/>
        </p:nvSpPr>
        <p:spPr>
          <a:xfrm>
            <a:off x="7325868" y="3625818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1800" b="1" i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Performance Assessment</a:t>
            </a:r>
          </a:p>
        </p:txBody>
      </p:sp>
      <p:sp>
        <p:nvSpPr>
          <p:cNvPr id="19" name="Text Placeholder 47">
            <a:extLst>
              <a:ext uri="{FF2B5EF4-FFF2-40B4-BE49-F238E27FC236}">
                <a16:creationId xmlns:a16="http://schemas.microsoft.com/office/drawing/2014/main" id="{CF2C0CA3-4F14-7D6F-3D34-180C95A6F339}"/>
              </a:ext>
            </a:extLst>
          </p:cNvPr>
          <p:cNvSpPr txBox="1">
            <a:spLocks/>
          </p:cNvSpPr>
          <p:nvPr/>
        </p:nvSpPr>
        <p:spPr>
          <a:xfrm>
            <a:off x="9488424" y="3618617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1800" b="1" i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Skill Transition Logic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C0EA1B-87FA-C6CD-4B82-73C2F5609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618617"/>
            <a:ext cx="10515600" cy="859536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3A13D63-2B8D-503E-ABF3-95DF98FF6675}"/>
              </a:ext>
            </a:extLst>
          </p:cNvPr>
          <p:cNvCxnSpPr>
            <a:cxnSpLocks/>
          </p:cNvCxnSpPr>
          <p:nvPr/>
        </p:nvCxnSpPr>
        <p:spPr>
          <a:xfrm>
            <a:off x="10421112" y="4478153"/>
            <a:ext cx="0" cy="594136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 Placeholder 39">
            <a:extLst>
              <a:ext uri="{FF2B5EF4-FFF2-40B4-BE49-F238E27FC236}">
                <a16:creationId xmlns:a16="http://schemas.microsoft.com/office/drawing/2014/main" id="{730720C5-7603-EE3B-5620-E401B71A3D5B}"/>
              </a:ext>
            </a:extLst>
          </p:cNvPr>
          <p:cNvSpPr txBox="1">
            <a:spLocks/>
          </p:cNvSpPr>
          <p:nvPr/>
        </p:nvSpPr>
        <p:spPr>
          <a:xfrm>
            <a:off x="997830" y="5073960"/>
            <a:ext cx="1712937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1800" b="1" i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Skill Relationship Matrix</a:t>
            </a:r>
          </a:p>
        </p:txBody>
      </p:sp>
      <p:sp>
        <p:nvSpPr>
          <p:cNvPr id="24" name="Text Placeholder 39">
            <a:extLst>
              <a:ext uri="{FF2B5EF4-FFF2-40B4-BE49-F238E27FC236}">
                <a16:creationId xmlns:a16="http://schemas.microsoft.com/office/drawing/2014/main" id="{39943793-BB7A-6D92-4D72-2A734E0B9E17}"/>
              </a:ext>
            </a:extLst>
          </p:cNvPr>
          <p:cNvSpPr txBox="1">
            <a:spLocks/>
          </p:cNvSpPr>
          <p:nvPr/>
        </p:nvSpPr>
        <p:spPr>
          <a:xfrm>
            <a:off x="7336715" y="5072289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1800" b="1" i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Next-Skill Selection</a:t>
            </a:r>
          </a:p>
        </p:txBody>
      </p:sp>
      <p:sp>
        <p:nvSpPr>
          <p:cNvPr id="25" name="Text Placeholder 39">
            <a:extLst>
              <a:ext uri="{FF2B5EF4-FFF2-40B4-BE49-F238E27FC236}">
                <a16:creationId xmlns:a16="http://schemas.microsoft.com/office/drawing/2014/main" id="{02F9057B-D921-91F6-B7D6-CC9D0319AE45}"/>
              </a:ext>
            </a:extLst>
          </p:cNvPr>
          <p:cNvSpPr txBox="1">
            <a:spLocks/>
          </p:cNvSpPr>
          <p:nvPr/>
        </p:nvSpPr>
        <p:spPr>
          <a:xfrm>
            <a:off x="5173140" y="5081166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1800" b="1" i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Transition Decision Funcn</a:t>
            </a:r>
          </a:p>
        </p:txBody>
      </p:sp>
      <p:sp>
        <p:nvSpPr>
          <p:cNvPr id="27" name="Text Placeholder 39">
            <a:extLst>
              <a:ext uri="{FF2B5EF4-FFF2-40B4-BE49-F238E27FC236}">
                <a16:creationId xmlns:a16="http://schemas.microsoft.com/office/drawing/2014/main" id="{059FC2DE-F4FF-1742-1413-7774FE5188ED}"/>
              </a:ext>
            </a:extLst>
          </p:cNvPr>
          <p:cNvSpPr txBox="1">
            <a:spLocks/>
          </p:cNvSpPr>
          <p:nvPr/>
        </p:nvSpPr>
        <p:spPr>
          <a:xfrm>
            <a:off x="3008376" y="5081167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1800" b="1" i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Coverage &amp; Performance Tracker</a:t>
            </a:r>
          </a:p>
        </p:txBody>
      </p:sp>
      <p:sp>
        <p:nvSpPr>
          <p:cNvPr id="28" name="Text Placeholder 39">
            <a:extLst>
              <a:ext uri="{FF2B5EF4-FFF2-40B4-BE49-F238E27FC236}">
                <a16:creationId xmlns:a16="http://schemas.microsoft.com/office/drawing/2014/main" id="{503C072B-CDA4-B555-05B0-3C6E6295E36A}"/>
              </a:ext>
            </a:extLst>
          </p:cNvPr>
          <p:cNvSpPr txBox="1">
            <a:spLocks/>
          </p:cNvSpPr>
          <p:nvPr/>
        </p:nvSpPr>
        <p:spPr>
          <a:xfrm>
            <a:off x="9481232" y="5073959"/>
            <a:ext cx="1721722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1800" b="1" i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Complete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A0ABEFC-F6F8-CE47-B3A9-0A9C3794C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9045" y="5078972"/>
            <a:ext cx="10205124" cy="859536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C337451-A9BF-8EDD-CD60-4596146FBF32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11360992" y="2496393"/>
            <a:ext cx="199637" cy="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AB9CFA0-5F57-33A0-263B-F1F2D26768EC}"/>
              </a:ext>
            </a:extLst>
          </p:cNvPr>
          <p:cNvCxnSpPr/>
          <p:nvPr/>
        </p:nvCxnSpPr>
        <p:spPr>
          <a:xfrm>
            <a:off x="11560629" y="2496393"/>
            <a:ext cx="0" cy="1553093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E863081-03C5-E03B-089B-8BD0BAEC7494}"/>
              </a:ext>
            </a:extLst>
          </p:cNvPr>
          <p:cNvCxnSpPr>
            <a:stCxn id="14" idx="3"/>
          </p:cNvCxnSpPr>
          <p:nvPr/>
        </p:nvCxnSpPr>
        <p:spPr>
          <a:xfrm>
            <a:off x="11353800" y="4048385"/>
            <a:ext cx="206829" cy="1101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021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4942948-E5FA-0A2D-AF6E-B039275AB25A}"/>
              </a:ext>
            </a:extLst>
          </p:cNvPr>
          <p:cNvSpPr txBox="1"/>
          <p:nvPr/>
        </p:nvSpPr>
        <p:spPr>
          <a:xfrm>
            <a:off x="550507" y="559837"/>
            <a:ext cx="11112758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1. Question Selection Logic</a:t>
            </a:r>
            <a:endParaRPr lang="en-IN" sz="1600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  <a:cs typeface="Posterama" panose="020B0504020200020000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47059DA-B6DD-30B0-E33E-25791E6EC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507" y="1170058"/>
            <a:ext cx="5262464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It takes three parameters: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400" dirty="0" err="1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candidate_profile</a:t>
            </a:r>
            <a:r>
              <a:rPr lang="en-US" alt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: Contains information about the candidate, including their claimed experience in different skills.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400" dirty="0" err="1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current_state</a:t>
            </a:r>
            <a:r>
              <a:rPr lang="en-US" altLang="en-US" sz="14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alt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Represents the current state of the interview, including the current skill and difficulty level.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performance_history</a:t>
            </a:r>
            <a:r>
              <a:rPr lang="en-US" altLang="en-US" sz="1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alt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A list of the candidate's performances on previous questions.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It checks the score of the last question in </a:t>
            </a:r>
            <a:r>
              <a:rPr lang="en-US" alt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performance_history</a:t>
            </a:r>
            <a:r>
              <a:rPr lang="en-US" alt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If the score is greater than 4 (good performance), it calls </a:t>
            </a:r>
            <a:r>
              <a:rPr lang="en-US" altLang="en-US" sz="1400" dirty="0" err="1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move_forward</a:t>
            </a:r>
            <a:r>
              <a:rPr lang="en-US" altLang="en-US" sz="14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en-US" sz="1400" dirty="0" err="1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current_state</a:t>
            </a:r>
            <a:r>
              <a:rPr lang="en-US" alt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) to increase difficulty.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If the score is less than 2 (poor performance), it calls </a:t>
            </a:r>
            <a:r>
              <a:rPr lang="en-US" altLang="en-US" sz="1400" dirty="0" err="1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move_backward</a:t>
            </a:r>
            <a:r>
              <a:rPr lang="en-US" altLang="en-US" sz="14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en-US" sz="1400" dirty="0" err="1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current_state</a:t>
            </a:r>
            <a:r>
              <a:rPr lang="en-US" altLang="en-US" sz="14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</a:t>
            </a:r>
            <a:r>
              <a:rPr lang="en-US" alt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to decrease difficulty.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Otherwise (average performance), it calls </a:t>
            </a:r>
            <a:r>
              <a:rPr lang="en-US" altLang="en-US" sz="1400" dirty="0" err="1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move_lateral</a:t>
            </a:r>
            <a:r>
              <a:rPr lang="en-US" altLang="en-US" sz="14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en-US" sz="1400" dirty="0" err="1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current_state</a:t>
            </a:r>
            <a:r>
              <a:rPr lang="en-US" altLang="en-US" sz="14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</a:t>
            </a:r>
            <a:r>
              <a:rPr lang="en-US" alt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to maintain the current difficulty level.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Starting difficulty is calculated as </a:t>
            </a:r>
            <a:r>
              <a:rPr lang="en-US" altLang="en-US" sz="14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(3 + </a:t>
            </a:r>
            <a:r>
              <a:rPr lang="en-US" altLang="en-US" sz="1400" dirty="0" err="1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claimed_experience</a:t>
            </a:r>
            <a:r>
              <a:rPr lang="en-US" altLang="en-US" sz="14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// 2):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The base difficulty is 3, ensuring even candidates with no experience start at a moderate level.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Half the years of experience (integer division by 2) is added to this base.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For example, someone with 6 years of experience would start at difficulty 3 + (6 // 2) = 6.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9AE959-7A39-E749-F9AC-45395EB070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09" t="2770" r="3561" b="4442"/>
          <a:stretch/>
        </p:blipFill>
        <p:spPr>
          <a:xfrm>
            <a:off x="5962260" y="429209"/>
            <a:ext cx="5999585" cy="611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810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4942948-E5FA-0A2D-AF6E-B039275AB25A}"/>
              </a:ext>
            </a:extLst>
          </p:cNvPr>
          <p:cNvSpPr txBox="1"/>
          <p:nvPr/>
        </p:nvSpPr>
        <p:spPr>
          <a:xfrm>
            <a:off x="550507" y="559837"/>
            <a:ext cx="11112758" cy="575542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7. Backtracking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600" u="sng" dirty="0">
                <a:latin typeface="Cambria" panose="02040503050406030204" pitchFamily="18" charset="0"/>
                <a:ea typeface="Cambria" panose="02040503050406030204" pitchFamily="18" charset="0"/>
              </a:rPr>
              <a:t>The benefits of this backtracking approach include: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Adaptability: If a candidate struggles with a particular topic, the interview can move back to easier questions or a different skill.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Comprehensive assessment: It allows the system to revisit areas where the candidate might need more assessment, ensuring a thorough evaluation.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Flexible navigation: The interview can dynamically adjust its path based on the candidate's performance, creating a more personalized experience.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Robustness: If the system accidentally moves to a topic that's too advanced for the candidate, it can easily step back.</a:t>
            </a:r>
          </a:p>
          <a:p>
            <a:endParaRPr lang="en-US" sz="1600" b="1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600" b="1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6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8. Main Interview Loop</a:t>
            </a:r>
          </a:p>
          <a:p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600" u="sng" dirty="0">
                <a:latin typeface="Cambria" panose="02040503050406030204" pitchFamily="18" charset="0"/>
                <a:ea typeface="Cambria" panose="02040503050406030204" pitchFamily="18" charset="0"/>
              </a:rPr>
              <a:t>Key aspects of this main loop:</a:t>
            </a:r>
          </a:p>
          <a:p>
            <a:pPr marL="400050" indent="-400050">
              <a:buFont typeface="+mj-lt"/>
              <a:buAutoNum type="arabicParenR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Time Management: The loop runs for a fixed duration, ensuring the interview doesn't overrun.</a:t>
            </a:r>
          </a:p>
          <a:p>
            <a:pPr marL="400050" indent="-400050">
              <a:buFont typeface="+mj-lt"/>
              <a:buAutoNum type="arabicParenR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Adaptive Questioning: It continuously selects questions based on the candidate's profile and ongoing performance.</a:t>
            </a:r>
          </a:p>
          <a:p>
            <a:pPr marL="400050" indent="-400050">
              <a:buFont typeface="+mj-lt"/>
              <a:buAutoNum type="arabicParenR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Performance Tracking: It keeps a detailed record of the candidate's performance on each question.</a:t>
            </a:r>
          </a:p>
          <a:p>
            <a:pPr marL="400050" indent="-400050">
              <a:buFont typeface="+mj-lt"/>
              <a:buAutoNum type="arabicParenR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Dynamic Difficulty Adjustment: Through backtracking and state updates, it adjusts the difficulty and focus areas </a:t>
            </a:r>
          </a:p>
          <a:p>
            <a:pPr marL="400050" indent="-400050">
              <a:buFont typeface="+mj-lt"/>
              <a:buAutoNum type="arabicParenR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based on the candidate's responses.</a:t>
            </a:r>
          </a:p>
          <a:p>
            <a:pPr marL="400050" indent="-400050">
              <a:buFont typeface="+mj-lt"/>
              <a:buAutoNum type="arabicParenR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Comprehensive Assessment: By running for a set time and collecting detailed performance data, it aims to</a:t>
            </a:r>
          </a:p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        provide a thorough evaluation of the candidate's skills across multiple areas.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IN" sz="1600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021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4942948-E5FA-0A2D-AF6E-B039275AB25A}"/>
              </a:ext>
            </a:extLst>
          </p:cNvPr>
          <p:cNvSpPr txBox="1"/>
          <p:nvPr/>
        </p:nvSpPr>
        <p:spPr>
          <a:xfrm>
            <a:off x="550507" y="559837"/>
            <a:ext cx="11112758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1. Main Interview Loop </a:t>
            </a:r>
            <a:endParaRPr lang="en-IN" sz="1600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  <a:cs typeface="Posterama" panose="020B0504020200020000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47059DA-B6DD-30B0-E33E-25791E6EC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506" y="1277780"/>
            <a:ext cx="5545493" cy="504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Initialization: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4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state = </a:t>
            </a:r>
            <a:r>
              <a:rPr lang="en-US" altLang="en-US" sz="1400" dirty="0" err="1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initialize_state</a:t>
            </a:r>
            <a:r>
              <a:rPr lang="en-US" altLang="en-US" sz="14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en-US" sz="1400" dirty="0" err="1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candidate_profile</a:t>
            </a:r>
            <a:r>
              <a:rPr lang="en-US" altLang="en-US" sz="14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): </a:t>
            </a:r>
            <a:r>
              <a:rPr lang="en-US" alt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This sets up the initial state of the interview based on the candidate's profile. It likely includes setting the starting skill and difficulty level.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400" dirty="0" err="1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performance_history</a:t>
            </a:r>
            <a:r>
              <a:rPr lang="en-US" altLang="en-US" sz="14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= []: </a:t>
            </a:r>
            <a:r>
              <a:rPr lang="en-US" alt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This list will store the candidate's performance on each question.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400" dirty="0" err="1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start_time</a:t>
            </a:r>
            <a:r>
              <a:rPr lang="en-US" altLang="en-US" sz="14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US" altLang="en-US" sz="1400" dirty="0" err="1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time.time</a:t>
            </a:r>
            <a:r>
              <a:rPr lang="en-US" altLang="en-US" sz="14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(): </a:t>
            </a:r>
            <a:r>
              <a:rPr lang="en-US" alt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This captures the start time of the interview.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Question Selection: </a:t>
            </a:r>
            <a:r>
              <a:rPr lang="en-US" altLang="en-US" sz="14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		                            question = </a:t>
            </a:r>
            <a:r>
              <a:rPr lang="en-US" altLang="en-US" sz="1400" dirty="0" err="1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select_next_question</a:t>
            </a:r>
            <a:r>
              <a:rPr lang="en-US" altLang="en-US" sz="14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en-US" sz="1400" dirty="0" err="1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candidate_profile</a:t>
            </a:r>
            <a:r>
              <a:rPr lang="en-US" altLang="en-US" sz="14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state, </a:t>
            </a:r>
            <a:r>
              <a:rPr lang="en-US" altLang="en-US" sz="1400" dirty="0" err="1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performance_history</a:t>
            </a:r>
            <a:r>
              <a:rPr lang="en-US" altLang="en-US" sz="14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</a:t>
            </a:r>
            <a:r>
              <a:rPr lang="en-US" alt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This selects the next question based on the candidate's profile, current state, and past performance.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Asking the Question: </a:t>
            </a:r>
            <a:r>
              <a:rPr lang="en-US" altLang="en-US" sz="14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response, </a:t>
            </a:r>
            <a:r>
              <a:rPr lang="en-US" altLang="en-US" sz="1400" dirty="0" err="1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response_time</a:t>
            </a:r>
            <a:r>
              <a:rPr lang="en-US" altLang="en-US" sz="14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US" altLang="en-US" sz="1400" dirty="0" err="1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ask_question</a:t>
            </a:r>
            <a:r>
              <a:rPr lang="en-US" altLang="en-US" sz="14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(question)</a:t>
            </a:r>
            <a:r>
              <a:rPr lang="en-US" alt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This presents the question to the candidate and records their response and the time taken.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Evaluation: </a:t>
            </a:r>
            <a:r>
              <a:rPr lang="en-US" altLang="en-US" sz="14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score = </a:t>
            </a:r>
            <a:r>
              <a:rPr lang="en-US" altLang="en-US" sz="1400" dirty="0" err="1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evaluate_response</a:t>
            </a:r>
            <a:r>
              <a:rPr lang="en-US" altLang="en-US" sz="14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(response, </a:t>
            </a:r>
            <a:r>
              <a:rPr lang="en-US" altLang="en-US" sz="1400" dirty="0" err="1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question.difficulty</a:t>
            </a:r>
            <a:r>
              <a:rPr lang="en-US" altLang="en-US" sz="14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</a:t>
            </a:r>
            <a:r>
              <a:rPr lang="en-US" alt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This evaluates the candidate's response and assigns a score.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Recording Performance: </a:t>
            </a:r>
            <a:r>
              <a:rPr lang="en-US" altLang="en-US" sz="1400" dirty="0" err="1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performance_history.append</a:t>
            </a:r>
            <a:r>
              <a:rPr lang="en-US" altLang="en-US" sz="14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en-US" sz="1400" dirty="0" err="1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QuestionPerformance</a:t>
            </a:r>
            <a:r>
              <a:rPr lang="en-US" altLang="en-US" sz="14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(question, score, </a:t>
            </a:r>
            <a:r>
              <a:rPr lang="en-US" altLang="en-US" sz="1400" dirty="0" err="1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response_time</a:t>
            </a:r>
            <a:r>
              <a:rPr lang="en-US" altLang="en-US" sz="14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)) </a:t>
            </a:r>
            <a:r>
              <a:rPr lang="en-US" alt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This adds the question, score, and response time to the performance history.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1360B3-3704-68A9-21F0-B0EC7F771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832238"/>
            <a:ext cx="5791201" cy="549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164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4942948-E5FA-0A2D-AF6E-B039275AB25A}"/>
              </a:ext>
            </a:extLst>
          </p:cNvPr>
          <p:cNvSpPr txBox="1"/>
          <p:nvPr/>
        </p:nvSpPr>
        <p:spPr>
          <a:xfrm>
            <a:off x="550507" y="559837"/>
            <a:ext cx="11112758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1. Experience level and Time management</a:t>
            </a:r>
            <a:endParaRPr lang="en-IN" sz="1600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  <a:cs typeface="Posterama" panose="020B0504020200020000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270830-7368-7080-8DD3-B706C2298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97" y="1156996"/>
            <a:ext cx="8640381" cy="534966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63E2EB2-BA0F-7B61-C7FE-C7BCCC8E84A4}"/>
              </a:ext>
            </a:extLst>
          </p:cNvPr>
          <p:cNvCxnSpPr/>
          <p:nvPr/>
        </p:nvCxnSpPr>
        <p:spPr>
          <a:xfrm flipV="1">
            <a:off x="4767943" y="4488024"/>
            <a:ext cx="802433" cy="653143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eft Brace 7">
            <a:extLst>
              <a:ext uri="{FF2B5EF4-FFF2-40B4-BE49-F238E27FC236}">
                <a16:creationId xmlns:a16="http://schemas.microsoft.com/office/drawing/2014/main" id="{6E46CEAF-8B7B-AD14-E255-ECAE23FA54E7}"/>
              </a:ext>
            </a:extLst>
          </p:cNvPr>
          <p:cNvSpPr/>
          <p:nvPr/>
        </p:nvSpPr>
        <p:spPr>
          <a:xfrm>
            <a:off x="5663683" y="4198776"/>
            <a:ext cx="120364" cy="503853"/>
          </a:xfrm>
          <a:prstGeom prst="leftBrac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DAD45B71-85C8-B4D2-1299-508622E2EE35}"/>
              </a:ext>
            </a:extLst>
          </p:cNvPr>
          <p:cNvSpPr/>
          <p:nvPr/>
        </p:nvSpPr>
        <p:spPr>
          <a:xfrm>
            <a:off x="7928820" y="4198776"/>
            <a:ext cx="120364" cy="503853"/>
          </a:xfrm>
          <a:prstGeom prst="rightBrac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F60977-2F96-56AA-F16A-1EBFD5C62191}"/>
              </a:ext>
            </a:extLst>
          </p:cNvPr>
          <p:cNvSpPr txBox="1"/>
          <p:nvPr/>
        </p:nvSpPr>
        <p:spPr>
          <a:xfrm>
            <a:off x="5703105" y="4179409"/>
            <a:ext cx="2306657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  <a:cs typeface="Posterama" panose="020B0504020200020000" pitchFamily="34" charset="0"/>
              </a:rPr>
              <a:t>60 sec for difficulty1 then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  <a:cs typeface="Posterama" panose="020B0504020200020000" pitchFamily="34" charset="0"/>
              </a:rPr>
              <a:t>Add 10 sec for each (dif+1)</a:t>
            </a:r>
            <a:endParaRPr lang="en-IN" sz="1400" dirty="0">
              <a:latin typeface="Cambria" panose="02040503050406030204" pitchFamily="18" charset="0"/>
              <a:ea typeface="Cambria" panose="02040503050406030204" pitchFamily="18" charset="0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788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147059DA-B6DD-30B0-E33E-25791E6EC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494" y="3940389"/>
            <a:ext cx="4627984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This function decides whether it's time to transition to a new skill. It considers: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The candidate's recent performance in the current skill (last 3 questions)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How long they've been on the current skill</a:t>
            </a:r>
          </a:p>
          <a:p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It suggests a transition if: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The candidate is performing very well if the </a:t>
            </a:r>
          </a:p>
          <a:p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      </a:t>
            </a:r>
            <a:r>
              <a:rPr lang="en-US" sz="14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sz="1400" dirty="0" err="1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avg_score</a:t>
            </a:r>
            <a:r>
              <a:rPr lang="en-US" sz="14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&gt; 4.5)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The candidate is struggling significantly if the     </a:t>
            </a:r>
            <a:r>
              <a:rPr lang="en-US" sz="14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sz="1400" dirty="0" err="1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avg_score</a:t>
            </a:r>
            <a:r>
              <a:rPr lang="en-US" sz="14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&lt; 1.5)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They've spent a long time on the current skill </a:t>
            </a:r>
            <a:r>
              <a:rPr lang="en-US" sz="14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sz="1400" dirty="0" err="1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time_in_skill</a:t>
            </a:r>
            <a:r>
              <a:rPr lang="en-US" sz="14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&gt;= 4)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4A1982-BAA5-E446-4AB0-270CB83DB0CB}"/>
              </a:ext>
            </a:extLst>
          </p:cNvPr>
          <p:cNvSpPr txBox="1"/>
          <p:nvPr/>
        </p:nvSpPr>
        <p:spPr>
          <a:xfrm>
            <a:off x="270588" y="239955"/>
            <a:ext cx="11215395" cy="329320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sz="1300" b="0" dirty="0">
                <a:solidFill>
                  <a:srgbClr val="4FC1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SKILL_RELATIONSHIPS</a:t>
            </a:r>
            <a:r>
              <a:rPr lang="en-IN" sz="13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IN" sz="13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IN" sz="13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IN" sz="13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IN" sz="13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'Python'</a:t>
            </a:r>
            <a:r>
              <a:rPr lang="en-IN" sz="13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[</a:t>
            </a:r>
            <a:r>
              <a:rPr lang="en-IN" sz="13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'Data Analysis'</a:t>
            </a:r>
            <a:r>
              <a:rPr lang="en-IN" sz="13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IN" sz="13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'Machine Learning’</a:t>
            </a:r>
            <a:r>
              <a:rPr lang="en-IN" sz="13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IN" sz="13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'Cloud'</a:t>
            </a:r>
            <a:r>
              <a:rPr lang="en-IN" sz="13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],</a:t>
            </a:r>
          </a:p>
          <a:p>
            <a:r>
              <a:rPr lang="en-IN" sz="13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IN" sz="13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'Data Analysis'</a:t>
            </a:r>
            <a:r>
              <a:rPr lang="en-IN" sz="13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[</a:t>
            </a:r>
            <a:r>
              <a:rPr lang="en-IN" sz="13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'Python'</a:t>
            </a:r>
            <a:r>
              <a:rPr lang="en-IN" sz="13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IN" sz="13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'Machine Learning'</a:t>
            </a:r>
            <a:r>
              <a:rPr lang="en-IN" sz="13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IN" sz="13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'Deep Learning'</a:t>
            </a:r>
            <a:r>
              <a:rPr lang="en-IN" sz="13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],</a:t>
            </a:r>
          </a:p>
          <a:p>
            <a:r>
              <a:rPr lang="en-IN" sz="13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IN" sz="13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'Machine Learning'</a:t>
            </a:r>
            <a:r>
              <a:rPr lang="en-IN" sz="13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[</a:t>
            </a:r>
            <a:r>
              <a:rPr lang="en-IN" sz="13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'Data Analysis'</a:t>
            </a:r>
            <a:r>
              <a:rPr lang="en-IN" sz="13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IN" sz="13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'Deep Learning’</a:t>
            </a:r>
            <a:r>
              <a:rPr lang="en-IN" sz="13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IN" sz="13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'NLP'</a:t>
            </a:r>
            <a:r>
              <a:rPr lang="en-IN" sz="13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],</a:t>
            </a:r>
          </a:p>
          <a:p>
            <a:r>
              <a:rPr lang="en-IN" sz="13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IN" sz="13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'Deep Learning'</a:t>
            </a:r>
            <a:r>
              <a:rPr lang="en-IN" sz="13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[</a:t>
            </a:r>
            <a:r>
              <a:rPr lang="en-IN" sz="13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'Machine Learning'</a:t>
            </a:r>
            <a:r>
              <a:rPr lang="en-IN" sz="13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IN" sz="13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'NLP'</a:t>
            </a:r>
            <a:r>
              <a:rPr lang="en-IN" sz="13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],</a:t>
            </a:r>
          </a:p>
          <a:p>
            <a:r>
              <a:rPr lang="en-IN" sz="13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IN" sz="13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'NLP'</a:t>
            </a:r>
            <a:r>
              <a:rPr lang="en-IN" sz="13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[</a:t>
            </a:r>
            <a:r>
              <a:rPr lang="en-IN" sz="13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'Machine Learning'</a:t>
            </a:r>
            <a:r>
              <a:rPr lang="en-IN" sz="13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IN" sz="13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'Deep Learning'</a:t>
            </a:r>
            <a:r>
              <a:rPr lang="en-IN" sz="13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],</a:t>
            </a:r>
          </a:p>
          <a:p>
            <a:r>
              <a:rPr lang="en-IN" sz="13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IN" sz="13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'Cloud'</a:t>
            </a:r>
            <a:r>
              <a:rPr lang="en-IN" sz="13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[</a:t>
            </a:r>
            <a:r>
              <a:rPr lang="en-IN" sz="13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'Python'</a:t>
            </a:r>
            <a:r>
              <a:rPr lang="en-IN" sz="13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IN" sz="13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'Machine Learning'</a:t>
            </a:r>
            <a:r>
              <a:rPr lang="en-IN" sz="13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IN" sz="13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</a:t>
            </a:r>
          </a:p>
          <a:p>
            <a:br>
              <a:rPr lang="en-IN" sz="13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IN" sz="1300" b="0" dirty="0">
                <a:solidFill>
                  <a:srgbClr val="6A995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This matrix defines the relationships between different skills. Its used to ensure logical transitions between related skills.</a:t>
            </a:r>
            <a:endParaRPr lang="en-IN" sz="13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br>
              <a:rPr lang="en-IN" sz="13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IN" sz="13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skill_coverage</a:t>
            </a:r>
            <a:r>
              <a:rPr lang="en-IN" sz="13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IN" sz="13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IN" sz="13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{</a:t>
            </a:r>
            <a:r>
              <a:rPr lang="en-IN" sz="13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skill</a:t>
            </a:r>
            <a:r>
              <a:rPr lang="en-IN" sz="13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IN" sz="1300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0</a:t>
            </a:r>
            <a:r>
              <a:rPr lang="en-IN" sz="13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IN" sz="13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for</a:t>
            </a:r>
            <a:r>
              <a:rPr lang="en-IN" sz="13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IN" sz="13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skill</a:t>
            </a:r>
            <a:r>
              <a:rPr lang="en-IN" sz="13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IN" sz="13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</a:t>
            </a:r>
            <a:r>
              <a:rPr lang="en-IN" sz="13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SKILLS}</a:t>
            </a:r>
          </a:p>
          <a:p>
            <a:r>
              <a:rPr lang="en-IN" sz="13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skill_performance</a:t>
            </a:r>
            <a:r>
              <a:rPr lang="en-IN" sz="13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IN" sz="13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IN" sz="13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{</a:t>
            </a:r>
            <a:r>
              <a:rPr lang="en-IN" sz="13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skill</a:t>
            </a:r>
            <a:r>
              <a:rPr lang="en-IN" sz="13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[] </a:t>
            </a:r>
            <a:r>
              <a:rPr lang="en-IN" sz="13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for</a:t>
            </a:r>
            <a:r>
              <a:rPr lang="en-IN" sz="13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IN" sz="13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skill</a:t>
            </a:r>
            <a:r>
              <a:rPr lang="en-IN" sz="13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IN" sz="13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</a:t>
            </a:r>
            <a:r>
              <a:rPr lang="en-IN" sz="13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SKILLS}</a:t>
            </a:r>
          </a:p>
          <a:p>
            <a:br>
              <a:rPr lang="en-IN" sz="13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IN" sz="1300" b="0" dirty="0">
                <a:solidFill>
                  <a:srgbClr val="6A995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These dictionaries keep track of how much each skill has been covered and the candidate's performance in each skill.</a:t>
            </a:r>
            <a:endParaRPr lang="en-IN" sz="13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70A690-8477-AED6-294C-57A8AF344898}"/>
              </a:ext>
            </a:extLst>
          </p:cNvPr>
          <p:cNvSpPr txBox="1"/>
          <p:nvPr/>
        </p:nvSpPr>
        <p:spPr>
          <a:xfrm>
            <a:off x="4839478" y="4025027"/>
            <a:ext cx="7206342" cy="259301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sz="1250" b="0" dirty="0">
                <a:solidFill>
                  <a:srgbClr val="6A995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Transition Decision Function:</a:t>
            </a:r>
            <a:endParaRPr lang="en-IN" sz="125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br>
              <a:rPr lang="en-IN" sz="125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IN" sz="125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def</a:t>
            </a:r>
            <a:r>
              <a:rPr lang="en-IN" sz="125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IN" sz="125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should_transition_skill</a:t>
            </a:r>
            <a:r>
              <a:rPr lang="en-IN" sz="125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IN" sz="125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current_skill</a:t>
            </a:r>
            <a:r>
              <a:rPr lang="en-IN" sz="125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IN" sz="125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performance_history</a:t>
            </a:r>
            <a:r>
              <a:rPr lang="en-IN" sz="125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IN" sz="125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skill_coverage</a:t>
            </a:r>
            <a:r>
              <a:rPr lang="en-IN" sz="125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IN" sz="125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IN" sz="125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recent_questions</a:t>
            </a:r>
            <a:r>
              <a:rPr lang="en-IN" sz="125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IN" sz="125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IN" sz="125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[</a:t>
            </a:r>
            <a:r>
              <a:rPr lang="en-IN" sz="125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q</a:t>
            </a:r>
            <a:r>
              <a:rPr lang="en-IN" sz="125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IN" sz="125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for</a:t>
            </a:r>
            <a:r>
              <a:rPr lang="en-IN" sz="125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IN" sz="125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q</a:t>
            </a:r>
            <a:r>
              <a:rPr lang="en-IN" sz="125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IN" sz="125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</a:t>
            </a:r>
            <a:r>
              <a:rPr lang="en-IN" sz="125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IN" sz="125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performance_history</a:t>
            </a:r>
            <a:r>
              <a:rPr lang="en-IN" sz="125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[</a:t>
            </a:r>
            <a:r>
              <a:rPr lang="en-IN" sz="125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-</a:t>
            </a:r>
            <a:r>
              <a:rPr lang="en-IN" sz="1250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3</a:t>
            </a:r>
            <a:r>
              <a:rPr lang="en-IN" sz="125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:] </a:t>
            </a:r>
            <a:r>
              <a:rPr lang="en-IN" sz="125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if</a:t>
            </a:r>
            <a:r>
              <a:rPr lang="en-IN" sz="125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IN" sz="125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q</a:t>
            </a:r>
            <a:r>
              <a:rPr lang="en-IN" sz="1250" b="0" dirty="0" err="1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.skill</a:t>
            </a:r>
            <a:r>
              <a:rPr lang="en-IN" sz="125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IN" sz="125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==</a:t>
            </a:r>
            <a:r>
              <a:rPr lang="en-IN" sz="125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IN" sz="125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current_skill</a:t>
            </a:r>
            <a:r>
              <a:rPr lang="en-IN" sz="125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]</a:t>
            </a:r>
          </a:p>
          <a:p>
            <a:br>
              <a:rPr lang="en-IN" sz="125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IN" sz="125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IN" sz="125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if</a:t>
            </a:r>
            <a:r>
              <a:rPr lang="en-IN" sz="125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IN" sz="125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len</a:t>
            </a:r>
            <a:r>
              <a:rPr lang="en-IN" sz="125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IN" sz="125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recent_questions</a:t>
            </a:r>
            <a:r>
              <a:rPr lang="en-IN" sz="125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 </a:t>
            </a:r>
            <a:r>
              <a:rPr lang="en-IN" sz="125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</a:t>
            </a:r>
            <a:r>
              <a:rPr lang="en-IN" sz="125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IN" sz="1250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3</a:t>
            </a:r>
            <a:r>
              <a:rPr lang="en-IN" sz="125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IN" sz="125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IN" sz="125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return</a:t>
            </a:r>
            <a:r>
              <a:rPr lang="en-IN" sz="125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IN" sz="125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False</a:t>
            </a:r>
            <a:r>
              <a:rPr lang="en-IN" sz="125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 </a:t>
            </a:r>
            <a:r>
              <a:rPr lang="en-IN" sz="1250" b="0" dirty="0">
                <a:solidFill>
                  <a:srgbClr val="6A995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Not enough questions in current skill to judge</a:t>
            </a:r>
          </a:p>
          <a:p>
            <a:endParaRPr lang="en-IN" sz="125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IN" sz="125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IN" sz="125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avg_score</a:t>
            </a:r>
            <a:r>
              <a:rPr lang="en-IN" sz="125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IN" sz="125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IN" sz="125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IN" sz="125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sum</a:t>
            </a:r>
            <a:r>
              <a:rPr lang="en-IN" sz="125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IN" sz="125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q</a:t>
            </a:r>
            <a:r>
              <a:rPr lang="en-IN" sz="1250" b="0" dirty="0" err="1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.score</a:t>
            </a:r>
            <a:r>
              <a:rPr lang="en-IN" sz="125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IN" sz="125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for</a:t>
            </a:r>
            <a:r>
              <a:rPr lang="en-IN" sz="125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IN" sz="125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q</a:t>
            </a:r>
            <a:r>
              <a:rPr lang="en-IN" sz="125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IN" sz="125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</a:t>
            </a:r>
            <a:r>
              <a:rPr lang="en-IN" sz="1250" dirty="0">
                <a:solidFill>
                  <a:srgbClr val="CCC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IN" sz="125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recent_questions</a:t>
            </a:r>
            <a:r>
              <a:rPr lang="en-IN" sz="125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 </a:t>
            </a:r>
            <a:r>
              <a:rPr lang="en-IN" sz="125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/</a:t>
            </a:r>
            <a:r>
              <a:rPr lang="en-IN" sz="125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IN" sz="125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len</a:t>
            </a:r>
            <a:r>
              <a:rPr lang="en-IN" sz="125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IN" sz="125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recent_questions</a:t>
            </a:r>
            <a:r>
              <a:rPr lang="en-IN" sz="125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IN" sz="125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IN" sz="125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time_in_skill</a:t>
            </a:r>
            <a:r>
              <a:rPr lang="en-IN" sz="125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IN" sz="125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IN" sz="125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IN" sz="125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sum</a:t>
            </a:r>
            <a:r>
              <a:rPr lang="en-IN" sz="125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IN" sz="125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skill_coverage</a:t>
            </a:r>
            <a:r>
              <a:rPr lang="en-IN" sz="1250" b="0" dirty="0" err="1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.values</a:t>
            </a:r>
            <a:r>
              <a:rPr lang="en-IN" sz="125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()) </a:t>
            </a:r>
            <a:r>
              <a:rPr lang="en-IN" sz="125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-</a:t>
            </a:r>
            <a:r>
              <a:rPr lang="en-IN" sz="125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IN" sz="125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skill_coverage</a:t>
            </a:r>
            <a:r>
              <a:rPr lang="en-IN" sz="125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[</a:t>
            </a:r>
            <a:r>
              <a:rPr lang="en-IN" sz="125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current_skill</a:t>
            </a:r>
            <a:r>
              <a:rPr lang="en-IN" sz="125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]</a:t>
            </a:r>
          </a:p>
          <a:p>
            <a:br>
              <a:rPr lang="en-IN" sz="125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IN" sz="125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IN" sz="125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return</a:t>
            </a:r>
            <a:r>
              <a:rPr lang="en-IN" sz="125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IN" sz="125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avg_score</a:t>
            </a:r>
            <a:r>
              <a:rPr lang="en-IN" sz="125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IN" sz="125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r>
              <a:rPr lang="en-IN" sz="125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IN" sz="1250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4.5</a:t>
            </a:r>
            <a:r>
              <a:rPr lang="en-IN" sz="125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IN" sz="125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or</a:t>
            </a:r>
            <a:r>
              <a:rPr lang="en-IN" sz="125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IN" sz="125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avg_score</a:t>
            </a:r>
            <a:r>
              <a:rPr lang="en-IN" sz="125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IN" sz="125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</a:t>
            </a:r>
            <a:r>
              <a:rPr lang="en-IN" sz="125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IN" sz="1250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1.5</a:t>
            </a:r>
            <a:r>
              <a:rPr lang="en-IN" sz="125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IN" sz="125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or</a:t>
            </a:r>
            <a:r>
              <a:rPr lang="en-IN" sz="125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IN" sz="125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time_in_skill</a:t>
            </a:r>
            <a:r>
              <a:rPr lang="en-IN" sz="125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IN" sz="125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&gt;=</a:t>
            </a:r>
            <a:r>
              <a:rPr lang="en-IN" sz="125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IN" sz="1250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4</a:t>
            </a:r>
            <a:endParaRPr lang="en-IN" sz="125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7681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Light Presentation_win32_v5" id="{045A9B2F-7300-4673-816B-F1EB3C673B2C}" vid="{27F8BD87-6984-44CA-8D4F-354B20CB0C1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AD9BE2-6B3D-4616-B044-300A8177DEA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5515263-A3DE-4193-B6AA-5C449C9451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4CFA8B0-C7B8-4655-A378-2962C04794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624</TotalTime>
  <Words>1590</Words>
  <Application>Microsoft Office PowerPoint</Application>
  <PresentationFormat>Widescreen</PresentationFormat>
  <Paragraphs>163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等线</vt:lpstr>
      <vt:lpstr>Abadi</vt:lpstr>
      <vt:lpstr>Arial</vt:lpstr>
      <vt:lpstr>Calibri</vt:lpstr>
      <vt:lpstr>Cambria</vt:lpstr>
      <vt:lpstr>Consolas</vt:lpstr>
      <vt:lpstr>Posterama Text Black</vt:lpstr>
      <vt:lpstr>Posterama Text SemiBold</vt:lpstr>
      <vt:lpstr>Custom​​</vt:lpstr>
      <vt:lpstr>Traversal Brief</vt:lpstr>
      <vt:lpstr>Agenda</vt:lpstr>
      <vt:lpstr>DESIGN</vt:lpstr>
      <vt:lpstr>Throughout Phases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LENOVO</dc:creator>
  <cp:lastModifiedBy>LENOVO</cp:lastModifiedBy>
  <cp:revision>3</cp:revision>
  <dcterms:created xsi:type="dcterms:W3CDTF">2024-07-09T05:40:51Z</dcterms:created>
  <dcterms:modified xsi:type="dcterms:W3CDTF">2024-07-09T16:05:48Z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