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16" r:id="rId2"/>
    <p:sldId id="276" r:id="rId3"/>
    <p:sldId id="257" r:id="rId4"/>
    <p:sldId id="296" r:id="rId5"/>
    <p:sldId id="260" r:id="rId6"/>
    <p:sldId id="297" r:id="rId7"/>
    <p:sldId id="317" r:id="rId8"/>
    <p:sldId id="318" r:id="rId9"/>
    <p:sldId id="319" r:id="rId10"/>
    <p:sldId id="320" r:id="rId11"/>
    <p:sldId id="321" r:id="rId12"/>
    <p:sldId id="322" r:id="rId13"/>
    <p:sldId id="323" r:id="rId14"/>
    <p:sldId id="324" r:id="rId15"/>
    <p:sldId id="325" r:id="rId16"/>
    <p:sldId id="327" r:id="rId17"/>
    <p:sldId id="328" r:id="rId18"/>
    <p:sldId id="311" r:id="rId19"/>
    <p:sldId id="263" r:id="rId20"/>
    <p:sldId id="264" r:id="rId21"/>
    <p:sldId id="329" r:id="rId22"/>
    <p:sldId id="26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24" autoAdjust="0"/>
  </p:normalViewPr>
  <p:slideViewPr>
    <p:cSldViewPr>
      <p:cViewPr>
        <p:scale>
          <a:sx n="75" d="100"/>
          <a:sy n="75" d="100"/>
        </p:scale>
        <p:origin x="16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E05D696-F5EA-43F1-ACFB-A457C78E8721}" type="datetimeFigureOut">
              <a:rPr lang="en-US"/>
              <a:t>12/31/2019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FD22C7C-F0F1-467D-913E-B25073547A44}"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fld id="{7E280DAE-74BB-427A-B02D-7DEF8D7F35C5}" type="datetimeFigureOut">
              <a:rPr lang="en-US"/>
              <a:t>12/31/2019</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fld id="{FB7D5A6E-40D3-42FF-9611-11FB5573A19A}" type="slidenum">
              <a:rPr lang="en-US"/>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13CF2D1-EF96-462A-A6B8-4CF3F1A116B3}" type="datetimeFigureOut">
              <a:rPr lang="en-US"/>
              <a:t>12/31/2019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D65FBD-4D47-41A2-B276-F797B01F5F40}"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676BCAB-3EAE-44A5-9F45-8295D3805ADD}" type="datetimeFigureOut">
              <a:rPr lang="en-US"/>
              <a:t>12/31/2019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CC341B-07C2-4849-B6DB-72C6CFFDD000}" type="slidenum">
              <a:rPr lang="en-US"/>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D2D5F10-8726-4EA0-A79B-8FDCD9DF328A}" type="datetimeFigureOut">
              <a:rPr lang="en-US"/>
              <a:t>12/31/2019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634398-1C08-404C-8260-DE9D427944C8}" type="slidenum">
              <a:rPr lang="en-US"/>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BE13BDD-1754-4943-BD8A-C6444A8E90CD}" type="datetimeFigureOut">
              <a:rPr lang="en-US"/>
              <a:t>12/31/2019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ED41C9-562E-46EA-9656-A2A8815536A8}"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EF524FCC-DE86-4297-987F-10A59A5144FC}" type="datetimeFigureOut">
              <a:rPr lang="en-US"/>
              <a:t>12/31/2019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58AD686-3DD2-4C5C-9E05-17E18D43372A}" type="slidenum">
              <a:rPr lang="en-US"/>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89C21BE-2FD0-40FA-B9E9-AE70C7E25BC8}" type="datetimeFigureOut">
              <a:rPr lang="en-US"/>
              <a:t>12/31/2019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9E30B35-5643-448A-B36E-9FDE0B7B57BA}" type="slidenum">
              <a:rPr lang="en-US"/>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6F0B13F-817E-402F-B32A-9CD889D1BE47}" type="datetimeFigureOut">
              <a:rPr lang="en-US"/>
              <a:t>12/31/2019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C440B12-90EF-49DC-B039-158AF32D8DED}" type="slidenum">
              <a:rPr lang="en-US"/>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908D79-E295-408C-A1A5-864F15890D19}" type="datetimeFigureOut">
              <a:rPr lang="en-US"/>
              <a:t>12/31/2019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BFC3C5E-142D-40C6-9B7E-254593893EBD}" type="slidenum">
              <a:rPr lang="en-US"/>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1A976FC-10D2-4FD9-BC8B-BF758CE799A0}" type="datetimeFigureOut">
              <a:rPr lang="en-US"/>
              <a:t>12/31/2019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A5D247-3A7A-4DFA-AE2F-C41A7E7B3874}"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1D244EC-7570-4F48-B0BA-9D9CE4D12CEF}" type="datetimeFigureOut">
              <a:rPr lang="en-US"/>
              <a:t>12/31/2019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9F8FA7-27C3-41EF-A2D5-1566E10EF26F}" type="slidenum">
              <a:rPr lang="en-US"/>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fld id="{D145E713-658E-41F3-B756-6672F9EB13B3}" type="datetimeFigureOut">
              <a:rPr lang="en-US"/>
              <a:t>12/31/2019</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B08B54FF-D612-4FA2-9160-CF7F0D3F6289}"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www.simplylearn.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0BE379-CF39-4807-AA06-D77DC7BA5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a:t>Random Forest Algorithm:</a:t>
            </a:r>
          </a:p>
        </p:txBody>
      </p:sp>
      <p:pic>
        <p:nvPicPr>
          <p:cNvPr id="7" name="Content Placeholder 6" descr="Screenshot (786)"/>
          <p:cNvPicPr>
            <a:picLocks noGrp="1" noChangeAspect="1"/>
          </p:cNvPicPr>
          <p:nvPr>
            <p:ph idx="1"/>
          </p:nvPr>
        </p:nvPicPr>
        <p:blipFill>
          <a:blip r:embed="rId2"/>
          <a:stretch>
            <a:fillRect/>
          </a:stretch>
        </p:blipFill>
        <p:spPr>
          <a:xfrm>
            <a:off x="43180" y="904875"/>
            <a:ext cx="9086215" cy="5992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
            <a:ext cx="8230235" cy="754380"/>
          </a:xfrm>
        </p:spPr>
        <p:txBody>
          <a:bodyPr/>
          <a:lstStyle/>
          <a:p>
            <a:r>
              <a:rPr lang="en-US" sz="2400" u="sng">
                <a:sym typeface="+mn-ea"/>
              </a:rPr>
              <a:t>RESULT OF IMPLEMENTATION OF RANDOM FOREST ALGORITHM ON GLAUCOMA DATA SET :</a:t>
            </a:r>
            <a:br>
              <a:rPr lang="en-US" sz="2400" u="sng"/>
            </a:br>
            <a:endParaRPr lang="en-US" sz="2400"/>
          </a:p>
        </p:txBody>
      </p:sp>
      <p:sp>
        <p:nvSpPr>
          <p:cNvPr id="5" name="Content Placeholder 4"/>
          <p:cNvSpPr>
            <a:spLocks noGrp="1"/>
          </p:cNvSpPr>
          <p:nvPr>
            <p:ph sz="half" idx="1"/>
          </p:nvPr>
        </p:nvSpPr>
        <p:spPr>
          <a:xfrm>
            <a:off x="457200" y="945515"/>
            <a:ext cx="4038600" cy="5810885"/>
          </a:xfrm>
        </p:spPr>
        <p:txBody>
          <a:bodyPr/>
          <a:lstStyle/>
          <a:p>
            <a:r>
              <a:rPr lang="en-US" sz="2000" dirty="0">
                <a:sym typeface="+mn-ea"/>
              </a:rPr>
              <a:t>We applied Random Forest algorithm on glaucoma data set consisting of 255 images and results we got are</a:t>
            </a:r>
            <a:endParaRPr lang="en-US" sz="2000" dirty="0"/>
          </a:p>
          <a:p>
            <a:r>
              <a:rPr lang="en-IN" sz="2000" dirty="0"/>
              <a:t>True Positive(TP) = 106</a:t>
            </a:r>
          </a:p>
          <a:p>
            <a:r>
              <a:rPr lang="en-IN" sz="2000" dirty="0"/>
              <a:t>False negative(FN)= 8</a:t>
            </a:r>
          </a:p>
          <a:p>
            <a:r>
              <a:rPr lang="en-IN" sz="2000" dirty="0"/>
              <a:t>False positive(FP) = 24</a:t>
            </a:r>
          </a:p>
          <a:p>
            <a:r>
              <a:rPr lang="en-IN" sz="2000" dirty="0"/>
              <a:t>True Negative(TN) = 43</a:t>
            </a:r>
          </a:p>
          <a:p>
            <a:endParaRPr lang="en-US" sz="2000" dirty="0"/>
          </a:p>
          <a:p>
            <a:pPr>
              <a:buBlip>
                <a:blip r:embed="rId2"/>
              </a:buBlip>
            </a:pPr>
            <a:r>
              <a:rPr lang="en-US" sz="2000" dirty="0">
                <a:sym typeface="+mn-ea"/>
              </a:rPr>
              <a:t> Accuracy(%)= (TP+TN/N)*100 </a:t>
            </a:r>
            <a:endParaRPr lang="en-US" sz="2000" dirty="0"/>
          </a:p>
          <a:p>
            <a:pPr marL="0" indent="0">
              <a:buNone/>
            </a:pPr>
            <a:r>
              <a:rPr lang="en-US" sz="2000" dirty="0">
                <a:sym typeface="+mn-ea"/>
              </a:rPr>
              <a:t>                          =82.3%</a:t>
            </a:r>
            <a:endParaRPr lang="en-US" sz="2000" dirty="0"/>
          </a:p>
          <a:p>
            <a:pPr marL="0" indent="0">
              <a:buBlip>
                <a:blip r:embed="rId2"/>
              </a:buBlip>
            </a:pPr>
            <a:r>
              <a:rPr lang="en-US" sz="2000" dirty="0">
                <a:sym typeface="+mn-ea"/>
              </a:rPr>
              <a:t>Specificity(%)=(TN/TN+FP)*100</a:t>
            </a:r>
            <a:endParaRPr lang="en-US" sz="2000" dirty="0"/>
          </a:p>
          <a:p>
            <a:pPr marL="0" indent="0">
              <a:buNone/>
            </a:pPr>
            <a:r>
              <a:rPr lang="en-US" sz="2000" dirty="0">
                <a:sym typeface="+mn-ea"/>
              </a:rPr>
              <a:t>                         =64.1%</a:t>
            </a:r>
            <a:endParaRPr lang="en-US" sz="2000" dirty="0"/>
          </a:p>
          <a:p>
            <a:pPr marL="0" indent="0">
              <a:buBlip>
                <a:blip r:embed="rId2"/>
              </a:buBlip>
            </a:pPr>
            <a:r>
              <a:rPr lang="en-US" sz="2000" dirty="0">
                <a:sym typeface="+mn-ea"/>
              </a:rPr>
              <a:t> Sensitivity(%)=(TP/TP+FN)*100 </a:t>
            </a:r>
            <a:endParaRPr lang="en-US" sz="2000" dirty="0"/>
          </a:p>
          <a:p>
            <a:pPr marL="0" indent="0">
              <a:buNone/>
            </a:pPr>
            <a:r>
              <a:rPr lang="en-US" sz="2000" dirty="0">
                <a:sym typeface="+mn-ea"/>
              </a:rPr>
              <a:t>                          =92.9%</a:t>
            </a:r>
            <a:endParaRPr lang="en-US" sz="2000" dirty="0"/>
          </a:p>
          <a:p>
            <a:endParaRPr lang="en-US" sz="2000" dirty="0"/>
          </a:p>
        </p:txBody>
      </p:sp>
      <p:pic>
        <p:nvPicPr>
          <p:cNvPr id="7" name="Content Placeholder 6">
            <a:extLst>
              <a:ext uri="{FF2B5EF4-FFF2-40B4-BE49-F238E27FC236}">
                <a16:creationId xmlns:a16="http://schemas.microsoft.com/office/drawing/2014/main" id="{4D403B73-56DD-4654-9E50-8B0D273B541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5800" y="1391599"/>
            <a:ext cx="4038600" cy="407480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a:t>ADABOOST- Adaptive Boosting</a:t>
            </a:r>
          </a:p>
        </p:txBody>
      </p:sp>
      <p:sp>
        <p:nvSpPr>
          <p:cNvPr id="3" name="Content Placeholder 2"/>
          <p:cNvSpPr>
            <a:spLocks noGrp="1"/>
          </p:cNvSpPr>
          <p:nvPr>
            <p:ph idx="1"/>
          </p:nvPr>
        </p:nvSpPr>
        <p:spPr/>
        <p:txBody>
          <a:bodyPr/>
          <a:lstStyle/>
          <a:p>
            <a:pPr>
              <a:buBlip>
                <a:blip r:embed="rId2"/>
              </a:buBlip>
            </a:pPr>
            <a:r>
              <a:rPr lang="en-US"/>
              <a:t>It uses training set re-weighting</a:t>
            </a:r>
          </a:p>
          <a:p>
            <a:pPr marL="457200" lvl="1" indent="0">
              <a:buNone/>
            </a:pPr>
            <a:r>
              <a:rPr lang="en-US"/>
              <a:t>     </a:t>
            </a:r>
            <a:r>
              <a:rPr lang="en-US" sz="2100"/>
              <a:t>Each trainingsample uses a weight to determine the probability of being selected for a training set.</a:t>
            </a:r>
          </a:p>
          <a:p>
            <a:pPr marL="457200" lvl="1" indent="0">
              <a:buNone/>
            </a:pPr>
            <a:endParaRPr lang="en-US" sz="2100"/>
          </a:p>
          <a:p>
            <a:pPr marL="0" indent="0">
              <a:buBlip>
                <a:blip r:embed="rId2"/>
              </a:buBlip>
            </a:pPr>
            <a:r>
              <a:rPr lang="en-US" sz="2800"/>
              <a:t>Adaboost is an algorithm for constructing a “strong” classifier as linear combination of “simple” “weak” classifier.</a:t>
            </a:r>
          </a:p>
          <a:p>
            <a:pPr marL="0" indent="0">
              <a:buNone/>
            </a:pPr>
            <a:endParaRPr lang="en-US" sz="2800"/>
          </a:p>
          <a:p>
            <a:pPr marL="0" indent="0">
              <a:buBlip>
                <a:blip r:embed="rId2"/>
              </a:buBlip>
            </a:pPr>
            <a:r>
              <a:rPr lang="en-US" sz="2800"/>
              <a:t>Final classification is based on weighted vote of weak classifiers.</a:t>
            </a:r>
          </a:p>
          <a:p>
            <a:pPr marL="0" indent="0">
              <a:buNone/>
            </a:pP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a:t>ADABOOST ALGORITHM</a:t>
            </a:r>
          </a:p>
        </p:txBody>
      </p:sp>
      <p:pic>
        <p:nvPicPr>
          <p:cNvPr id="4" name="Content Placeholder 3" descr="Screenshot (791)"/>
          <p:cNvPicPr>
            <a:picLocks noGrp="1" noChangeAspect="1"/>
          </p:cNvPicPr>
          <p:nvPr>
            <p:ph idx="1"/>
          </p:nvPr>
        </p:nvPicPr>
        <p:blipFill>
          <a:blip r:embed="rId2"/>
          <a:stretch>
            <a:fillRect/>
          </a:stretch>
        </p:blipFill>
        <p:spPr>
          <a:xfrm>
            <a:off x="-27940" y="877570"/>
            <a:ext cx="9172575" cy="60883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30" y="419100"/>
            <a:ext cx="8229600" cy="582613"/>
          </a:xfrm>
        </p:spPr>
        <p:txBody>
          <a:bodyPr/>
          <a:lstStyle/>
          <a:p>
            <a:r>
              <a:rPr lang="en-US" sz="2400" u="sng">
                <a:sym typeface="+mn-ea"/>
              </a:rPr>
              <a:t>RESULT OF IMPLEMENTATION OF ADAPTIVE BOOSTING ALGORITHM ON GLAUCOMA DATA SET :</a:t>
            </a:r>
            <a:br>
              <a:rPr lang="en-US" sz="2400" u="sng">
                <a:sym typeface="+mn-ea"/>
              </a:rPr>
            </a:br>
            <a:endParaRPr lang="en-US" sz="2400"/>
          </a:p>
        </p:txBody>
      </p:sp>
      <p:sp>
        <p:nvSpPr>
          <p:cNvPr id="4" name="Content Placeholder 3"/>
          <p:cNvSpPr>
            <a:spLocks noGrp="1"/>
          </p:cNvSpPr>
          <p:nvPr>
            <p:ph sz="half" idx="1"/>
          </p:nvPr>
        </p:nvSpPr>
        <p:spPr>
          <a:xfrm>
            <a:off x="457200" y="1174750"/>
            <a:ext cx="4038600" cy="5467350"/>
          </a:xfrm>
        </p:spPr>
        <p:txBody>
          <a:bodyPr/>
          <a:lstStyle/>
          <a:p>
            <a:r>
              <a:rPr lang="en-US" sz="2000" dirty="0">
                <a:sym typeface="+mn-ea"/>
              </a:rPr>
              <a:t>We applied </a:t>
            </a:r>
            <a:r>
              <a:rPr lang="en-US" sz="2000" dirty="0" err="1">
                <a:sym typeface="+mn-ea"/>
              </a:rPr>
              <a:t>Adaboost</a:t>
            </a:r>
            <a:r>
              <a:rPr lang="en-US" sz="2000" dirty="0">
                <a:sym typeface="+mn-ea"/>
              </a:rPr>
              <a:t> algorithm on glaucoma data set consisting of 255 images and results we got are</a:t>
            </a:r>
            <a:endParaRPr lang="en-US" sz="2000" dirty="0"/>
          </a:p>
          <a:p>
            <a:r>
              <a:rPr lang="en-IN" sz="2000" dirty="0"/>
              <a:t>True Positive(TP) = 117</a:t>
            </a:r>
          </a:p>
          <a:p>
            <a:r>
              <a:rPr lang="en-IN" sz="2000" dirty="0"/>
              <a:t>False negative(FN)= 41</a:t>
            </a:r>
          </a:p>
          <a:p>
            <a:r>
              <a:rPr lang="en-IN" sz="2000" dirty="0"/>
              <a:t>False positive(FP) = 52</a:t>
            </a:r>
          </a:p>
          <a:p>
            <a:r>
              <a:rPr lang="en-IN" sz="2000" dirty="0"/>
              <a:t>True Negative(TN)= 62</a:t>
            </a:r>
          </a:p>
          <a:p>
            <a:endParaRPr lang="en-US" sz="2000" dirty="0"/>
          </a:p>
          <a:p>
            <a:pPr>
              <a:buBlip>
                <a:blip r:embed="rId2"/>
              </a:buBlip>
            </a:pPr>
            <a:r>
              <a:rPr lang="en-US" sz="2000" dirty="0">
                <a:sym typeface="+mn-ea"/>
              </a:rPr>
              <a:t> Accuracy(%)= (TP+TN/N)*100 </a:t>
            </a:r>
            <a:endParaRPr lang="en-US" sz="2000" dirty="0"/>
          </a:p>
          <a:p>
            <a:pPr marL="0" indent="0">
              <a:buNone/>
            </a:pPr>
            <a:r>
              <a:rPr lang="en-US" sz="2000" dirty="0">
                <a:sym typeface="+mn-ea"/>
              </a:rPr>
              <a:t>                          = 65.8%</a:t>
            </a:r>
            <a:endParaRPr lang="en-US" sz="2000" dirty="0"/>
          </a:p>
          <a:p>
            <a:pPr marL="0" indent="0">
              <a:buBlip>
                <a:blip r:embed="rId2"/>
              </a:buBlip>
            </a:pPr>
            <a:r>
              <a:rPr lang="en-US" sz="2000" dirty="0">
                <a:sym typeface="+mn-ea"/>
              </a:rPr>
              <a:t>Specificity(%)=(TN/TN+FP)*100</a:t>
            </a:r>
            <a:endParaRPr lang="en-US" sz="2000" dirty="0"/>
          </a:p>
          <a:p>
            <a:pPr marL="0" indent="0">
              <a:buNone/>
            </a:pPr>
            <a:r>
              <a:rPr lang="en-US" sz="2000" dirty="0">
                <a:sym typeface="+mn-ea"/>
              </a:rPr>
              <a:t>                        =54.3%</a:t>
            </a:r>
            <a:endParaRPr lang="en-US" sz="2000" dirty="0"/>
          </a:p>
          <a:p>
            <a:pPr marL="0" indent="0">
              <a:buBlip>
                <a:blip r:embed="rId2"/>
              </a:buBlip>
            </a:pPr>
            <a:r>
              <a:rPr lang="en-US" sz="2000" dirty="0">
                <a:sym typeface="+mn-ea"/>
              </a:rPr>
              <a:t> Sensitivity(%)=(TP/TP+FN)*100 </a:t>
            </a:r>
            <a:endParaRPr lang="en-US" sz="2000" dirty="0"/>
          </a:p>
          <a:p>
            <a:pPr marL="0" indent="0">
              <a:buNone/>
            </a:pPr>
            <a:r>
              <a:rPr lang="en-US" sz="2000" dirty="0">
                <a:sym typeface="+mn-ea"/>
              </a:rPr>
              <a:t>                          =74%</a:t>
            </a:r>
            <a:endParaRPr lang="en-US" sz="2000" dirty="0"/>
          </a:p>
          <a:p>
            <a:endParaRPr lang="en-US" dirty="0"/>
          </a:p>
          <a:p>
            <a:endParaRPr lang="en-US" dirty="0"/>
          </a:p>
        </p:txBody>
      </p:sp>
      <p:pic>
        <p:nvPicPr>
          <p:cNvPr id="8" name="Content Placeholder 7">
            <a:extLst>
              <a:ext uri="{FF2B5EF4-FFF2-40B4-BE49-F238E27FC236}">
                <a16:creationId xmlns:a16="http://schemas.microsoft.com/office/drawing/2014/main" id="{5BB83616-E4CD-437C-AAC3-31DB6EED633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0" y="2209800"/>
            <a:ext cx="4038600" cy="312040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t>SUPPORT VECTOR MACHINE </a:t>
            </a:r>
            <a:r>
              <a:rPr lang="en-US" b="1" dirty="0"/>
              <a:t>:</a:t>
            </a:r>
            <a:endParaRPr lang="en-US" b="1" u="sng" dirty="0"/>
          </a:p>
        </p:txBody>
      </p:sp>
      <p:sp>
        <p:nvSpPr>
          <p:cNvPr id="3" name="Content Placeholder 2"/>
          <p:cNvSpPr>
            <a:spLocks noGrp="1"/>
          </p:cNvSpPr>
          <p:nvPr>
            <p:ph idx="1"/>
          </p:nvPr>
        </p:nvSpPr>
        <p:spPr>
          <a:xfrm>
            <a:off x="457200" y="1055802"/>
            <a:ext cx="8229600" cy="5725998"/>
          </a:xfrm>
        </p:spPr>
        <p:txBody>
          <a:bodyPr/>
          <a:lstStyle/>
          <a:p>
            <a:r>
              <a:rPr lang="en-IN" sz="1800" dirty="0"/>
              <a:t>The objective of the support vector machine algorithm is to find a hyperplane in an N-dimensional space(N — the number of features) that distinctly classifies the data points.</a:t>
            </a:r>
          </a:p>
          <a:p>
            <a:endParaRPr lang="en-IN" sz="18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1800" dirty="0"/>
              <a:t>To separate the two classes of data points, there are many possible hyperplanes that could be chosen. Our objective is to find a plane that has the maximum margin, </a:t>
            </a:r>
            <a:r>
              <a:rPr lang="en-IN" sz="1800" dirty="0" err="1"/>
              <a:t>i.e</a:t>
            </a:r>
            <a:r>
              <a:rPr lang="en-IN" sz="1800" dirty="0"/>
              <a:t> the maximum distance between data points of both classes. Maximizing the margin distance provides some reinforcement so that future data points can be classified with more confidence.</a:t>
            </a:r>
            <a:endParaRPr lang="en-US" sz="1800" dirty="0"/>
          </a:p>
        </p:txBody>
      </p:sp>
      <p:pic>
        <p:nvPicPr>
          <p:cNvPr id="5" name="Picture 4">
            <a:extLst>
              <a:ext uri="{FF2B5EF4-FFF2-40B4-BE49-F238E27FC236}">
                <a16:creationId xmlns:a16="http://schemas.microsoft.com/office/drawing/2014/main" id="{3AB64ECF-6A3D-4884-94AF-A4AA1C5663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2000249"/>
            <a:ext cx="4886227" cy="28575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645"/>
            <a:ext cx="8229600" cy="840105"/>
          </a:xfrm>
        </p:spPr>
        <p:txBody>
          <a:bodyPr/>
          <a:lstStyle/>
          <a:p>
            <a:r>
              <a:rPr lang="en-US" sz="2400" u="sng">
                <a:sym typeface="+mn-ea"/>
              </a:rPr>
              <a:t>RESULT OF IMPLEMENTATION OF SUPPORT VECTOR MACHINE ALGORITHM ON GLAUCOMA DATA SET :</a:t>
            </a:r>
            <a:br>
              <a:rPr lang="en-US" u="sng">
                <a:sym typeface="+mn-ea"/>
              </a:rPr>
            </a:br>
            <a:endParaRPr lang="en-US"/>
          </a:p>
        </p:txBody>
      </p:sp>
      <p:sp>
        <p:nvSpPr>
          <p:cNvPr id="4" name="Content Placeholder 3"/>
          <p:cNvSpPr>
            <a:spLocks noGrp="1"/>
          </p:cNvSpPr>
          <p:nvPr>
            <p:ph sz="half" idx="1"/>
          </p:nvPr>
        </p:nvSpPr>
        <p:spPr>
          <a:xfrm>
            <a:off x="457200" y="1174750"/>
            <a:ext cx="4038600" cy="5653405"/>
          </a:xfrm>
        </p:spPr>
        <p:txBody>
          <a:bodyPr/>
          <a:lstStyle/>
          <a:p>
            <a:r>
              <a:rPr lang="en-US" sz="2000" dirty="0">
                <a:sym typeface="+mn-ea"/>
              </a:rPr>
              <a:t>We applied Support Vector Machine Algorithm on glaucoma data set consisting of 255 images and results we got are</a:t>
            </a:r>
            <a:endParaRPr lang="en-US" sz="2000" dirty="0"/>
          </a:p>
          <a:p>
            <a:r>
              <a:rPr lang="en-IN" sz="2000" dirty="0"/>
              <a:t>True Positive(TP)= 153</a:t>
            </a:r>
          </a:p>
          <a:p>
            <a:r>
              <a:rPr lang="en-IN" sz="2000" dirty="0"/>
              <a:t>False negative(FN) = 23</a:t>
            </a:r>
          </a:p>
          <a:p>
            <a:r>
              <a:rPr lang="en-IN" sz="2000" dirty="0"/>
              <a:t>False positive(FP)= 45</a:t>
            </a:r>
          </a:p>
          <a:p>
            <a:r>
              <a:rPr lang="en-IN" sz="2000" dirty="0"/>
              <a:t>True Negative(TN) = 51</a:t>
            </a:r>
          </a:p>
          <a:p>
            <a:endParaRPr lang="en-US" sz="2000" dirty="0"/>
          </a:p>
          <a:p>
            <a:pPr>
              <a:buBlip>
                <a:blip r:embed="rId2"/>
              </a:buBlip>
            </a:pPr>
            <a:r>
              <a:rPr lang="en-US" sz="2000" dirty="0">
                <a:sym typeface="+mn-ea"/>
              </a:rPr>
              <a:t> Accuracy(%)= (TP+TN/N)*100 </a:t>
            </a:r>
            <a:endParaRPr lang="en-US" sz="2000" dirty="0"/>
          </a:p>
          <a:p>
            <a:pPr marL="0" indent="0">
              <a:buNone/>
            </a:pPr>
            <a:r>
              <a:rPr lang="en-US" sz="2000" dirty="0">
                <a:sym typeface="+mn-ea"/>
              </a:rPr>
              <a:t>                          = 75%</a:t>
            </a:r>
            <a:endParaRPr lang="en-US" sz="2000" dirty="0"/>
          </a:p>
          <a:p>
            <a:pPr marL="0" indent="0">
              <a:buBlip>
                <a:blip r:embed="rId2"/>
              </a:buBlip>
            </a:pPr>
            <a:r>
              <a:rPr lang="en-US" sz="2000" dirty="0">
                <a:sym typeface="+mn-ea"/>
              </a:rPr>
              <a:t>Specificity(%)=(TN/TN+FN)*100</a:t>
            </a:r>
            <a:endParaRPr lang="en-US" sz="2000" dirty="0"/>
          </a:p>
          <a:p>
            <a:pPr marL="0" indent="0">
              <a:buNone/>
            </a:pPr>
            <a:r>
              <a:rPr lang="en-US" sz="2000" dirty="0">
                <a:sym typeface="+mn-ea"/>
              </a:rPr>
              <a:t>                         =53.1%</a:t>
            </a:r>
            <a:endParaRPr lang="en-US" sz="2000" dirty="0"/>
          </a:p>
          <a:p>
            <a:pPr marL="0" indent="0">
              <a:buBlip>
                <a:blip r:embed="rId2"/>
              </a:buBlip>
            </a:pPr>
            <a:r>
              <a:rPr lang="en-US" sz="2000" dirty="0">
                <a:sym typeface="+mn-ea"/>
              </a:rPr>
              <a:t> Sensitivity(%)=(TP/TP+FN)*100 </a:t>
            </a:r>
            <a:endParaRPr lang="en-US" sz="2000" dirty="0"/>
          </a:p>
          <a:p>
            <a:pPr marL="0" indent="0">
              <a:buNone/>
            </a:pPr>
            <a:r>
              <a:rPr lang="en-US" sz="2000" dirty="0">
                <a:sym typeface="+mn-ea"/>
              </a:rPr>
              <a:t>                          =86.9%</a:t>
            </a:r>
            <a:endParaRPr lang="en-US" sz="2000" dirty="0"/>
          </a:p>
          <a:p>
            <a:endParaRPr lang="en-US" sz="2000" dirty="0"/>
          </a:p>
          <a:p>
            <a:endParaRPr lang="en-US" sz="2000" dirty="0"/>
          </a:p>
        </p:txBody>
      </p:sp>
      <p:pic>
        <p:nvPicPr>
          <p:cNvPr id="8" name="Content Placeholder 7">
            <a:extLst>
              <a:ext uri="{FF2B5EF4-FFF2-40B4-BE49-F238E27FC236}">
                <a16:creationId xmlns:a16="http://schemas.microsoft.com/office/drawing/2014/main" id="{5E50123D-EEBC-4BC1-9B34-E92DA4902D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5800" y="2014855"/>
            <a:ext cx="4038600" cy="365380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a:t>COMPARISON BETWEEN KNN,RANDOM FOREST,ADABOOST AND SVM  ALGORITHMS</a:t>
            </a:r>
          </a:p>
        </p:txBody>
      </p:sp>
      <p:pic>
        <p:nvPicPr>
          <p:cNvPr id="9" name="Content Placeholder 8">
            <a:extLst>
              <a:ext uri="{FF2B5EF4-FFF2-40B4-BE49-F238E27FC236}">
                <a16:creationId xmlns:a16="http://schemas.microsoft.com/office/drawing/2014/main" id="{8FC323E2-2DCF-4EAA-8DDB-A8A446C4230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9410" y="990600"/>
            <a:ext cx="4253230" cy="2967037"/>
          </a:xfrm>
        </p:spPr>
      </p:pic>
      <p:pic>
        <p:nvPicPr>
          <p:cNvPr id="13" name="Content Placeholder 12">
            <a:extLst>
              <a:ext uri="{FF2B5EF4-FFF2-40B4-BE49-F238E27FC236}">
                <a16:creationId xmlns:a16="http://schemas.microsoft.com/office/drawing/2014/main" id="{7CACDEF7-2941-4ECB-B301-13117915BE4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45990" y="997269"/>
            <a:ext cx="4038600" cy="2960368"/>
          </a:xfrm>
        </p:spPr>
      </p:pic>
      <p:pic>
        <p:nvPicPr>
          <p:cNvPr id="15" name="Picture 14">
            <a:extLst>
              <a:ext uri="{FF2B5EF4-FFF2-40B4-BE49-F238E27FC236}">
                <a16:creationId xmlns:a16="http://schemas.microsoft.com/office/drawing/2014/main" id="{DDD7B2DD-5D5D-4610-85C3-F4442E91F0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1" y="4144645"/>
            <a:ext cx="6781800" cy="2522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680"/>
            <a:ext cx="8229600" cy="582613"/>
          </a:xfrm>
        </p:spPr>
        <p:txBody>
          <a:bodyPr/>
          <a:lstStyle/>
          <a:p>
            <a:r>
              <a:rPr lang="en-US" sz="2800" b="1" u="sng"/>
              <a:t>FURTHER IMPROVEMENTS AND FUTURE SCOPES</a:t>
            </a:r>
          </a:p>
        </p:txBody>
      </p:sp>
      <p:sp>
        <p:nvSpPr>
          <p:cNvPr id="3" name="Content Placeholder 2"/>
          <p:cNvSpPr>
            <a:spLocks noGrp="1"/>
          </p:cNvSpPr>
          <p:nvPr>
            <p:ph idx="1"/>
          </p:nvPr>
        </p:nvSpPr>
        <p:spPr>
          <a:xfrm>
            <a:off x="457200" y="918210"/>
            <a:ext cx="8229600" cy="5965825"/>
          </a:xfrm>
        </p:spPr>
        <p:txBody>
          <a:bodyPr/>
          <a:lstStyle/>
          <a:p>
            <a:pPr marL="0" indent="0">
              <a:buBlip>
                <a:blip r:embed="rId2"/>
              </a:buBlip>
            </a:pPr>
            <a:endParaRPr lang="en-US" sz="2400" u="sng" dirty="0"/>
          </a:p>
          <a:p>
            <a:pPr>
              <a:buBlip>
                <a:blip r:embed="rId2"/>
              </a:buBlip>
            </a:pPr>
            <a:r>
              <a:rPr lang="en-US" sz="2400" dirty="0"/>
              <a:t>In our Glaucoma dataset, we achieved accuracy of 82.3% in finding the disease and in future we will increase the accuracy to higher extent .</a:t>
            </a:r>
          </a:p>
          <a:p>
            <a:pPr>
              <a:buBlip>
                <a:blip r:embed="rId2"/>
              </a:buBlip>
            </a:pPr>
            <a:r>
              <a:rPr lang="en-US" sz="2400" dirty="0"/>
              <a:t>We will use algorithms like Convolutional Neural Network, to increase the accuracy rate.</a:t>
            </a:r>
          </a:p>
          <a:p>
            <a:pPr marL="0" indent="0" algn="l">
              <a:buBlip>
                <a:blip r:embed="rId2"/>
              </a:buBlip>
            </a:pPr>
            <a:r>
              <a:rPr lang="en-US" sz="2400" dirty="0"/>
              <a:t> Currently we are using numerical data set as our input for         </a:t>
            </a:r>
          </a:p>
          <a:p>
            <a:pPr marL="0" indent="0" algn="l">
              <a:buNone/>
            </a:pPr>
            <a:r>
              <a:rPr lang="en-US" sz="2400" dirty="0"/>
              <a:t>    classification and we will directly take image data set as </a:t>
            </a:r>
          </a:p>
          <a:p>
            <a:pPr marL="0" indent="0" algn="l">
              <a:buNone/>
            </a:pPr>
            <a:r>
              <a:rPr lang="en-US" sz="2400" dirty="0"/>
              <a:t>    input in future.</a:t>
            </a:r>
          </a:p>
          <a:p>
            <a:pPr marL="0" indent="0">
              <a:buBlip>
                <a:blip r:embed="rId2"/>
              </a:buBlip>
            </a:pPr>
            <a:endParaRPr lang="en-US" sz="2400" dirty="0"/>
          </a:p>
          <a:p>
            <a:pPr marL="0" indent="0">
              <a:buBlip>
                <a:blip r:embed="rId2"/>
              </a:buBlip>
            </a:pPr>
            <a:r>
              <a:rPr lang="en-US" sz="2400" dirty="0"/>
              <a:t>Advances in image processing and its classification will be helpful in diagnosing medical conditions correctly.</a:t>
            </a:r>
          </a:p>
          <a:p>
            <a:pPr marL="0" indent="0">
              <a:buBlip>
                <a:blip r:embed="rId2"/>
              </a:buBlip>
            </a:pPr>
            <a:r>
              <a:rPr lang="en-US" sz="2400" dirty="0"/>
              <a:t>It will be helpful in recognizing people, performing surgery, reprograming, defects in  humans DNA 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CONCLUSION</a:t>
            </a:r>
            <a:br>
              <a:rPr lang="en-US" u="sng" dirty="0"/>
            </a:br>
            <a:endParaRPr lang="en-US" u="sng" dirty="0"/>
          </a:p>
        </p:txBody>
      </p:sp>
      <p:sp>
        <p:nvSpPr>
          <p:cNvPr id="3" name="Content Placeholder 2"/>
          <p:cNvSpPr>
            <a:spLocks noGrp="1"/>
          </p:cNvSpPr>
          <p:nvPr>
            <p:ph sz="quarter" idx="1"/>
          </p:nvPr>
        </p:nvSpPr>
        <p:spPr>
          <a:xfrm>
            <a:off x="612775" y="1114425"/>
            <a:ext cx="8153400" cy="5394960"/>
          </a:xfrm>
        </p:spPr>
        <p:txBody>
          <a:bodyPr rtlCol="0">
            <a:normAutofit/>
          </a:bodyPr>
          <a:lstStyle/>
          <a:p>
            <a:pPr marL="0" indent="0" eaLnBrk="1" fontAlgn="auto" hangingPunct="1">
              <a:spcAft>
                <a:spcPts val="0"/>
              </a:spcAft>
              <a:buClr>
                <a:schemeClr val="accent3"/>
              </a:buClr>
              <a:buNone/>
              <a:defRPr/>
            </a:pPr>
            <a:r>
              <a:rPr lang="en-US" sz="2400" dirty="0"/>
              <a:t> </a:t>
            </a:r>
          </a:p>
          <a:p>
            <a:pPr marL="0" indent="0" eaLnBrk="1" fontAlgn="auto" hangingPunct="1">
              <a:spcAft>
                <a:spcPts val="0"/>
              </a:spcAft>
              <a:buClr>
                <a:schemeClr val="accent3"/>
              </a:buClr>
              <a:buBlip>
                <a:blip r:embed="rId2"/>
              </a:buBlip>
              <a:defRPr/>
            </a:pPr>
            <a:r>
              <a:rPr lang="en-US" sz="2400" dirty="0"/>
              <a:t>We applied four algorithms on our glaucoma dataset and  </a:t>
            </a:r>
          </a:p>
          <a:p>
            <a:pPr marL="0" indent="0" eaLnBrk="1" fontAlgn="auto" hangingPunct="1">
              <a:spcAft>
                <a:spcPts val="0"/>
              </a:spcAft>
              <a:buClr>
                <a:schemeClr val="accent3"/>
              </a:buClr>
              <a:buNone/>
              <a:defRPr/>
            </a:pPr>
            <a:r>
              <a:rPr lang="en-US" sz="2400" dirty="0"/>
              <a:t>   we found that random forest algorithm has highest   </a:t>
            </a:r>
          </a:p>
          <a:p>
            <a:pPr marL="0" indent="0" eaLnBrk="1" fontAlgn="auto" hangingPunct="1">
              <a:spcAft>
                <a:spcPts val="0"/>
              </a:spcAft>
              <a:buClr>
                <a:schemeClr val="accent3"/>
              </a:buClr>
              <a:buNone/>
              <a:defRPr/>
            </a:pPr>
            <a:r>
              <a:rPr lang="en-US" sz="2400" dirty="0"/>
              <a:t>   accuracy level of 82.3% in detecting glaucoma dieases .</a:t>
            </a:r>
          </a:p>
          <a:p>
            <a:pPr marL="0" indent="0" eaLnBrk="1" fontAlgn="auto" hangingPunct="1">
              <a:spcAft>
                <a:spcPts val="0"/>
              </a:spcAft>
              <a:buClr>
                <a:schemeClr val="accent3"/>
              </a:buClr>
              <a:buBlip>
                <a:blip r:embed="rId2"/>
              </a:buBlip>
              <a:defRPr/>
            </a:pPr>
            <a:r>
              <a:rPr lang="en-US" sz="2400" dirty="0"/>
              <a:t>Also we found that Random algorithm has highest</a:t>
            </a:r>
          </a:p>
          <a:p>
            <a:pPr marL="0" indent="0" eaLnBrk="1" fontAlgn="auto" hangingPunct="1">
              <a:spcAft>
                <a:spcPts val="0"/>
              </a:spcAft>
              <a:buClr>
                <a:schemeClr val="accent3"/>
              </a:buClr>
              <a:buNone/>
              <a:defRPr/>
            </a:pPr>
            <a:r>
              <a:rPr lang="en-US" sz="2400" dirty="0"/>
              <a:t>  Specificity &amp; Sensitivity value.</a:t>
            </a:r>
          </a:p>
          <a:p>
            <a:pPr marL="0" indent="0" eaLnBrk="1" fontAlgn="auto" hangingPunct="1">
              <a:spcAft>
                <a:spcPts val="0"/>
              </a:spcAft>
              <a:buClr>
                <a:schemeClr val="accent3"/>
              </a:buClr>
              <a:buBlip>
                <a:blip r:embed="rId2"/>
              </a:buBlip>
              <a:defRPr/>
            </a:pPr>
            <a:r>
              <a:rPr lang="en-US" sz="2400" dirty="0"/>
              <a:t>All this Algorithms can be used for better medical </a:t>
            </a:r>
          </a:p>
          <a:p>
            <a:pPr marL="0" indent="0" eaLnBrk="1" fontAlgn="auto" hangingPunct="1">
              <a:spcAft>
                <a:spcPts val="0"/>
              </a:spcAft>
              <a:buClr>
                <a:schemeClr val="accent3"/>
              </a:buClr>
              <a:buNone/>
              <a:defRPr/>
            </a:pPr>
            <a:r>
              <a:rPr lang="en-US" sz="2400" dirty="0"/>
              <a:t>  diagnosis of diease like cancer, Eye diease etc.</a:t>
            </a:r>
          </a:p>
          <a:p>
            <a:pPr marL="0" indent="0" eaLnBrk="1" fontAlgn="auto" hangingPunct="1">
              <a:spcAft>
                <a:spcPts val="0"/>
              </a:spcAft>
              <a:buClr>
                <a:schemeClr val="accent3"/>
              </a:buClr>
              <a:buBlip>
                <a:blip r:embed="rId2"/>
              </a:buBlip>
              <a:defRPr/>
            </a:pPr>
            <a:r>
              <a:rPr lang="en-US" sz="2400" dirty="0"/>
              <a:t>It can  also be used for biometric purposes such as </a:t>
            </a:r>
          </a:p>
          <a:p>
            <a:pPr marL="0" indent="0" eaLnBrk="1" fontAlgn="auto" hangingPunct="1">
              <a:spcAft>
                <a:spcPts val="0"/>
              </a:spcAft>
              <a:buClr>
                <a:schemeClr val="accent3"/>
              </a:buClr>
              <a:buNone/>
              <a:defRPr/>
            </a:pPr>
            <a:r>
              <a:rPr lang="en-US" sz="2400" dirty="0"/>
              <a:t>   identity, face and finger print documentation.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u="sng"/>
              <a:t>Content</a:t>
            </a:r>
          </a:p>
        </p:txBody>
      </p:sp>
      <p:sp>
        <p:nvSpPr>
          <p:cNvPr id="10243" name="Content Placeholder 2"/>
          <p:cNvSpPr>
            <a:spLocks noGrp="1"/>
          </p:cNvSpPr>
          <p:nvPr>
            <p:ph sz="half" idx="1"/>
          </p:nvPr>
        </p:nvSpPr>
        <p:spPr>
          <a:xfrm>
            <a:off x="457200" y="903605"/>
            <a:ext cx="8645525" cy="5638800"/>
          </a:xfrm>
        </p:spPr>
        <p:txBody>
          <a:bodyPr numCol="1"/>
          <a:lstStyle/>
          <a:p>
            <a:pPr>
              <a:buFont typeface="Arial" panose="020B0604020202020204" pitchFamily="34" charset="0"/>
              <a:buChar char="•"/>
            </a:pPr>
            <a:r>
              <a:rPr lang="en-US" sz="2400" dirty="0"/>
              <a:t>Introduction</a:t>
            </a:r>
          </a:p>
          <a:p>
            <a:r>
              <a:rPr lang="en-US" sz="2400" dirty="0"/>
              <a:t>What is image classification?</a:t>
            </a:r>
          </a:p>
          <a:p>
            <a:r>
              <a:rPr lang="en-US" sz="2400" dirty="0"/>
              <a:t>Problem statement and understanding the data sets</a:t>
            </a:r>
          </a:p>
          <a:p>
            <a:r>
              <a:rPr lang="en-US" sz="2400" dirty="0"/>
              <a:t>Different Models Used (Algorithms) </a:t>
            </a:r>
          </a:p>
          <a:p>
            <a:pPr lvl="1">
              <a:buFont typeface="Wingdings" panose="05000000000000000000" pitchFamily="2" charset="2"/>
              <a:buChar char="Ø"/>
            </a:pPr>
            <a:r>
              <a:rPr lang="en-US" sz="2000" dirty="0"/>
              <a:t> K-nearest neighbors Algorithm</a:t>
            </a:r>
          </a:p>
          <a:p>
            <a:pPr lvl="1">
              <a:buFont typeface="Wingdings" panose="05000000000000000000" pitchFamily="2" charset="2"/>
              <a:buChar char="Ø"/>
            </a:pPr>
            <a:r>
              <a:rPr lang="en-US" sz="2000" dirty="0"/>
              <a:t> Random forest classification</a:t>
            </a:r>
          </a:p>
          <a:p>
            <a:pPr lvl="1">
              <a:buFont typeface="Wingdings" panose="05000000000000000000" pitchFamily="2" charset="2"/>
              <a:buChar char="Ø"/>
            </a:pPr>
            <a:r>
              <a:rPr lang="en-US" sz="2000" dirty="0"/>
              <a:t> </a:t>
            </a:r>
            <a:r>
              <a:rPr lang="en-US" sz="2000" dirty="0" err="1"/>
              <a:t>Adaboost</a:t>
            </a:r>
            <a:r>
              <a:rPr lang="en-US" sz="2000" dirty="0"/>
              <a:t> Algorithm</a:t>
            </a:r>
          </a:p>
          <a:p>
            <a:pPr lvl="1">
              <a:buFont typeface="Wingdings" panose="05000000000000000000" pitchFamily="2" charset="2"/>
              <a:buChar char="Ø"/>
            </a:pPr>
            <a:r>
              <a:rPr lang="en-US" sz="2000" dirty="0"/>
              <a:t> Support Vector Machine</a:t>
            </a:r>
          </a:p>
          <a:p>
            <a:r>
              <a:rPr lang="en-US" sz="2400" dirty="0"/>
              <a:t>Comparison between various algorithms</a:t>
            </a:r>
          </a:p>
          <a:p>
            <a:r>
              <a:rPr lang="en-US" sz="2400" dirty="0"/>
              <a:t>Future Scopes</a:t>
            </a:r>
          </a:p>
          <a:p>
            <a:r>
              <a:rPr lang="en-US" sz="2400" dirty="0"/>
              <a:t>Conclusion</a:t>
            </a:r>
          </a:p>
          <a:p>
            <a:r>
              <a:rPr lang="en-US" sz="2400" dirty="0"/>
              <a:t>References</a:t>
            </a:r>
          </a:p>
          <a:p>
            <a:endParaRPr lang="en-US" sz="2400" dirty="0"/>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References</a:t>
            </a:r>
            <a:br>
              <a:rPr lang="en-US" u="sng" dirty="0"/>
            </a:br>
            <a:endParaRPr lang="en-US" u="sng" dirty="0"/>
          </a:p>
        </p:txBody>
      </p:sp>
      <p:sp>
        <p:nvSpPr>
          <p:cNvPr id="28675" name="Content Placeholder 2"/>
          <p:cNvSpPr>
            <a:spLocks noGrp="1"/>
          </p:cNvSpPr>
          <p:nvPr>
            <p:ph sz="quarter" idx="1"/>
          </p:nvPr>
        </p:nvSpPr>
        <p:spPr>
          <a:xfrm>
            <a:off x="612775" y="990600"/>
            <a:ext cx="8153400" cy="5181600"/>
          </a:xfrm>
        </p:spPr>
        <p:txBody>
          <a:bodyPr/>
          <a:lstStyle/>
          <a:p>
            <a:pPr eaLnBrk="1" hangingPunct="1"/>
            <a:r>
              <a:rPr lang="en-US" sz="2800" dirty="0">
                <a:hlinkClick r:id="rId2">
                  <a:extLst>
                    <a:ext uri="{A12FA001-AC4F-418D-AE19-62706E023703}">
                      <ahyp:hlinkClr xmlns:ahyp="http://schemas.microsoft.com/office/drawing/2018/hyperlinkcolor" val="tx"/>
                    </a:ext>
                  </a:extLst>
                </a:hlinkClick>
              </a:rPr>
              <a:t>Digital Image Processing: </a:t>
            </a:r>
            <a:r>
              <a:rPr lang="en-US" sz="2800" dirty="0" err="1">
                <a:hlinkClick r:id="rId2">
                  <a:extLst>
                    <a:ext uri="{A12FA001-AC4F-418D-AE19-62706E023703}">
                      <ahyp:hlinkClr xmlns:ahyp="http://schemas.microsoft.com/office/drawing/2018/hyperlinkcolor" val="tx"/>
                    </a:ext>
                  </a:extLst>
                </a:hlinkClick>
              </a:rPr>
              <a:t>Kennth</a:t>
            </a:r>
            <a:r>
              <a:rPr lang="en-US" sz="2800" dirty="0">
                <a:hlinkClick r:id="rId2">
                  <a:extLst>
                    <a:ext uri="{A12FA001-AC4F-418D-AE19-62706E023703}">
                      <ahyp:hlinkClr xmlns:ahyp="http://schemas.microsoft.com/office/drawing/2018/hyperlinkcolor" val="tx"/>
                    </a:ext>
                  </a:extLst>
                </a:hlinkClick>
              </a:rPr>
              <a:t> </a:t>
            </a:r>
            <a:r>
              <a:rPr lang="en-US" sz="2800" dirty="0" err="1">
                <a:hlinkClick r:id="rId2">
                  <a:extLst>
                    <a:ext uri="{A12FA001-AC4F-418D-AE19-62706E023703}">
                      <ahyp:hlinkClr xmlns:ahyp="http://schemas.microsoft.com/office/drawing/2018/hyperlinkcolor" val="tx"/>
                    </a:ext>
                  </a:extLst>
                </a:hlinkClick>
              </a:rPr>
              <a:t>R.Castleman</a:t>
            </a:r>
            <a:endParaRPr lang="en-US" sz="2800" dirty="0">
              <a:hlinkClick r:id="rId2">
                <a:extLst>
                  <a:ext uri="{A12FA001-AC4F-418D-AE19-62706E023703}">
                    <ahyp:hlinkClr xmlns:ahyp="http://schemas.microsoft.com/office/drawing/2018/hyperlinkcolor" val="tx"/>
                  </a:ext>
                </a:extLst>
              </a:hlinkClick>
            </a:endParaRPr>
          </a:p>
          <a:p>
            <a:pPr eaLnBrk="1" hangingPunct="1"/>
            <a:r>
              <a:rPr lang="en-IN" sz="2800" dirty="0"/>
              <a:t>https://grasswiki.osgeo.org/wiki/Image_classification</a:t>
            </a:r>
            <a:endParaRPr lang="en-US" sz="2800" dirty="0"/>
          </a:p>
          <a:p>
            <a:pPr eaLnBrk="1" hangingPunct="1"/>
            <a:r>
              <a:rPr lang="en-US" sz="2800" dirty="0"/>
              <a:t>www.simplylearn.com</a:t>
            </a:r>
          </a:p>
          <a:p>
            <a:pPr eaLnBrk="1" hangingPunct="1"/>
            <a:r>
              <a:rPr lang="en-US" sz="2800" dirty="0"/>
              <a:t>www.edureka.com</a:t>
            </a:r>
          </a:p>
          <a:p>
            <a:pPr eaLnBrk="1" hangingPunct="1"/>
            <a:r>
              <a:rPr lang="en-US" sz="2800" dirty="0"/>
              <a:t>www.kaggle.com/dataset</a:t>
            </a:r>
          </a:p>
          <a:p>
            <a:pPr eaLnBrk="1" hangingPunct="1"/>
            <a:r>
              <a:rPr lang="en-US" sz="2800" dirty="0"/>
              <a:t>http://www.ia.uned.es/~ejcarmona/DRIONS-DB.html</a:t>
            </a:r>
          </a:p>
          <a:p>
            <a:pPr eaLnBrk="1" hangingPunct="1"/>
            <a:r>
              <a:rPr lang="en-IN" sz="2800" dirty="0"/>
              <a:t>https://blog.keras.io/building-powerful-image-classification-models</a:t>
            </a:r>
            <a:endParaRPr lang="en-US" sz="2800" dirty="0"/>
          </a:p>
          <a:p>
            <a:pPr marL="0" indent="0" eaLnBrk="1" hangingPunct="1">
              <a:buNone/>
            </a:pP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777B1E-C134-4F9D-9054-E4E02A274BD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8662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0CB599-D90C-47A9-AA0C-06228A85E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8839200" cy="6096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1450"/>
            <a:ext cx="8229600" cy="1158240"/>
          </a:xfrm>
        </p:spPr>
        <p:txBody>
          <a:bodyPr rtlCol="0">
            <a:normAutofit fontScale="90000"/>
          </a:bodyPr>
          <a:lstStyle/>
          <a:p>
            <a:pPr eaLnBrk="1" fontAlgn="auto" hangingPunct="1">
              <a:spcAft>
                <a:spcPts val="0"/>
              </a:spcAft>
              <a:defRPr/>
            </a:pPr>
            <a:r>
              <a:rPr lang="en-US" b="1" u="sng" dirty="0">
                <a:latin typeface="Times New Roman" panose="02020603050405020304" pitchFamily="18" charset="0"/>
                <a:cs typeface="Times New Roman" panose="02020603050405020304" pitchFamily="18" charset="0"/>
              </a:rPr>
              <a:t>Introduction</a:t>
            </a:r>
            <a:br>
              <a:rPr lang="en-US" dirty="0"/>
            </a:br>
            <a:r>
              <a:rPr lang="en-US" dirty="0"/>
              <a:t>                                                                                   </a:t>
            </a:r>
          </a:p>
        </p:txBody>
      </p:sp>
      <p:sp>
        <p:nvSpPr>
          <p:cNvPr id="12291" name="Content Placeholder 2"/>
          <p:cNvSpPr>
            <a:spLocks noGrp="1"/>
          </p:cNvSpPr>
          <p:nvPr>
            <p:ph sz="quarter" idx="1"/>
          </p:nvPr>
        </p:nvSpPr>
        <p:spPr>
          <a:xfrm>
            <a:off x="305435" y="914400"/>
            <a:ext cx="8609965" cy="5638800"/>
          </a:xfrm>
        </p:spPr>
        <p:txBody>
          <a:bodyPr/>
          <a:lstStyle/>
          <a:p>
            <a:pPr eaLnBrk="1" hangingPunct="1"/>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sz="2000" dirty="0"/>
              <a:t>Image classification is a necessary step in pattern recognition, the efficiency and accuracy mainly depends on the classification.</a:t>
            </a:r>
          </a:p>
          <a:p>
            <a:pPr eaLnBrk="1" hangingPunct="1">
              <a:buFont typeface="Wingdings" panose="05000000000000000000" pitchFamily="2" charset="2"/>
              <a:buChar char="Ø"/>
            </a:pPr>
            <a:endParaRPr lang="en-IN" sz="2000" dirty="0"/>
          </a:p>
          <a:p>
            <a:pPr eaLnBrk="1" hangingPunct="1">
              <a:buFont typeface="Wingdings" panose="05000000000000000000" pitchFamily="2" charset="2"/>
              <a:buChar char="Ø"/>
            </a:pPr>
            <a:r>
              <a:rPr lang="en-IN" sz="2000" dirty="0"/>
              <a:t>The design and selection of classification method needs a careful attention to the following issues: definition of class, pattern representation, feature extraction, feature selection, selection of training and test samples and performance evaluation.</a:t>
            </a:r>
          </a:p>
          <a:p>
            <a:pPr eaLnBrk="1" hangingPunct="1">
              <a:buFont typeface="Wingdings" panose="05000000000000000000" pitchFamily="2" charset="2"/>
              <a:buChar char="Ø"/>
            </a:pPr>
            <a:endParaRPr lang="en-IN" sz="2000" dirty="0"/>
          </a:p>
          <a:p>
            <a:pPr eaLnBrk="1" hangingPunct="1">
              <a:buFont typeface="Wingdings" panose="05000000000000000000" pitchFamily="2" charset="2"/>
              <a:buChar char="Ø"/>
            </a:pPr>
            <a:r>
              <a:rPr lang="en-IN" sz="2000" dirty="0"/>
              <a:t>For classification of images we are going to use four algorithms which are k-nearest neighbours, Support vector machine, Random Forest and Adaptive boosting Algorithms.</a:t>
            </a:r>
          </a:p>
          <a:p>
            <a:pPr eaLnBrk="1" hangingPunct="1">
              <a:buFont typeface="Wingdings" panose="05000000000000000000" pitchFamily="2" charset="2"/>
              <a:buChar char="Ø"/>
            </a:pPr>
            <a:endParaRPr lang="en-IN" sz="2000" dirty="0"/>
          </a:p>
          <a:p>
            <a:pPr eaLnBrk="1" hangingPunct="1">
              <a:buFont typeface="Wingdings" panose="05000000000000000000" pitchFamily="2" charset="2"/>
              <a:buChar char="Ø"/>
            </a:pPr>
            <a:r>
              <a:rPr lang="en-IN" sz="2000" dirty="0"/>
              <a:t>Image Classification is an important task in various </a:t>
            </a:r>
            <a:r>
              <a:rPr lang="en-IN" sz="2000" dirty="0" err="1"/>
              <a:t>fieldssuch</a:t>
            </a:r>
            <a:r>
              <a:rPr lang="en-IN" sz="2000" dirty="0"/>
              <a:t> as biometry, remote sensing, and biomedical images.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down)">
                                      <p:cBhvr>
                                        <p:cTn id="7" dur="580">
                                          <p:stCondLst>
                                            <p:cond delay="0"/>
                                          </p:stCondLst>
                                        </p:cTn>
                                        <p:tgtEl>
                                          <p:spTgt spid="12291">
                                            <p:txEl>
                                              <p:pRg st="1" end="1"/>
                                            </p:txEl>
                                          </p:spTgt>
                                        </p:tgtEl>
                                      </p:cBhvr>
                                    </p:animEffect>
                                    <p:anim calcmode="lin" valueType="num">
                                      <p:cBhvr>
                                        <p:cTn id="8" dur="1822" tmFilter="0,0; 0.14,0.36; 0.43,0.73; 0.71,0.91; 1.0,1.0">
                                          <p:stCondLst>
                                            <p:cond delay="0"/>
                                          </p:stCondLst>
                                        </p:cTn>
                                        <p:tgtEl>
                                          <p:spTgt spid="12291">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1">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1">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1">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1">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1">
                                            <p:txEl>
                                              <p:pRg st="1" end="1"/>
                                            </p:txEl>
                                          </p:spTgt>
                                        </p:tgtEl>
                                      </p:cBhvr>
                                      <p:to x="100000" y="60000"/>
                                    </p:animScale>
                                    <p:animScale>
                                      <p:cBhvr>
                                        <p:cTn id="14" dur="166" decel="50000">
                                          <p:stCondLst>
                                            <p:cond delay="676"/>
                                          </p:stCondLst>
                                        </p:cTn>
                                        <p:tgtEl>
                                          <p:spTgt spid="12291">
                                            <p:txEl>
                                              <p:pRg st="1" end="1"/>
                                            </p:txEl>
                                          </p:spTgt>
                                        </p:tgtEl>
                                      </p:cBhvr>
                                      <p:to x="100000" y="100000"/>
                                    </p:animScale>
                                    <p:animScale>
                                      <p:cBhvr>
                                        <p:cTn id="15" dur="26">
                                          <p:stCondLst>
                                            <p:cond delay="1312"/>
                                          </p:stCondLst>
                                        </p:cTn>
                                        <p:tgtEl>
                                          <p:spTgt spid="12291">
                                            <p:txEl>
                                              <p:pRg st="1" end="1"/>
                                            </p:txEl>
                                          </p:spTgt>
                                        </p:tgtEl>
                                      </p:cBhvr>
                                      <p:to x="100000" y="80000"/>
                                    </p:animScale>
                                    <p:animScale>
                                      <p:cBhvr>
                                        <p:cTn id="16" dur="166" decel="50000">
                                          <p:stCondLst>
                                            <p:cond delay="1338"/>
                                          </p:stCondLst>
                                        </p:cTn>
                                        <p:tgtEl>
                                          <p:spTgt spid="12291">
                                            <p:txEl>
                                              <p:pRg st="1" end="1"/>
                                            </p:txEl>
                                          </p:spTgt>
                                        </p:tgtEl>
                                      </p:cBhvr>
                                      <p:to x="100000" y="100000"/>
                                    </p:animScale>
                                    <p:animScale>
                                      <p:cBhvr>
                                        <p:cTn id="17" dur="26">
                                          <p:stCondLst>
                                            <p:cond delay="1642"/>
                                          </p:stCondLst>
                                        </p:cTn>
                                        <p:tgtEl>
                                          <p:spTgt spid="12291">
                                            <p:txEl>
                                              <p:pRg st="1" end="1"/>
                                            </p:txEl>
                                          </p:spTgt>
                                        </p:tgtEl>
                                      </p:cBhvr>
                                      <p:to x="100000" y="90000"/>
                                    </p:animScale>
                                    <p:animScale>
                                      <p:cBhvr>
                                        <p:cTn id="18" dur="166" decel="50000">
                                          <p:stCondLst>
                                            <p:cond delay="1668"/>
                                          </p:stCondLst>
                                        </p:cTn>
                                        <p:tgtEl>
                                          <p:spTgt spid="12291">
                                            <p:txEl>
                                              <p:pRg st="1" end="1"/>
                                            </p:txEl>
                                          </p:spTgt>
                                        </p:tgtEl>
                                      </p:cBhvr>
                                      <p:to x="100000" y="100000"/>
                                    </p:animScale>
                                    <p:animScale>
                                      <p:cBhvr>
                                        <p:cTn id="19" dur="26">
                                          <p:stCondLst>
                                            <p:cond delay="1808"/>
                                          </p:stCondLst>
                                        </p:cTn>
                                        <p:tgtEl>
                                          <p:spTgt spid="12291">
                                            <p:txEl>
                                              <p:pRg st="1" end="1"/>
                                            </p:txEl>
                                          </p:spTgt>
                                        </p:tgtEl>
                                      </p:cBhvr>
                                      <p:to x="100000" y="95000"/>
                                    </p:animScale>
                                    <p:animScale>
                                      <p:cBhvr>
                                        <p:cTn id="20" dur="166" decel="50000">
                                          <p:stCondLst>
                                            <p:cond delay="1834"/>
                                          </p:stCondLst>
                                        </p:cTn>
                                        <p:tgtEl>
                                          <p:spTgt spid="12291">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291">
                                            <p:txEl>
                                              <p:pRg st="3" end="3"/>
                                            </p:txEl>
                                          </p:spTgt>
                                        </p:tgtEl>
                                        <p:attrNameLst>
                                          <p:attrName>style.visibility</p:attrName>
                                        </p:attrNameLst>
                                      </p:cBhvr>
                                      <p:to>
                                        <p:strVal val="visible"/>
                                      </p:to>
                                    </p:set>
                                    <p:animEffect transition="in" filter="wipe(down)">
                                      <p:cBhvr>
                                        <p:cTn id="23" dur="580">
                                          <p:stCondLst>
                                            <p:cond delay="0"/>
                                          </p:stCondLst>
                                        </p:cTn>
                                        <p:tgtEl>
                                          <p:spTgt spid="12291">
                                            <p:txEl>
                                              <p:pRg st="3" end="3"/>
                                            </p:txEl>
                                          </p:spTgt>
                                        </p:tgtEl>
                                      </p:cBhvr>
                                    </p:animEffect>
                                    <p:anim calcmode="lin" valueType="num">
                                      <p:cBhvr>
                                        <p:cTn id="24" dur="1822" tmFilter="0,0; 0.14,0.36; 0.43,0.73; 0.71,0.91; 1.0,1.0">
                                          <p:stCondLst>
                                            <p:cond delay="0"/>
                                          </p:stCondLst>
                                        </p:cTn>
                                        <p:tgtEl>
                                          <p:spTgt spid="12291">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291">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291">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291">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291">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2291">
                                            <p:txEl>
                                              <p:pRg st="3" end="3"/>
                                            </p:txEl>
                                          </p:spTgt>
                                        </p:tgtEl>
                                      </p:cBhvr>
                                      <p:to x="100000" y="60000"/>
                                    </p:animScale>
                                    <p:animScale>
                                      <p:cBhvr>
                                        <p:cTn id="30" dur="166" decel="50000">
                                          <p:stCondLst>
                                            <p:cond delay="676"/>
                                          </p:stCondLst>
                                        </p:cTn>
                                        <p:tgtEl>
                                          <p:spTgt spid="12291">
                                            <p:txEl>
                                              <p:pRg st="3" end="3"/>
                                            </p:txEl>
                                          </p:spTgt>
                                        </p:tgtEl>
                                      </p:cBhvr>
                                      <p:to x="100000" y="100000"/>
                                    </p:animScale>
                                    <p:animScale>
                                      <p:cBhvr>
                                        <p:cTn id="31" dur="26">
                                          <p:stCondLst>
                                            <p:cond delay="1312"/>
                                          </p:stCondLst>
                                        </p:cTn>
                                        <p:tgtEl>
                                          <p:spTgt spid="12291">
                                            <p:txEl>
                                              <p:pRg st="3" end="3"/>
                                            </p:txEl>
                                          </p:spTgt>
                                        </p:tgtEl>
                                      </p:cBhvr>
                                      <p:to x="100000" y="80000"/>
                                    </p:animScale>
                                    <p:animScale>
                                      <p:cBhvr>
                                        <p:cTn id="32" dur="166" decel="50000">
                                          <p:stCondLst>
                                            <p:cond delay="1338"/>
                                          </p:stCondLst>
                                        </p:cTn>
                                        <p:tgtEl>
                                          <p:spTgt spid="12291">
                                            <p:txEl>
                                              <p:pRg st="3" end="3"/>
                                            </p:txEl>
                                          </p:spTgt>
                                        </p:tgtEl>
                                      </p:cBhvr>
                                      <p:to x="100000" y="100000"/>
                                    </p:animScale>
                                    <p:animScale>
                                      <p:cBhvr>
                                        <p:cTn id="33" dur="26">
                                          <p:stCondLst>
                                            <p:cond delay="1642"/>
                                          </p:stCondLst>
                                        </p:cTn>
                                        <p:tgtEl>
                                          <p:spTgt spid="12291">
                                            <p:txEl>
                                              <p:pRg st="3" end="3"/>
                                            </p:txEl>
                                          </p:spTgt>
                                        </p:tgtEl>
                                      </p:cBhvr>
                                      <p:to x="100000" y="90000"/>
                                    </p:animScale>
                                    <p:animScale>
                                      <p:cBhvr>
                                        <p:cTn id="34" dur="166" decel="50000">
                                          <p:stCondLst>
                                            <p:cond delay="1668"/>
                                          </p:stCondLst>
                                        </p:cTn>
                                        <p:tgtEl>
                                          <p:spTgt spid="12291">
                                            <p:txEl>
                                              <p:pRg st="3" end="3"/>
                                            </p:txEl>
                                          </p:spTgt>
                                        </p:tgtEl>
                                      </p:cBhvr>
                                      <p:to x="100000" y="100000"/>
                                    </p:animScale>
                                    <p:animScale>
                                      <p:cBhvr>
                                        <p:cTn id="35" dur="26">
                                          <p:stCondLst>
                                            <p:cond delay="1808"/>
                                          </p:stCondLst>
                                        </p:cTn>
                                        <p:tgtEl>
                                          <p:spTgt spid="12291">
                                            <p:txEl>
                                              <p:pRg st="3" end="3"/>
                                            </p:txEl>
                                          </p:spTgt>
                                        </p:tgtEl>
                                      </p:cBhvr>
                                      <p:to x="100000" y="95000"/>
                                    </p:animScale>
                                    <p:animScale>
                                      <p:cBhvr>
                                        <p:cTn id="36" dur="166" decel="50000">
                                          <p:stCondLst>
                                            <p:cond delay="1834"/>
                                          </p:stCondLst>
                                        </p:cTn>
                                        <p:tgtEl>
                                          <p:spTgt spid="12291">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2291">
                                            <p:txEl>
                                              <p:pRg st="5" end="5"/>
                                            </p:txEl>
                                          </p:spTgt>
                                        </p:tgtEl>
                                        <p:attrNameLst>
                                          <p:attrName>style.visibility</p:attrName>
                                        </p:attrNameLst>
                                      </p:cBhvr>
                                      <p:to>
                                        <p:strVal val="visible"/>
                                      </p:to>
                                    </p:set>
                                    <p:animEffect transition="in" filter="wipe(down)">
                                      <p:cBhvr>
                                        <p:cTn id="39" dur="580">
                                          <p:stCondLst>
                                            <p:cond delay="0"/>
                                          </p:stCondLst>
                                        </p:cTn>
                                        <p:tgtEl>
                                          <p:spTgt spid="12291">
                                            <p:txEl>
                                              <p:pRg st="5" end="5"/>
                                            </p:txEl>
                                          </p:spTgt>
                                        </p:tgtEl>
                                      </p:cBhvr>
                                    </p:animEffect>
                                    <p:anim calcmode="lin" valueType="num">
                                      <p:cBhvr>
                                        <p:cTn id="40" dur="1822" tmFilter="0,0; 0.14,0.36; 0.43,0.73; 0.71,0.91; 1.0,1.0">
                                          <p:stCondLst>
                                            <p:cond delay="0"/>
                                          </p:stCondLst>
                                        </p:cTn>
                                        <p:tgtEl>
                                          <p:spTgt spid="12291">
                                            <p:txEl>
                                              <p:pRg st="5" end="5"/>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291">
                                            <p:txEl>
                                              <p:pRg st="5" end="5"/>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291">
                                            <p:txEl>
                                              <p:pRg st="5" end="5"/>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291">
                                            <p:txEl>
                                              <p:pRg st="5" end="5"/>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291">
                                            <p:txEl>
                                              <p:pRg st="5" end="5"/>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2291">
                                            <p:txEl>
                                              <p:pRg st="5" end="5"/>
                                            </p:txEl>
                                          </p:spTgt>
                                        </p:tgtEl>
                                      </p:cBhvr>
                                      <p:to x="100000" y="60000"/>
                                    </p:animScale>
                                    <p:animScale>
                                      <p:cBhvr>
                                        <p:cTn id="46" dur="166" decel="50000">
                                          <p:stCondLst>
                                            <p:cond delay="676"/>
                                          </p:stCondLst>
                                        </p:cTn>
                                        <p:tgtEl>
                                          <p:spTgt spid="12291">
                                            <p:txEl>
                                              <p:pRg st="5" end="5"/>
                                            </p:txEl>
                                          </p:spTgt>
                                        </p:tgtEl>
                                      </p:cBhvr>
                                      <p:to x="100000" y="100000"/>
                                    </p:animScale>
                                    <p:animScale>
                                      <p:cBhvr>
                                        <p:cTn id="47" dur="26">
                                          <p:stCondLst>
                                            <p:cond delay="1312"/>
                                          </p:stCondLst>
                                        </p:cTn>
                                        <p:tgtEl>
                                          <p:spTgt spid="12291">
                                            <p:txEl>
                                              <p:pRg st="5" end="5"/>
                                            </p:txEl>
                                          </p:spTgt>
                                        </p:tgtEl>
                                      </p:cBhvr>
                                      <p:to x="100000" y="80000"/>
                                    </p:animScale>
                                    <p:animScale>
                                      <p:cBhvr>
                                        <p:cTn id="48" dur="166" decel="50000">
                                          <p:stCondLst>
                                            <p:cond delay="1338"/>
                                          </p:stCondLst>
                                        </p:cTn>
                                        <p:tgtEl>
                                          <p:spTgt spid="12291">
                                            <p:txEl>
                                              <p:pRg st="5" end="5"/>
                                            </p:txEl>
                                          </p:spTgt>
                                        </p:tgtEl>
                                      </p:cBhvr>
                                      <p:to x="100000" y="100000"/>
                                    </p:animScale>
                                    <p:animScale>
                                      <p:cBhvr>
                                        <p:cTn id="49" dur="26">
                                          <p:stCondLst>
                                            <p:cond delay="1642"/>
                                          </p:stCondLst>
                                        </p:cTn>
                                        <p:tgtEl>
                                          <p:spTgt spid="12291">
                                            <p:txEl>
                                              <p:pRg st="5" end="5"/>
                                            </p:txEl>
                                          </p:spTgt>
                                        </p:tgtEl>
                                      </p:cBhvr>
                                      <p:to x="100000" y="90000"/>
                                    </p:animScale>
                                    <p:animScale>
                                      <p:cBhvr>
                                        <p:cTn id="50" dur="166" decel="50000">
                                          <p:stCondLst>
                                            <p:cond delay="1668"/>
                                          </p:stCondLst>
                                        </p:cTn>
                                        <p:tgtEl>
                                          <p:spTgt spid="12291">
                                            <p:txEl>
                                              <p:pRg st="5" end="5"/>
                                            </p:txEl>
                                          </p:spTgt>
                                        </p:tgtEl>
                                      </p:cBhvr>
                                      <p:to x="100000" y="100000"/>
                                    </p:animScale>
                                    <p:animScale>
                                      <p:cBhvr>
                                        <p:cTn id="51" dur="26">
                                          <p:stCondLst>
                                            <p:cond delay="1808"/>
                                          </p:stCondLst>
                                        </p:cTn>
                                        <p:tgtEl>
                                          <p:spTgt spid="12291">
                                            <p:txEl>
                                              <p:pRg st="5" end="5"/>
                                            </p:txEl>
                                          </p:spTgt>
                                        </p:tgtEl>
                                      </p:cBhvr>
                                      <p:to x="100000" y="95000"/>
                                    </p:animScale>
                                    <p:animScale>
                                      <p:cBhvr>
                                        <p:cTn id="52" dur="166" decel="50000">
                                          <p:stCondLst>
                                            <p:cond delay="1834"/>
                                          </p:stCondLst>
                                        </p:cTn>
                                        <p:tgtEl>
                                          <p:spTgt spid="12291">
                                            <p:txEl>
                                              <p:pRg st="5" end="5"/>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2291">
                                            <p:txEl>
                                              <p:pRg st="7" end="7"/>
                                            </p:txEl>
                                          </p:spTgt>
                                        </p:tgtEl>
                                        <p:attrNameLst>
                                          <p:attrName>style.visibility</p:attrName>
                                        </p:attrNameLst>
                                      </p:cBhvr>
                                      <p:to>
                                        <p:strVal val="visible"/>
                                      </p:to>
                                    </p:set>
                                    <p:animEffect transition="in" filter="wipe(down)">
                                      <p:cBhvr>
                                        <p:cTn id="55" dur="580">
                                          <p:stCondLst>
                                            <p:cond delay="0"/>
                                          </p:stCondLst>
                                        </p:cTn>
                                        <p:tgtEl>
                                          <p:spTgt spid="12291">
                                            <p:txEl>
                                              <p:pRg st="7" end="7"/>
                                            </p:txEl>
                                          </p:spTgt>
                                        </p:tgtEl>
                                      </p:cBhvr>
                                    </p:animEffect>
                                    <p:anim calcmode="lin" valueType="num">
                                      <p:cBhvr>
                                        <p:cTn id="56" dur="1822" tmFilter="0,0; 0.14,0.36; 0.43,0.73; 0.71,0.91; 1.0,1.0">
                                          <p:stCondLst>
                                            <p:cond delay="0"/>
                                          </p:stCondLst>
                                        </p:cTn>
                                        <p:tgtEl>
                                          <p:spTgt spid="12291">
                                            <p:txEl>
                                              <p:pRg st="7" end="7"/>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291">
                                            <p:txEl>
                                              <p:pRg st="7" end="7"/>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291">
                                            <p:txEl>
                                              <p:pRg st="7" end="7"/>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291">
                                            <p:txEl>
                                              <p:pRg st="7" end="7"/>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291">
                                            <p:txEl>
                                              <p:pRg st="7" end="7"/>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2291">
                                            <p:txEl>
                                              <p:pRg st="7" end="7"/>
                                            </p:txEl>
                                          </p:spTgt>
                                        </p:tgtEl>
                                      </p:cBhvr>
                                      <p:to x="100000" y="60000"/>
                                    </p:animScale>
                                    <p:animScale>
                                      <p:cBhvr>
                                        <p:cTn id="62" dur="166" decel="50000">
                                          <p:stCondLst>
                                            <p:cond delay="676"/>
                                          </p:stCondLst>
                                        </p:cTn>
                                        <p:tgtEl>
                                          <p:spTgt spid="12291">
                                            <p:txEl>
                                              <p:pRg st="7" end="7"/>
                                            </p:txEl>
                                          </p:spTgt>
                                        </p:tgtEl>
                                      </p:cBhvr>
                                      <p:to x="100000" y="100000"/>
                                    </p:animScale>
                                    <p:animScale>
                                      <p:cBhvr>
                                        <p:cTn id="63" dur="26">
                                          <p:stCondLst>
                                            <p:cond delay="1312"/>
                                          </p:stCondLst>
                                        </p:cTn>
                                        <p:tgtEl>
                                          <p:spTgt spid="12291">
                                            <p:txEl>
                                              <p:pRg st="7" end="7"/>
                                            </p:txEl>
                                          </p:spTgt>
                                        </p:tgtEl>
                                      </p:cBhvr>
                                      <p:to x="100000" y="80000"/>
                                    </p:animScale>
                                    <p:animScale>
                                      <p:cBhvr>
                                        <p:cTn id="64" dur="166" decel="50000">
                                          <p:stCondLst>
                                            <p:cond delay="1338"/>
                                          </p:stCondLst>
                                        </p:cTn>
                                        <p:tgtEl>
                                          <p:spTgt spid="12291">
                                            <p:txEl>
                                              <p:pRg st="7" end="7"/>
                                            </p:txEl>
                                          </p:spTgt>
                                        </p:tgtEl>
                                      </p:cBhvr>
                                      <p:to x="100000" y="100000"/>
                                    </p:animScale>
                                    <p:animScale>
                                      <p:cBhvr>
                                        <p:cTn id="65" dur="26">
                                          <p:stCondLst>
                                            <p:cond delay="1642"/>
                                          </p:stCondLst>
                                        </p:cTn>
                                        <p:tgtEl>
                                          <p:spTgt spid="12291">
                                            <p:txEl>
                                              <p:pRg st="7" end="7"/>
                                            </p:txEl>
                                          </p:spTgt>
                                        </p:tgtEl>
                                      </p:cBhvr>
                                      <p:to x="100000" y="90000"/>
                                    </p:animScale>
                                    <p:animScale>
                                      <p:cBhvr>
                                        <p:cTn id="66" dur="166" decel="50000">
                                          <p:stCondLst>
                                            <p:cond delay="1668"/>
                                          </p:stCondLst>
                                        </p:cTn>
                                        <p:tgtEl>
                                          <p:spTgt spid="12291">
                                            <p:txEl>
                                              <p:pRg st="7" end="7"/>
                                            </p:txEl>
                                          </p:spTgt>
                                        </p:tgtEl>
                                      </p:cBhvr>
                                      <p:to x="100000" y="100000"/>
                                    </p:animScale>
                                    <p:animScale>
                                      <p:cBhvr>
                                        <p:cTn id="67" dur="26">
                                          <p:stCondLst>
                                            <p:cond delay="1808"/>
                                          </p:stCondLst>
                                        </p:cTn>
                                        <p:tgtEl>
                                          <p:spTgt spid="12291">
                                            <p:txEl>
                                              <p:pRg st="7" end="7"/>
                                            </p:txEl>
                                          </p:spTgt>
                                        </p:tgtEl>
                                      </p:cBhvr>
                                      <p:to x="100000" y="95000"/>
                                    </p:animScale>
                                    <p:animScale>
                                      <p:cBhvr>
                                        <p:cTn id="68" dur="166" decel="50000">
                                          <p:stCondLst>
                                            <p:cond delay="1834"/>
                                          </p:stCondLst>
                                        </p:cTn>
                                        <p:tgtEl>
                                          <p:spTgt spid="12291">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sz="2800" b="1">
                <a:solidFill>
                  <a:schemeClr val="accent4"/>
                </a:solidFill>
                <a:effectLst/>
              </a:rPr>
              <a:t>         </a:t>
            </a:r>
            <a:r>
              <a:rPr lang="en-US" sz="2800" b="1" u="sng">
                <a:solidFill>
                  <a:schemeClr val="accent4"/>
                </a:solidFill>
                <a:effectLst/>
              </a:rPr>
              <a:t> WHAT IS IMAGE CLASSIFICATION?</a:t>
            </a:r>
          </a:p>
        </p:txBody>
      </p:sp>
      <p:sp>
        <p:nvSpPr>
          <p:cNvPr id="3" name="Content Placeholder 2"/>
          <p:cNvSpPr>
            <a:spLocks noGrp="1"/>
          </p:cNvSpPr>
          <p:nvPr>
            <p:ph idx="1"/>
          </p:nvPr>
        </p:nvSpPr>
        <p:spPr>
          <a:xfrm>
            <a:off x="457200" y="1174750"/>
            <a:ext cx="8229600" cy="5386705"/>
          </a:xfrm>
        </p:spPr>
        <p:txBody>
          <a:bodyPr/>
          <a:lstStyle/>
          <a:p>
            <a:pPr>
              <a:buBlip>
                <a:blip r:embed="rId2"/>
              </a:buBlip>
            </a:pPr>
            <a:r>
              <a:rPr lang="en-IN" sz="2000" dirty="0"/>
              <a:t>Image classification refers to a process in computer vision that can classify an image according to its visual content.</a:t>
            </a:r>
          </a:p>
          <a:p>
            <a:pPr>
              <a:lnSpc>
                <a:spcPct val="150000"/>
              </a:lnSpc>
              <a:buBlip>
                <a:blip r:embed="rId2"/>
              </a:buBlip>
            </a:pPr>
            <a:r>
              <a:rPr lang="en-IN" sz="2000" dirty="0"/>
              <a:t>In the Classification system database is very important that contains predefined sample patterns of object under consideration that compare with the test object to classify it appropriate class.</a:t>
            </a:r>
          </a:p>
          <a:p>
            <a:pPr>
              <a:buBlip>
                <a:blip r:embed="rId2"/>
              </a:buBlip>
            </a:pPr>
            <a:r>
              <a:rPr lang="en-IN" sz="2000" dirty="0"/>
              <a:t>In a typical classification system image is captured by a camera and consequently processed. </a:t>
            </a:r>
          </a:p>
          <a:p>
            <a:pPr>
              <a:buBlip>
                <a:blip r:embed="rId2"/>
              </a:buBlip>
            </a:pPr>
            <a:r>
              <a:rPr lang="en-IN" sz="2000" dirty="0"/>
              <a:t>In Supervised classification, first of all training took place through known group of pixels. The trained classifier used to classify other images.</a:t>
            </a:r>
          </a:p>
          <a:p>
            <a:pPr>
              <a:buBlip>
                <a:blip r:embed="rId2"/>
              </a:buBlip>
            </a:pPr>
            <a:r>
              <a:rPr lang="en-IN" sz="2000" dirty="0"/>
              <a:t>The Unsupervised classification uses the properties of the pixels to group them and these groups are known as cluster and process is called clustering. The numbers of clusters are decided by users.</a:t>
            </a:r>
            <a:endParaRPr lang="en-US" sz="2000" dirty="0"/>
          </a:p>
          <a:p>
            <a:pPr marL="0"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144000" cy="4305300"/>
          </a:xfrm>
        </p:spPr>
        <p:txBody>
          <a:bodyPr rtlCol="0">
            <a:normAutofit fontScale="90000"/>
          </a:bodyPr>
          <a:lstStyle/>
          <a:p>
            <a:pPr eaLnBrk="1" fontAlgn="auto" hangingPunct="1">
              <a:spcAft>
                <a:spcPts val="0"/>
              </a:spcAft>
              <a:buClr>
                <a:srgbClr val="FF0000"/>
              </a:buClr>
              <a:defRPr/>
            </a:pPr>
            <a:r>
              <a:rPr lang="en-US" sz="3100" b="1" dirty="0"/>
              <a:t>            </a:t>
            </a:r>
            <a:r>
              <a:rPr lang="en-US" sz="3100" b="1" u="sng" dirty="0"/>
              <a:t>PROBLEM STATEMENT AND DATA SETS</a:t>
            </a:r>
            <a:br>
              <a:rPr lang="en-US" sz="3100" b="1" u="sng" dirty="0"/>
            </a:br>
            <a:br>
              <a:rPr lang="en-US" sz="3100" b="1" u="sng" dirty="0"/>
            </a:br>
            <a:r>
              <a:rPr lang="en-US" sz="3100" b="1" dirty="0"/>
              <a:t>        </a:t>
            </a:r>
            <a:r>
              <a:rPr lang="en-IN" sz="2200" b="1" dirty="0">
                <a:latin typeface="Times New Roman" panose="02020603050405020304" pitchFamily="18" charset="0"/>
                <a:cs typeface="Times New Roman" panose="02020603050405020304" pitchFamily="18" charset="0"/>
                <a:sym typeface="+mn-ea"/>
              </a:rPr>
              <a:t>Problem statement: </a:t>
            </a:r>
            <a:r>
              <a:rPr lang="en-IN" sz="2200" dirty="0">
                <a:latin typeface="Times New Roman" panose="02020603050405020304" pitchFamily="18" charset="0"/>
                <a:cs typeface="Times New Roman" panose="02020603050405020304" pitchFamily="18" charset="0"/>
                <a:sym typeface="+mn-ea"/>
              </a:rPr>
              <a:t>To study a retina image dataset and to model a classifier  </a:t>
            </a:r>
            <a:br>
              <a:rPr lang="en-IN" sz="2200" dirty="0">
                <a:latin typeface="Times New Roman" panose="02020603050405020304" pitchFamily="18" charset="0"/>
                <a:cs typeface="Times New Roman" panose="02020603050405020304" pitchFamily="18" charset="0"/>
                <a:sym typeface="+mn-ea"/>
              </a:rPr>
            </a:br>
            <a:r>
              <a:rPr lang="en-IN" sz="2200" dirty="0">
                <a:latin typeface="Times New Roman" panose="02020603050405020304" pitchFamily="18" charset="0"/>
                <a:cs typeface="Times New Roman" panose="02020603050405020304" pitchFamily="18" charset="0"/>
                <a:sym typeface="+mn-ea"/>
              </a:rPr>
              <a:t>            for predicting whether a person is suffering from glaucoma or not.</a:t>
            </a:r>
            <a:br>
              <a:rPr lang="en-IN" sz="2200" dirty="0">
                <a:latin typeface="Times New Roman" panose="02020603050405020304" pitchFamily="18" charset="0"/>
                <a:cs typeface="Times New Roman" panose="02020603050405020304" pitchFamily="18" charset="0"/>
                <a:sym typeface="+mn-ea"/>
              </a:rPr>
            </a:br>
            <a:br>
              <a:rPr lang="en-IN" sz="2200" dirty="0">
                <a:latin typeface="Times New Roman" panose="02020603050405020304" pitchFamily="18" charset="0"/>
                <a:cs typeface="Times New Roman" panose="02020603050405020304" pitchFamily="18" charset="0"/>
                <a:sym typeface="+mn-ea"/>
              </a:rPr>
            </a:br>
            <a:r>
              <a:rPr lang="en-IN" sz="2200" dirty="0">
                <a:latin typeface="Times New Roman" panose="02020603050405020304" pitchFamily="18" charset="0"/>
                <a:cs typeface="Times New Roman" panose="02020603050405020304" pitchFamily="18" charset="0"/>
                <a:sym typeface="+mn-ea"/>
              </a:rPr>
              <a:t>            The problem statement for a document classifier has two aspects: the document       </a:t>
            </a:r>
            <a:br>
              <a:rPr lang="en-IN" sz="2200" dirty="0">
                <a:latin typeface="Times New Roman" panose="02020603050405020304" pitchFamily="18" charset="0"/>
                <a:cs typeface="Times New Roman" panose="02020603050405020304" pitchFamily="18" charset="0"/>
                <a:sym typeface="+mn-ea"/>
              </a:rPr>
            </a:br>
            <a:r>
              <a:rPr lang="en-IN" sz="2200" dirty="0">
                <a:latin typeface="Times New Roman" panose="02020603050405020304" pitchFamily="18" charset="0"/>
                <a:cs typeface="Times New Roman" panose="02020603050405020304" pitchFamily="18" charset="0"/>
                <a:sym typeface="+mn-ea"/>
              </a:rPr>
              <a:t>            space and set of document class. The former defines the range of input  </a:t>
            </a:r>
            <a:br>
              <a:rPr lang="en-IN" sz="2200" dirty="0">
                <a:latin typeface="Times New Roman" panose="02020603050405020304" pitchFamily="18" charset="0"/>
                <a:cs typeface="Times New Roman" panose="02020603050405020304" pitchFamily="18" charset="0"/>
                <a:sym typeface="+mn-ea"/>
              </a:rPr>
            </a:br>
            <a:r>
              <a:rPr lang="en-IN" sz="2200" dirty="0">
                <a:latin typeface="Times New Roman" panose="02020603050405020304" pitchFamily="18" charset="0"/>
                <a:cs typeface="Times New Roman" panose="02020603050405020304" pitchFamily="18" charset="0"/>
                <a:sym typeface="+mn-ea"/>
              </a:rPr>
              <a:t>            documents and the latter defines the output that the classifier can produce.</a:t>
            </a:r>
            <a:br>
              <a:rPr lang="en-IN" sz="2200" dirty="0">
                <a:latin typeface="Times New Roman" panose="02020603050405020304" pitchFamily="18" charset="0"/>
                <a:cs typeface="Times New Roman" panose="02020603050405020304" pitchFamily="18" charset="0"/>
                <a:sym typeface="+mn-ea"/>
              </a:rPr>
            </a:br>
            <a:br>
              <a:rPr lang="en-IN" sz="3200" dirty="0">
                <a:latin typeface="Times New Roman" panose="02020603050405020304" pitchFamily="18" charset="0"/>
                <a:cs typeface="Times New Roman" panose="02020603050405020304" pitchFamily="18" charset="0"/>
                <a:sym typeface="+mn-ea"/>
              </a:rPr>
            </a:br>
            <a:r>
              <a:rPr lang="en-IN" sz="3200" dirty="0">
                <a:latin typeface="Times New Roman" panose="02020603050405020304" pitchFamily="18" charset="0"/>
                <a:cs typeface="Times New Roman" panose="02020603050405020304" pitchFamily="18" charset="0"/>
                <a:sym typeface="+mn-ea"/>
              </a:rPr>
              <a:t>        </a:t>
            </a:r>
            <a:r>
              <a:rPr lang="en-IN" sz="2200" dirty="0">
                <a:latin typeface="Times New Roman" panose="02020603050405020304" pitchFamily="18" charset="0"/>
                <a:cs typeface="Times New Roman" panose="02020603050405020304" pitchFamily="18" charset="0"/>
                <a:sym typeface="+mn-ea"/>
              </a:rPr>
              <a:t>Here in our project, The document space is a database consisting of several   </a:t>
            </a:r>
            <a:br>
              <a:rPr lang="en-IN" sz="2200" dirty="0">
                <a:latin typeface="Times New Roman" panose="02020603050405020304" pitchFamily="18" charset="0"/>
                <a:cs typeface="Times New Roman" panose="02020603050405020304" pitchFamily="18" charset="0"/>
                <a:sym typeface="+mn-ea"/>
              </a:rPr>
            </a:br>
            <a:r>
              <a:rPr lang="en-IN" sz="2200" dirty="0">
                <a:latin typeface="Times New Roman" panose="02020603050405020304" pitchFamily="18" charset="0"/>
                <a:cs typeface="Times New Roman" panose="02020603050405020304" pitchFamily="18" charset="0"/>
                <a:sym typeface="+mn-ea"/>
              </a:rPr>
              <a:t>            numerical  data sets of retinal image. </a:t>
            </a:r>
            <a:br>
              <a:rPr lang="en-IN" sz="3200" dirty="0">
                <a:latin typeface="Times New Roman" panose="02020603050405020304" pitchFamily="18" charset="0"/>
                <a:cs typeface="Times New Roman" panose="02020603050405020304" pitchFamily="18" charset="0"/>
                <a:sym typeface="+mn-ea"/>
              </a:rPr>
            </a:br>
            <a:endParaRPr lang="en-US" sz="3100" u="sng" dirty="0"/>
          </a:p>
        </p:txBody>
      </p:sp>
      <p:sp>
        <p:nvSpPr>
          <p:cNvPr id="3" name="Content Placeholder 2"/>
          <p:cNvSpPr>
            <a:spLocks noGrp="1"/>
          </p:cNvSpPr>
          <p:nvPr>
            <p:ph idx="1"/>
          </p:nvPr>
        </p:nvSpPr>
        <p:spPr>
          <a:xfrm>
            <a:off x="457200" y="4114800"/>
            <a:ext cx="8229600" cy="2743200"/>
          </a:xfrm>
        </p:spPr>
        <p:txBody>
          <a:bodyPr rtlCol="0">
            <a:noAutofit/>
          </a:bodyPr>
          <a:lstStyle/>
          <a:p>
            <a:pPr marL="0" indent="0" eaLnBrk="1" fontAlgn="auto" hangingPunct="1">
              <a:spcAft>
                <a:spcPts val="0"/>
              </a:spcAft>
              <a:buClr>
                <a:schemeClr val="accent3"/>
              </a:buClr>
              <a:buNone/>
              <a:defRPr/>
            </a:pPr>
            <a:endParaRPr lang="en-US" sz="1800" dirty="0">
              <a:latin typeface="Times New Roman" panose="02020603050405020304" pitchFamily="18" charset="0"/>
              <a:cs typeface="Times New Roman" panose="02020603050405020304" pitchFamily="18" charset="0"/>
              <a:sym typeface="+mn-ea"/>
            </a:endParaRPr>
          </a:p>
          <a:p>
            <a:pPr fontAlgn="auto">
              <a:spcAft>
                <a:spcPts val="0"/>
              </a:spcAft>
              <a:buClr>
                <a:srgbClr val="FF0000"/>
              </a:buClr>
              <a:buFont typeface="Wingdings" panose="05000000000000000000" pitchFamily="2" charset="2"/>
              <a:buChar char="Ø"/>
              <a:defRPr/>
            </a:pPr>
            <a:r>
              <a:rPr lang="en-US" sz="2000" b="1" dirty="0">
                <a:latin typeface="Times New Roman" panose="02020603050405020304" pitchFamily="18" charset="0"/>
                <a:cs typeface="Times New Roman" panose="02020603050405020304" pitchFamily="18" charset="0"/>
                <a:sym typeface="+mn-ea"/>
              </a:rPr>
              <a:t>Data Sets:</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we have taken 255 retinal image data sets and performed our   </a:t>
            </a:r>
          </a:p>
          <a:p>
            <a:pPr marL="0" indent="0" eaLnBrk="1" fontAlgn="auto" hangingPunct="1">
              <a:spcAft>
                <a:spcPts val="0"/>
              </a:spcAft>
              <a:buClr>
                <a:schemeClr val="accent3"/>
              </a:buClr>
              <a:buNone/>
              <a:defRPr/>
            </a:pPr>
            <a:r>
              <a:rPr lang="en-IN" sz="1800" dirty="0">
                <a:latin typeface="Times New Roman" panose="02020603050405020304" pitchFamily="18" charset="0"/>
                <a:cs typeface="Times New Roman" panose="02020603050405020304" pitchFamily="18" charset="0"/>
              </a:rPr>
              <a:t>      classification operations on that image. We have used 70% of the image data set  </a:t>
            </a:r>
          </a:p>
          <a:p>
            <a:pPr marL="0" indent="0" eaLnBrk="1" fontAlgn="auto" hangingPunct="1">
              <a:spcAft>
                <a:spcPts val="0"/>
              </a:spcAft>
              <a:buClr>
                <a:schemeClr val="accent3"/>
              </a:buClr>
              <a:buNone/>
              <a:defRPr/>
            </a:pPr>
            <a:r>
              <a:rPr lang="en-IN" sz="1800" dirty="0">
                <a:latin typeface="Times New Roman" panose="02020603050405020304" pitchFamily="18" charset="0"/>
                <a:cs typeface="Times New Roman" panose="02020603050405020304" pitchFamily="18" charset="0"/>
              </a:rPr>
              <a:t>       for training our model and left 30% for testing the model.</a:t>
            </a:r>
          </a:p>
          <a:p>
            <a:pPr marL="0" indent="0" eaLnBrk="1" fontAlgn="auto" hangingPunct="1">
              <a:spcAft>
                <a:spcPts val="0"/>
              </a:spcAft>
              <a:buClr>
                <a:schemeClr val="accent3"/>
              </a:buClr>
              <a:buNone/>
              <a:defRPr/>
            </a:pPr>
            <a:endParaRPr lang="en-IN" sz="1800"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3"/>
              </a:buClr>
              <a:buFont typeface="Wingdings" panose="05000000000000000000" charset="0"/>
              <a:buBlip>
                <a:blip r:embed="rId2"/>
              </a:buBlip>
              <a:defRPr/>
            </a:pPr>
            <a:r>
              <a:rPr lang="en-IN" sz="1800" dirty="0">
                <a:latin typeface="Times New Roman" panose="02020603050405020304" pitchFamily="18" charset="0"/>
                <a:cs typeface="Times New Roman" panose="02020603050405020304" pitchFamily="18" charset="0"/>
              </a:rPr>
              <a:t>    The features are extracted from the fundus images using image processing  </a:t>
            </a:r>
          </a:p>
          <a:p>
            <a:pPr marL="0" indent="0" eaLnBrk="1" fontAlgn="auto" hangingPunct="1">
              <a:spcAft>
                <a:spcPts val="0"/>
              </a:spcAft>
              <a:buClr>
                <a:schemeClr val="accent3"/>
              </a:buClr>
              <a:buNone/>
              <a:defRPr/>
            </a:pPr>
            <a:r>
              <a:rPr lang="en-IN" sz="1800" dirty="0">
                <a:latin typeface="Times New Roman" panose="02020603050405020304" pitchFamily="18" charset="0"/>
                <a:cs typeface="Times New Roman" panose="02020603050405020304" pitchFamily="18" charset="0"/>
              </a:rPr>
              <a:t>       techniques - kurtosis, k-stat, mean, median, standard deviation and the obtained </a:t>
            </a:r>
          </a:p>
          <a:p>
            <a:pPr marL="0" indent="0" eaLnBrk="1" fontAlgn="auto" hangingPunct="1">
              <a:spcAft>
                <a:spcPts val="0"/>
              </a:spcAft>
              <a:buClr>
                <a:schemeClr val="accent3"/>
              </a:buClr>
              <a:buNone/>
              <a:defRPr/>
            </a:pPr>
            <a:r>
              <a:rPr lang="en-IN" sz="1800" dirty="0">
                <a:latin typeface="Times New Roman" panose="02020603050405020304" pitchFamily="18" charset="0"/>
                <a:cs typeface="Times New Roman" panose="02020603050405020304" pitchFamily="18" charset="0"/>
              </a:rPr>
              <a:t>       numerical features are stored in a dataset.</a:t>
            </a:r>
            <a:endParaRPr lang="en-US" sz="1800" dirty="0">
              <a:latin typeface="Times New Roman" panose="02020603050405020304" pitchFamily="18" charset="0"/>
              <a:cs typeface="Times New Roman" panose="02020603050405020304" pitchFamily="18" charset="0"/>
              <a:sym typeface="+mn-ea"/>
            </a:endParaRPr>
          </a:p>
          <a:p>
            <a:pPr marL="0" indent="0" eaLnBrk="1" fontAlgn="auto" hangingPunct="1">
              <a:spcAft>
                <a:spcPts val="0"/>
              </a:spcAft>
              <a:buClr>
                <a:schemeClr val="accent3"/>
              </a:buClr>
              <a:buFont typeface="Wingdings" panose="05000000000000000000" charset="0"/>
              <a:buNone/>
              <a:defRPr/>
            </a:pPr>
            <a:endParaRPr lang="en-US" sz="1800"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3"/>
              </a:buClr>
              <a:buFont typeface="Wingdings" panose="05000000000000000000" charset="0"/>
              <a:buNone/>
              <a:defRPr/>
            </a:pPr>
            <a:endParaRPr lang="en-US" sz="1800"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3"/>
              </a:buClr>
              <a:buFont typeface="Wingdings" panose="05000000000000000000" charset="0"/>
              <a:buNone/>
              <a:defRPr/>
            </a:pPr>
            <a:endParaRPr lang="en-US" sz="1800"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3"/>
              </a:buClr>
              <a:buFont typeface="Wingdings" panose="05000000000000000000" charset="0"/>
              <a:buNone/>
              <a:defRPr/>
            </a:pPr>
            <a:endParaRPr lang="en-US" sz="1800" dirty="0">
              <a:latin typeface="Times New Roman" panose="02020603050405020304" pitchFamily="18" charset="0"/>
              <a:cs typeface="Times New Roman" panose="02020603050405020304" pitchFamily="18" charset="0"/>
            </a:endParaRPr>
          </a:p>
          <a:p>
            <a:pPr eaLnBrk="1" fontAlgn="auto" hangingPunct="1">
              <a:spcAft>
                <a:spcPts val="0"/>
              </a:spcAft>
              <a:buClr>
                <a:schemeClr val="accent3"/>
              </a:buClr>
              <a:buFont typeface="Wingdings" panose="05000000000000000000" charset="0"/>
              <a:buNone/>
              <a:defRPr/>
            </a:pPr>
            <a:r>
              <a:rPr lang="en-US" sz="1800" dirty="0">
                <a:latin typeface="Times New Roman" panose="02020603050405020304" pitchFamily="18" charset="0"/>
                <a:cs typeface="Times New Roman" panose="02020603050405020304" pitchFamily="18" charset="0"/>
              </a:rPr>
              <a:t> </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80">
                                          <p:stCondLst>
                                            <p:cond delay="0"/>
                                          </p:stCondLst>
                                        </p:cTn>
                                        <p:tgtEl>
                                          <p:spTgt spid="3">
                                            <p:txEl>
                                              <p:pRg st="1" end="1"/>
                                            </p:txEl>
                                          </p:spTgt>
                                        </p:tgtEl>
                                      </p:cBhvr>
                                    </p:animEffect>
                                    <p:anim calcmode="lin" valueType="num">
                                      <p:cBhvr>
                                        <p:cTn id="1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1" end="1"/>
                                            </p:txEl>
                                          </p:spTgt>
                                        </p:tgtEl>
                                      </p:cBhvr>
                                      <p:to x="100000" y="60000"/>
                                    </p:animScale>
                                    <p:animScale>
                                      <p:cBhvr>
                                        <p:cTn id="22" dur="166" decel="50000">
                                          <p:stCondLst>
                                            <p:cond delay="676"/>
                                          </p:stCondLst>
                                        </p:cTn>
                                        <p:tgtEl>
                                          <p:spTgt spid="3">
                                            <p:txEl>
                                              <p:pRg st="1" end="1"/>
                                            </p:txEl>
                                          </p:spTgt>
                                        </p:tgtEl>
                                      </p:cBhvr>
                                      <p:to x="100000" y="100000"/>
                                    </p:animScale>
                                    <p:animScale>
                                      <p:cBhvr>
                                        <p:cTn id="23" dur="26">
                                          <p:stCondLst>
                                            <p:cond delay="1312"/>
                                          </p:stCondLst>
                                        </p:cTn>
                                        <p:tgtEl>
                                          <p:spTgt spid="3">
                                            <p:txEl>
                                              <p:pRg st="1" end="1"/>
                                            </p:txEl>
                                          </p:spTgt>
                                        </p:tgtEl>
                                      </p:cBhvr>
                                      <p:to x="100000" y="80000"/>
                                    </p:animScale>
                                    <p:animScale>
                                      <p:cBhvr>
                                        <p:cTn id="24" dur="166" decel="50000">
                                          <p:stCondLst>
                                            <p:cond delay="1338"/>
                                          </p:stCondLst>
                                        </p:cTn>
                                        <p:tgtEl>
                                          <p:spTgt spid="3">
                                            <p:txEl>
                                              <p:pRg st="1" end="1"/>
                                            </p:txEl>
                                          </p:spTgt>
                                        </p:tgtEl>
                                      </p:cBhvr>
                                      <p:to x="100000" y="100000"/>
                                    </p:animScale>
                                    <p:animScale>
                                      <p:cBhvr>
                                        <p:cTn id="25" dur="26">
                                          <p:stCondLst>
                                            <p:cond delay="1642"/>
                                          </p:stCondLst>
                                        </p:cTn>
                                        <p:tgtEl>
                                          <p:spTgt spid="3">
                                            <p:txEl>
                                              <p:pRg st="1" end="1"/>
                                            </p:txEl>
                                          </p:spTgt>
                                        </p:tgtEl>
                                      </p:cBhvr>
                                      <p:to x="100000" y="90000"/>
                                    </p:animScale>
                                    <p:animScale>
                                      <p:cBhvr>
                                        <p:cTn id="26" dur="166" decel="50000">
                                          <p:stCondLst>
                                            <p:cond delay="1668"/>
                                          </p:stCondLst>
                                        </p:cTn>
                                        <p:tgtEl>
                                          <p:spTgt spid="3">
                                            <p:txEl>
                                              <p:pRg st="1" end="1"/>
                                            </p:txEl>
                                          </p:spTgt>
                                        </p:tgtEl>
                                      </p:cBhvr>
                                      <p:to x="100000" y="100000"/>
                                    </p:animScale>
                                    <p:animScale>
                                      <p:cBhvr>
                                        <p:cTn id="27" dur="26">
                                          <p:stCondLst>
                                            <p:cond delay="1808"/>
                                          </p:stCondLst>
                                        </p:cTn>
                                        <p:tgtEl>
                                          <p:spTgt spid="3">
                                            <p:txEl>
                                              <p:pRg st="1" end="1"/>
                                            </p:txEl>
                                          </p:spTgt>
                                        </p:tgtEl>
                                      </p:cBhvr>
                                      <p:to x="100000" y="95000"/>
                                    </p:animScale>
                                    <p:animScale>
                                      <p:cBhvr>
                                        <p:cTn id="28" dur="166" decel="50000">
                                          <p:stCondLst>
                                            <p:cond delay="1834"/>
                                          </p:stCondLst>
                                        </p:cTn>
                                        <p:tgtEl>
                                          <p:spTgt spid="3">
                                            <p:txEl>
                                              <p:pRg st="1" end="1"/>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80">
                                          <p:stCondLst>
                                            <p:cond delay="0"/>
                                          </p:stCondLst>
                                        </p:cTn>
                                        <p:tgtEl>
                                          <p:spTgt spid="3">
                                            <p:txEl>
                                              <p:pRg st="2" end="2"/>
                                            </p:txEl>
                                          </p:spTgt>
                                        </p:tgtEl>
                                      </p:cBhvr>
                                    </p:animEffect>
                                    <p:anim calcmode="lin" valueType="num">
                                      <p:cBhvr>
                                        <p:cTn id="3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2" end="2"/>
                                            </p:txEl>
                                          </p:spTgt>
                                        </p:tgtEl>
                                      </p:cBhvr>
                                      <p:to x="100000" y="60000"/>
                                    </p:animScale>
                                    <p:animScale>
                                      <p:cBhvr>
                                        <p:cTn id="38" dur="166" decel="50000">
                                          <p:stCondLst>
                                            <p:cond delay="676"/>
                                          </p:stCondLst>
                                        </p:cTn>
                                        <p:tgtEl>
                                          <p:spTgt spid="3">
                                            <p:txEl>
                                              <p:pRg st="2" end="2"/>
                                            </p:txEl>
                                          </p:spTgt>
                                        </p:tgtEl>
                                      </p:cBhvr>
                                      <p:to x="100000" y="100000"/>
                                    </p:animScale>
                                    <p:animScale>
                                      <p:cBhvr>
                                        <p:cTn id="39" dur="26">
                                          <p:stCondLst>
                                            <p:cond delay="1312"/>
                                          </p:stCondLst>
                                        </p:cTn>
                                        <p:tgtEl>
                                          <p:spTgt spid="3">
                                            <p:txEl>
                                              <p:pRg st="2" end="2"/>
                                            </p:txEl>
                                          </p:spTgt>
                                        </p:tgtEl>
                                      </p:cBhvr>
                                      <p:to x="100000" y="80000"/>
                                    </p:animScale>
                                    <p:animScale>
                                      <p:cBhvr>
                                        <p:cTn id="40" dur="166" decel="50000">
                                          <p:stCondLst>
                                            <p:cond delay="1338"/>
                                          </p:stCondLst>
                                        </p:cTn>
                                        <p:tgtEl>
                                          <p:spTgt spid="3">
                                            <p:txEl>
                                              <p:pRg st="2" end="2"/>
                                            </p:txEl>
                                          </p:spTgt>
                                        </p:tgtEl>
                                      </p:cBhvr>
                                      <p:to x="100000" y="100000"/>
                                    </p:animScale>
                                    <p:animScale>
                                      <p:cBhvr>
                                        <p:cTn id="41" dur="26">
                                          <p:stCondLst>
                                            <p:cond delay="1642"/>
                                          </p:stCondLst>
                                        </p:cTn>
                                        <p:tgtEl>
                                          <p:spTgt spid="3">
                                            <p:txEl>
                                              <p:pRg st="2" end="2"/>
                                            </p:txEl>
                                          </p:spTgt>
                                        </p:tgtEl>
                                      </p:cBhvr>
                                      <p:to x="100000" y="90000"/>
                                    </p:animScale>
                                    <p:animScale>
                                      <p:cBhvr>
                                        <p:cTn id="42" dur="166" decel="50000">
                                          <p:stCondLst>
                                            <p:cond delay="1668"/>
                                          </p:stCondLst>
                                        </p:cTn>
                                        <p:tgtEl>
                                          <p:spTgt spid="3">
                                            <p:txEl>
                                              <p:pRg st="2" end="2"/>
                                            </p:txEl>
                                          </p:spTgt>
                                        </p:tgtEl>
                                      </p:cBhvr>
                                      <p:to x="100000" y="100000"/>
                                    </p:animScale>
                                    <p:animScale>
                                      <p:cBhvr>
                                        <p:cTn id="43" dur="26">
                                          <p:stCondLst>
                                            <p:cond delay="1808"/>
                                          </p:stCondLst>
                                        </p:cTn>
                                        <p:tgtEl>
                                          <p:spTgt spid="3">
                                            <p:txEl>
                                              <p:pRg st="2" end="2"/>
                                            </p:txEl>
                                          </p:spTgt>
                                        </p:tgtEl>
                                      </p:cBhvr>
                                      <p:to x="100000" y="95000"/>
                                    </p:animScale>
                                    <p:animScale>
                                      <p:cBhvr>
                                        <p:cTn id="44" dur="166" decel="50000">
                                          <p:stCondLst>
                                            <p:cond delay="1834"/>
                                          </p:stCondLst>
                                        </p:cTn>
                                        <p:tgtEl>
                                          <p:spTgt spid="3">
                                            <p:txEl>
                                              <p:pRg st="2" end="2"/>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wipe(down)">
                                      <p:cBhvr>
                                        <p:cTn id="47" dur="580">
                                          <p:stCondLst>
                                            <p:cond delay="0"/>
                                          </p:stCondLst>
                                        </p:cTn>
                                        <p:tgtEl>
                                          <p:spTgt spid="3">
                                            <p:txEl>
                                              <p:pRg st="3" end="3"/>
                                            </p:txEl>
                                          </p:spTgt>
                                        </p:tgtEl>
                                      </p:cBhvr>
                                    </p:animEffect>
                                    <p:anim calcmode="lin" valueType="num">
                                      <p:cBhvr>
                                        <p:cTn id="4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3" end="3"/>
                                            </p:txEl>
                                          </p:spTgt>
                                        </p:tgtEl>
                                      </p:cBhvr>
                                      <p:to x="100000" y="60000"/>
                                    </p:animScale>
                                    <p:animScale>
                                      <p:cBhvr>
                                        <p:cTn id="54" dur="166" decel="50000">
                                          <p:stCondLst>
                                            <p:cond delay="676"/>
                                          </p:stCondLst>
                                        </p:cTn>
                                        <p:tgtEl>
                                          <p:spTgt spid="3">
                                            <p:txEl>
                                              <p:pRg st="3" end="3"/>
                                            </p:txEl>
                                          </p:spTgt>
                                        </p:tgtEl>
                                      </p:cBhvr>
                                      <p:to x="100000" y="100000"/>
                                    </p:animScale>
                                    <p:animScale>
                                      <p:cBhvr>
                                        <p:cTn id="55" dur="26">
                                          <p:stCondLst>
                                            <p:cond delay="1312"/>
                                          </p:stCondLst>
                                        </p:cTn>
                                        <p:tgtEl>
                                          <p:spTgt spid="3">
                                            <p:txEl>
                                              <p:pRg st="3" end="3"/>
                                            </p:txEl>
                                          </p:spTgt>
                                        </p:tgtEl>
                                      </p:cBhvr>
                                      <p:to x="100000" y="80000"/>
                                    </p:animScale>
                                    <p:animScale>
                                      <p:cBhvr>
                                        <p:cTn id="56" dur="166" decel="50000">
                                          <p:stCondLst>
                                            <p:cond delay="1338"/>
                                          </p:stCondLst>
                                        </p:cTn>
                                        <p:tgtEl>
                                          <p:spTgt spid="3">
                                            <p:txEl>
                                              <p:pRg st="3" end="3"/>
                                            </p:txEl>
                                          </p:spTgt>
                                        </p:tgtEl>
                                      </p:cBhvr>
                                      <p:to x="100000" y="100000"/>
                                    </p:animScale>
                                    <p:animScale>
                                      <p:cBhvr>
                                        <p:cTn id="57" dur="26">
                                          <p:stCondLst>
                                            <p:cond delay="1642"/>
                                          </p:stCondLst>
                                        </p:cTn>
                                        <p:tgtEl>
                                          <p:spTgt spid="3">
                                            <p:txEl>
                                              <p:pRg st="3" end="3"/>
                                            </p:txEl>
                                          </p:spTgt>
                                        </p:tgtEl>
                                      </p:cBhvr>
                                      <p:to x="100000" y="90000"/>
                                    </p:animScale>
                                    <p:animScale>
                                      <p:cBhvr>
                                        <p:cTn id="58" dur="166" decel="50000">
                                          <p:stCondLst>
                                            <p:cond delay="1668"/>
                                          </p:stCondLst>
                                        </p:cTn>
                                        <p:tgtEl>
                                          <p:spTgt spid="3">
                                            <p:txEl>
                                              <p:pRg st="3" end="3"/>
                                            </p:txEl>
                                          </p:spTgt>
                                        </p:tgtEl>
                                      </p:cBhvr>
                                      <p:to x="100000" y="100000"/>
                                    </p:animScale>
                                    <p:animScale>
                                      <p:cBhvr>
                                        <p:cTn id="59" dur="26">
                                          <p:stCondLst>
                                            <p:cond delay="1808"/>
                                          </p:stCondLst>
                                        </p:cTn>
                                        <p:tgtEl>
                                          <p:spTgt spid="3">
                                            <p:txEl>
                                              <p:pRg st="3" end="3"/>
                                            </p:txEl>
                                          </p:spTgt>
                                        </p:tgtEl>
                                      </p:cBhvr>
                                      <p:to x="100000" y="95000"/>
                                    </p:animScale>
                                    <p:animScale>
                                      <p:cBhvr>
                                        <p:cTn id="60" dur="166" decel="50000">
                                          <p:stCondLst>
                                            <p:cond delay="1834"/>
                                          </p:stCondLst>
                                        </p:cTn>
                                        <p:tgtEl>
                                          <p:spTgt spid="3">
                                            <p:txEl>
                                              <p:pRg st="3" end="3"/>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wipe(down)">
                                      <p:cBhvr>
                                        <p:cTn id="63" dur="580">
                                          <p:stCondLst>
                                            <p:cond delay="0"/>
                                          </p:stCondLst>
                                        </p:cTn>
                                        <p:tgtEl>
                                          <p:spTgt spid="3">
                                            <p:txEl>
                                              <p:pRg st="5" end="5"/>
                                            </p:txEl>
                                          </p:spTgt>
                                        </p:tgtEl>
                                      </p:cBhvr>
                                    </p:animEffect>
                                    <p:anim calcmode="lin" valueType="num">
                                      <p:cBhvr>
                                        <p:cTn id="6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5" end="5"/>
                                            </p:txEl>
                                          </p:spTgt>
                                        </p:tgtEl>
                                      </p:cBhvr>
                                      <p:to x="100000" y="60000"/>
                                    </p:animScale>
                                    <p:animScale>
                                      <p:cBhvr>
                                        <p:cTn id="70" dur="166" decel="50000">
                                          <p:stCondLst>
                                            <p:cond delay="676"/>
                                          </p:stCondLst>
                                        </p:cTn>
                                        <p:tgtEl>
                                          <p:spTgt spid="3">
                                            <p:txEl>
                                              <p:pRg st="5" end="5"/>
                                            </p:txEl>
                                          </p:spTgt>
                                        </p:tgtEl>
                                      </p:cBhvr>
                                      <p:to x="100000" y="100000"/>
                                    </p:animScale>
                                    <p:animScale>
                                      <p:cBhvr>
                                        <p:cTn id="71" dur="26">
                                          <p:stCondLst>
                                            <p:cond delay="1312"/>
                                          </p:stCondLst>
                                        </p:cTn>
                                        <p:tgtEl>
                                          <p:spTgt spid="3">
                                            <p:txEl>
                                              <p:pRg st="5" end="5"/>
                                            </p:txEl>
                                          </p:spTgt>
                                        </p:tgtEl>
                                      </p:cBhvr>
                                      <p:to x="100000" y="80000"/>
                                    </p:animScale>
                                    <p:animScale>
                                      <p:cBhvr>
                                        <p:cTn id="72" dur="166" decel="50000">
                                          <p:stCondLst>
                                            <p:cond delay="1338"/>
                                          </p:stCondLst>
                                        </p:cTn>
                                        <p:tgtEl>
                                          <p:spTgt spid="3">
                                            <p:txEl>
                                              <p:pRg st="5" end="5"/>
                                            </p:txEl>
                                          </p:spTgt>
                                        </p:tgtEl>
                                      </p:cBhvr>
                                      <p:to x="100000" y="100000"/>
                                    </p:animScale>
                                    <p:animScale>
                                      <p:cBhvr>
                                        <p:cTn id="73" dur="26">
                                          <p:stCondLst>
                                            <p:cond delay="1642"/>
                                          </p:stCondLst>
                                        </p:cTn>
                                        <p:tgtEl>
                                          <p:spTgt spid="3">
                                            <p:txEl>
                                              <p:pRg st="5" end="5"/>
                                            </p:txEl>
                                          </p:spTgt>
                                        </p:tgtEl>
                                      </p:cBhvr>
                                      <p:to x="100000" y="90000"/>
                                    </p:animScale>
                                    <p:animScale>
                                      <p:cBhvr>
                                        <p:cTn id="74" dur="166" decel="50000">
                                          <p:stCondLst>
                                            <p:cond delay="1668"/>
                                          </p:stCondLst>
                                        </p:cTn>
                                        <p:tgtEl>
                                          <p:spTgt spid="3">
                                            <p:txEl>
                                              <p:pRg st="5" end="5"/>
                                            </p:txEl>
                                          </p:spTgt>
                                        </p:tgtEl>
                                      </p:cBhvr>
                                      <p:to x="100000" y="100000"/>
                                    </p:animScale>
                                    <p:animScale>
                                      <p:cBhvr>
                                        <p:cTn id="75" dur="26">
                                          <p:stCondLst>
                                            <p:cond delay="1808"/>
                                          </p:stCondLst>
                                        </p:cTn>
                                        <p:tgtEl>
                                          <p:spTgt spid="3">
                                            <p:txEl>
                                              <p:pRg st="5" end="5"/>
                                            </p:txEl>
                                          </p:spTgt>
                                        </p:tgtEl>
                                      </p:cBhvr>
                                      <p:to x="100000" y="95000"/>
                                    </p:animScale>
                                    <p:animScale>
                                      <p:cBhvr>
                                        <p:cTn id="76" dur="166" decel="50000">
                                          <p:stCondLst>
                                            <p:cond delay="1834"/>
                                          </p:stCondLst>
                                        </p:cTn>
                                        <p:tgtEl>
                                          <p:spTgt spid="3">
                                            <p:txEl>
                                              <p:pRg st="5" end="5"/>
                                            </p:txEl>
                                          </p:spTgt>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wipe(down)">
                                      <p:cBhvr>
                                        <p:cTn id="79" dur="580">
                                          <p:stCondLst>
                                            <p:cond delay="0"/>
                                          </p:stCondLst>
                                        </p:cTn>
                                        <p:tgtEl>
                                          <p:spTgt spid="3">
                                            <p:txEl>
                                              <p:pRg st="6" end="6"/>
                                            </p:txEl>
                                          </p:spTgt>
                                        </p:tgtEl>
                                      </p:cBhvr>
                                    </p:animEffect>
                                    <p:anim calcmode="lin" valueType="num">
                                      <p:cBhvr>
                                        <p:cTn id="8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6" end="6"/>
                                            </p:txEl>
                                          </p:spTgt>
                                        </p:tgtEl>
                                      </p:cBhvr>
                                      <p:to x="100000" y="60000"/>
                                    </p:animScale>
                                    <p:animScale>
                                      <p:cBhvr>
                                        <p:cTn id="86" dur="166" decel="50000">
                                          <p:stCondLst>
                                            <p:cond delay="676"/>
                                          </p:stCondLst>
                                        </p:cTn>
                                        <p:tgtEl>
                                          <p:spTgt spid="3">
                                            <p:txEl>
                                              <p:pRg st="6" end="6"/>
                                            </p:txEl>
                                          </p:spTgt>
                                        </p:tgtEl>
                                      </p:cBhvr>
                                      <p:to x="100000" y="100000"/>
                                    </p:animScale>
                                    <p:animScale>
                                      <p:cBhvr>
                                        <p:cTn id="87" dur="26">
                                          <p:stCondLst>
                                            <p:cond delay="1312"/>
                                          </p:stCondLst>
                                        </p:cTn>
                                        <p:tgtEl>
                                          <p:spTgt spid="3">
                                            <p:txEl>
                                              <p:pRg st="6" end="6"/>
                                            </p:txEl>
                                          </p:spTgt>
                                        </p:tgtEl>
                                      </p:cBhvr>
                                      <p:to x="100000" y="80000"/>
                                    </p:animScale>
                                    <p:animScale>
                                      <p:cBhvr>
                                        <p:cTn id="88" dur="166" decel="50000">
                                          <p:stCondLst>
                                            <p:cond delay="1338"/>
                                          </p:stCondLst>
                                        </p:cTn>
                                        <p:tgtEl>
                                          <p:spTgt spid="3">
                                            <p:txEl>
                                              <p:pRg st="6" end="6"/>
                                            </p:txEl>
                                          </p:spTgt>
                                        </p:tgtEl>
                                      </p:cBhvr>
                                      <p:to x="100000" y="100000"/>
                                    </p:animScale>
                                    <p:animScale>
                                      <p:cBhvr>
                                        <p:cTn id="89" dur="26">
                                          <p:stCondLst>
                                            <p:cond delay="1642"/>
                                          </p:stCondLst>
                                        </p:cTn>
                                        <p:tgtEl>
                                          <p:spTgt spid="3">
                                            <p:txEl>
                                              <p:pRg st="6" end="6"/>
                                            </p:txEl>
                                          </p:spTgt>
                                        </p:tgtEl>
                                      </p:cBhvr>
                                      <p:to x="100000" y="90000"/>
                                    </p:animScale>
                                    <p:animScale>
                                      <p:cBhvr>
                                        <p:cTn id="90" dur="166" decel="50000">
                                          <p:stCondLst>
                                            <p:cond delay="1668"/>
                                          </p:stCondLst>
                                        </p:cTn>
                                        <p:tgtEl>
                                          <p:spTgt spid="3">
                                            <p:txEl>
                                              <p:pRg st="6" end="6"/>
                                            </p:txEl>
                                          </p:spTgt>
                                        </p:tgtEl>
                                      </p:cBhvr>
                                      <p:to x="100000" y="100000"/>
                                    </p:animScale>
                                    <p:animScale>
                                      <p:cBhvr>
                                        <p:cTn id="91" dur="26">
                                          <p:stCondLst>
                                            <p:cond delay="1808"/>
                                          </p:stCondLst>
                                        </p:cTn>
                                        <p:tgtEl>
                                          <p:spTgt spid="3">
                                            <p:txEl>
                                              <p:pRg st="6" end="6"/>
                                            </p:txEl>
                                          </p:spTgt>
                                        </p:tgtEl>
                                      </p:cBhvr>
                                      <p:to x="100000" y="95000"/>
                                    </p:animScale>
                                    <p:animScale>
                                      <p:cBhvr>
                                        <p:cTn id="92" dur="166" decel="50000">
                                          <p:stCondLst>
                                            <p:cond delay="1834"/>
                                          </p:stCondLst>
                                        </p:cTn>
                                        <p:tgtEl>
                                          <p:spTgt spid="3">
                                            <p:txEl>
                                              <p:pRg st="6" end="6"/>
                                            </p:txEl>
                                          </p:spTgt>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down)">
                                      <p:cBhvr>
                                        <p:cTn id="95" dur="580">
                                          <p:stCondLst>
                                            <p:cond delay="0"/>
                                          </p:stCondLst>
                                        </p:cTn>
                                        <p:tgtEl>
                                          <p:spTgt spid="3">
                                            <p:txEl>
                                              <p:pRg st="7" end="7"/>
                                            </p:txEl>
                                          </p:spTgt>
                                        </p:tgtEl>
                                      </p:cBhvr>
                                    </p:animEffect>
                                    <p:anim calcmode="lin" valueType="num">
                                      <p:cBhvr>
                                        <p:cTn id="9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3">
                                            <p:txEl>
                                              <p:pRg st="7" end="7"/>
                                            </p:txEl>
                                          </p:spTgt>
                                        </p:tgtEl>
                                      </p:cBhvr>
                                      <p:to x="100000" y="60000"/>
                                    </p:animScale>
                                    <p:animScale>
                                      <p:cBhvr>
                                        <p:cTn id="102" dur="166" decel="50000">
                                          <p:stCondLst>
                                            <p:cond delay="676"/>
                                          </p:stCondLst>
                                        </p:cTn>
                                        <p:tgtEl>
                                          <p:spTgt spid="3">
                                            <p:txEl>
                                              <p:pRg st="7" end="7"/>
                                            </p:txEl>
                                          </p:spTgt>
                                        </p:tgtEl>
                                      </p:cBhvr>
                                      <p:to x="100000" y="100000"/>
                                    </p:animScale>
                                    <p:animScale>
                                      <p:cBhvr>
                                        <p:cTn id="103" dur="26">
                                          <p:stCondLst>
                                            <p:cond delay="1312"/>
                                          </p:stCondLst>
                                        </p:cTn>
                                        <p:tgtEl>
                                          <p:spTgt spid="3">
                                            <p:txEl>
                                              <p:pRg st="7" end="7"/>
                                            </p:txEl>
                                          </p:spTgt>
                                        </p:tgtEl>
                                      </p:cBhvr>
                                      <p:to x="100000" y="80000"/>
                                    </p:animScale>
                                    <p:animScale>
                                      <p:cBhvr>
                                        <p:cTn id="104" dur="166" decel="50000">
                                          <p:stCondLst>
                                            <p:cond delay="1338"/>
                                          </p:stCondLst>
                                        </p:cTn>
                                        <p:tgtEl>
                                          <p:spTgt spid="3">
                                            <p:txEl>
                                              <p:pRg st="7" end="7"/>
                                            </p:txEl>
                                          </p:spTgt>
                                        </p:tgtEl>
                                      </p:cBhvr>
                                      <p:to x="100000" y="100000"/>
                                    </p:animScale>
                                    <p:animScale>
                                      <p:cBhvr>
                                        <p:cTn id="105" dur="26">
                                          <p:stCondLst>
                                            <p:cond delay="1642"/>
                                          </p:stCondLst>
                                        </p:cTn>
                                        <p:tgtEl>
                                          <p:spTgt spid="3">
                                            <p:txEl>
                                              <p:pRg st="7" end="7"/>
                                            </p:txEl>
                                          </p:spTgt>
                                        </p:tgtEl>
                                      </p:cBhvr>
                                      <p:to x="100000" y="90000"/>
                                    </p:animScale>
                                    <p:animScale>
                                      <p:cBhvr>
                                        <p:cTn id="106" dur="166" decel="50000">
                                          <p:stCondLst>
                                            <p:cond delay="1668"/>
                                          </p:stCondLst>
                                        </p:cTn>
                                        <p:tgtEl>
                                          <p:spTgt spid="3">
                                            <p:txEl>
                                              <p:pRg st="7" end="7"/>
                                            </p:txEl>
                                          </p:spTgt>
                                        </p:tgtEl>
                                      </p:cBhvr>
                                      <p:to x="100000" y="100000"/>
                                    </p:animScale>
                                    <p:animScale>
                                      <p:cBhvr>
                                        <p:cTn id="107" dur="26">
                                          <p:stCondLst>
                                            <p:cond delay="1808"/>
                                          </p:stCondLst>
                                        </p:cTn>
                                        <p:tgtEl>
                                          <p:spTgt spid="3">
                                            <p:txEl>
                                              <p:pRg st="7" end="7"/>
                                            </p:txEl>
                                          </p:spTgt>
                                        </p:tgtEl>
                                      </p:cBhvr>
                                      <p:to x="100000" y="95000"/>
                                    </p:animScale>
                                    <p:animScale>
                                      <p:cBhvr>
                                        <p:cTn id="108"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K- NEAREST NEIGHBOUR:</a:t>
            </a:r>
          </a:p>
        </p:txBody>
      </p:sp>
      <p:sp>
        <p:nvSpPr>
          <p:cNvPr id="3" name="Content Placeholder 2"/>
          <p:cNvSpPr>
            <a:spLocks noGrp="1"/>
          </p:cNvSpPr>
          <p:nvPr>
            <p:ph sz="half" idx="1"/>
          </p:nvPr>
        </p:nvSpPr>
        <p:spPr/>
        <p:txBody>
          <a:bodyPr/>
          <a:lstStyle/>
          <a:p>
            <a:pPr marL="0" indent="0" eaLnBrk="1" fontAlgn="auto" hangingPunct="1">
              <a:spcAft>
                <a:spcPts val="0"/>
              </a:spcAft>
              <a:buClr>
                <a:schemeClr val="accent3"/>
              </a:buClr>
              <a:buFont typeface="Arial" panose="020B0604020202020204" pitchFamily="34" charset="0"/>
              <a:buBlip>
                <a:blip r:embed="rId2"/>
              </a:buBlip>
              <a:defRPr/>
            </a:pPr>
            <a:r>
              <a:rPr lang="en-US" sz="2400" dirty="0">
                <a:latin typeface="Times New Roman" panose="02020603050405020304" pitchFamily="18" charset="0"/>
                <a:cs typeface="Times New Roman" panose="02020603050405020304" pitchFamily="18" charset="0"/>
                <a:sym typeface="+mn-ea"/>
              </a:rPr>
              <a:t> It is a simple algorithm that stores all availaible cases and classifies the new data or case based on a similarity measure.</a:t>
            </a:r>
          </a:p>
          <a:p>
            <a:pPr marL="0" indent="0" eaLnBrk="1" fontAlgn="auto" hangingPunct="1">
              <a:spcAft>
                <a:spcPts val="0"/>
              </a:spcAft>
              <a:buClr>
                <a:schemeClr val="accent3"/>
              </a:buClr>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sym typeface="+mn-ea"/>
            </a:endParaRPr>
          </a:p>
          <a:p>
            <a:pPr marL="0" indent="0" eaLnBrk="1" fontAlgn="auto" hangingPunct="1">
              <a:spcAft>
                <a:spcPts val="0"/>
              </a:spcAft>
              <a:buClr>
                <a:schemeClr val="accent3"/>
              </a:buClr>
              <a:buFont typeface="Arial" panose="020B0604020202020204" pitchFamily="34" charset="0"/>
              <a:buBlip>
                <a:blip r:embed="rId2"/>
              </a:buBlip>
              <a:defRPr/>
            </a:pPr>
            <a:r>
              <a:rPr lang="en-US" sz="2400" dirty="0">
                <a:latin typeface="Times New Roman" panose="02020603050405020304" pitchFamily="18" charset="0"/>
                <a:cs typeface="Times New Roman" panose="02020603050405020304" pitchFamily="18" charset="0"/>
                <a:sym typeface="+mn-ea"/>
              </a:rPr>
              <a:t>A K in KNN is a parameter that refers to the number of nearest neighbours to include in the majority voting process.</a:t>
            </a:r>
          </a:p>
          <a:p>
            <a:pPr marL="0" indent="0" eaLnBrk="1" fontAlgn="auto" hangingPunct="1">
              <a:spcAft>
                <a:spcPts val="0"/>
              </a:spcAft>
              <a:buClr>
                <a:schemeClr val="accent3"/>
              </a:buClr>
              <a:buFont typeface="Arial" panose="020B0604020202020204" pitchFamily="34" charset="0"/>
              <a:buBlip>
                <a:blip r:embed="rId2"/>
              </a:buBlip>
              <a:defRPr/>
            </a:pPr>
            <a:endParaRPr lang="en-US" sz="2400" dirty="0">
              <a:latin typeface="Times New Roman" panose="02020603050405020304" pitchFamily="18" charset="0"/>
              <a:cs typeface="Times New Roman" panose="02020603050405020304" pitchFamily="18" charset="0"/>
              <a:sym typeface="+mn-ea"/>
            </a:endParaRPr>
          </a:p>
          <a:p>
            <a:pPr marL="0" indent="0" eaLnBrk="1" fontAlgn="auto" hangingPunct="1">
              <a:spcAft>
                <a:spcPts val="0"/>
              </a:spcAft>
              <a:buClr>
                <a:schemeClr val="accent3"/>
              </a:buClr>
              <a:buFont typeface="Arial" panose="020B0604020202020204" pitchFamily="34" charset="0"/>
              <a:buBlip>
                <a:blip r:embed="rId2"/>
              </a:buBlip>
              <a:defRPr/>
            </a:pPr>
            <a:r>
              <a:rPr lang="en-US" sz="2400" dirty="0">
                <a:latin typeface="Times New Roman" panose="02020603050405020304" pitchFamily="18" charset="0"/>
                <a:cs typeface="Times New Roman" panose="02020603050405020304" pitchFamily="18" charset="0"/>
                <a:sym typeface="+mn-ea"/>
              </a:rPr>
              <a:t>It is very simple and intuitve</a:t>
            </a:r>
          </a:p>
          <a:p>
            <a:pPr marL="0" indent="0" eaLnBrk="1" fontAlgn="auto" hangingPunct="1">
              <a:spcAft>
                <a:spcPts val="0"/>
              </a:spcAft>
              <a:buClr>
                <a:schemeClr val="accent3"/>
              </a:buClr>
              <a:buFont typeface="Arial" panose="020B0604020202020204" pitchFamily="34" charset="0"/>
              <a:buNone/>
              <a:defRPr/>
            </a:pP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rPr>
              <a:t>  </a:t>
            </a:r>
            <a:endParaRPr lang="en-US" sz="2400"/>
          </a:p>
        </p:txBody>
      </p:sp>
      <p:pic>
        <p:nvPicPr>
          <p:cNvPr id="4" name="Content Placeholder 3" descr="project"/>
          <p:cNvPicPr>
            <a:picLocks noGrp="1" noChangeAspect="1"/>
          </p:cNvPicPr>
          <p:nvPr>
            <p:ph sz="half" idx="2"/>
          </p:nvPr>
        </p:nvPicPr>
        <p:blipFill>
          <a:blip r:embed="rId3"/>
          <a:stretch>
            <a:fillRect/>
          </a:stretch>
        </p:blipFill>
        <p:spPr>
          <a:xfrm>
            <a:off x="4595495" y="1174750"/>
            <a:ext cx="4596130" cy="4366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a:t>Algorithm for K-Nearest Neighbour:</a:t>
            </a:r>
          </a:p>
        </p:txBody>
      </p:sp>
      <p:pic>
        <p:nvPicPr>
          <p:cNvPr id="7" name="Content Placeholder 6" descr="The-flowchart-of-K-nearest-neighbor-classifier-procedure"/>
          <p:cNvPicPr>
            <a:picLocks noGrp="1" noChangeAspect="1"/>
          </p:cNvPicPr>
          <p:nvPr>
            <p:ph idx="1"/>
          </p:nvPr>
        </p:nvPicPr>
        <p:blipFill>
          <a:blip r:embed="rId2"/>
          <a:stretch>
            <a:fillRect/>
          </a:stretch>
        </p:blipFill>
        <p:spPr>
          <a:xfrm>
            <a:off x="2120900" y="1061085"/>
            <a:ext cx="4831080" cy="5723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225"/>
            <a:ext cx="8229600" cy="582613"/>
          </a:xfrm>
        </p:spPr>
        <p:txBody>
          <a:bodyPr/>
          <a:lstStyle/>
          <a:p>
            <a:r>
              <a:rPr lang="en-US" sz="2400" u="sng"/>
              <a:t>RESULT OF IMPLEMENTATION OF KNN ALGORITHM ON GLAUCOMA DATA SET :</a:t>
            </a:r>
          </a:p>
        </p:txBody>
      </p:sp>
      <p:sp>
        <p:nvSpPr>
          <p:cNvPr id="3" name="Content Placeholder 2"/>
          <p:cNvSpPr>
            <a:spLocks noGrp="1"/>
          </p:cNvSpPr>
          <p:nvPr>
            <p:ph sz="half" idx="1"/>
          </p:nvPr>
        </p:nvSpPr>
        <p:spPr>
          <a:xfrm>
            <a:off x="457200" y="1174750"/>
            <a:ext cx="4038600" cy="5538470"/>
          </a:xfrm>
        </p:spPr>
        <p:txBody>
          <a:bodyPr/>
          <a:lstStyle/>
          <a:p>
            <a:r>
              <a:rPr lang="en-US" sz="2000" dirty="0"/>
              <a:t>We applied KNN algorithm on glaucoma data set consisting of 255 images and results we got are</a:t>
            </a:r>
          </a:p>
          <a:p>
            <a:r>
              <a:rPr lang="en-IN" sz="2000" dirty="0"/>
              <a:t>True Positive(TP) = 162</a:t>
            </a:r>
          </a:p>
          <a:p>
            <a:r>
              <a:rPr lang="en-IN" sz="2000" dirty="0"/>
              <a:t>False negative(FN) = 14</a:t>
            </a:r>
          </a:p>
          <a:p>
            <a:r>
              <a:rPr lang="en-IN" sz="2000" dirty="0"/>
              <a:t>False positive(FP)= 59</a:t>
            </a:r>
          </a:p>
          <a:p>
            <a:r>
              <a:rPr lang="en-IN" sz="2000" dirty="0"/>
              <a:t>True Negative(TN)= 37</a:t>
            </a:r>
          </a:p>
          <a:p>
            <a:pPr>
              <a:buBlip>
                <a:blip r:embed="rId2"/>
              </a:buBlip>
            </a:pPr>
            <a:endParaRPr lang="en-US" dirty="0"/>
          </a:p>
          <a:p>
            <a:pPr>
              <a:buBlip>
                <a:blip r:embed="rId2"/>
              </a:buBlip>
            </a:pPr>
            <a:r>
              <a:rPr lang="en-US" sz="1800" dirty="0"/>
              <a:t>Accuracy(%)= (TP+TN/N)*100</a:t>
            </a:r>
          </a:p>
          <a:p>
            <a:pPr marL="0" indent="0">
              <a:buNone/>
            </a:pPr>
            <a:r>
              <a:rPr lang="en-US" sz="1800" dirty="0"/>
              <a:t>                          =73.1%</a:t>
            </a:r>
          </a:p>
          <a:p>
            <a:pPr>
              <a:buBlip>
                <a:blip r:embed="rId2"/>
              </a:buBlip>
            </a:pPr>
            <a:r>
              <a:rPr lang="en-US" sz="1800" dirty="0"/>
              <a:t>Specificity(%)=(TN/TN+FP )*100</a:t>
            </a:r>
          </a:p>
          <a:p>
            <a:pPr marL="0" indent="0">
              <a:buNone/>
            </a:pPr>
            <a:r>
              <a:rPr lang="en-US" sz="1800" dirty="0"/>
              <a:t>                           =38.5%</a:t>
            </a:r>
          </a:p>
          <a:p>
            <a:pPr>
              <a:buBlip>
                <a:blip r:embed="rId2"/>
              </a:buBlip>
            </a:pPr>
            <a:r>
              <a:rPr lang="en-US" sz="1800" dirty="0"/>
              <a:t>Sensitivity(%)=(TP/TP+FN)*100 </a:t>
            </a:r>
          </a:p>
          <a:p>
            <a:pPr marL="0" indent="0">
              <a:buNone/>
            </a:pPr>
            <a:r>
              <a:rPr lang="en-US" sz="1800" dirty="0"/>
              <a:t>                           =92%</a:t>
            </a:r>
          </a:p>
        </p:txBody>
      </p:sp>
      <p:pic>
        <p:nvPicPr>
          <p:cNvPr id="8" name="Content Placeholder 7">
            <a:extLst>
              <a:ext uri="{FF2B5EF4-FFF2-40B4-BE49-F238E27FC236}">
                <a16:creationId xmlns:a16="http://schemas.microsoft.com/office/drawing/2014/main" id="{6E8A4E3D-A7B1-4589-91CF-B078710F47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26280" y="1905000"/>
            <a:ext cx="4038600" cy="391415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RANDOM FOREST CLASSIFICATION </a:t>
            </a:r>
          </a:p>
        </p:txBody>
      </p:sp>
      <p:sp>
        <p:nvSpPr>
          <p:cNvPr id="3" name="Content Placeholder 2"/>
          <p:cNvSpPr>
            <a:spLocks noGrp="1"/>
          </p:cNvSpPr>
          <p:nvPr>
            <p:ph sz="half" idx="1"/>
          </p:nvPr>
        </p:nvSpPr>
        <p:spPr/>
        <p:txBody>
          <a:bodyPr/>
          <a:lstStyle/>
          <a:p>
            <a:pPr>
              <a:buBlip>
                <a:blip r:embed="rId2"/>
              </a:buBlip>
            </a:pPr>
            <a:r>
              <a:rPr lang="en-US" sz="2400"/>
              <a:t>Random Forest is a method that operates by constructing multiple decision trees during training phase</a:t>
            </a:r>
          </a:p>
          <a:p>
            <a:pPr>
              <a:buBlip>
                <a:blip r:embed="rId2"/>
              </a:buBlip>
            </a:pPr>
            <a:r>
              <a:rPr lang="en-US" sz="2400"/>
              <a:t>The decision of the majority of the trees is choosen by the random forest as the final decision.</a:t>
            </a:r>
          </a:p>
        </p:txBody>
      </p:sp>
      <p:pic>
        <p:nvPicPr>
          <p:cNvPr id="4" name="Content Placeholder 3" descr="Screenshot (785)"/>
          <p:cNvPicPr>
            <a:picLocks noGrp="1" noChangeAspect="1"/>
          </p:cNvPicPr>
          <p:nvPr>
            <p:ph sz="half" idx="2"/>
          </p:nvPr>
        </p:nvPicPr>
        <p:blipFill>
          <a:blip r:embed="rId3"/>
          <a:stretch>
            <a:fillRect/>
          </a:stretch>
        </p:blipFill>
        <p:spPr>
          <a:xfrm>
            <a:off x="4363085" y="1175385"/>
            <a:ext cx="4864735" cy="5716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2660</TotalTime>
  <Words>1406</Words>
  <Application>Microsoft Office PowerPoint</Application>
  <PresentationFormat>On-screen Show (4:3)</PresentationFormat>
  <Paragraphs>155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Blue Waves</vt:lpstr>
      <vt:lpstr>PowerPoint Presentation</vt:lpstr>
      <vt:lpstr>Content</vt:lpstr>
      <vt:lpstr>Introduction                                                                                    </vt:lpstr>
      <vt:lpstr>          WHAT IS IMAGE CLASSIFICATION?</vt:lpstr>
      <vt:lpstr>            PROBLEM STATEMENT AND DATA SETS          Problem statement: To study a retina image dataset and to model a classifier               for predicting whether a person is suffering from glaucoma or not.              The problem statement for a document classifier has two aspects: the document                    space and set of document class. The former defines the range of input               documents and the latter defines the output that the classifier can produce.          Here in our project, The document space is a database consisting of several                numerical  data sets of retinal image.  </vt:lpstr>
      <vt:lpstr>K- NEAREST NEIGHBOUR:</vt:lpstr>
      <vt:lpstr>Algorithm for K-Nearest Neighbour:</vt:lpstr>
      <vt:lpstr>RESULT OF IMPLEMENTATION OF KNN ALGORITHM ON GLAUCOMA DATA SET :</vt:lpstr>
      <vt:lpstr>RANDOM FOREST CLASSIFICATION </vt:lpstr>
      <vt:lpstr>Random Forest Algorithm:</vt:lpstr>
      <vt:lpstr>RESULT OF IMPLEMENTATION OF RANDOM FOREST ALGORITHM ON GLAUCOMA DATA SET : </vt:lpstr>
      <vt:lpstr>ADABOOST- Adaptive Boosting</vt:lpstr>
      <vt:lpstr>ADABOOST ALGORITHM</vt:lpstr>
      <vt:lpstr>RESULT OF IMPLEMENTATION OF ADAPTIVE BOOSTING ALGORITHM ON GLAUCOMA DATA SET : </vt:lpstr>
      <vt:lpstr>SUPPORT VECTOR MACHINE :</vt:lpstr>
      <vt:lpstr>RESULT OF IMPLEMENTATION OF SUPPORT VECTOR MACHINE ALGORITHM ON GLAUCOMA DATA SET : </vt:lpstr>
      <vt:lpstr>COMPARISON BETWEEN KNN,RANDOM FOREST,ADABOOST AND SVM  ALGORITHMS</vt:lpstr>
      <vt:lpstr>FURTHER IMPROVEMENTS AND FUTURE SCOPES</vt:lpstr>
      <vt:lpstr>                        CONCLUSION </vt:lpstr>
      <vt:lpstr>                       References </vt:lpstr>
      <vt:lpstr>PowerPoint Presentation</vt:lpstr>
      <vt:lpstr>PowerPoint Presentation</vt:lpstr>
    </vt:vector>
  </TitlesOfParts>
  <Company>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Sumit Thakur</dc:creator>
  <cp:lastModifiedBy>Vikash Kumar</cp:lastModifiedBy>
  <cp:revision>64</cp:revision>
  <dcterms:created xsi:type="dcterms:W3CDTF">2006-01-01T08:14:00Z</dcterms:created>
  <dcterms:modified xsi:type="dcterms:W3CDTF">2020-01-02T04:08:42Z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y fmtid="{D5CDD505-2E9C-101B-9397-08002B2CF9AE}" pid="3" name="_MarkAsFinal">
    <vt:bool>true</vt:bool>
  </property>
</Properties>
</file>