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4C7D-6DD5-4931-BB46-2BA913230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16EE09-6187-4BD4-8BC3-9FA9A12F9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E1787-4B2E-4519-8EF4-B2EB656F25D1}"/>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5876CE81-9010-48B4-B193-45EB30B6C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3FE89-60C4-4772-A991-3D486A2E4FB7}"/>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290921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4409-20FD-4EE0-9CA4-04AA7605B9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85739-CFC1-4094-B79B-CFA290690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6EB2C-A7D0-4B19-B613-7899E8D44BDC}"/>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F4A7CF91-56F6-41C4-A338-E47A6B59F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FA19D-469C-4330-B08A-7E28E0270907}"/>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391766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649287-885D-4BAC-8322-C73AA1A13B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14168-2BC0-47C9-83F2-46F77AD0E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BB2E2-76C8-443B-94F3-91E7A4366B4F}"/>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DA3E4910-B827-497F-9F3F-4CD42FE1E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6BA41-6B18-46D6-A8C8-380A55073B08}"/>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149537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F7E5-A1A4-452A-886B-24C0A9400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DA8F8B-1B8B-4449-B037-28B0E89C7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D22670-9593-4EC2-A09C-D609A046064B}"/>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B47A2B91-BDF7-4EF6-BAE0-014B3B17B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0EFB7-79DD-40E6-B6A5-61DA3A869A1D}"/>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174162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D553-E55A-4EB7-AD7D-F6E64381C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7CE681-1333-4A4E-98E4-AB10582AE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55D21D-ED38-4C42-AF16-B747E3E775D0}"/>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58CC1F9A-F61D-432D-9195-57E4D599E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95B1F-D775-4C55-A607-854C52E13FE9}"/>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320881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FFD9-92F3-4E8A-9495-8A74F9D29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4A708E-504B-4883-9CCF-BF911DD2F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13E6A6-85E4-408D-AD82-6AA0E8602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F69BE3-F9D1-4E51-995F-7F4082BD3BCF}"/>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6" name="Footer Placeholder 5">
            <a:extLst>
              <a:ext uri="{FF2B5EF4-FFF2-40B4-BE49-F238E27FC236}">
                <a16:creationId xmlns:a16="http://schemas.microsoft.com/office/drawing/2014/main" id="{35C2911B-9D6C-4543-BF2B-ADD73D1DF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CB69DB-7AD8-45C7-BD47-EFC69D7EE270}"/>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29990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753F-0B29-467A-B564-A0103053BF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5BC84-0471-4C70-83F7-0A6AC9A3C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1CF49-A513-424B-A243-CD171B3D6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27E315-F091-487C-9550-A3CC2047F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5F2E0-701E-4BBA-9E65-EB9263D532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CA6827-25DE-421F-ABC4-BDE8CABB41BA}"/>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8" name="Footer Placeholder 7">
            <a:extLst>
              <a:ext uri="{FF2B5EF4-FFF2-40B4-BE49-F238E27FC236}">
                <a16:creationId xmlns:a16="http://schemas.microsoft.com/office/drawing/2014/main" id="{B008E1CD-B55F-4E28-AC93-A1BE1A9AFB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25C70C-0A2C-4B25-BD1E-04238EB938D4}"/>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231080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E3A4-4B3B-44F1-9A13-98002DEB9F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BBA86-A931-42D8-A318-40F1DA00C252}"/>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4" name="Footer Placeholder 3">
            <a:extLst>
              <a:ext uri="{FF2B5EF4-FFF2-40B4-BE49-F238E27FC236}">
                <a16:creationId xmlns:a16="http://schemas.microsoft.com/office/drawing/2014/main" id="{7F9676FF-6DEB-4B73-B21A-1B316F0A72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9DDC76-6B70-4C81-AF64-ADDE6C090C99}"/>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420161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32D7C-E064-4252-9E09-C225417F0F4E}"/>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3" name="Footer Placeholder 2">
            <a:extLst>
              <a:ext uri="{FF2B5EF4-FFF2-40B4-BE49-F238E27FC236}">
                <a16:creationId xmlns:a16="http://schemas.microsoft.com/office/drawing/2014/main" id="{5E767471-2DF0-45D8-9230-A1B1E0543A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F2B860-9E5A-483A-9623-00244E062C55}"/>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61919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A461-8EA4-4D09-AAA6-163CDEBCD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412E3A-ACF1-46C1-ACBC-9C51D15BF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CD0172-C26D-441F-9C0E-A4BC31720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6B4D-8711-4AF7-B08D-4B146F0C9913}"/>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6" name="Footer Placeholder 5">
            <a:extLst>
              <a:ext uri="{FF2B5EF4-FFF2-40B4-BE49-F238E27FC236}">
                <a16:creationId xmlns:a16="http://schemas.microsoft.com/office/drawing/2014/main" id="{D51C41A8-9934-498C-9E83-9FE82BC0E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ADAC8-375B-4EFA-932E-23A774784BFB}"/>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18044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8EB9-F63C-4817-8E6E-E70ECAF53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517B1B-6354-4B49-BA71-A9B486F257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CC113-14C2-4929-9744-65A0FFFFC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05690-7789-46D6-9011-C3862F94EA30}"/>
              </a:ext>
            </a:extLst>
          </p:cNvPr>
          <p:cNvSpPr>
            <a:spLocks noGrp="1"/>
          </p:cNvSpPr>
          <p:nvPr>
            <p:ph type="dt" sz="half" idx="10"/>
          </p:nvPr>
        </p:nvSpPr>
        <p:spPr/>
        <p:txBody>
          <a:bodyPr/>
          <a:lstStyle/>
          <a:p>
            <a:fld id="{84881EB9-8C74-4F7D-9C31-FE32756B6A76}" type="datetimeFigureOut">
              <a:rPr lang="en-IN" smtClean="0"/>
              <a:t>11-11-2021</a:t>
            </a:fld>
            <a:endParaRPr lang="en-IN"/>
          </a:p>
        </p:txBody>
      </p:sp>
      <p:sp>
        <p:nvSpPr>
          <p:cNvPr id="6" name="Footer Placeholder 5">
            <a:extLst>
              <a:ext uri="{FF2B5EF4-FFF2-40B4-BE49-F238E27FC236}">
                <a16:creationId xmlns:a16="http://schemas.microsoft.com/office/drawing/2014/main" id="{4AB49E2B-E8BF-4D2D-9E94-D7BF514334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5178D-70FF-428E-817C-E594A694E2FB}"/>
              </a:ext>
            </a:extLst>
          </p:cNvPr>
          <p:cNvSpPr>
            <a:spLocks noGrp="1"/>
          </p:cNvSpPr>
          <p:nvPr>
            <p:ph type="sldNum" sz="quarter" idx="12"/>
          </p:nvPr>
        </p:nvSpPr>
        <p:spPr/>
        <p:txBody>
          <a:bodyPr/>
          <a:lstStyle/>
          <a:p>
            <a:fld id="{00C9F866-8AEE-464B-8120-49A21FF54E89}" type="slidenum">
              <a:rPr lang="en-IN" smtClean="0"/>
              <a:t>‹#›</a:t>
            </a:fld>
            <a:endParaRPr lang="en-IN"/>
          </a:p>
        </p:txBody>
      </p:sp>
    </p:spTree>
    <p:extLst>
      <p:ext uri="{BB962C8B-B14F-4D97-AF65-F5344CB8AC3E}">
        <p14:creationId xmlns:p14="http://schemas.microsoft.com/office/powerpoint/2010/main" val="40254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2797E-53F8-4F10-BFE7-2FEDE5548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43F57F-8CD2-4A90-BECC-14026028B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94379-B0A8-4DF6-A6EC-9E5F35C79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81EB9-8C74-4F7D-9C31-FE32756B6A76}" type="datetimeFigureOut">
              <a:rPr lang="en-IN" smtClean="0"/>
              <a:t>11-11-2021</a:t>
            </a:fld>
            <a:endParaRPr lang="en-IN"/>
          </a:p>
        </p:txBody>
      </p:sp>
      <p:sp>
        <p:nvSpPr>
          <p:cNvPr id="5" name="Footer Placeholder 4">
            <a:extLst>
              <a:ext uri="{FF2B5EF4-FFF2-40B4-BE49-F238E27FC236}">
                <a16:creationId xmlns:a16="http://schemas.microsoft.com/office/drawing/2014/main" id="{3B6A201C-C172-4C2C-B677-2D16E29DE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9EFBD1-62C8-4735-AD78-C97FB2987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9F866-8AEE-464B-8120-49A21FF54E89}" type="slidenum">
              <a:rPr lang="en-IN" smtClean="0"/>
              <a:t>‹#›</a:t>
            </a:fld>
            <a:endParaRPr lang="en-IN"/>
          </a:p>
        </p:txBody>
      </p:sp>
    </p:spTree>
    <p:extLst>
      <p:ext uri="{BB962C8B-B14F-4D97-AF65-F5344CB8AC3E}">
        <p14:creationId xmlns:p14="http://schemas.microsoft.com/office/powerpoint/2010/main" val="4245744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E493D-94BA-4E8F-987B-25A7F86DEEEC}"/>
              </a:ext>
            </a:extLst>
          </p:cNvPr>
          <p:cNvSpPr txBox="1"/>
          <p:nvPr/>
        </p:nvSpPr>
        <p:spPr>
          <a:xfrm>
            <a:off x="2768439" y="56028"/>
            <a:ext cx="7591425" cy="646331"/>
          </a:xfrm>
          <a:prstGeom prst="rect">
            <a:avLst/>
          </a:prstGeom>
          <a:noFill/>
        </p:spPr>
        <p:txBody>
          <a:bodyPr wrap="square" rtlCol="0">
            <a:spAutoFit/>
          </a:bodyPr>
          <a:lstStyle/>
          <a:p>
            <a:r>
              <a:rPr lang="en-US" sz="3600" b="1" dirty="0">
                <a:solidFill>
                  <a:schemeClr val="bg1"/>
                </a:solidFill>
              </a:rPr>
              <a:t>Moradabad Institute of Technology </a:t>
            </a:r>
            <a:endParaRPr lang="en-IN" sz="3600" b="1" dirty="0">
              <a:solidFill>
                <a:schemeClr val="bg1"/>
              </a:solidFill>
            </a:endParaRPr>
          </a:p>
        </p:txBody>
      </p:sp>
      <p:sp>
        <p:nvSpPr>
          <p:cNvPr id="5" name="TextBox 4">
            <a:extLst>
              <a:ext uri="{FF2B5EF4-FFF2-40B4-BE49-F238E27FC236}">
                <a16:creationId xmlns:a16="http://schemas.microsoft.com/office/drawing/2014/main" id="{8C8DAD66-4FA1-4FDE-B405-CE7A539D88D0}"/>
              </a:ext>
            </a:extLst>
          </p:cNvPr>
          <p:cNvSpPr txBox="1"/>
          <p:nvPr/>
        </p:nvSpPr>
        <p:spPr>
          <a:xfrm>
            <a:off x="1905000" y="615415"/>
            <a:ext cx="8991600" cy="584775"/>
          </a:xfrm>
          <a:prstGeom prst="rect">
            <a:avLst/>
          </a:prstGeom>
          <a:noFill/>
        </p:spPr>
        <p:txBody>
          <a:bodyPr wrap="square" rtlCol="0">
            <a:spAutoFit/>
          </a:bodyPr>
          <a:lstStyle/>
          <a:p>
            <a:r>
              <a:rPr lang="en-US" sz="3200" b="1" dirty="0">
                <a:solidFill>
                  <a:schemeClr val="bg1"/>
                </a:solidFill>
              </a:rPr>
              <a:t>Department of Computer Science and Engineering  </a:t>
            </a:r>
            <a:endParaRPr lang="en-IN" sz="3200" b="1" dirty="0">
              <a:solidFill>
                <a:schemeClr val="bg1"/>
              </a:solidFill>
            </a:endParaRPr>
          </a:p>
        </p:txBody>
      </p:sp>
      <p:sp>
        <p:nvSpPr>
          <p:cNvPr id="6" name="TextBox 5">
            <a:extLst>
              <a:ext uri="{FF2B5EF4-FFF2-40B4-BE49-F238E27FC236}">
                <a16:creationId xmlns:a16="http://schemas.microsoft.com/office/drawing/2014/main" id="{6D835F7E-8587-42EC-AE67-84AA3BEA9197}"/>
              </a:ext>
            </a:extLst>
          </p:cNvPr>
          <p:cNvSpPr txBox="1"/>
          <p:nvPr/>
        </p:nvSpPr>
        <p:spPr>
          <a:xfrm>
            <a:off x="3626223" y="1424682"/>
            <a:ext cx="4724400" cy="523220"/>
          </a:xfrm>
          <a:prstGeom prst="rect">
            <a:avLst/>
          </a:prstGeom>
          <a:noFill/>
        </p:spPr>
        <p:txBody>
          <a:bodyPr wrap="square" rtlCol="0">
            <a:spAutoFit/>
          </a:bodyPr>
          <a:lstStyle/>
          <a:p>
            <a:r>
              <a:rPr lang="en-US" sz="2800" b="1" u="sng" dirty="0">
                <a:solidFill>
                  <a:schemeClr val="bg1"/>
                </a:solidFill>
              </a:rPr>
              <a:t>Project Synopsis / SRS Report </a:t>
            </a:r>
            <a:endParaRPr lang="en-IN" sz="2800" b="1" u="sng" dirty="0">
              <a:solidFill>
                <a:schemeClr val="bg1"/>
              </a:solidFill>
            </a:endParaRPr>
          </a:p>
        </p:txBody>
      </p:sp>
      <p:sp>
        <p:nvSpPr>
          <p:cNvPr id="7" name="TextBox 6">
            <a:extLst>
              <a:ext uri="{FF2B5EF4-FFF2-40B4-BE49-F238E27FC236}">
                <a16:creationId xmlns:a16="http://schemas.microsoft.com/office/drawing/2014/main" id="{FE4EB7B6-6F28-4124-8937-6C00FE292CDE}"/>
              </a:ext>
            </a:extLst>
          </p:cNvPr>
          <p:cNvSpPr txBox="1"/>
          <p:nvPr/>
        </p:nvSpPr>
        <p:spPr>
          <a:xfrm>
            <a:off x="5042058" y="1941561"/>
            <a:ext cx="2717484" cy="461665"/>
          </a:xfrm>
          <a:prstGeom prst="rect">
            <a:avLst/>
          </a:prstGeom>
          <a:noFill/>
        </p:spPr>
        <p:txBody>
          <a:bodyPr wrap="square" rtlCol="0">
            <a:spAutoFit/>
          </a:bodyPr>
          <a:lstStyle/>
          <a:p>
            <a:r>
              <a:rPr lang="en-US" sz="2400" b="1" dirty="0">
                <a:solidFill>
                  <a:schemeClr val="bg1"/>
                </a:solidFill>
              </a:rPr>
              <a:t>KCS-753</a:t>
            </a:r>
            <a:endParaRPr lang="en-IN" sz="2400" b="1" dirty="0">
              <a:solidFill>
                <a:schemeClr val="bg1"/>
              </a:solidFill>
            </a:endParaRPr>
          </a:p>
        </p:txBody>
      </p:sp>
      <p:sp>
        <p:nvSpPr>
          <p:cNvPr id="9" name="TextBox 8">
            <a:extLst>
              <a:ext uri="{FF2B5EF4-FFF2-40B4-BE49-F238E27FC236}">
                <a16:creationId xmlns:a16="http://schemas.microsoft.com/office/drawing/2014/main" id="{CDAD9BED-2CE5-4300-BE75-BFF529C430A2}"/>
              </a:ext>
            </a:extLst>
          </p:cNvPr>
          <p:cNvSpPr txBox="1"/>
          <p:nvPr/>
        </p:nvSpPr>
        <p:spPr>
          <a:xfrm>
            <a:off x="1905000" y="2615111"/>
            <a:ext cx="10191750" cy="584775"/>
          </a:xfrm>
          <a:prstGeom prst="rect">
            <a:avLst/>
          </a:prstGeom>
          <a:noFill/>
        </p:spPr>
        <p:txBody>
          <a:bodyPr wrap="square" rtlCol="0">
            <a:spAutoFit/>
          </a:bodyPr>
          <a:lstStyle/>
          <a:p>
            <a:r>
              <a:rPr lang="en-US" sz="3200" b="1" dirty="0">
                <a:solidFill>
                  <a:schemeClr val="bg1"/>
                </a:solidFill>
              </a:rPr>
              <a:t>Hunting Extrasolar planets using machine learning </a:t>
            </a:r>
            <a:endParaRPr lang="en-IN" sz="3200" b="1" dirty="0">
              <a:solidFill>
                <a:schemeClr val="bg1"/>
              </a:solidFill>
            </a:endParaRPr>
          </a:p>
        </p:txBody>
      </p:sp>
      <p:sp>
        <p:nvSpPr>
          <p:cNvPr id="10" name="TextBox 9">
            <a:extLst>
              <a:ext uri="{FF2B5EF4-FFF2-40B4-BE49-F238E27FC236}">
                <a16:creationId xmlns:a16="http://schemas.microsoft.com/office/drawing/2014/main" id="{4D93C275-5411-47FD-8E3B-F280435546B8}"/>
              </a:ext>
            </a:extLst>
          </p:cNvPr>
          <p:cNvSpPr txBox="1"/>
          <p:nvPr/>
        </p:nvSpPr>
        <p:spPr>
          <a:xfrm>
            <a:off x="4276165" y="4523551"/>
            <a:ext cx="2940424" cy="400110"/>
          </a:xfrm>
          <a:prstGeom prst="rect">
            <a:avLst/>
          </a:prstGeom>
          <a:noFill/>
        </p:spPr>
        <p:txBody>
          <a:bodyPr wrap="square" rtlCol="0">
            <a:spAutoFit/>
          </a:bodyPr>
          <a:lstStyle/>
          <a:p>
            <a:r>
              <a:rPr lang="en-US" sz="2000" b="1" dirty="0">
                <a:solidFill>
                  <a:schemeClr val="bg1"/>
                </a:solidFill>
              </a:rPr>
              <a:t>Project Group No :- P36</a:t>
            </a:r>
            <a:endParaRPr lang="en-IN" sz="2000" b="1" dirty="0">
              <a:solidFill>
                <a:schemeClr val="bg1"/>
              </a:solidFill>
            </a:endParaRPr>
          </a:p>
        </p:txBody>
      </p:sp>
      <p:sp>
        <p:nvSpPr>
          <p:cNvPr id="11" name="TextBox 10">
            <a:extLst>
              <a:ext uri="{FF2B5EF4-FFF2-40B4-BE49-F238E27FC236}">
                <a16:creationId xmlns:a16="http://schemas.microsoft.com/office/drawing/2014/main" id="{90A1C24C-4BE3-466B-8CB7-873DAC427EA8}"/>
              </a:ext>
            </a:extLst>
          </p:cNvPr>
          <p:cNvSpPr txBox="1"/>
          <p:nvPr/>
        </p:nvSpPr>
        <p:spPr>
          <a:xfrm>
            <a:off x="4161865" y="5047646"/>
            <a:ext cx="4477870" cy="1754326"/>
          </a:xfrm>
          <a:prstGeom prst="rect">
            <a:avLst/>
          </a:prstGeom>
          <a:noFill/>
        </p:spPr>
        <p:txBody>
          <a:bodyPr wrap="square" rtlCol="0">
            <a:spAutoFit/>
          </a:bodyPr>
          <a:lstStyle/>
          <a:p>
            <a:r>
              <a:rPr lang="en-US" dirty="0">
                <a:solidFill>
                  <a:schemeClr val="bg1"/>
                </a:solidFill>
              </a:rPr>
              <a:t>Ishita Rastogi (1808210069)</a:t>
            </a:r>
          </a:p>
          <a:p>
            <a:r>
              <a:rPr lang="en-US" dirty="0">
                <a:solidFill>
                  <a:schemeClr val="bg1"/>
                </a:solidFill>
              </a:rPr>
              <a:t>Ishvinder Singh (1808210070)</a:t>
            </a:r>
          </a:p>
          <a:p>
            <a:r>
              <a:rPr lang="en-US" dirty="0">
                <a:solidFill>
                  <a:schemeClr val="bg1"/>
                </a:solidFill>
              </a:rPr>
              <a:t>Kartik Tiwari (1808210073)</a:t>
            </a:r>
          </a:p>
          <a:p>
            <a:r>
              <a:rPr lang="en-US" dirty="0">
                <a:solidFill>
                  <a:schemeClr val="bg1"/>
                </a:solidFill>
              </a:rPr>
              <a:t>Sanskriti Agarwal (1808210132)</a:t>
            </a:r>
          </a:p>
          <a:p>
            <a:r>
              <a:rPr lang="en-US" dirty="0">
                <a:solidFill>
                  <a:schemeClr val="bg1"/>
                </a:solidFill>
              </a:rPr>
              <a:t>Shivansh Mathur (1808210139)</a:t>
            </a:r>
          </a:p>
          <a:p>
            <a:endParaRPr lang="en-IN" dirty="0"/>
          </a:p>
        </p:txBody>
      </p:sp>
      <p:pic>
        <p:nvPicPr>
          <p:cNvPr id="13" name="Picture 12">
            <a:extLst>
              <a:ext uri="{FF2B5EF4-FFF2-40B4-BE49-F238E27FC236}">
                <a16:creationId xmlns:a16="http://schemas.microsoft.com/office/drawing/2014/main" id="{F4DC917A-180D-447F-99D1-60902F427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3209636"/>
            <a:ext cx="1190625" cy="1189930"/>
          </a:xfrm>
          <a:prstGeom prst="rect">
            <a:avLst/>
          </a:prstGeom>
        </p:spPr>
      </p:pic>
    </p:spTree>
    <p:extLst>
      <p:ext uri="{BB962C8B-B14F-4D97-AF65-F5344CB8AC3E}">
        <p14:creationId xmlns:p14="http://schemas.microsoft.com/office/powerpoint/2010/main" val="2825801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66798-51DE-417B-AFE7-A6CA1BFD2B9B}"/>
              </a:ext>
            </a:extLst>
          </p:cNvPr>
          <p:cNvSpPr txBox="1"/>
          <p:nvPr/>
        </p:nvSpPr>
        <p:spPr>
          <a:xfrm>
            <a:off x="4598894" y="79377"/>
            <a:ext cx="2196353" cy="584775"/>
          </a:xfrm>
          <a:prstGeom prst="rect">
            <a:avLst/>
          </a:prstGeom>
          <a:noFill/>
        </p:spPr>
        <p:txBody>
          <a:bodyPr wrap="square" rtlCol="0">
            <a:spAutoFit/>
          </a:bodyPr>
          <a:lstStyle/>
          <a:p>
            <a:r>
              <a:rPr lang="en-US" sz="3200" b="1" u="sng" dirty="0"/>
              <a:t>Flow Chart </a:t>
            </a:r>
            <a:endParaRPr lang="en-IN" sz="3200" b="1" u="sng" dirty="0"/>
          </a:p>
        </p:txBody>
      </p:sp>
      <p:sp>
        <p:nvSpPr>
          <p:cNvPr id="3" name="Flowchart: Data 2">
            <a:extLst>
              <a:ext uri="{FF2B5EF4-FFF2-40B4-BE49-F238E27FC236}">
                <a16:creationId xmlns:a16="http://schemas.microsoft.com/office/drawing/2014/main" id="{0A00B93A-7B36-4F74-A842-A3903711E690}"/>
              </a:ext>
            </a:extLst>
          </p:cNvPr>
          <p:cNvSpPr/>
          <p:nvPr/>
        </p:nvSpPr>
        <p:spPr>
          <a:xfrm>
            <a:off x="2626659" y="673877"/>
            <a:ext cx="5782235" cy="87805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p>
          <a:p>
            <a:pPr algn="ctr"/>
            <a:r>
              <a:rPr lang="en-US" dirty="0"/>
              <a:t>(CSV data format with numerical values )</a:t>
            </a:r>
            <a:endParaRPr lang="en-IN" dirty="0"/>
          </a:p>
        </p:txBody>
      </p:sp>
      <p:sp>
        <p:nvSpPr>
          <p:cNvPr id="4" name="Arrow: Down 3">
            <a:extLst>
              <a:ext uri="{FF2B5EF4-FFF2-40B4-BE49-F238E27FC236}">
                <a16:creationId xmlns:a16="http://schemas.microsoft.com/office/drawing/2014/main" id="{EAEA091A-4642-4150-B0A3-0B2020AB29A3}"/>
              </a:ext>
            </a:extLst>
          </p:cNvPr>
          <p:cNvSpPr/>
          <p:nvPr/>
        </p:nvSpPr>
        <p:spPr>
          <a:xfrm>
            <a:off x="5127815" y="1551928"/>
            <a:ext cx="313765" cy="397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Flowchart: Process 4">
            <a:extLst>
              <a:ext uri="{FF2B5EF4-FFF2-40B4-BE49-F238E27FC236}">
                <a16:creationId xmlns:a16="http://schemas.microsoft.com/office/drawing/2014/main" id="{E4DA2D49-2ADA-44E5-A340-FB490EBD7B3F}"/>
              </a:ext>
            </a:extLst>
          </p:cNvPr>
          <p:cNvSpPr/>
          <p:nvPr/>
        </p:nvSpPr>
        <p:spPr>
          <a:xfrm>
            <a:off x="2808193" y="1970071"/>
            <a:ext cx="4639234" cy="4584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Selection</a:t>
            </a:r>
            <a:endParaRPr lang="en-IN" dirty="0"/>
          </a:p>
        </p:txBody>
      </p:sp>
      <p:sp>
        <p:nvSpPr>
          <p:cNvPr id="6" name="Flowchart: Process 5">
            <a:extLst>
              <a:ext uri="{FF2B5EF4-FFF2-40B4-BE49-F238E27FC236}">
                <a16:creationId xmlns:a16="http://schemas.microsoft.com/office/drawing/2014/main" id="{BBBE2EF9-823A-44C0-836B-D3796E62B1D5}"/>
              </a:ext>
            </a:extLst>
          </p:cNvPr>
          <p:cNvSpPr/>
          <p:nvPr/>
        </p:nvSpPr>
        <p:spPr>
          <a:xfrm>
            <a:off x="2808193" y="2801860"/>
            <a:ext cx="4639234" cy="4584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7" name="Flowchart: Process 6">
            <a:extLst>
              <a:ext uri="{FF2B5EF4-FFF2-40B4-BE49-F238E27FC236}">
                <a16:creationId xmlns:a16="http://schemas.microsoft.com/office/drawing/2014/main" id="{199E626E-C6FE-4C43-BFBB-8666DE38C951}"/>
              </a:ext>
            </a:extLst>
          </p:cNvPr>
          <p:cNvSpPr/>
          <p:nvPr/>
        </p:nvSpPr>
        <p:spPr>
          <a:xfrm>
            <a:off x="2776820" y="3664369"/>
            <a:ext cx="4639234" cy="4584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Training</a:t>
            </a:r>
            <a:endParaRPr lang="en-IN" dirty="0"/>
          </a:p>
        </p:txBody>
      </p:sp>
      <p:sp>
        <p:nvSpPr>
          <p:cNvPr id="8" name="Flowchart: Process 7">
            <a:extLst>
              <a:ext uri="{FF2B5EF4-FFF2-40B4-BE49-F238E27FC236}">
                <a16:creationId xmlns:a16="http://schemas.microsoft.com/office/drawing/2014/main" id="{35E54FDF-B05C-40F7-9921-2056FBF062CD}"/>
              </a:ext>
            </a:extLst>
          </p:cNvPr>
          <p:cNvSpPr/>
          <p:nvPr/>
        </p:nvSpPr>
        <p:spPr>
          <a:xfrm>
            <a:off x="2808193" y="4533824"/>
            <a:ext cx="4639234" cy="4584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Re-Evaluating and improve the model</a:t>
            </a:r>
            <a:endParaRPr lang="en-IN" dirty="0"/>
          </a:p>
        </p:txBody>
      </p:sp>
      <p:sp>
        <p:nvSpPr>
          <p:cNvPr id="9" name="Flowchart: Process 8">
            <a:extLst>
              <a:ext uri="{FF2B5EF4-FFF2-40B4-BE49-F238E27FC236}">
                <a16:creationId xmlns:a16="http://schemas.microsoft.com/office/drawing/2014/main" id="{91447B1D-4693-48DE-A1AD-2B1EED77F216}"/>
              </a:ext>
            </a:extLst>
          </p:cNvPr>
          <p:cNvSpPr/>
          <p:nvPr/>
        </p:nvSpPr>
        <p:spPr>
          <a:xfrm>
            <a:off x="2808193" y="5421600"/>
            <a:ext cx="4639234" cy="4584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GUI Development</a:t>
            </a:r>
            <a:endParaRPr lang="en-IN" dirty="0"/>
          </a:p>
        </p:txBody>
      </p:sp>
      <p:sp>
        <p:nvSpPr>
          <p:cNvPr id="11" name="Arrow: Down 10">
            <a:extLst>
              <a:ext uri="{FF2B5EF4-FFF2-40B4-BE49-F238E27FC236}">
                <a16:creationId xmlns:a16="http://schemas.microsoft.com/office/drawing/2014/main" id="{22B22314-664F-40AA-817E-6205B5339380}"/>
              </a:ext>
            </a:extLst>
          </p:cNvPr>
          <p:cNvSpPr/>
          <p:nvPr/>
        </p:nvSpPr>
        <p:spPr>
          <a:xfrm>
            <a:off x="5096437" y="2427488"/>
            <a:ext cx="313765" cy="3736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1E1FB4E9-9A87-4204-8DF5-FFDD887FDEBD}"/>
              </a:ext>
            </a:extLst>
          </p:cNvPr>
          <p:cNvSpPr/>
          <p:nvPr/>
        </p:nvSpPr>
        <p:spPr>
          <a:xfrm>
            <a:off x="5082993" y="3265702"/>
            <a:ext cx="313765" cy="397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12A5628B-B95E-49EE-97E8-30DC1035A617}"/>
              </a:ext>
            </a:extLst>
          </p:cNvPr>
          <p:cNvSpPr/>
          <p:nvPr/>
        </p:nvSpPr>
        <p:spPr>
          <a:xfrm>
            <a:off x="5082992" y="4126315"/>
            <a:ext cx="313765" cy="397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FB09BB37-66B6-42AF-8831-AB2BE92EBD0C}"/>
              </a:ext>
            </a:extLst>
          </p:cNvPr>
          <p:cNvSpPr/>
          <p:nvPr/>
        </p:nvSpPr>
        <p:spPr>
          <a:xfrm>
            <a:off x="5082991" y="5008059"/>
            <a:ext cx="313765" cy="397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86DAF05F-430A-4154-9B30-7499BDDC4CC8}"/>
              </a:ext>
            </a:extLst>
          </p:cNvPr>
          <p:cNvSpPr/>
          <p:nvPr/>
        </p:nvSpPr>
        <p:spPr>
          <a:xfrm>
            <a:off x="5078511" y="5880079"/>
            <a:ext cx="313765" cy="397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Flowchart: Data 17">
            <a:extLst>
              <a:ext uri="{FF2B5EF4-FFF2-40B4-BE49-F238E27FC236}">
                <a16:creationId xmlns:a16="http://schemas.microsoft.com/office/drawing/2014/main" id="{02E39D53-8DFC-4EC5-BDDC-426BEAC1B3EF}"/>
              </a:ext>
            </a:extLst>
          </p:cNvPr>
          <p:cNvSpPr/>
          <p:nvPr/>
        </p:nvSpPr>
        <p:spPr>
          <a:xfrm>
            <a:off x="2097746" y="6288281"/>
            <a:ext cx="5782235" cy="482359"/>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295113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6E4DF-298A-45CD-92D1-3E9310FE9B65}"/>
              </a:ext>
            </a:extLst>
          </p:cNvPr>
          <p:cNvSpPr txBox="1"/>
          <p:nvPr/>
        </p:nvSpPr>
        <p:spPr>
          <a:xfrm>
            <a:off x="666750" y="304799"/>
            <a:ext cx="3714750" cy="584775"/>
          </a:xfrm>
          <a:prstGeom prst="rect">
            <a:avLst/>
          </a:prstGeom>
          <a:noFill/>
        </p:spPr>
        <p:txBody>
          <a:bodyPr wrap="square" rtlCol="0">
            <a:spAutoFit/>
          </a:bodyPr>
          <a:lstStyle/>
          <a:p>
            <a:r>
              <a:rPr lang="en-US" sz="3200" dirty="0">
                <a:solidFill>
                  <a:schemeClr val="bg1"/>
                </a:solidFill>
              </a:rPr>
              <a:t>Table of Content :- </a:t>
            </a:r>
            <a:endParaRPr lang="en-IN" sz="3200" dirty="0">
              <a:solidFill>
                <a:schemeClr val="bg1"/>
              </a:solidFill>
            </a:endParaRPr>
          </a:p>
        </p:txBody>
      </p:sp>
    </p:spTree>
    <p:extLst>
      <p:ext uri="{BB962C8B-B14F-4D97-AF65-F5344CB8AC3E}">
        <p14:creationId xmlns:p14="http://schemas.microsoft.com/office/powerpoint/2010/main" val="356560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A8E96D-32C9-41D5-B55B-31155E3E3F92}"/>
              </a:ext>
            </a:extLst>
          </p:cNvPr>
          <p:cNvSpPr/>
          <p:nvPr/>
        </p:nvSpPr>
        <p:spPr>
          <a:xfrm>
            <a:off x="546653" y="2365513"/>
            <a:ext cx="4015408" cy="32004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useBgFill="1">
        <p:nvSpPr>
          <p:cNvPr id="12"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187AD2-A0A6-4CC6-893D-28C3BB74F3F8}"/>
              </a:ext>
            </a:extLst>
          </p:cNvPr>
          <p:cNvSpPr txBox="1"/>
          <p:nvPr/>
        </p:nvSpPr>
        <p:spPr>
          <a:xfrm>
            <a:off x="841247" y="474146"/>
            <a:ext cx="10515593" cy="11978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latin typeface="+mj-lt"/>
                <a:ea typeface="+mj-ea"/>
                <a:cs typeface="+mj-cs"/>
              </a:rPr>
              <a:t>INTRODUCTION</a:t>
            </a:r>
            <a:r>
              <a:rPr lang="en-US" sz="4400" dirty="0">
                <a:latin typeface="+mj-lt"/>
                <a:ea typeface="+mj-ea"/>
                <a:cs typeface="+mj-cs"/>
              </a:rPr>
              <a:t> </a:t>
            </a:r>
          </a:p>
        </p:txBody>
      </p:sp>
      <p:sp>
        <p:nvSpPr>
          <p:cNvPr id="14"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531AC2-ECA4-44F1-BD7C-A8DB16280C8D}"/>
              </a:ext>
            </a:extLst>
          </p:cNvPr>
          <p:cNvSpPr txBox="1"/>
          <p:nvPr/>
        </p:nvSpPr>
        <p:spPr>
          <a:xfrm>
            <a:off x="5913784" y="725557"/>
            <a:ext cx="5436970" cy="4519089"/>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1300" dirty="0"/>
          </a:p>
        </p:txBody>
      </p:sp>
      <p:sp>
        <p:nvSpPr>
          <p:cNvPr id="9" name="TextBox 8">
            <a:extLst>
              <a:ext uri="{FF2B5EF4-FFF2-40B4-BE49-F238E27FC236}">
                <a16:creationId xmlns:a16="http://schemas.microsoft.com/office/drawing/2014/main" id="{B11843DA-0CC8-4F65-A281-71B88CB67FEE}"/>
              </a:ext>
            </a:extLst>
          </p:cNvPr>
          <p:cNvSpPr txBox="1"/>
          <p:nvPr/>
        </p:nvSpPr>
        <p:spPr>
          <a:xfrm>
            <a:off x="6094476" y="1028343"/>
            <a:ext cx="5626599" cy="4801314"/>
          </a:xfrm>
          <a:prstGeom prst="rect">
            <a:avLst/>
          </a:prstGeom>
          <a:noFill/>
        </p:spPr>
        <p:txBody>
          <a:bodyPr wrap="square" rtlCol="0">
            <a:spAutoFit/>
          </a:bodyPr>
          <a:lstStyle/>
          <a:p>
            <a:r>
              <a:rPr lang="en-US" sz="1800" dirty="0">
                <a:effectLst/>
              </a:rPr>
              <a:t>An exoplanet is any planet beyond our Solar System. The detection of such planets can reveal a detailed analysis of planets well beyond our solar system and also help to determine whether there is a chance of detecting some ‘Earth-like’ planet. Several missions are launched for the detection of these extrasolar planets or exoplanets such as Kepler, K2, TESS. Kepler Mission is the most famous among all, it observed about 530,506 stars and discovered 2,662 exoplanets over its lifetime by using Transit method. The shutting down of the Kepler mission led to the launching of a new mission which is much more successful and better than Kepler, named as TESS (Transiting Exoplanet Survey Satellite). It was designed to survey over 85% of the sky to search for planets around nearby stars. Additionally, TESS stars are 30-100 times brighter than those surveyed by the Kepler satellite. Planets detected around these stars are therefore far easier to characterize.  </a:t>
            </a:r>
            <a:endParaRPr lang="en-IN" dirty="0"/>
          </a:p>
        </p:txBody>
      </p:sp>
      <p:sp>
        <p:nvSpPr>
          <p:cNvPr id="11" name="Rectangle 10">
            <a:extLst>
              <a:ext uri="{FF2B5EF4-FFF2-40B4-BE49-F238E27FC236}">
                <a16:creationId xmlns:a16="http://schemas.microsoft.com/office/drawing/2014/main" id="{BA467587-3EF8-4D14-B635-DD7BAD16B742}"/>
              </a:ext>
            </a:extLst>
          </p:cNvPr>
          <p:cNvSpPr/>
          <p:nvPr/>
        </p:nvSpPr>
        <p:spPr>
          <a:xfrm>
            <a:off x="466345" y="1938130"/>
            <a:ext cx="5067974" cy="37569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60E4BF2B-8760-4E0A-94AC-02075469A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2146156"/>
            <a:ext cx="4740965" cy="3340243"/>
          </a:xfrm>
          <a:prstGeom prst="rect">
            <a:avLst/>
          </a:prstGeom>
        </p:spPr>
      </p:pic>
    </p:spTree>
    <p:extLst>
      <p:ext uri="{BB962C8B-B14F-4D97-AF65-F5344CB8AC3E}">
        <p14:creationId xmlns:p14="http://schemas.microsoft.com/office/powerpoint/2010/main" val="26173216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5C1E6-56D7-4BDC-82D3-ED27CBDD0111}"/>
              </a:ext>
            </a:extLst>
          </p:cNvPr>
          <p:cNvSpPr txBox="1"/>
          <p:nvPr/>
        </p:nvSpPr>
        <p:spPr>
          <a:xfrm>
            <a:off x="1162877" y="360270"/>
            <a:ext cx="6082748" cy="584775"/>
          </a:xfrm>
          <a:prstGeom prst="rect">
            <a:avLst/>
          </a:prstGeom>
          <a:noFill/>
        </p:spPr>
        <p:txBody>
          <a:bodyPr wrap="square" rtlCol="0">
            <a:spAutoFit/>
          </a:bodyPr>
          <a:lstStyle/>
          <a:p>
            <a:r>
              <a:rPr lang="en-US" sz="3200" dirty="0">
                <a:solidFill>
                  <a:schemeClr val="bg1"/>
                </a:solidFill>
              </a:rPr>
              <a:t>More about the introduction…….. </a:t>
            </a:r>
            <a:r>
              <a:rPr lang="en-US" dirty="0">
                <a:solidFill>
                  <a:schemeClr val="bg1"/>
                </a:solidFill>
              </a:rPr>
              <a:t> </a:t>
            </a:r>
            <a:endParaRPr lang="en-IN" dirty="0">
              <a:solidFill>
                <a:schemeClr val="bg1"/>
              </a:solidFill>
            </a:endParaRPr>
          </a:p>
        </p:txBody>
      </p:sp>
      <p:sp>
        <p:nvSpPr>
          <p:cNvPr id="3" name="TextBox 2">
            <a:extLst>
              <a:ext uri="{FF2B5EF4-FFF2-40B4-BE49-F238E27FC236}">
                <a16:creationId xmlns:a16="http://schemas.microsoft.com/office/drawing/2014/main" id="{D5404BD4-60BA-449E-ABED-DF9DEA1F0908}"/>
              </a:ext>
            </a:extLst>
          </p:cNvPr>
          <p:cNvSpPr txBox="1"/>
          <p:nvPr/>
        </p:nvSpPr>
        <p:spPr>
          <a:xfrm>
            <a:off x="5406886" y="1769744"/>
            <a:ext cx="6450496" cy="3785652"/>
          </a:xfrm>
          <a:prstGeom prst="rect">
            <a:avLst/>
          </a:prstGeom>
          <a:noFill/>
        </p:spPr>
        <p:txBody>
          <a:bodyPr wrap="square" rtlCol="0">
            <a:spAutoFit/>
          </a:bodyPr>
          <a:lstStyle/>
          <a:p>
            <a:r>
              <a:rPr lang="en-IN" sz="2400" kern="150" dirty="0">
                <a:solidFill>
                  <a:schemeClr val="bg1"/>
                </a:solidFill>
                <a:effectLst/>
                <a:latin typeface="Liberation Serif"/>
                <a:ea typeface="NSimSun" panose="02010609030101010101" pitchFamily="49" charset="-122"/>
                <a:cs typeface="Mangal" panose="020B0502040204020203" pitchFamily="18" charset="0"/>
              </a:rPr>
              <a:t>In this project, we are going to continue the process of detection of exoplanets using transit method. In transit method, the exoplanet is detected by measuring a periodic decrease in the flux received from the host star, as a consequence of the exoplanet transiting in front of the host star. The transiting technique is most sensitive to large exoplanets orbiting close to their host stars and provide an accurate determination of the planetary radius relative to host star.</a:t>
            </a:r>
          </a:p>
        </p:txBody>
      </p:sp>
      <p:sp>
        <p:nvSpPr>
          <p:cNvPr id="4" name="Arrow: Striped Right 3">
            <a:extLst>
              <a:ext uri="{FF2B5EF4-FFF2-40B4-BE49-F238E27FC236}">
                <a16:creationId xmlns:a16="http://schemas.microsoft.com/office/drawing/2014/main" id="{52A30F49-3F78-48A4-9B72-C7BDEB37C4AD}"/>
              </a:ext>
            </a:extLst>
          </p:cNvPr>
          <p:cNvSpPr/>
          <p:nvPr/>
        </p:nvSpPr>
        <p:spPr>
          <a:xfrm>
            <a:off x="327991" y="437962"/>
            <a:ext cx="626165" cy="429392"/>
          </a:xfrm>
          <a:prstGeom prst="stripedRightArrow">
            <a:avLst>
              <a:gd name="adj1" fmla="val 40741"/>
              <a:gd name="adj2" fmla="val 5000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2DF89BF-C371-4A0A-9B12-9E9C03DC2B03}"/>
              </a:ext>
            </a:extLst>
          </p:cNvPr>
          <p:cNvSpPr/>
          <p:nvPr/>
        </p:nvSpPr>
        <p:spPr>
          <a:xfrm>
            <a:off x="447261" y="1948070"/>
            <a:ext cx="4313583" cy="3429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C39D1C6E-9146-4582-A275-31C390014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3" y="2258253"/>
            <a:ext cx="3901110" cy="2790825"/>
          </a:xfrm>
          <a:prstGeom prst="rect">
            <a:avLst/>
          </a:prstGeom>
          <a:effectLst>
            <a:softEdge rad="114300"/>
          </a:effectLst>
        </p:spPr>
      </p:pic>
    </p:spTree>
    <p:extLst>
      <p:ext uri="{BB962C8B-B14F-4D97-AF65-F5344CB8AC3E}">
        <p14:creationId xmlns:p14="http://schemas.microsoft.com/office/powerpoint/2010/main" val="294528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29F754A-C762-4885-8470-2CA22933F65B}"/>
              </a:ext>
            </a:extLst>
          </p:cNvPr>
          <p:cNvPicPr>
            <a:picLocks noChangeAspect="1"/>
          </p:cNvPicPr>
          <p:nvPr/>
        </p:nvPicPr>
        <p:blipFill rotWithShape="1">
          <a:blip r:embed="rId2">
            <a:extLst>
              <a:ext uri="{28A0092B-C50C-407E-A947-70E740481C1C}">
                <a14:useLocalDpi xmlns:a14="http://schemas.microsoft.com/office/drawing/2010/main" val="0"/>
              </a:ext>
            </a:extLst>
          </a:blip>
          <a:srcRect l="3716" r="23892" b="9092"/>
          <a:stretch/>
        </p:blipFill>
        <p:spPr>
          <a:xfrm>
            <a:off x="3343130" y="0"/>
            <a:ext cx="8668512" cy="6857990"/>
          </a:xfrm>
          <a:prstGeom prst="rect">
            <a:avLst/>
          </a:prstGeom>
        </p:spPr>
      </p:pic>
      <p:sp>
        <p:nvSpPr>
          <p:cNvPr id="20"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C7616B0-92B5-47B2-B2A0-443FD7F6AB02}"/>
              </a:ext>
            </a:extLst>
          </p:cNvPr>
          <p:cNvSpPr txBox="1"/>
          <p:nvPr/>
        </p:nvSpPr>
        <p:spPr>
          <a:xfrm>
            <a:off x="104335" y="788375"/>
            <a:ext cx="4875169" cy="784293"/>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b="1" dirty="0">
                <a:latin typeface="+mj-lt"/>
                <a:ea typeface="+mj-ea"/>
                <a:cs typeface="+mj-cs"/>
              </a:rPr>
              <a:t>MODULE 1 : Data Selection  </a:t>
            </a:r>
          </a:p>
        </p:txBody>
      </p:sp>
      <p:sp>
        <p:nvSpPr>
          <p:cNvPr id="21"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6442E2C-1151-4DAE-AE7E-D495408C1C4B}"/>
              </a:ext>
            </a:extLst>
          </p:cNvPr>
          <p:cNvSpPr txBox="1"/>
          <p:nvPr/>
        </p:nvSpPr>
        <p:spPr>
          <a:xfrm>
            <a:off x="718669" y="1891552"/>
            <a:ext cx="3245014" cy="2862322"/>
          </a:xfrm>
          <a:prstGeom prst="rect">
            <a:avLst/>
          </a:prstGeom>
          <a:noFill/>
        </p:spPr>
        <p:txBody>
          <a:bodyPr wrap="square" rtlCol="0">
            <a:spAutoFit/>
          </a:bodyPr>
          <a:lstStyle/>
          <a:p>
            <a:r>
              <a:rPr lang="en-IN" sz="1800" kern="150" dirty="0">
                <a:effectLst/>
                <a:latin typeface="Liberation Serif"/>
                <a:ea typeface="NSimSun" panose="02010609030101010101" pitchFamily="49" charset="-122"/>
                <a:cs typeface="Mangal" panose="020B0502040204020203" pitchFamily="18" charset="0"/>
              </a:rPr>
              <a:t>In this module, we are dealing with the data that consist of more than 100 columns and every column is not needed as they contain NULL values as well as some inconsiderable values. So basically, we have to neglect values or columns that are of no use and get our required data.</a:t>
            </a:r>
          </a:p>
          <a:p>
            <a:endParaRPr lang="en-IN" dirty="0"/>
          </a:p>
        </p:txBody>
      </p:sp>
    </p:spTree>
    <p:extLst>
      <p:ext uri="{BB962C8B-B14F-4D97-AF65-F5344CB8AC3E}">
        <p14:creationId xmlns:p14="http://schemas.microsoft.com/office/powerpoint/2010/main" val="115068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2D14DE-13ED-4E6F-AB70-BB528CBD9E5B}"/>
              </a:ext>
            </a:extLst>
          </p:cNvPr>
          <p:cNvPicPr>
            <a:picLocks noChangeAspect="1"/>
          </p:cNvPicPr>
          <p:nvPr/>
        </p:nvPicPr>
        <p:blipFill rotWithShape="1">
          <a:blip r:embed="rId2">
            <a:extLst>
              <a:ext uri="{28A0092B-C50C-407E-A947-70E740481C1C}">
                <a14:useLocalDpi xmlns:a14="http://schemas.microsoft.com/office/drawing/2010/main" val="0"/>
              </a:ext>
            </a:extLst>
          </a:blip>
          <a:srcRect t="21268" r="9090" b="12204"/>
          <a:stretch/>
        </p:blipFill>
        <p:spPr>
          <a:xfrm>
            <a:off x="3523488" y="-168956"/>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81A44EB-F874-4877-A03D-2502C84F49EF}"/>
              </a:ext>
            </a:extLst>
          </p:cNvPr>
          <p:cNvSpPr txBox="1"/>
          <p:nvPr/>
        </p:nvSpPr>
        <p:spPr>
          <a:xfrm>
            <a:off x="320624" y="950682"/>
            <a:ext cx="6597599" cy="809539"/>
          </a:xfrm>
          <a:prstGeom prst="rect">
            <a:avLst/>
          </a:prstGeom>
        </p:spPr>
        <p:txBody>
          <a:bodyPr vert="horz" lIns="91440" tIns="45720" rIns="91440" bIns="45720" rtlCol="0" anchor="t">
            <a:normAutofit/>
          </a:bodyPr>
          <a:lstStyle/>
          <a:p>
            <a:pPr>
              <a:lnSpc>
                <a:spcPct val="90000"/>
              </a:lnSpc>
              <a:spcAft>
                <a:spcPts val="600"/>
              </a:spcAft>
            </a:pPr>
            <a:r>
              <a:rPr lang="en-US" sz="2800" dirty="0"/>
              <a:t>MODULE2 : Data Pre-processing</a:t>
            </a:r>
          </a:p>
        </p:txBody>
      </p:sp>
      <p:sp>
        <p:nvSpPr>
          <p:cNvPr id="2" name="TextBox 1">
            <a:extLst>
              <a:ext uri="{FF2B5EF4-FFF2-40B4-BE49-F238E27FC236}">
                <a16:creationId xmlns:a16="http://schemas.microsoft.com/office/drawing/2014/main" id="{8582E231-7F80-4F53-9D0A-7C2AB32423C0}"/>
              </a:ext>
            </a:extLst>
          </p:cNvPr>
          <p:cNvSpPr txBox="1"/>
          <p:nvPr/>
        </p:nvSpPr>
        <p:spPr>
          <a:xfrm>
            <a:off x="320624" y="1616785"/>
            <a:ext cx="5360895" cy="4801314"/>
          </a:xfrm>
          <a:prstGeom prst="rect">
            <a:avLst/>
          </a:prstGeom>
          <a:noFill/>
        </p:spPr>
        <p:txBody>
          <a:bodyPr wrap="square" rtlCol="0">
            <a:spAutoFit/>
          </a:bodyPr>
          <a:lstStyle/>
          <a:p>
            <a:pPr marL="285750" lvl="0" indent="-285750">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Data Cleaning</a:t>
            </a:r>
            <a:r>
              <a:rPr lang="en-IN" sz="1800" kern="150" dirty="0">
                <a:effectLst/>
                <a:latin typeface="Liberation Serif"/>
                <a:ea typeface="NSimSun" panose="02010609030101010101" pitchFamily="49" charset="-122"/>
                <a:cs typeface="Mangal" panose="02040503050203030202" pitchFamily="18" charset="0"/>
              </a:rPr>
              <a:t>:-In this, after removing unnecessary columns we will check for missing values and after that we will convert all the values in the same format so that for further process it will make the model training smooth and to achieve the required result or accuracy.</a:t>
            </a:r>
          </a:p>
          <a:p>
            <a:pPr marL="1447800"/>
            <a:r>
              <a:rPr lang="en-IN" sz="1800" kern="150" dirty="0">
                <a:effectLst/>
                <a:latin typeface="Liberation Serif"/>
                <a:ea typeface="NSimSun" panose="02010609030101010101" pitchFamily="49" charset="-122"/>
                <a:cs typeface="Mangal" panose="02040503050203030202" pitchFamily="18" charset="0"/>
              </a:rPr>
              <a:t> </a:t>
            </a:r>
          </a:p>
          <a:p>
            <a:pPr marL="285750" lvl="0" indent="-285750">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Data Sampling</a:t>
            </a:r>
            <a:r>
              <a:rPr lang="en-IN" sz="1800" kern="150" dirty="0">
                <a:effectLst/>
                <a:latin typeface="Liberation Serif"/>
                <a:ea typeface="NSimSun" panose="02010609030101010101" pitchFamily="49" charset="-122"/>
                <a:cs typeface="Mangal" panose="02040503050203030202" pitchFamily="18" charset="0"/>
              </a:rPr>
              <a:t>:-Sampling here means to scale the data, or we can also say it as data scaling. </a:t>
            </a:r>
          </a:p>
          <a:p>
            <a:r>
              <a:rPr lang="en-IN" sz="1800" kern="150" dirty="0">
                <a:effectLst/>
                <a:latin typeface="Liberation Serif"/>
                <a:ea typeface="NSimSun" panose="02010609030101010101" pitchFamily="49" charset="-122"/>
                <a:cs typeface="Mangal" panose="02040503050203030202" pitchFamily="18" charset="0"/>
              </a:rPr>
              <a:t> </a:t>
            </a:r>
          </a:p>
          <a:p>
            <a:pPr marL="285750" lvl="0" indent="-285750">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Splitting the data</a:t>
            </a:r>
            <a:r>
              <a:rPr lang="en-IN" sz="1800" kern="150" dirty="0">
                <a:effectLst/>
                <a:latin typeface="Liberation Serif"/>
                <a:ea typeface="NSimSun" panose="02010609030101010101" pitchFamily="49" charset="-122"/>
                <a:cs typeface="Mangal" panose="02040503050203030202" pitchFamily="18" charset="0"/>
              </a:rPr>
              <a:t>:-In this we are going to split the finalized data into two parts: </a:t>
            </a:r>
          </a:p>
          <a:p>
            <a:pPr marL="1200150" lvl="2" indent="-285750">
              <a:buFont typeface="Courier New" panose="02070309020205020404" pitchFamily="49" charset="0"/>
              <a:buChar char="o"/>
            </a:pPr>
            <a:r>
              <a:rPr lang="en-IN" kern="150" dirty="0">
                <a:effectLst/>
                <a:latin typeface="Liberation Serif"/>
                <a:ea typeface="NSimSun" panose="02010609030101010101" pitchFamily="49" charset="-122"/>
                <a:cs typeface="Mangal" panose="02040503050203030202" pitchFamily="18" charset="0"/>
              </a:rPr>
              <a:t>Training – This is going to use  60% of the 	      data.</a:t>
            </a:r>
          </a:p>
          <a:p>
            <a:pPr marL="1200150" lvl="2" indent="-285750">
              <a:buFont typeface="Courier New" panose="02070309020205020404" pitchFamily="49" charset="0"/>
              <a:buChar char="o"/>
            </a:pPr>
            <a:r>
              <a:rPr lang="en-IN" kern="150" dirty="0">
                <a:effectLst/>
                <a:latin typeface="Liberation Serif"/>
                <a:ea typeface="NSimSun" panose="02010609030101010101" pitchFamily="49" charset="-122"/>
                <a:cs typeface="Mangal" panose="02040503050203030202" pitchFamily="18" charset="0"/>
              </a:rPr>
              <a:t>Testing – This is going to use remaining 	      data that is 40% of the data.</a:t>
            </a:r>
          </a:p>
          <a:p>
            <a:endParaRPr lang="en-IN" dirty="0"/>
          </a:p>
        </p:txBody>
      </p:sp>
    </p:spTree>
    <p:extLst>
      <p:ext uri="{BB962C8B-B14F-4D97-AF65-F5344CB8AC3E}">
        <p14:creationId xmlns:p14="http://schemas.microsoft.com/office/powerpoint/2010/main" val="90789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9D8CB4B2-6D2D-4C60-AC30-3ECC425EF114}"/>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00CC5AC-4E17-432B-BC87-A7FAA21D9B56}"/>
              </a:ext>
            </a:extLst>
          </p:cNvPr>
          <p:cNvSpPr txBox="1"/>
          <p:nvPr/>
        </p:nvSpPr>
        <p:spPr>
          <a:xfrm>
            <a:off x="667315" y="492196"/>
            <a:ext cx="4403590" cy="839155"/>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r>
              <a:rPr lang="en-US" sz="4800" b="1" dirty="0">
                <a:latin typeface="+mj-lt"/>
                <a:ea typeface="+mj-ea"/>
                <a:cs typeface="+mj-cs"/>
              </a:rPr>
              <a:t>MODULE3 : Data Training </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2D39CF7-958F-4C16-81A5-B50C77920FCD}"/>
              </a:ext>
            </a:extLst>
          </p:cNvPr>
          <p:cNvSpPr txBox="1"/>
          <p:nvPr/>
        </p:nvSpPr>
        <p:spPr>
          <a:xfrm>
            <a:off x="167262" y="1287491"/>
            <a:ext cx="7999585"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Regression</a:t>
            </a:r>
            <a:r>
              <a:rPr lang="en-IN" sz="1600" u="sng" kern="150" dirty="0">
                <a:effectLst/>
                <a:latin typeface="Liberation Serif"/>
                <a:ea typeface="NSimSun" panose="02010609030101010101" pitchFamily="49" charset="-122"/>
                <a:cs typeface="Mangal" panose="02040503050203030202" pitchFamily="18" charset="0"/>
              </a:rPr>
              <a:t>:- </a:t>
            </a:r>
            <a:r>
              <a:rPr lang="en-US" sz="1600" i="0" dirty="0">
                <a:effectLst/>
                <a:latin typeface="arial" panose="020B0604020202020204" pitchFamily="34" charset="0"/>
              </a:rPr>
              <a:t>Regression is a technique used to model and analyze the relationships between variables and often times how they contribute and are related to producing a particular outcome together.</a:t>
            </a:r>
            <a:endParaRPr lang="en-IN" sz="1600" u="sng" kern="150" dirty="0">
              <a:effectLst/>
              <a:latin typeface="Liberation Serif"/>
              <a:ea typeface="NSimSun" panose="02010609030101010101" pitchFamily="49" charset="-122"/>
              <a:cs typeface="Mangal" panose="02040503050203030202" pitchFamily="18" charset="0"/>
            </a:endParaRPr>
          </a:p>
          <a:p>
            <a:pPr marL="285750" indent="-285750">
              <a:lnSpc>
                <a:spcPct val="150000"/>
              </a:lnSpc>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Classification:-  </a:t>
            </a:r>
            <a:r>
              <a:rPr lang="en-US" sz="1600" i="0" dirty="0">
                <a:effectLst/>
                <a:latin typeface="arial" panose="020B0604020202020204" pitchFamily="34" charset="0"/>
              </a:rPr>
              <a:t>Classification methods aim at identifying the category of a new observation among a set of categories on the basis of a labeled training set.</a:t>
            </a:r>
            <a:endParaRPr lang="en-IN" sz="1600" u="sng" kern="150" dirty="0">
              <a:effectLst/>
              <a:latin typeface="Liberation Serif"/>
              <a:ea typeface="NSimSun" panose="02010609030101010101" pitchFamily="49" charset="-122"/>
              <a:cs typeface="Mangal" panose="02040503050203030202" pitchFamily="18" charset="0"/>
            </a:endParaRPr>
          </a:p>
          <a:p>
            <a:pPr marL="285750" indent="-285750">
              <a:lnSpc>
                <a:spcPct val="150000"/>
              </a:lnSpc>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Clustering:-  </a:t>
            </a:r>
            <a:r>
              <a:rPr lang="en-US" sz="1600" i="0" dirty="0">
                <a:effectLst/>
                <a:latin typeface="arial" panose="020B0604020202020204" pitchFamily="34" charset="0"/>
              </a:rPr>
              <a:t>Clustering or cluster analysis is a machine learning technique, which groups the unlabeled</a:t>
            </a:r>
            <a:r>
              <a:rPr lang="en-US" sz="1600" dirty="0">
                <a:latin typeface="arial" panose="020B0604020202020204" pitchFamily="34" charset="0"/>
              </a:rPr>
              <a:t> </a:t>
            </a:r>
            <a:r>
              <a:rPr lang="en-US" sz="1600" i="0" dirty="0">
                <a:effectLst/>
                <a:latin typeface="arial" panose="020B0604020202020204" pitchFamily="34" charset="0"/>
              </a:rPr>
              <a:t>dataset. It can be defined as "A way of grouping the data points into different clusters, consisting of similar data points.</a:t>
            </a:r>
            <a:endParaRPr lang="en-IN" sz="1600" u="sng" kern="150" dirty="0">
              <a:effectLst/>
              <a:latin typeface="Liberation Serif"/>
              <a:ea typeface="NSimSun" panose="02010609030101010101" pitchFamily="49" charset="-122"/>
              <a:cs typeface="Mangal" panose="02040503050203030202" pitchFamily="18" charset="0"/>
            </a:endParaRPr>
          </a:p>
          <a:p>
            <a:pPr marL="285750" indent="-285750">
              <a:lnSpc>
                <a:spcPct val="150000"/>
              </a:lnSpc>
              <a:buFont typeface="Arial" panose="020B0604020202020204" pitchFamily="34" charset="0"/>
              <a:buChar char="•"/>
            </a:pPr>
            <a:r>
              <a:rPr lang="en-IN" b="1" u="sng" kern="150" dirty="0">
                <a:effectLst/>
                <a:latin typeface="Liberation Serif"/>
                <a:ea typeface="NSimSun" panose="02010609030101010101" pitchFamily="49" charset="-122"/>
                <a:cs typeface="Mangal" panose="02040503050203030202" pitchFamily="18" charset="0"/>
              </a:rPr>
              <a:t>Prediction:-  </a:t>
            </a:r>
            <a:r>
              <a:rPr lang="en-US" sz="1600" b="0" i="0" dirty="0">
                <a:effectLst/>
                <a:latin typeface="arial" panose="020B0604020202020204" pitchFamily="34" charset="0"/>
              </a:rPr>
              <a:t>Predictive analytics algorithms try to achieve the lowest error possible by either using boosting or bagging. </a:t>
            </a:r>
            <a:endParaRPr lang="en-IN" b="1" u="sng" kern="150" dirty="0">
              <a:effectLst/>
              <a:latin typeface="Liberation Serif"/>
              <a:ea typeface="NSimSun" panose="02010609030101010101" pitchFamily="49" charset="-122"/>
              <a:cs typeface="Mangal" panose="02040503050203030202" pitchFamily="18" charset="0"/>
            </a:endParaRPr>
          </a:p>
          <a:p>
            <a:pPr marL="285750" indent="-285750">
              <a:lnSpc>
                <a:spcPct val="150000"/>
              </a:lnSpc>
              <a:buFont typeface="Arial" panose="020B0604020202020204" pitchFamily="34" charset="0"/>
              <a:buChar char="•"/>
            </a:pPr>
            <a:r>
              <a:rPr lang="en-IN" sz="1800" b="1" u="sng" kern="150" dirty="0">
                <a:effectLst/>
                <a:latin typeface="Liberation Serif"/>
                <a:ea typeface="NSimSun" panose="02010609030101010101" pitchFamily="49" charset="-122"/>
                <a:cs typeface="Mangal" panose="02040503050203030202" pitchFamily="18" charset="0"/>
              </a:rPr>
              <a:t>Evaluation:-  </a:t>
            </a:r>
            <a:r>
              <a:rPr lang="en-US" sz="1600" b="0" i="0" dirty="0">
                <a:effectLst/>
                <a:latin typeface="arial" panose="020B0604020202020204" pitchFamily="34" charset="0"/>
              </a:rPr>
              <a:t>Model Evaluation is </a:t>
            </a:r>
            <a:r>
              <a:rPr lang="en-US" sz="1600" b="1" i="0" dirty="0">
                <a:effectLst/>
                <a:latin typeface="arial" panose="020B0604020202020204" pitchFamily="34" charset="0"/>
              </a:rPr>
              <a:t>the </a:t>
            </a:r>
            <a:r>
              <a:rPr lang="en-US" sz="1600" i="0" dirty="0">
                <a:effectLst/>
                <a:latin typeface="arial" panose="020B0604020202020204" pitchFamily="34" charset="0"/>
              </a:rPr>
              <a:t>subsidiary part of the model development</a:t>
            </a:r>
            <a:r>
              <a:rPr lang="en-US" sz="1600" b="1" i="0" dirty="0">
                <a:effectLst/>
                <a:latin typeface="arial" panose="020B0604020202020204" pitchFamily="34" charset="0"/>
              </a:rPr>
              <a:t> </a:t>
            </a:r>
            <a:r>
              <a:rPr lang="en-US" sz="1600" i="0" dirty="0">
                <a:effectLst/>
                <a:latin typeface="arial" panose="020B0604020202020204" pitchFamily="34" charset="0"/>
              </a:rPr>
              <a:t>process</a:t>
            </a:r>
            <a:r>
              <a:rPr lang="en-US" sz="1600" b="0" i="0" dirty="0">
                <a:effectLst/>
                <a:latin typeface="arial" panose="020B0604020202020204" pitchFamily="34" charset="0"/>
              </a:rPr>
              <a:t>. It is the phase that is decided whether the model performs better. Therefore, it is critical to consider the model outcomes according to every possible evaluation method</a:t>
            </a:r>
            <a:endParaRPr lang="en-IN" sz="1600" b="1" u="sng" kern="150" dirty="0">
              <a:effectLst/>
              <a:latin typeface="Liberation Serif"/>
              <a:ea typeface="NSimSun" panose="02010609030101010101" pitchFamily="49" charset="-122"/>
              <a:cs typeface="Mangal" panose="02040503050203030202" pitchFamily="18" charset="0"/>
            </a:endParaRPr>
          </a:p>
          <a:p>
            <a:endParaRPr lang="en-IN" dirty="0"/>
          </a:p>
        </p:txBody>
      </p:sp>
    </p:spTree>
    <p:extLst>
      <p:ext uri="{BB962C8B-B14F-4D97-AF65-F5344CB8AC3E}">
        <p14:creationId xmlns:p14="http://schemas.microsoft.com/office/powerpoint/2010/main" val="44979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A2091-41DA-4BD1-8BD1-F0A5703B9E2D}"/>
              </a:ext>
            </a:extLst>
          </p:cNvPr>
          <p:cNvSpPr txBox="1"/>
          <p:nvPr/>
        </p:nvSpPr>
        <p:spPr>
          <a:xfrm>
            <a:off x="515642" y="517630"/>
            <a:ext cx="7982712" cy="523220"/>
          </a:xfrm>
          <a:prstGeom prst="rect">
            <a:avLst/>
          </a:prstGeom>
          <a:noFill/>
        </p:spPr>
        <p:txBody>
          <a:bodyPr wrap="square" rtlCol="0">
            <a:spAutoFit/>
          </a:bodyPr>
          <a:lstStyle/>
          <a:p>
            <a:r>
              <a:rPr lang="en-US" sz="2800" b="1" dirty="0">
                <a:solidFill>
                  <a:schemeClr val="bg1"/>
                </a:solidFill>
              </a:rPr>
              <a:t>MODULE 4 : Re-evaluating and improve the world </a:t>
            </a:r>
            <a:endParaRPr lang="en-IN" sz="2800" b="1" dirty="0">
              <a:solidFill>
                <a:schemeClr val="bg1"/>
              </a:solidFill>
            </a:endParaRPr>
          </a:p>
        </p:txBody>
      </p:sp>
      <p:sp>
        <p:nvSpPr>
          <p:cNvPr id="2" name="TextBox 1">
            <a:extLst>
              <a:ext uri="{FF2B5EF4-FFF2-40B4-BE49-F238E27FC236}">
                <a16:creationId xmlns:a16="http://schemas.microsoft.com/office/drawing/2014/main" id="{243CE079-1E98-4007-B152-49356BA25659}"/>
              </a:ext>
            </a:extLst>
          </p:cNvPr>
          <p:cNvSpPr txBox="1"/>
          <p:nvPr/>
        </p:nvSpPr>
        <p:spPr>
          <a:xfrm>
            <a:off x="824752" y="1774066"/>
            <a:ext cx="10685929" cy="4247317"/>
          </a:xfrm>
          <a:prstGeom prst="rect">
            <a:avLst/>
          </a:prstGeom>
          <a:noFill/>
        </p:spPr>
        <p:txBody>
          <a:bodyPr wrap="square" rtlCol="0">
            <a:spAutoFit/>
          </a:bodyPr>
          <a:lstStyle/>
          <a:p>
            <a:pPr marL="285750" lvl="0" indent="-285750">
              <a:buFont typeface="Arial" panose="020B0604020202020204" pitchFamily="34" charset="0"/>
              <a:buChar char="•"/>
            </a:pPr>
            <a:r>
              <a:rPr lang="en-IN" sz="1800" b="1" u="sng" kern="150" dirty="0">
                <a:solidFill>
                  <a:schemeClr val="bg1"/>
                </a:solidFill>
                <a:effectLst/>
                <a:latin typeface="Liberation Serif"/>
                <a:ea typeface="NSimSun" panose="02010609030101010101" pitchFamily="49" charset="-122"/>
                <a:cs typeface="Mangal" panose="02040503050203030202" pitchFamily="18" charset="0"/>
              </a:rPr>
              <a:t>Stacking</a:t>
            </a:r>
            <a:r>
              <a:rPr lang="en-IN" sz="1800" kern="150" dirty="0">
                <a:solidFill>
                  <a:schemeClr val="bg1"/>
                </a:solidFill>
                <a:effectLst/>
                <a:latin typeface="Liberation Serif"/>
                <a:ea typeface="NSimSun" panose="02010609030101010101" pitchFamily="49" charset="-122"/>
                <a:cs typeface="Mangal" panose="02040503050203030202" pitchFamily="18" charset="0"/>
              </a:rPr>
              <a:t>- Model stacking is a way to improve model predictions by combining the outputs of multiple models and running them through another machine learning model, which attempts to minimize the weakness and maximize the strengths of every individual model. The result is usually a very robust model that generalizes well on unseen data.  </a:t>
            </a:r>
          </a:p>
          <a:p>
            <a:pPr marL="1577340"/>
            <a:r>
              <a:rPr lang="en-IN" sz="1800" kern="150" dirty="0">
                <a:solidFill>
                  <a:schemeClr val="bg1"/>
                </a:solidFill>
                <a:effectLst/>
                <a:latin typeface="Liberation Serif"/>
                <a:ea typeface="NSimSun" panose="02010609030101010101" pitchFamily="49" charset="-122"/>
                <a:cs typeface="Mangal" panose="02040503050203030202" pitchFamily="18" charset="0"/>
              </a:rPr>
              <a:t>                         </a:t>
            </a:r>
          </a:p>
          <a:p>
            <a:pPr marL="285750" lvl="0" indent="-285750">
              <a:buFont typeface="Arial" panose="020B0604020202020204" pitchFamily="34" charset="0"/>
              <a:buChar char="•"/>
            </a:pPr>
            <a:r>
              <a:rPr lang="en-IN" sz="1800" b="1" u="sng" kern="150" dirty="0">
                <a:solidFill>
                  <a:schemeClr val="bg1"/>
                </a:solidFill>
                <a:effectLst/>
                <a:latin typeface="Liberation Serif"/>
                <a:ea typeface="NSimSun" panose="02010609030101010101" pitchFamily="49" charset="-122"/>
                <a:cs typeface="Mangal" panose="02040503050203030202" pitchFamily="18" charset="0"/>
              </a:rPr>
              <a:t>Bagging</a:t>
            </a:r>
            <a:r>
              <a:rPr lang="en-IN" sz="1800" kern="150" dirty="0">
                <a:solidFill>
                  <a:schemeClr val="bg1"/>
                </a:solidFill>
                <a:effectLst/>
                <a:latin typeface="Liberation Serif"/>
                <a:ea typeface="NSimSun" panose="02010609030101010101" pitchFamily="49" charset="-122"/>
                <a:cs typeface="Mangal" panose="02040503050203030202" pitchFamily="18" charset="0"/>
              </a:rPr>
              <a:t>- It uses a simple approach that shows up in statistical analyses again and again- improve the estimate of one by combining the estimates of many. Bagging constructs n classification trees using bootstrap sampling of the training data and then combines their predictions to produce a final meta-prediction. </a:t>
            </a:r>
          </a:p>
          <a:p>
            <a:r>
              <a:rPr lang="en-IN" sz="1800" kern="150" dirty="0">
                <a:solidFill>
                  <a:schemeClr val="bg1"/>
                </a:solidFill>
                <a:effectLst/>
                <a:latin typeface="Liberation Serif"/>
                <a:ea typeface="NSimSun" panose="02010609030101010101" pitchFamily="49" charset="-122"/>
                <a:cs typeface="Mangal" panose="02040503050203030202" pitchFamily="18" charset="0"/>
              </a:rPr>
              <a:t>                 </a:t>
            </a:r>
          </a:p>
          <a:p>
            <a:r>
              <a:rPr lang="en-IN" sz="1800" kern="150" dirty="0">
                <a:solidFill>
                  <a:schemeClr val="bg1"/>
                </a:solidFill>
                <a:effectLst/>
                <a:latin typeface="Liberation Serif"/>
                <a:ea typeface="NSimSun" panose="02010609030101010101" pitchFamily="49" charset="-122"/>
                <a:cs typeface="Mangal" panose="02040503050203030202" pitchFamily="18" charset="0"/>
              </a:rPr>
              <a:t> </a:t>
            </a:r>
          </a:p>
          <a:p>
            <a:pPr marL="285750" lvl="0" indent="-285750">
              <a:buFont typeface="Arial" panose="020B0604020202020204" pitchFamily="34" charset="0"/>
              <a:buChar char="•"/>
            </a:pPr>
            <a:r>
              <a:rPr lang="en-IN" sz="1800" b="1" u="sng" kern="150" dirty="0">
                <a:solidFill>
                  <a:schemeClr val="bg1"/>
                </a:solidFill>
                <a:effectLst/>
                <a:latin typeface="Liberation Serif"/>
                <a:ea typeface="NSimSun" panose="02010609030101010101" pitchFamily="49" charset="-122"/>
                <a:cs typeface="Mangal" panose="02040503050203030202" pitchFamily="18" charset="0"/>
              </a:rPr>
              <a:t>Boosting</a:t>
            </a:r>
            <a:r>
              <a:rPr lang="en-IN" sz="1800" kern="150" dirty="0">
                <a:solidFill>
                  <a:schemeClr val="bg1"/>
                </a:solidFill>
                <a:effectLst/>
                <a:latin typeface="Liberation Serif"/>
                <a:ea typeface="NSimSun" panose="02010609030101010101" pitchFamily="49" charset="-122"/>
                <a:cs typeface="Mangal" panose="02040503050203030202" pitchFamily="18" charset="0"/>
              </a:rPr>
              <a:t>- Boosting is also one of the algorithm that is used to increase the accuracy of the model in the same way as the racers use nitrous boost to increase the speed of car. It uses a base machine learning algorithm to fit the data and decision trees are the most widely used out of all. Like bagging, it also predicts to produce a final meta-prediction.    </a:t>
            </a:r>
          </a:p>
          <a:p>
            <a:endParaRPr lang="en-IN" dirty="0"/>
          </a:p>
        </p:txBody>
      </p:sp>
    </p:spTree>
    <p:extLst>
      <p:ext uri="{BB962C8B-B14F-4D97-AF65-F5344CB8AC3E}">
        <p14:creationId xmlns:p14="http://schemas.microsoft.com/office/powerpoint/2010/main" val="248493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A4A5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171F5F6-F7B6-4CF7-9AEB-1946DD8E5C36}"/>
              </a:ext>
            </a:extLst>
          </p:cNvPr>
          <p:cNvSpPr txBox="1"/>
          <p:nvPr/>
        </p:nvSpPr>
        <p:spPr>
          <a:xfrm>
            <a:off x="524256" y="4767072"/>
            <a:ext cx="6594189" cy="162521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a:solidFill>
                  <a:srgbClr val="FFFFFF"/>
                </a:solidFill>
                <a:latin typeface="+mj-lt"/>
                <a:ea typeface="+mj-ea"/>
                <a:cs typeface="+mj-cs"/>
              </a:rPr>
              <a:t>MODULE 5 : GUI Development </a:t>
            </a:r>
          </a:p>
        </p:txBody>
      </p:sp>
      <p:pic>
        <p:nvPicPr>
          <p:cNvPr id="5" name="Picture 4" descr="Graphical user interface, diagram, application&#10;&#10;Description automatically generated">
            <a:extLst>
              <a:ext uri="{FF2B5EF4-FFF2-40B4-BE49-F238E27FC236}">
                <a16:creationId xmlns:a16="http://schemas.microsoft.com/office/drawing/2014/main" id="{DD9D993B-3B3A-4C8C-9CF7-A4ED6875979D}"/>
              </a:ext>
            </a:extLst>
          </p:cNvPr>
          <p:cNvPicPr>
            <a:picLocks noChangeAspect="1"/>
          </p:cNvPicPr>
          <p:nvPr/>
        </p:nvPicPr>
        <p:blipFill rotWithShape="1">
          <a:blip r:embed="rId2">
            <a:extLst>
              <a:ext uri="{28A0092B-C50C-407E-A947-70E740481C1C}">
                <a14:useLocalDpi xmlns:a14="http://schemas.microsoft.com/office/drawing/2010/main" val="0"/>
              </a:ext>
            </a:extLst>
          </a:blip>
          <a:srcRect l="3338"/>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8268FB1-5B59-47A3-A2DF-0D2E94BFD39B}"/>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a:lnSpc>
                <a:spcPct val="90000"/>
              </a:lnSpc>
              <a:spcAft>
                <a:spcPts val="600"/>
              </a:spcAft>
            </a:pPr>
            <a:r>
              <a:rPr lang="en-US" sz="2000" b="0" i="0" dirty="0">
                <a:solidFill>
                  <a:srgbClr val="FFFFFF"/>
                </a:solidFill>
                <a:effectLst/>
              </a:rPr>
              <a:t>A </a:t>
            </a:r>
            <a:r>
              <a:rPr lang="en-US" sz="2000" i="0" dirty="0">
                <a:solidFill>
                  <a:srgbClr val="FFFFFF"/>
                </a:solidFill>
                <a:effectLst/>
              </a:rPr>
              <a:t>graphical user interface builder (or GUI builder), </a:t>
            </a:r>
            <a:r>
              <a:rPr lang="en-US" sz="2000" b="0" i="0" dirty="0">
                <a:solidFill>
                  <a:srgbClr val="FFFFFF"/>
                </a:solidFill>
                <a:effectLst/>
              </a:rPr>
              <a:t>also known as </a:t>
            </a:r>
            <a:r>
              <a:rPr lang="en-US" sz="2000" i="0" dirty="0">
                <a:solidFill>
                  <a:srgbClr val="FFFFFF"/>
                </a:solidFill>
                <a:effectLst/>
              </a:rPr>
              <a:t>GUI designer</a:t>
            </a:r>
            <a:r>
              <a:rPr lang="en-US" sz="2000" b="0" i="0" dirty="0">
                <a:solidFill>
                  <a:srgbClr val="FFFFFF"/>
                </a:solidFill>
                <a:effectLst/>
              </a:rPr>
              <a:t>, is a </a:t>
            </a:r>
            <a:r>
              <a:rPr lang="en-US" sz="2000" b="0" i="0" u="none" strike="noStrike" dirty="0">
                <a:solidFill>
                  <a:srgbClr val="FFFFFF"/>
                </a:solidFill>
                <a:effectLst/>
              </a:rPr>
              <a:t>software development tool</a:t>
            </a:r>
            <a:r>
              <a:rPr lang="en-US" sz="2000" b="0" i="0" dirty="0">
                <a:solidFill>
                  <a:srgbClr val="FFFFFF"/>
                </a:solidFill>
                <a:effectLst/>
              </a:rPr>
              <a:t> that simplifies the creation of </a:t>
            </a:r>
            <a:r>
              <a:rPr lang="en-US" sz="2000" b="0" i="0" u="none" strike="noStrike" dirty="0">
                <a:solidFill>
                  <a:srgbClr val="FFFFFF"/>
                </a:solidFill>
                <a:effectLst/>
              </a:rPr>
              <a:t>GUIs</a:t>
            </a:r>
            <a:r>
              <a:rPr lang="en-US" sz="2000" b="0" i="0" dirty="0">
                <a:solidFill>
                  <a:srgbClr val="FFFFFF"/>
                </a:solidFill>
                <a:effectLst/>
              </a:rPr>
              <a:t> by allowing the designer to arrange </a:t>
            </a:r>
            <a:r>
              <a:rPr lang="en-US" sz="2000" b="0" i="0" u="none" strike="noStrike" dirty="0">
                <a:solidFill>
                  <a:srgbClr val="FFFFFF"/>
                </a:solidFill>
                <a:effectLst/>
              </a:rPr>
              <a:t>graphical control elements</a:t>
            </a:r>
            <a:r>
              <a:rPr lang="en-US" sz="2000" b="0" i="0" dirty="0">
                <a:solidFill>
                  <a:srgbClr val="FFFFFF"/>
                </a:solidFill>
                <a:effectLst/>
              </a:rPr>
              <a:t> (often called widgets) using a </a:t>
            </a:r>
            <a:r>
              <a:rPr lang="en-US" sz="2000" b="0" i="0" strike="noStrike" dirty="0">
                <a:solidFill>
                  <a:srgbClr val="FFFFFF"/>
                </a:solidFill>
                <a:effectLst/>
              </a:rPr>
              <a:t>drag-and-drop</a:t>
            </a:r>
            <a:r>
              <a:rPr lang="en-US" sz="2000" b="0" i="0" dirty="0">
                <a:solidFill>
                  <a:srgbClr val="FFFFFF"/>
                </a:solidFill>
                <a:effectLst/>
              </a:rPr>
              <a:t> </a:t>
            </a:r>
            <a:r>
              <a:rPr lang="en-US" sz="2000" b="0" i="0" strike="noStrike" dirty="0">
                <a:solidFill>
                  <a:srgbClr val="FFFFFF"/>
                </a:solidFill>
                <a:effectLst/>
              </a:rPr>
              <a:t>WYSIWYG</a:t>
            </a:r>
            <a:r>
              <a:rPr lang="en-US" sz="2000" b="0" i="0" dirty="0">
                <a:solidFill>
                  <a:srgbClr val="FFFFFF"/>
                </a:solidFill>
                <a:effectLst/>
              </a:rPr>
              <a:t> editor. Without a GUI builder, a GUI must be built by manually specifying each widget's parameters in source-code, with no visual feedback until the program is run.</a:t>
            </a:r>
            <a:endParaRPr lang="en-US" sz="2000" dirty="0">
              <a:solidFill>
                <a:srgbClr val="FFFFFF"/>
              </a:solidFill>
            </a:endParaRPr>
          </a:p>
        </p:txBody>
      </p:sp>
    </p:spTree>
    <p:extLst>
      <p:ext uri="{BB962C8B-B14F-4D97-AF65-F5344CB8AC3E}">
        <p14:creationId xmlns:p14="http://schemas.microsoft.com/office/powerpoint/2010/main" val="768072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967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Calibri Light</vt:lpstr>
      <vt:lpstr>Courier New</vt:lpstr>
      <vt:lpstr>Liberation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Ishvinder Singh</dc:creator>
  <cp:lastModifiedBy>ISHVINDER SINGH</cp:lastModifiedBy>
  <cp:revision>2</cp:revision>
  <dcterms:created xsi:type="dcterms:W3CDTF">2021-11-11T05:40:36Z</dcterms:created>
  <dcterms:modified xsi:type="dcterms:W3CDTF">2021-11-11T10:59:56Z</dcterms:modified>
</cp:coreProperties>
</file>