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6" r:id="rId10"/>
    <p:sldId id="264" r:id="rId11"/>
    <p:sldId id="265" r:id="rId12"/>
    <p:sldId id="268" r:id="rId13"/>
    <p:sldId id="269" r:id="rId14"/>
    <p:sldId id="270" r:id="rId15"/>
    <p:sldId id="271" r:id="rId16"/>
    <p:sldId id="267" r:id="rId17"/>
    <p:sldId id="274" r:id="rId18"/>
    <p:sldId id="282" r:id="rId19"/>
    <p:sldId id="283" r:id="rId20"/>
    <p:sldId id="284" r:id="rId21"/>
    <p:sldId id="285" r:id="rId22"/>
    <p:sldId id="286" r:id="rId23"/>
    <p:sldId id="275" r:id="rId24"/>
    <p:sldId id="277" r:id="rId25"/>
    <p:sldId id="278" r:id="rId26"/>
    <p:sldId id="279" r:id="rId27"/>
    <p:sldId id="280" r:id="rId28"/>
    <p:sldId id="287"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1942F2-2032-6CFE-8A32-276022C76C5C}"/>
              </a:ext>
            </a:extLst>
          </p:cNvPr>
          <p:cNvSpPr>
            <a:spLocks noGrp="1"/>
          </p:cNvSpPr>
          <p:nvPr>
            <p:ph type="ctrTitle"/>
          </p:nvPr>
        </p:nvSpPr>
        <p:spPr>
          <a:xfrm>
            <a:off x="924561" y="457199"/>
            <a:ext cx="10580051" cy="802641"/>
          </a:xfrm>
        </p:spPr>
        <p:txBody>
          <a:bodyPr>
            <a:noAutofit/>
          </a:bodyPr>
          <a:lstStyle/>
          <a:p>
            <a:r>
              <a:rPr lang="en-US" sz="4800" b="1" dirty="0"/>
              <a:t>SHOP FOR HOME</a:t>
            </a:r>
            <a:endParaRPr lang="en-IN" sz="4800" b="1" dirty="0"/>
          </a:p>
        </p:txBody>
      </p:sp>
      <p:sp>
        <p:nvSpPr>
          <p:cNvPr id="3" name="Subtitle 2">
            <a:extLst>
              <a:ext uri="{FF2B5EF4-FFF2-40B4-BE49-F238E27FC236}">
                <a16:creationId xmlns="" xmlns:a16="http://schemas.microsoft.com/office/drawing/2014/main" id="{5B14F30D-0B50-4845-C348-5A3B38CAFCC8}"/>
              </a:ext>
            </a:extLst>
          </p:cNvPr>
          <p:cNvSpPr>
            <a:spLocks noGrp="1"/>
          </p:cNvSpPr>
          <p:nvPr>
            <p:ph type="subTitle" idx="1"/>
          </p:nvPr>
        </p:nvSpPr>
        <p:spPr>
          <a:xfrm>
            <a:off x="2589213" y="1259840"/>
            <a:ext cx="8915399" cy="5445759"/>
          </a:xfrm>
        </p:spPr>
        <p:txBody>
          <a:bodyPr>
            <a:normAutofit lnSpcReduction="10000"/>
          </a:bodyPr>
          <a:lstStyle/>
          <a:p>
            <a:r>
              <a:rPr lang="en-US" dirty="0"/>
              <a:t>           </a:t>
            </a:r>
          </a:p>
          <a:p>
            <a:r>
              <a:rPr lang="en-US" dirty="0"/>
              <a:t>                </a:t>
            </a:r>
            <a:r>
              <a:rPr lang="en-US" sz="3200" dirty="0">
                <a:latin typeface="Times New Roman" panose="02020603050405020304" pitchFamily="18" charset="0"/>
                <a:cs typeface="Times New Roman" panose="02020603050405020304" pitchFamily="18" charset="0"/>
              </a:rPr>
              <a:t>Capstone Project by :-</a:t>
            </a:r>
          </a:p>
          <a:p>
            <a:r>
              <a:rPr lang="en-US" sz="32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Wipro_Velocity_GCP_IP_Apr</a:t>
            </a:r>
            <a:r>
              <a:rPr lang="en-US" sz="2800" dirty="0">
                <a:latin typeface="Times New Roman" panose="02020603050405020304" pitchFamily="18" charset="0"/>
                <a:cs typeface="Times New Roman" panose="02020603050405020304" pitchFamily="18" charset="0"/>
              </a:rPr>
              <a:t> C I</a:t>
            </a:r>
          </a:p>
          <a:p>
            <a:r>
              <a:rPr lang="en-US" sz="2800" dirty="0">
                <a:latin typeface="Times New Roman" panose="02020603050405020304" pitchFamily="18" charset="0"/>
                <a:cs typeface="Times New Roman" panose="02020603050405020304" pitchFamily="18" charset="0"/>
              </a:rPr>
              <a:t>											Group – 8</a:t>
            </a:r>
          </a:p>
          <a:p>
            <a:r>
              <a:rPr lang="en-US" sz="2800" dirty="0">
                <a:latin typeface="Times New Roman" panose="02020603050405020304" pitchFamily="18" charset="0"/>
                <a:cs typeface="Times New Roman" panose="02020603050405020304" pitchFamily="18" charset="0"/>
              </a:rPr>
              <a:t> 		Batch Members:</a:t>
            </a:r>
          </a:p>
          <a:p>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Pulakanam</a:t>
            </a:r>
            <a:r>
              <a:rPr lang="en-US" sz="2800" dirty="0">
                <a:latin typeface="Times New Roman" panose="02020603050405020304" pitchFamily="18" charset="0"/>
                <a:cs typeface="Times New Roman" panose="02020603050405020304" pitchFamily="18" charset="0"/>
              </a:rPr>
              <a:t> Rohitha</a:t>
            </a:r>
          </a:p>
          <a:p>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Shivansh</a:t>
            </a:r>
            <a:r>
              <a:rPr lang="en-US" sz="2800" dirty="0">
                <a:latin typeface="Times New Roman" panose="02020603050405020304" pitchFamily="18" charset="0"/>
                <a:cs typeface="Times New Roman" panose="02020603050405020304" pitchFamily="18" charset="0"/>
              </a:rPr>
              <a:t> Bhandari</a:t>
            </a:r>
          </a:p>
          <a:p>
            <a:r>
              <a:rPr lang="en-US" sz="2800" dirty="0">
                <a:latin typeface="Times New Roman" panose="02020603050405020304" pitchFamily="18" charset="0"/>
                <a:cs typeface="Times New Roman" panose="02020603050405020304" pitchFamily="18" charset="0"/>
              </a:rPr>
              <a:t>			3. Akash R.P</a:t>
            </a:r>
          </a:p>
          <a:p>
            <a:r>
              <a:rPr lang="en-US" sz="2800" dirty="0">
                <a:latin typeface="Times New Roman" panose="02020603050405020304" pitchFamily="18" charset="0"/>
                <a:cs typeface="Times New Roman" panose="02020603050405020304" pitchFamily="18" charset="0"/>
              </a:rPr>
              <a:t>			4. Kalyani Ila</a:t>
            </a:r>
          </a:p>
          <a:p>
            <a:r>
              <a:rPr lang="en-US" sz="2800" dirty="0">
                <a:latin typeface="Times New Roman" panose="02020603050405020304" pitchFamily="18" charset="0"/>
                <a:cs typeface="Times New Roman" panose="02020603050405020304" pitchFamily="18" charset="0"/>
              </a:rPr>
              <a:t>			5. </a:t>
            </a:r>
            <a:r>
              <a:rPr lang="en-US" sz="2800" dirty="0" err="1">
                <a:latin typeface="Times New Roman" panose="02020603050405020304" pitchFamily="18" charset="0"/>
                <a:cs typeface="Times New Roman" panose="02020603050405020304" pitchFamily="18" charset="0"/>
              </a:rPr>
              <a:t>Chayanika</a:t>
            </a:r>
            <a:r>
              <a:rPr lang="en-US" sz="2800" dirty="0">
                <a:latin typeface="Times New Roman" panose="02020603050405020304" pitchFamily="18" charset="0"/>
                <a:cs typeface="Times New Roman" panose="02020603050405020304" pitchFamily="18" charset="0"/>
              </a:rPr>
              <a:t> Mukherjee</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2946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79C358-3F44-0C33-8296-3D3CDF8F7D20}"/>
              </a:ext>
            </a:extLst>
          </p:cNvPr>
          <p:cNvSpPr>
            <a:spLocks noGrp="1"/>
          </p:cNvSpPr>
          <p:nvPr>
            <p:ph idx="1"/>
          </p:nvPr>
        </p:nvSpPr>
        <p:spPr>
          <a:xfrm>
            <a:off x="1474787" y="990600"/>
            <a:ext cx="10564813" cy="5867400"/>
          </a:xfrm>
        </p:spPr>
        <p:txBody>
          <a:bodyPr>
            <a:noAutofit/>
          </a:bodyPr>
          <a:lstStyle/>
          <a:p>
            <a:r>
              <a:rPr lang="en-US" sz="2600" b="1" dirty="0">
                <a:latin typeface="Times New Roman" panose="02020603050405020304" pitchFamily="18" charset="0"/>
                <a:cs typeface="Times New Roman" panose="02020603050405020304" pitchFamily="18" charset="0"/>
              </a:rPr>
              <a:t>Admin Stories : -</a:t>
            </a:r>
          </a:p>
          <a:p>
            <a:pPr algn="just"/>
            <a:r>
              <a:rPr lang="en-US" sz="2600" dirty="0">
                <a:latin typeface="Times New Roman" panose="02020603050405020304" pitchFamily="18" charset="0"/>
                <a:cs typeface="Times New Roman" panose="02020603050405020304" pitchFamily="18" charset="0"/>
              </a:rPr>
              <a:t>As an Admin I should be able to login, Logout and Register into the application.</a:t>
            </a:r>
          </a:p>
          <a:p>
            <a:pPr algn="just"/>
            <a:r>
              <a:rPr lang="en-US" sz="2600" dirty="0">
                <a:latin typeface="Times New Roman" panose="02020603050405020304" pitchFamily="18" charset="0"/>
                <a:cs typeface="Times New Roman" panose="02020603050405020304" pitchFamily="18" charset="0"/>
              </a:rPr>
              <a:t>As an Admin I should be able to perform CRUD on Users.</a:t>
            </a:r>
          </a:p>
          <a:p>
            <a:pPr algn="just"/>
            <a:r>
              <a:rPr lang="en-US" sz="2600" dirty="0">
                <a:latin typeface="Times New Roman" panose="02020603050405020304" pitchFamily="18" charset="0"/>
                <a:cs typeface="Times New Roman" panose="02020603050405020304" pitchFamily="18" charset="0"/>
              </a:rPr>
              <a:t>As an Admin I should be able to Perform CRUD on the products.</a:t>
            </a:r>
          </a:p>
          <a:p>
            <a:pPr algn="just"/>
            <a:r>
              <a:rPr lang="en-US" sz="2600" dirty="0">
                <a:latin typeface="Times New Roman" panose="02020603050405020304" pitchFamily="18" charset="0"/>
                <a:cs typeface="Times New Roman" panose="02020603050405020304" pitchFamily="18" charset="0"/>
              </a:rPr>
              <a:t>As an Admin I should be able to get bulk upload option to upload a csv for products details.</a:t>
            </a:r>
          </a:p>
          <a:p>
            <a:pPr algn="just"/>
            <a:r>
              <a:rPr lang="en-US" sz="2600" dirty="0">
                <a:latin typeface="Times New Roman" panose="02020603050405020304" pitchFamily="18" charset="0"/>
                <a:cs typeface="Times New Roman" panose="02020603050405020304" pitchFamily="18" charset="0"/>
              </a:rPr>
              <a:t>As an Admin I should be able to get the stocks.</a:t>
            </a:r>
          </a:p>
          <a:p>
            <a:pPr algn="just"/>
            <a:r>
              <a:rPr lang="en-US" sz="2600" dirty="0">
                <a:latin typeface="Times New Roman" panose="02020603050405020304" pitchFamily="18" charset="0"/>
                <a:cs typeface="Times New Roman" panose="02020603050405020304" pitchFamily="18" charset="0"/>
              </a:rPr>
              <a:t>As an Admin I should be able to mail if any stock is less than10. </a:t>
            </a:r>
          </a:p>
          <a:p>
            <a:pPr algn="just"/>
            <a:r>
              <a:rPr lang="en-US" sz="2600" dirty="0">
                <a:latin typeface="Times New Roman" panose="02020603050405020304" pitchFamily="18" charset="0"/>
                <a:cs typeface="Times New Roman" panose="02020603050405020304" pitchFamily="18" charset="0"/>
              </a:rPr>
              <a:t>As an Admin I should be able to get the sales report of a specific duration.</a:t>
            </a:r>
          </a:p>
          <a:p>
            <a:pPr algn="just"/>
            <a:r>
              <a:rPr lang="en-US" sz="2600" dirty="0">
                <a:latin typeface="Times New Roman" panose="02020603050405020304" pitchFamily="18" charset="0"/>
                <a:cs typeface="Times New Roman" panose="02020603050405020304" pitchFamily="18" charset="0"/>
              </a:rPr>
              <a:t>As an Admin I should be able to set the discount coupons for the specific set of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8896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D8014-3DE1-694A-F769-DC62BEF9AEC8}"/>
              </a:ext>
            </a:extLst>
          </p:cNvPr>
          <p:cNvSpPr>
            <a:spLocks noGrp="1"/>
          </p:cNvSpPr>
          <p:nvPr>
            <p:ph type="title"/>
          </p:nvPr>
        </p:nvSpPr>
        <p:spPr/>
        <p:txBody>
          <a:bodyPr/>
          <a:lstStyle/>
          <a:p>
            <a:endParaRPr lang="en-IN"/>
          </a:p>
        </p:txBody>
      </p:sp>
      <p:pic>
        <p:nvPicPr>
          <p:cNvPr id="4" name="object 3">
            <a:extLst>
              <a:ext uri="{FF2B5EF4-FFF2-40B4-BE49-F238E27FC236}">
                <a16:creationId xmlns="" xmlns:a16="http://schemas.microsoft.com/office/drawing/2014/main" id="{5A0A4CF2-FB34-3571-D1CD-CB093E1E8C75}"/>
              </a:ext>
            </a:extLst>
          </p:cNvPr>
          <p:cNvPicPr>
            <a:picLocks noGrp="1"/>
          </p:cNvPicPr>
          <p:nvPr>
            <p:ph idx="1"/>
          </p:nvPr>
        </p:nvPicPr>
        <p:blipFill>
          <a:blip r:embed="rId2" cstate="print"/>
          <a:stretch>
            <a:fillRect/>
          </a:stretch>
        </p:blipFill>
        <p:spPr>
          <a:xfrm>
            <a:off x="2352675" y="209550"/>
            <a:ext cx="8372475" cy="6315075"/>
          </a:xfrm>
          <a:prstGeom prst="rect">
            <a:avLst/>
          </a:prstGeom>
        </p:spPr>
      </p:pic>
    </p:spTree>
    <p:extLst>
      <p:ext uri="{BB962C8B-B14F-4D97-AF65-F5344CB8AC3E}">
        <p14:creationId xmlns="" xmlns:p14="http://schemas.microsoft.com/office/powerpoint/2010/main" val="275353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00C3C-D646-CC6F-B4FD-751D127818FC}"/>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Overview of project</a:t>
            </a:r>
            <a:endParaRPr lang="en-IN" sz="4800" b="1"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932B4938-6705-41A9-227F-FFB94184BD0B}"/>
              </a:ext>
            </a:extLst>
          </p:cNvPr>
          <p:cNvPicPr>
            <a:picLocks noGrp="1"/>
          </p:cNvPicPr>
          <p:nvPr>
            <p:ph idx="1"/>
          </p:nvPr>
        </p:nvPicPr>
        <p:blipFill>
          <a:blip r:embed="rId2" cstate="print"/>
          <a:stretch>
            <a:fillRect/>
          </a:stretch>
        </p:blipFill>
        <p:spPr>
          <a:xfrm>
            <a:off x="2300748" y="1905001"/>
            <a:ext cx="8911687" cy="4613786"/>
          </a:xfrm>
          <a:prstGeom prst="rect">
            <a:avLst/>
          </a:prstGeom>
        </p:spPr>
      </p:pic>
    </p:spTree>
    <p:extLst>
      <p:ext uri="{BB962C8B-B14F-4D97-AF65-F5344CB8AC3E}">
        <p14:creationId xmlns="" xmlns:p14="http://schemas.microsoft.com/office/powerpoint/2010/main" val="123884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FC4AB-BF3E-D91B-CFC2-66840CFA5E3F}"/>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Class Diagram</a:t>
            </a:r>
            <a:endParaRPr lang="en-IN" sz="4800" b="1"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52E42A11-34A2-ED5F-AEBA-A185CEEB1EC1}"/>
              </a:ext>
            </a:extLst>
          </p:cNvPr>
          <p:cNvPicPr>
            <a:picLocks noGrp="1"/>
          </p:cNvPicPr>
          <p:nvPr>
            <p:ph idx="1"/>
          </p:nvPr>
        </p:nvPicPr>
        <p:blipFill>
          <a:blip r:embed="rId2" cstate="print"/>
          <a:stretch>
            <a:fillRect/>
          </a:stretch>
        </p:blipFill>
        <p:spPr>
          <a:xfrm>
            <a:off x="2252761" y="1622323"/>
            <a:ext cx="9123161" cy="5024283"/>
          </a:xfrm>
          <a:prstGeom prst="rect">
            <a:avLst/>
          </a:prstGeom>
        </p:spPr>
      </p:pic>
    </p:spTree>
    <p:extLst>
      <p:ext uri="{BB962C8B-B14F-4D97-AF65-F5344CB8AC3E}">
        <p14:creationId xmlns="" xmlns:p14="http://schemas.microsoft.com/office/powerpoint/2010/main" val="30763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62BCF-0B8B-172F-C080-BC92A9653280}"/>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Sequence Diagram</a:t>
            </a:r>
            <a:endParaRPr lang="en-IN" sz="4800" b="1" dirty="0">
              <a:latin typeface="Times New Roman" panose="02020603050405020304" pitchFamily="18" charset="0"/>
              <a:cs typeface="Times New Roman" panose="02020603050405020304" pitchFamily="18" charset="0"/>
            </a:endParaRPr>
          </a:p>
        </p:txBody>
      </p:sp>
      <p:pic>
        <p:nvPicPr>
          <p:cNvPr id="7" name="object 3">
            <a:extLst>
              <a:ext uri="{FF2B5EF4-FFF2-40B4-BE49-F238E27FC236}">
                <a16:creationId xmlns="" xmlns:a16="http://schemas.microsoft.com/office/drawing/2014/main" id="{C41CE6C1-56FD-F816-FB0C-D77D38A84C08}"/>
              </a:ext>
            </a:extLst>
          </p:cNvPr>
          <p:cNvPicPr>
            <a:picLocks noGrp="1"/>
          </p:cNvPicPr>
          <p:nvPr>
            <p:ph idx="1"/>
          </p:nvPr>
        </p:nvPicPr>
        <p:blipFill>
          <a:blip r:embed="rId2" cstate="print"/>
          <a:stretch>
            <a:fillRect/>
          </a:stretch>
        </p:blipFill>
        <p:spPr>
          <a:xfrm>
            <a:off x="2390775" y="1752600"/>
            <a:ext cx="8782050" cy="4800600"/>
          </a:xfrm>
          <a:prstGeom prst="rect">
            <a:avLst/>
          </a:prstGeom>
        </p:spPr>
      </p:pic>
    </p:spTree>
    <p:extLst>
      <p:ext uri="{BB962C8B-B14F-4D97-AF65-F5344CB8AC3E}">
        <p14:creationId xmlns="" xmlns:p14="http://schemas.microsoft.com/office/powerpoint/2010/main" val="334674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93E7-7E69-A3C9-180D-269EB4C4DA2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Data Flow Diagram</a:t>
            </a:r>
            <a:endParaRPr lang="en-IN" sz="4800" b="1"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2FA16BF6-3BE6-3C2E-2773-71DE7F51CCFB}"/>
              </a:ext>
            </a:extLst>
          </p:cNvPr>
          <p:cNvPicPr>
            <a:picLocks noGrp="1"/>
          </p:cNvPicPr>
          <p:nvPr>
            <p:ph idx="1"/>
          </p:nvPr>
        </p:nvPicPr>
        <p:blipFill>
          <a:blip r:embed="rId2" cstate="print"/>
          <a:stretch>
            <a:fillRect/>
          </a:stretch>
        </p:blipFill>
        <p:spPr>
          <a:xfrm>
            <a:off x="2047876" y="1524000"/>
            <a:ext cx="8705849" cy="5057776"/>
          </a:xfrm>
          <a:prstGeom prst="rect">
            <a:avLst/>
          </a:prstGeom>
        </p:spPr>
      </p:pic>
    </p:spTree>
    <p:extLst>
      <p:ext uri="{BB962C8B-B14F-4D97-AF65-F5344CB8AC3E}">
        <p14:creationId xmlns="" xmlns:p14="http://schemas.microsoft.com/office/powerpoint/2010/main" val="131299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1FA97-177F-3337-41BA-BAB1D8255CE7}"/>
              </a:ext>
            </a:extLst>
          </p:cNvPr>
          <p:cNvSpPr>
            <a:spLocks noGrp="1"/>
          </p:cNvSpPr>
          <p:nvPr>
            <p:ph type="title"/>
          </p:nvPr>
        </p:nvSpPr>
        <p:spPr>
          <a:xfrm>
            <a:off x="1724025" y="624110"/>
            <a:ext cx="9780587" cy="1509490"/>
          </a:xfrm>
        </p:spPr>
        <p:txBody>
          <a:bodyPr>
            <a:noAutofit/>
          </a:bodyPr>
          <a:lstStyle/>
          <a:p>
            <a:r>
              <a:rPr lang="en-US" sz="4800" b="1" dirty="0"/>
              <a:t>Frontend – Technology used- </a:t>
            </a:r>
            <a:br>
              <a:rPr lang="en-US" sz="4800" b="1" dirty="0"/>
            </a:br>
            <a:r>
              <a:rPr lang="en-US" sz="4800" b="1" dirty="0"/>
              <a:t>                    Angular                                              </a:t>
            </a:r>
            <a:endParaRPr lang="en-IN" sz="4800" b="1" dirty="0"/>
          </a:p>
        </p:txBody>
      </p:sp>
      <p:sp>
        <p:nvSpPr>
          <p:cNvPr id="3" name="Content Placeholder 2">
            <a:extLst>
              <a:ext uri="{FF2B5EF4-FFF2-40B4-BE49-F238E27FC236}">
                <a16:creationId xmlns="" xmlns:a16="http://schemas.microsoft.com/office/drawing/2014/main" id="{4A01D698-A8F4-CD14-F985-08F9FFB08A85}"/>
              </a:ext>
            </a:extLst>
          </p:cNvPr>
          <p:cNvSpPr>
            <a:spLocks noGrp="1"/>
          </p:cNvSpPr>
          <p:nvPr>
            <p:ph idx="1"/>
          </p:nvPr>
        </p:nvSpPr>
        <p:spPr>
          <a:xfrm>
            <a:off x="1445342" y="2133600"/>
            <a:ext cx="10059270" cy="4562168"/>
          </a:xfrm>
        </p:spPr>
        <p:txBody>
          <a:bodyPr>
            <a:normAutofit/>
          </a:bodyPr>
          <a:lstStyle/>
          <a:p>
            <a:r>
              <a:rPr lang="en-US" sz="2800" dirty="0">
                <a:latin typeface="Times New Roman" panose="02020603050405020304" pitchFamily="18" charset="0"/>
                <a:cs typeface="Times New Roman" panose="02020603050405020304" pitchFamily="18" charset="0"/>
              </a:rPr>
              <a:t>Angular Architecture : -</a:t>
            </a:r>
          </a:p>
          <a:p>
            <a:endParaRPr lang="en-IN" sz="28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DC7911A0-E35F-2081-020E-CA8BAA880DEF}"/>
              </a:ext>
            </a:extLst>
          </p:cNvPr>
          <p:cNvPicPr/>
          <p:nvPr/>
        </p:nvPicPr>
        <p:blipFill>
          <a:blip r:embed="rId2" cstate="print"/>
          <a:stretch>
            <a:fillRect/>
          </a:stretch>
        </p:blipFill>
        <p:spPr>
          <a:xfrm>
            <a:off x="1809135" y="2821858"/>
            <a:ext cx="10156723" cy="3873910"/>
          </a:xfrm>
          <a:prstGeom prst="rect">
            <a:avLst/>
          </a:prstGeom>
        </p:spPr>
      </p:pic>
    </p:spTree>
    <p:extLst>
      <p:ext uri="{BB962C8B-B14F-4D97-AF65-F5344CB8AC3E}">
        <p14:creationId xmlns="" xmlns:p14="http://schemas.microsoft.com/office/powerpoint/2010/main" val="303359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D69DE-4F5E-903A-A017-20C0BB041FF3}"/>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Structure of Frontend</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287F41C-9DBD-5B38-F4B2-D2CAB1CBC2C6}"/>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Components</a:t>
            </a:r>
          </a:p>
          <a:p>
            <a:r>
              <a:rPr lang="en-US" sz="2800" dirty="0">
                <a:latin typeface="Times New Roman" panose="02020603050405020304" pitchFamily="18" charset="0"/>
                <a:cs typeface="Times New Roman" panose="02020603050405020304" pitchFamily="18" charset="0"/>
              </a:rPr>
              <a:t>Services</a:t>
            </a:r>
          </a:p>
          <a:p>
            <a:r>
              <a:rPr lang="en-US" sz="2800" dirty="0">
                <a:latin typeface="Times New Roman" panose="02020603050405020304" pitchFamily="18" charset="0"/>
                <a:cs typeface="Times New Roman" panose="02020603050405020304" pitchFamily="18" charset="0"/>
              </a:rPr>
              <a:t>Environment</a:t>
            </a:r>
          </a:p>
          <a:p>
            <a:r>
              <a:rPr lang="en-US" sz="2800" dirty="0">
                <a:latin typeface="Times New Roman" panose="02020603050405020304" pitchFamily="18" charset="0"/>
                <a:cs typeface="Times New Roman" panose="02020603050405020304" pitchFamily="18" charset="0"/>
              </a:rPr>
              <a:t>Routing</a:t>
            </a:r>
          </a:p>
          <a:p>
            <a:r>
              <a:rPr lang="en-US" sz="2800" dirty="0">
                <a:latin typeface="Times New Roman" panose="02020603050405020304" pitchFamily="18" charset="0"/>
                <a:cs typeface="Times New Roman" panose="02020603050405020304" pitchFamily="18" charset="0"/>
              </a:rPr>
              <a:t>Models</a:t>
            </a:r>
            <a:endParaRPr lang="en-IN" sz="28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0DF1B3D8-B2AB-AD50-96B7-18417AB5158F}"/>
              </a:ext>
            </a:extLst>
          </p:cNvPr>
          <p:cNvPicPr/>
          <p:nvPr/>
        </p:nvPicPr>
        <p:blipFill rotWithShape="1">
          <a:blip r:embed="rId2" cstate="print"/>
          <a:srcRect t="2096" b="7906"/>
          <a:stretch/>
        </p:blipFill>
        <p:spPr>
          <a:xfrm>
            <a:off x="5120383" y="1735484"/>
            <a:ext cx="6504184" cy="4498405"/>
          </a:xfrm>
          <a:prstGeom prst="rect">
            <a:avLst/>
          </a:prstGeom>
        </p:spPr>
      </p:pic>
    </p:spTree>
    <p:extLst>
      <p:ext uri="{BB962C8B-B14F-4D97-AF65-F5344CB8AC3E}">
        <p14:creationId xmlns="" xmlns:p14="http://schemas.microsoft.com/office/powerpoint/2010/main" val="164317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3232D-CC8F-19BA-56A5-555AB12133C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Spring Boot Architecture</a:t>
            </a:r>
            <a:endParaRPr lang="en-IN" sz="4800" b="1"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0752CA6F-9C9F-1B1C-F114-59082025DF2F}"/>
              </a:ext>
            </a:extLst>
          </p:cNvPr>
          <p:cNvPicPr>
            <a:picLocks noGrp="1"/>
          </p:cNvPicPr>
          <p:nvPr>
            <p:ph idx="1"/>
          </p:nvPr>
        </p:nvPicPr>
        <p:blipFill>
          <a:blip r:embed="rId2" cstate="print"/>
          <a:stretch>
            <a:fillRect/>
          </a:stretch>
        </p:blipFill>
        <p:spPr>
          <a:xfrm>
            <a:off x="2955925" y="1981200"/>
            <a:ext cx="7026275" cy="4252690"/>
          </a:xfrm>
          <a:prstGeom prst="rect">
            <a:avLst/>
          </a:prstGeom>
        </p:spPr>
      </p:pic>
    </p:spTree>
    <p:extLst>
      <p:ext uri="{BB962C8B-B14F-4D97-AF65-F5344CB8AC3E}">
        <p14:creationId xmlns="" xmlns:p14="http://schemas.microsoft.com/office/powerpoint/2010/main" val="212750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8D351-3F38-FCF8-9982-ECEA1096AFA6}"/>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Micro service Architecture</a:t>
            </a:r>
            <a:endParaRPr lang="en-IN" sz="4800" b="1"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 xmlns:a16="http://schemas.microsoft.com/office/drawing/2014/main" id="{A9BFAEB7-767A-71B4-0B37-C2E253D73559}"/>
              </a:ext>
            </a:extLst>
          </p:cNvPr>
          <p:cNvPicPr>
            <a:picLocks noGrp="1"/>
          </p:cNvPicPr>
          <p:nvPr>
            <p:ph idx="1"/>
          </p:nvPr>
        </p:nvPicPr>
        <p:blipFill>
          <a:blip r:embed="rId2" cstate="print"/>
          <a:stretch>
            <a:fillRect/>
          </a:stretch>
        </p:blipFill>
        <p:spPr>
          <a:xfrm>
            <a:off x="2428876" y="2193924"/>
            <a:ext cx="7705724" cy="4159251"/>
          </a:xfrm>
          <a:prstGeom prst="rect">
            <a:avLst/>
          </a:prstGeom>
        </p:spPr>
      </p:pic>
    </p:spTree>
    <p:extLst>
      <p:ext uri="{BB962C8B-B14F-4D97-AF65-F5344CB8AC3E}">
        <p14:creationId xmlns="" xmlns:p14="http://schemas.microsoft.com/office/powerpoint/2010/main" val="52804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52F374-891B-73F9-B830-1642C49C975F}"/>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Problem Statement</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98FB03A-ED6F-C0BF-2C10-D964F56A6DDF}"/>
              </a:ext>
            </a:extLst>
          </p:cNvPr>
          <p:cNvSpPr>
            <a:spLocks noGrp="1"/>
          </p:cNvSpPr>
          <p:nvPr>
            <p:ph idx="1"/>
          </p:nvPr>
        </p:nvSpPr>
        <p:spPr>
          <a:xfrm>
            <a:off x="2479040" y="2133600"/>
            <a:ext cx="9025572" cy="4348480"/>
          </a:xfrm>
        </p:spPr>
        <p:txBody>
          <a:bodyPr>
            <a:noAutofit/>
          </a:bodyPr>
          <a:lstStyle/>
          <a:p>
            <a:pPr algn="just"/>
            <a:r>
              <a:rPr lang="en-US" sz="2800" dirty="0">
                <a:latin typeface="Times New Roman" panose="02020603050405020304" pitchFamily="18" charset="0"/>
                <a:cs typeface="Times New Roman" panose="02020603050405020304" pitchFamily="18" charset="0"/>
              </a:rPr>
              <a:t>Shop For Home is a popular store in the market for shopping the home decor stuff. Due to Covid 19 all the offline shopping stopped. </a:t>
            </a:r>
            <a:r>
              <a:rPr lang="en-US" sz="2800" dirty="0" err="1">
                <a:latin typeface="Times New Roman" panose="02020603050405020304" pitchFamily="18" charset="0"/>
                <a:cs typeface="Times New Roman" panose="02020603050405020304" pitchFamily="18" charset="0"/>
              </a:rPr>
              <a:t>So,the</a:t>
            </a:r>
            <a:r>
              <a:rPr lang="en-US" sz="2800" dirty="0">
                <a:latin typeface="Times New Roman" panose="02020603050405020304" pitchFamily="18" charset="0"/>
                <a:cs typeface="Times New Roman" panose="02020603050405020304" pitchFamily="18" charset="0"/>
              </a:rPr>
              <a:t> store wants to move to the cloud platforms and wants their own web application.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There are 2 users on the application : -</a:t>
            </a:r>
          </a:p>
          <a:p>
            <a:pPr lvl="1" algn="just"/>
            <a:r>
              <a:rPr lang="en-US" sz="2800" dirty="0">
                <a:latin typeface="Times New Roman" panose="02020603050405020304" pitchFamily="18" charset="0"/>
                <a:cs typeface="Times New Roman" panose="02020603050405020304" pitchFamily="18" charset="0"/>
              </a:rPr>
              <a:t>1. User</a:t>
            </a:r>
          </a:p>
          <a:p>
            <a:pPr lvl="1" algn="just"/>
            <a:r>
              <a:rPr lang="en-US" sz="2800" dirty="0">
                <a:latin typeface="Times New Roman" panose="02020603050405020304" pitchFamily="18" charset="0"/>
                <a:cs typeface="Times New Roman" panose="02020603050405020304" pitchFamily="18" charset="0"/>
              </a:rPr>
              <a:t>2. Admin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0597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CF118-C7D9-BED3-5728-0C95334DFFB5}"/>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Backend Technologies Used</a:t>
            </a:r>
            <a:endParaRPr lang="en-IN" dirty="0"/>
          </a:p>
        </p:txBody>
      </p:sp>
      <p:sp>
        <p:nvSpPr>
          <p:cNvPr id="3" name="Content Placeholder 2">
            <a:extLst>
              <a:ext uri="{FF2B5EF4-FFF2-40B4-BE49-F238E27FC236}">
                <a16:creationId xmlns="" xmlns:a16="http://schemas.microsoft.com/office/drawing/2014/main" id="{A321E17E-8C7C-65E4-914F-FB3F60648C8D}"/>
              </a:ext>
            </a:extLst>
          </p:cNvPr>
          <p:cNvSpPr>
            <a:spLocks noGrp="1"/>
          </p:cNvSpPr>
          <p:nvPr>
            <p:ph idx="1"/>
          </p:nvPr>
        </p:nvSpPr>
        <p:spPr/>
        <p:txBody>
          <a:bodyPr/>
          <a:lstStyle/>
          <a:p>
            <a:r>
              <a:rPr lang="en-US" dirty="0"/>
              <a:t>Java</a:t>
            </a:r>
          </a:p>
          <a:p>
            <a:r>
              <a:rPr lang="en-US" dirty="0"/>
              <a:t>Spring </a:t>
            </a:r>
            <a:r>
              <a:rPr lang="en-US" dirty="0" smtClean="0"/>
              <a:t>Boot</a:t>
            </a:r>
            <a:endParaRPr lang="en-US" dirty="0"/>
          </a:p>
          <a:p>
            <a:r>
              <a:rPr lang="en-US" dirty="0"/>
              <a:t>SQL</a:t>
            </a:r>
          </a:p>
          <a:p>
            <a:r>
              <a:rPr lang="en-US" dirty="0"/>
              <a:t>Maven</a:t>
            </a:r>
            <a:endParaRPr lang="en-IN" dirty="0"/>
          </a:p>
        </p:txBody>
      </p:sp>
    </p:spTree>
    <p:extLst>
      <p:ext uri="{BB962C8B-B14F-4D97-AF65-F5344CB8AC3E}">
        <p14:creationId xmlns="" xmlns:p14="http://schemas.microsoft.com/office/powerpoint/2010/main" val="228556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CA5922-3AD9-3F6D-B141-AFAA7787394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Structure of Backend</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F97C7A-E9A2-4788-923A-E51AA513E879}"/>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Packages :-</a:t>
            </a:r>
          </a:p>
          <a:p>
            <a:pPr lvl="1"/>
            <a:r>
              <a:rPr lang="en-US" sz="2800" dirty="0">
                <a:latin typeface="Times New Roman" panose="02020603050405020304" pitchFamily="18" charset="0"/>
                <a:cs typeface="Times New Roman" panose="02020603050405020304" pitchFamily="18" charset="0"/>
              </a:rPr>
              <a:t>Main</a:t>
            </a:r>
          </a:p>
          <a:p>
            <a:pPr lvl="1"/>
            <a:r>
              <a:rPr lang="en-US" sz="2800" dirty="0">
                <a:latin typeface="Times New Roman" panose="02020603050405020304" pitchFamily="18" charset="0"/>
                <a:cs typeface="Times New Roman" panose="02020603050405020304" pitchFamily="18" charset="0"/>
              </a:rPr>
              <a:t>Controller</a:t>
            </a:r>
          </a:p>
          <a:p>
            <a:pPr lvl="1"/>
            <a:r>
              <a:rPr lang="en-US" sz="2800" dirty="0">
                <a:latin typeface="Times New Roman" panose="02020603050405020304" pitchFamily="18" charset="0"/>
                <a:cs typeface="Times New Roman" panose="02020603050405020304" pitchFamily="18" charset="0"/>
              </a:rPr>
              <a:t>Entity</a:t>
            </a:r>
          </a:p>
          <a:p>
            <a:pPr lvl="1"/>
            <a:r>
              <a:rPr lang="en-US" sz="2800" dirty="0">
                <a:latin typeface="Times New Roman" panose="02020603050405020304" pitchFamily="18" charset="0"/>
                <a:cs typeface="Times New Roman" panose="02020603050405020304" pitchFamily="18" charset="0"/>
              </a:rPr>
              <a:t>Repository</a:t>
            </a:r>
          </a:p>
          <a:p>
            <a:pPr lvl="1"/>
            <a:r>
              <a:rPr lang="en-US" sz="2800" dirty="0">
                <a:latin typeface="Times New Roman" panose="02020603050405020304" pitchFamily="18" charset="0"/>
                <a:cs typeface="Times New Roman" panose="02020603050405020304" pitchFamily="18" charset="0"/>
              </a:rPr>
              <a:t>Service</a:t>
            </a:r>
          </a:p>
          <a:p>
            <a:pPr lvl="1"/>
            <a:endParaRPr lang="en-IN" dirty="0"/>
          </a:p>
        </p:txBody>
      </p:sp>
      <p:pic>
        <p:nvPicPr>
          <p:cNvPr id="4" name="object 3">
            <a:extLst>
              <a:ext uri="{FF2B5EF4-FFF2-40B4-BE49-F238E27FC236}">
                <a16:creationId xmlns="" xmlns:a16="http://schemas.microsoft.com/office/drawing/2014/main" id="{1A0DAB4B-60FA-DD09-6BC2-56EEF1310289}"/>
              </a:ext>
            </a:extLst>
          </p:cNvPr>
          <p:cNvPicPr/>
          <p:nvPr/>
        </p:nvPicPr>
        <p:blipFill rotWithShape="1">
          <a:blip r:embed="rId2" cstate="print"/>
          <a:srcRect t="3014" b="4175"/>
          <a:stretch/>
        </p:blipFill>
        <p:spPr>
          <a:xfrm>
            <a:off x="5254774" y="1905000"/>
            <a:ext cx="6192688" cy="3960440"/>
          </a:xfrm>
          <a:prstGeom prst="rect">
            <a:avLst/>
          </a:prstGeom>
          <a:ln>
            <a:solidFill>
              <a:schemeClr val="accent1">
                <a:lumMod val="60000"/>
                <a:lumOff val="40000"/>
              </a:schemeClr>
            </a:solidFill>
          </a:ln>
        </p:spPr>
      </p:pic>
    </p:spTree>
    <p:extLst>
      <p:ext uri="{BB962C8B-B14F-4D97-AF65-F5344CB8AC3E}">
        <p14:creationId xmlns="" xmlns:p14="http://schemas.microsoft.com/office/powerpoint/2010/main" val="269151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D2F64D-4454-DEE2-3E4A-B48A2CBF8414}"/>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Database Architecture</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66A1E02-DF28-35C2-B6F9-ABCF9E8003D9}"/>
              </a:ext>
            </a:extLst>
          </p:cNvPr>
          <p:cNvSpPr>
            <a:spLocks noGrp="1"/>
          </p:cNvSpPr>
          <p:nvPr>
            <p:ph idx="1"/>
          </p:nvPr>
        </p:nvSpPr>
        <p:spPr>
          <a:xfrm>
            <a:off x="2589212" y="2133599"/>
            <a:ext cx="8915400" cy="4352925"/>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Entities in database are: -</a:t>
            </a:r>
          </a:p>
          <a:p>
            <a:pPr lvl="1"/>
            <a:r>
              <a:rPr lang="en-US" sz="2600" dirty="0">
                <a:latin typeface="Times New Roman" panose="02020603050405020304" pitchFamily="18" charset="0"/>
                <a:cs typeface="Times New Roman" panose="02020603050405020304" pitchFamily="18" charset="0"/>
              </a:rPr>
              <a:t>Cart</a:t>
            </a:r>
          </a:p>
          <a:p>
            <a:pPr lvl="1"/>
            <a:r>
              <a:rPr lang="en-IN" sz="2600" dirty="0">
                <a:latin typeface="Times New Roman" panose="02020603050405020304" pitchFamily="18" charset="0"/>
                <a:cs typeface="Times New Roman" panose="02020603050405020304" pitchFamily="18" charset="0"/>
              </a:rPr>
              <a:t>Discount</a:t>
            </a:r>
          </a:p>
          <a:p>
            <a:pPr lvl="1"/>
            <a:r>
              <a:rPr lang="en-IN" sz="2600" dirty="0" err="1">
                <a:latin typeface="Times New Roman" panose="02020603050405020304" pitchFamily="18" charset="0"/>
                <a:cs typeface="Times New Roman" panose="02020603050405020304" pitchFamily="18" charset="0"/>
              </a:rPr>
              <a:t>Order_main</a:t>
            </a:r>
            <a:endParaRPr lang="en-IN" sz="2600" dirty="0">
              <a:latin typeface="Times New Roman" panose="02020603050405020304" pitchFamily="18" charset="0"/>
              <a:cs typeface="Times New Roman" panose="02020603050405020304" pitchFamily="18" charset="0"/>
            </a:endParaRPr>
          </a:p>
          <a:p>
            <a:pPr lvl="1"/>
            <a:r>
              <a:rPr lang="en-IN" sz="2600" dirty="0" err="1">
                <a:latin typeface="Times New Roman" panose="02020603050405020304" pitchFamily="18" charset="0"/>
                <a:cs typeface="Times New Roman" panose="02020603050405020304" pitchFamily="18" charset="0"/>
              </a:rPr>
              <a:t>Product_category</a:t>
            </a:r>
            <a:endParaRPr lang="en-IN" sz="2600" dirty="0">
              <a:latin typeface="Times New Roman" panose="02020603050405020304" pitchFamily="18" charset="0"/>
              <a:cs typeface="Times New Roman" panose="02020603050405020304" pitchFamily="18" charset="0"/>
            </a:endParaRPr>
          </a:p>
          <a:p>
            <a:pPr lvl="1"/>
            <a:r>
              <a:rPr lang="en-IN" sz="2600" dirty="0" err="1">
                <a:latin typeface="Times New Roman" panose="02020603050405020304" pitchFamily="18" charset="0"/>
                <a:cs typeface="Times New Roman" panose="02020603050405020304" pitchFamily="18" charset="0"/>
              </a:rPr>
              <a:t>Product_in_order</a:t>
            </a:r>
            <a:endParaRPr lang="en-IN" sz="2600" dirty="0">
              <a:latin typeface="Times New Roman" panose="02020603050405020304" pitchFamily="18" charset="0"/>
              <a:cs typeface="Times New Roman" panose="02020603050405020304" pitchFamily="18" charset="0"/>
            </a:endParaRPr>
          </a:p>
          <a:p>
            <a:pPr lvl="1"/>
            <a:r>
              <a:rPr lang="en-IN" sz="2600" dirty="0" err="1">
                <a:latin typeface="Times New Roman" panose="02020603050405020304" pitchFamily="18" charset="0"/>
                <a:cs typeface="Times New Roman" panose="02020603050405020304" pitchFamily="18" charset="0"/>
              </a:rPr>
              <a:t>Product_info</a:t>
            </a:r>
            <a:endParaRPr lang="en-IN" sz="2600" dirty="0">
              <a:latin typeface="Times New Roman" panose="02020603050405020304" pitchFamily="18" charset="0"/>
              <a:cs typeface="Times New Roman" panose="02020603050405020304" pitchFamily="18" charset="0"/>
            </a:endParaRPr>
          </a:p>
          <a:p>
            <a:pPr lvl="1"/>
            <a:r>
              <a:rPr lang="en-IN" sz="2600" dirty="0">
                <a:latin typeface="Times New Roman" panose="02020603050405020304" pitchFamily="18" charset="0"/>
                <a:cs typeface="Times New Roman" panose="02020603050405020304" pitchFamily="18" charset="0"/>
              </a:rPr>
              <a:t>Users</a:t>
            </a:r>
          </a:p>
          <a:p>
            <a:pPr lvl="1"/>
            <a:r>
              <a:rPr lang="en-IN" sz="2600" dirty="0">
                <a:latin typeface="Times New Roman" panose="02020603050405020304" pitchFamily="18" charset="0"/>
                <a:cs typeface="Times New Roman" panose="02020603050405020304" pitchFamily="18" charset="0"/>
              </a:rPr>
              <a:t>Wishlist</a:t>
            </a:r>
          </a:p>
        </p:txBody>
      </p:sp>
    </p:spTree>
    <p:extLst>
      <p:ext uri="{BB962C8B-B14F-4D97-AF65-F5344CB8AC3E}">
        <p14:creationId xmlns="" xmlns:p14="http://schemas.microsoft.com/office/powerpoint/2010/main" val="414093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CC4D40-C51D-8794-84B2-0E40B9FC1B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 xmlns:a16="http://schemas.microsoft.com/office/drawing/2014/main" id="{2AED8339-A1C8-CB90-D807-B6E01FA9835E}"/>
              </a:ext>
            </a:extLst>
          </p:cNvPr>
          <p:cNvPicPr>
            <a:picLocks noGrp="1" noChangeAspect="1"/>
          </p:cNvPicPr>
          <p:nvPr>
            <p:ph idx="1"/>
          </p:nvPr>
        </p:nvPicPr>
        <p:blipFill>
          <a:blip r:embed="rId2"/>
          <a:stretch>
            <a:fillRect/>
          </a:stretch>
        </p:blipFill>
        <p:spPr>
          <a:xfrm>
            <a:off x="2286000" y="1790699"/>
            <a:ext cx="8372475" cy="4714875"/>
          </a:xfrm>
        </p:spPr>
      </p:pic>
    </p:spTree>
    <p:extLst>
      <p:ext uri="{BB962C8B-B14F-4D97-AF65-F5344CB8AC3E}">
        <p14:creationId xmlns="" xmlns:p14="http://schemas.microsoft.com/office/powerpoint/2010/main" val="118668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BA8DF4-E447-8165-E0D1-3FE51A57AAE6}"/>
              </a:ext>
            </a:extLst>
          </p:cNvPr>
          <p:cNvSpPr>
            <a:spLocks noGrp="1"/>
          </p:cNvSpPr>
          <p:nvPr>
            <p:ph type="title"/>
          </p:nvPr>
        </p:nvSpPr>
        <p:spPr/>
        <p:txBody>
          <a:bodyPr/>
          <a:lstStyle/>
          <a:p>
            <a:r>
              <a:rPr lang="en-US" dirty="0"/>
              <a:t/>
            </a:r>
            <a:br>
              <a:rPr lang="en-US" dirty="0"/>
            </a:br>
            <a:r>
              <a:rPr lang="en-IN" dirty="0">
                <a:latin typeface="Times New Roman" panose="02020603050405020304" pitchFamily="18" charset="0"/>
                <a:cs typeface="Times New Roman" panose="02020603050405020304" pitchFamily="18" charset="0"/>
              </a:rPr>
              <a:t> Sign Up Functionality</a:t>
            </a:r>
          </a:p>
        </p:txBody>
      </p:sp>
      <p:pic>
        <p:nvPicPr>
          <p:cNvPr id="5" name="Content Placeholder 4">
            <a:extLst>
              <a:ext uri="{FF2B5EF4-FFF2-40B4-BE49-F238E27FC236}">
                <a16:creationId xmlns="" xmlns:a16="http://schemas.microsoft.com/office/drawing/2014/main" id="{B6F6F65E-C59C-5DCC-6416-1F74D903B47C}"/>
              </a:ext>
            </a:extLst>
          </p:cNvPr>
          <p:cNvPicPr>
            <a:picLocks noGrp="1" noChangeAspect="1"/>
          </p:cNvPicPr>
          <p:nvPr>
            <p:ph idx="1"/>
          </p:nvPr>
        </p:nvPicPr>
        <p:blipFill>
          <a:blip r:embed="rId2"/>
          <a:stretch>
            <a:fillRect/>
          </a:stretch>
        </p:blipFill>
        <p:spPr>
          <a:xfrm>
            <a:off x="2683488" y="1905000"/>
            <a:ext cx="8098811" cy="4514850"/>
          </a:xfrm>
        </p:spPr>
      </p:pic>
    </p:spTree>
    <p:extLst>
      <p:ext uri="{BB962C8B-B14F-4D97-AF65-F5344CB8AC3E}">
        <p14:creationId xmlns="" xmlns:p14="http://schemas.microsoft.com/office/powerpoint/2010/main" val="342311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62779-FADD-FCCA-1201-A62FD24C4F2B}"/>
              </a:ext>
            </a:extLst>
          </p:cNvPr>
          <p:cNvSpPr>
            <a:spLocks noGrp="1"/>
          </p:cNvSpPr>
          <p:nvPr>
            <p:ph type="title"/>
          </p:nvPr>
        </p:nvSpPr>
        <p:spPr>
          <a:xfrm>
            <a:off x="2514600" y="671735"/>
            <a:ext cx="8911687" cy="1280890"/>
          </a:xfrm>
        </p:spPr>
        <p:txBody>
          <a:bodyPr/>
          <a:lstStyle/>
          <a:p>
            <a:r>
              <a:rPr lang="en-US" dirty="0">
                <a:latin typeface="Times New Roman" panose="02020603050405020304" pitchFamily="18" charset="0"/>
                <a:cs typeface="Times New Roman" panose="02020603050405020304" pitchFamily="18" charset="0"/>
              </a:rPr>
              <a:t>Sign In Functionality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C017E852-FBD3-A734-2541-7D214256EF91}"/>
              </a:ext>
            </a:extLst>
          </p:cNvPr>
          <p:cNvPicPr>
            <a:picLocks noGrp="1" noChangeAspect="1"/>
          </p:cNvPicPr>
          <p:nvPr>
            <p:ph idx="1"/>
          </p:nvPr>
        </p:nvPicPr>
        <p:blipFill>
          <a:blip r:embed="rId2"/>
          <a:stretch>
            <a:fillRect/>
          </a:stretch>
        </p:blipFill>
        <p:spPr>
          <a:xfrm>
            <a:off x="2514600" y="1704975"/>
            <a:ext cx="8286750" cy="4848225"/>
          </a:xfrm>
        </p:spPr>
      </p:pic>
    </p:spTree>
    <p:extLst>
      <p:ext uri="{BB962C8B-B14F-4D97-AF65-F5344CB8AC3E}">
        <p14:creationId xmlns="" xmlns:p14="http://schemas.microsoft.com/office/powerpoint/2010/main" val="4106173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3B8B6-1903-9D18-1D2E-253FA0138E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 to cart Functionality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CBB56275-7E73-AEE8-CF7A-431488EA2493}"/>
              </a:ext>
            </a:extLst>
          </p:cNvPr>
          <p:cNvPicPr>
            <a:picLocks noGrp="1" noChangeAspect="1"/>
          </p:cNvPicPr>
          <p:nvPr>
            <p:ph idx="1"/>
          </p:nvPr>
        </p:nvPicPr>
        <p:blipFill>
          <a:blip r:embed="rId2"/>
          <a:stretch>
            <a:fillRect/>
          </a:stretch>
        </p:blipFill>
        <p:spPr>
          <a:xfrm>
            <a:off x="2592925" y="1924049"/>
            <a:ext cx="8389399" cy="4581525"/>
          </a:xfrm>
        </p:spPr>
      </p:pic>
    </p:spTree>
    <p:extLst>
      <p:ext uri="{BB962C8B-B14F-4D97-AF65-F5344CB8AC3E}">
        <p14:creationId xmlns="" xmlns:p14="http://schemas.microsoft.com/office/powerpoint/2010/main" val="109418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07ED0-8A9E-BE00-1F1F-41D03750B8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Wishlist Functionality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EA417F4-D68D-A5CD-6DA4-9F06EC1D1F31}"/>
              </a:ext>
            </a:extLst>
          </p:cNvPr>
          <p:cNvPicPr>
            <a:picLocks noGrp="1" noChangeAspect="1"/>
          </p:cNvPicPr>
          <p:nvPr>
            <p:ph idx="1"/>
          </p:nvPr>
        </p:nvPicPr>
        <p:blipFill>
          <a:blip r:embed="rId2"/>
          <a:stretch>
            <a:fillRect/>
          </a:stretch>
        </p:blipFill>
        <p:spPr>
          <a:xfrm>
            <a:off x="2381249" y="1695450"/>
            <a:ext cx="8639175" cy="4538440"/>
          </a:xfrm>
        </p:spPr>
      </p:pic>
    </p:spTree>
    <p:extLst>
      <p:ext uri="{BB962C8B-B14F-4D97-AF65-F5344CB8AC3E}">
        <p14:creationId xmlns="" xmlns:p14="http://schemas.microsoft.com/office/powerpoint/2010/main" val="242875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in deploying it to cloud</a:t>
            </a:r>
            <a:endParaRPr lang="en-US" dirty="0"/>
          </a:p>
        </p:txBody>
      </p:sp>
      <p:pic>
        <p:nvPicPr>
          <p:cNvPr id="4" name="Content Placeholder 3" descr="e9df7881-c6f4-46e4-9ed9-89918794f767.jpg"/>
          <p:cNvPicPr>
            <a:picLocks noGrp="1" noChangeAspect="1"/>
          </p:cNvPicPr>
          <p:nvPr>
            <p:ph idx="1"/>
          </p:nvPr>
        </p:nvPicPr>
        <p:blipFill>
          <a:blip r:embed="rId2"/>
          <a:stretch>
            <a:fillRect/>
          </a:stretch>
        </p:blipFill>
        <p:spPr>
          <a:xfrm>
            <a:off x="3268663" y="2133600"/>
            <a:ext cx="7556500" cy="37782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 Connecting our School Community">
            <a:extLst>
              <a:ext uri="{FF2B5EF4-FFF2-40B4-BE49-F238E27FC236}">
                <a16:creationId xmlns="" xmlns:a16="http://schemas.microsoft.com/office/drawing/2014/main" id="{558186F2-A033-476A-3ACE-C8AD5A4E880D}"/>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945226" y="2038350"/>
            <a:ext cx="8911687" cy="4095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814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642F1A-FAA2-86A8-745A-1ACFF6E3AEB0}"/>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Abstract</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1D6C7B7-27BB-788F-DD80-85070EEA8D1A}"/>
              </a:ext>
            </a:extLst>
          </p:cNvPr>
          <p:cNvSpPr>
            <a:spLocks noGrp="1"/>
          </p:cNvSpPr>
          <p:nvPr>
            <p:ph idx="1"/>
          </p:nvPr>
        </p:nvSpPr>
        <p:spPr>
          <a:xfrm>
            <a:off x="1666875" y="1447799"/>
            <a:ext cx="10382249" cy="5305425"/>
          </a:xfrm>
        </p:spPr>
        <p:txBody>
          <a:bodyPr>
            <a:normAutofit/>
          </a:bodyPr>
          <a:lstStyle/>
          <a:p>
            <a:pPr algn="just"/>
            <a:r>
              <a:rPr lang="en-US" sz="2800" dirty="0">
                <a:latin typeface="Times New Roman" panose="02020603050405020304" pitchFamily="18" charset="0"/>
                <a:cs typeface="Times New Roman" panose="02020603050405020304" pitchFamily="18" charset="0"/>
              </a:rPr>
              <a:t>E-Commerce is process of doing business through computers.</a:t>
            </a:r>
          </a:p>
          <a:p>
            <a:pPr algn="just"/>
            <a:r>
              <a:rPr lang="en-US" sz="2800" dirty="0">
                <a:latin typeface="Times New Roman" panose="02020603050405020304" pitchFamily="18" charset="0"/>
                <a:cs typeface="Times New Roman" panose="02020603050405020304" pitchFamily="18" charset="0"/>
              </a:rPr>
              <a:t>A user can easily access all the facilities of the Internet to buy or sell the products.</a:t>
            </a:r>
          </a:p>
          <a:p>
            <a:pPr algn="just"/>
            <a:r>
              <a:rPr lang="en-US" sz="2800" dirty="0">
                <a:latin typeface="Times New Roman" panose="02020603050405020304" pitchFamily="18" charset="0"/>
                <a:cs typeface="Times New Roman" panose="02020603050405020304" pitchFamily="18" charset="0"/>
              </a:rPr>
              <a:t>Unlike traditional commerce that is carried out physically with effort of a person to go &amp; get products, ecommerce has made it easier for human to reduce physical work and to save time.</a:t>
            </a:r>
          </a:p>
          <a:p>
            <a:pPr algn="just"/>
            <a:r>
              <a:rPr lang="en-US" sz="2800" dirty="0">
                <a:latin typeface="Times New Roman" panose="02020603050405020304" pitchFamily="18" charset="0"/>
                <a:cs typeface="Times New Roman" panose="02020603050405020304" pitchFamily="18" charset="0"/>
              </a:rPr>
              <a:t> User can browse online shops, compare prices and order merchandise sitting at home on their PC.</a:t>
            </a:r>
          </a:p>
          <a:p>
            <a:pPr algn="just"/>
            <a:r>
              <a:rPr lang="en-US" sz="2800" dirty="0">
                <a:latin typeface="Times New Roman" panose="02020603050405020304" pitchFamily="18" charset="0"/>
                <a:cs typeface="Times New Roman" panose="02020603050405020304" pitchFamily="18" charset="0"/>
              </a:rPr>
              <a:t>We used angular for developing the frontend part and java spring boot for backend and to store the data we </a:t>
            </a:r>
            <a:r>
              <a:rPr lang="en-US" sz="2800">
                <a:latin typeface="Times New Roman" panose="02020603050405020304" pitchFamily="18" charset="0"/>
                <a:cs typeface="Times New Roman" panose="02020603050405020304" pitchFamily="18" charset="0"/>
              </a:rPr>
              <a:t>used SQL</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69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350F11-1DDD-04EE-D6A6-B59505C7870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Introduction</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3A09CD2-0463-2794-EAF7-16EABA112E65}"/>
              </a:ext>
            </a:extLst>
          </p:cNvPr>
          <p:cNvSpPr>
            <a:spLocks noGrp="1"/>
          </p:cNvSpPr>
          <p:nvPr>
            <p:ph idx="1"/>
          </p:nvPr>
        </p:nvSpPr>
        <p:spPr>
          <a:xfrm>
            <a:off x="1452880" y="1402080"/>
            <a:ext cx="10739120" cy="6370320"/>
          </a:xfrm>
        </p:spPr>
        <p:txBody>
          <a:bodyPr>
            <a:normAutofit fontScale="25000" lnSpcReduction="20000"/>
          </a:bodyPr>
          <a:lstStyle/>
          <a:p>
            <a:pPr algn="just">
              <a:lnSpc>
                <a:spcPct val="120000"/>
              </a:lnSpc>
            </a:pPr>
            <a:r>
              <a:rPr lang="en-US" sz="11200" b="0" i="0" dirty="0">
                <a:effectLst/>
                <a:latin typeface="Times New Roman" panose="02020603050405020304" pitchFamily="18" charset="0"/>
                <a:cs typeface="Times New Roman" panose="02020603050405020304" pitchFamily="18" charset="0"/>
              </a:rPr>
              <a:t>Online shopping is </a:t>
            </a:r>
            <a:r>
              <a:rPr lang="en-US" sz="11200" i="0" dirty="0">
                <a:effectLst/>
                <a:latin typeface="Times New Roman" panose="02020603050405020304" pitchFamily="18" charset="0"/>
                <a:cs typeface="Times New Roman" panose="02020603050405020304" pitchFamily="18" charset="0"/>
              </a:rPr>
              <a:t>a form of electronic commerce which allows consumers to directly buy goods or services from a seller over the Internet using a web browser or a mobile app.</a:t>
            </a:r>
          </a:p>
          <a:p>
            <a:pPr marL="0" indent="0" algn="just">
              <a:lnSpc>
                <a:spcPct val="120000"/>
              </a:lnSpc>
              <a:buNone/>
            </a:pPr>
            <a:endParaRPr lang="en-US" sz="11200" i="0" dirty="0">
              <a:effectLst/>
              <a:latin typeface="Times New Roman" panose="02020603050405020304" pitchFamily="18" charset="0"/>
              <a:cs typeface="Times New Roman" panose="02020603050405020304" pitchFamily="18" charset="0"/>
            </a:endParaRPr>
          </a:p>
          <a:p>
            <a:pPr algn="just">
              <a:lnSpc>
                <a:spcPct val="120000"/>
              </a:lnSpc>
            </a:pPr>
            <a:r>
              <a:rPr lang="en-US" sz="11200" i="0" dirty="0">
                <a:effectLst/>
                <a:latin typeface="Times New Roman" panose="02020603050405020304" pitchFamily="18" charset="0"/>
                <a:cs typeface="Times New Roman" panose="02020603050405020304" pitchFamily="18" charset="0"/>
              </a:rPr>
              <a:t> Online shops give us the o</a:t>
            </a:r>
            <a:r>
              <a:rPr lang="en-US" sz="11200" b="0" i="0" dirty="0">
                <a:effectLst/>
                <a:latin typeface="Times New Roman" panose="02020603050405020304" pitchFamily="18" charset="0"/>
                <a:cs typeface="Times New Roman" panose="02020603050405020304" pitchFamily="18" charset="0"/>
              </a:rPr>
              <a:t>pportunity to shop 24/7, and also reward us with a ‘no pollution’ shopping experience.</a:t>
            </a:r>
          </a:p>
          <a:p>
            <a:pPr marL="0" indent="0" algn="just">
              <a:lnSpc>
                <a:spcPct val="120000"/>
              </a:lnSpc>
              <a:buNone/>
            </a:pPr>
            <a:endParaRPr lang="en-US" sz="11200" b="0" i="0" dirty="0">
              <a:effectLst/>
              <a:latin typeface="Times New Roman" panose="02020603050405020304" pitchFamily="18" charset="0"/>
              <a:cs typeface="Times New Roman" panose="02020603050405020304" pitchFamily="18" charset="0"/>
            </a:endParaRPr>
          </a:p>
          <a:p>
            <a:pPr algn="just">
              <a:lnSpc>
                <a:spcPct val="120000"/>
              </a:lnSpc>
            </a:pPr>
            <a:r>
              <a:rPr lang="en-US" sz="11200" b="0" i="0" dirty="0">
                <a:effectLst/>
                <a:latin typeface="Times New Roman" panose="02020603050405020304" pitchFamily="18" charset="0"/>
                <a:cs typeface="Times New Roman" panose="02020603050405020304" pitchFamily="18" charset="0"/>
              </a:rPr>
              <a:t>Online shopping can </a:t>
            </a:r>
            <a:r>
              <a:rPr lang="en-US" sz="11200" i="0" dirty="0">
                <a:effectLst/>
                <a:latin typeface="Times New Roman" panose="02020603050405020304" pitchFamily="18" charset="0"/>
                <a:cs typeface="Times New Roman" panose="02020603050405020304" pitchFamily="18" charset="0"/>
              </a:rPr>
              <a:t>save time for both the buyer and retailer, reducing phone calls about availability, specifications, hours of operation or other information easily found on company and product pages. </a:t>
            </a:r>
          </a:p>
          <a:p>
            <a:pPr marL="0" indent="0" algn="just">
              <a:lnSpc>
                <a:spcPct val="120000"/>
              </a:lnSpc>
              <a:buNone/>
            </a:pPr>
            <a:endParaRPr lang="en-US" sz="1120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423742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7C8A68-69CA-A825-AD4C-F95E86AFE81D}"/>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 xmlns:a16="http://schemas.microsoft.com/office/drawing/2014/main" id="{E7984EAD-0A64-4768-F19D-F01E811E1DC0}"/>
              </a:ext>
            </a:extLst>
          </p:cNvPr>
          <p:cNvSpPr>
            <a:spLocks noGrp="1"/>
          </p:cNvSpPr>
          <p:nvPr>
            <p:ph idx="1"/>
          </p:nvPr>
        </p:nvSpPr>
        <p:spPr>
          <a:xfrm>
            <a:off x="1924050" y="1438275"/>
            <a:ext cx="9580562" cy="4892047"/>
          </a:xfrm>
        </p:spPr>
        <p:txBody>
          <a:bodyPr>
            <a:noAutofit/>
          </a:bodyPr>
          <a:lstStyle/>
          <a:p>
            <a:pPr algn="just"/>
            <a:r>
              <a:rPr lang="en-US" sz="2800" dirty="0">
                <a:latin typeface="Times New Roman" panose="02020603050405020304" pitchFamily="18" charset="0"/>
                <a:cs typeface="Times New Roman" panose="02020603050405020304" pitchFamily="18" charset="0"/>
              </a:rPr>
              <a:t>Our existing system SHOP FOR HOME’s main objective is to allow people to buy and sell physical goods, services, and digital products over the internet. Through our SHOP FOR HOME website, a business can process orders, accept payments, manage shipping and logistics, and provide customer service. </a:t>
            </a:r>
          </a:p>
          <a:p>
            <a:pPr algn="just"/>
            <a:r>
              <a:rPr lang="en-US" sz="2800" dirty="0">
                <a:latin typeface="Times New Roman" panose="02020603050405020304" pitchFamily="18" charset="0"/>
                <a:cs typeface="Times New Roman" panose="02020603050405020304" pitchFamily="18" charset="0"/>
              </a:rPr>
              <a:t>The three main objectives are as follows : </a:t>
            </a:r>
          </a:p>
          <a:p>
            <a:pPr lvl="2" algn="just"/>
            <a:r>
              <a:rPr lang="en-US" sz="2800" dirty="0">
                <a:latin typeface="Times New Roman" panose="02020603050405020304" pitchFamily="18" charset="0"/>
                <a:cs typeface="Times New Roman" panose="02020603050405020304" pitchFamily="18" charset="0"/>
              </a:rPr>
              <a:t>Find the best solution for the purchase needs. </a:t>
            </a:r>
          </a:p>
          <a:p>
            <a:pPr lvl="2" algn="just"/>
            <a:r>
              <a:rPr lang="en-US" sz="2800" dirty="0">
                <a:latin typeface="Times New Roman" panose="02020603050405020304" pitchFamily="18" charset="0"/>
                <a:cs typeface="Times New Roman" panose="02020603050405020304" pitchFamily="18" charset="0"/>
              </a:rPr>
              <a:t>Make a purchase. </a:t>
            </a:r>
          </a:p>
          <a:p>
            <a:pPr lvl="2" algn="just"/>
            <a:r>
              <a:rPr lang="en-US" sz="2800" dirty="0">
                <a:latin typeface="Times New Roman" panose="02020603050405020304" pitchFamily="18" charset="0"/>
                <a:cs typeface="Times New Roman" panose="02020603050405020304" pitchFamily="18" charset="0"/>
              </a:rPr>
              <a:t>Maintain, Edit and Update the data accordingly.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0520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C4FE8-0653-FEA7-DB65-9617271003DB}"/>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System Specifications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A65D1F6-978A-39A5-A486-7798E77BAC03}"/>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Hardware Requirements : -</a:t>
            </a:r>
          </a:p>
          <a:p>
            <a:pPr lvl="1"/>
            <a:r>
              <a:rPr lang="en-US" sz="2800" dirty="0">
                <a:latin typeface="Times New Roman" panose="02020603050405020304" pitchFamily="18" charset="0"/>
                <a:cs typeface="Times New Roman" panose="02020603050405020304" pitchFamily="18" charset="0"/>
              </a:rPr>
              <a:t>Operating System : Windows 7/8/10/11</a:t>
            </a:r>
          </a:p>
          <a:p>
            <a:pPr lvl="1"/>
            <a:r>
              <a:rPr lang="en-US" sz="2800" dirty="0">
                <a:latin typeface="Times New Roman" panose="02020603050405020304" pitchFamily="18" charset="0"/>
                <a:cs typeface="Times New Roman" panose="02020603050405020304" pitchFamily="18" charset="0"/>
              </a:rPr>
              <a:t>Processor: Intel or AMD dual core x86 processor. </a:t>
            </a:r>
          </a:p>
          <a:p>
            <a:pPr lvl="1"/>
            <a:r>
              <a:rPr lang="en-US" sz="2800" dirty="0">
                <a:latin typeface="Times New Roman" panose="02020603050405020304" pitchFamily="18" charset="0"/>
                <a:cs typeface="Times New Roman" panose="02020603050405020304" pitchFamily="18" charset="0"/>
              </a:rPr>
              <a:t>Ram: 2 GB or above.</a:t>
            </a:r>
          </a:p>
          <a:p>
            <a:pPr lvl="1"/>
            <a:r>
              <a:rPr lang="en-US" sz="2800" dirty="0">
                <a:latin typeface="Times New Roman" panose="02020603050405020304" pitchFamily="18" charset="0"/>
                <a:cs typeface="Times New Roman" panose="02020603050405020304" pitchFamily="18" charset="0"/>
              </a:rPr>
              <a:t>Hard disk: 500 MB of free disk space or more.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758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74C3A6A-B3AF-4D22-432C-CC9B676AEA61}"/>
              </a:ext>
            </a:extLst>
          </p:cNvPr>
          <p:cNvSpPr>
            <a:spLocks noGrp="1"/>
          </p:cNvSpPr>
          <p:nvPr>
            <p:ph idx="1"/>
          </p:nvPr>
        </p:nvSpPr>
        <p:spPr>
          <a:xfrm>
            <a:off x="1779587" y="428625"/>
            <a:ext cx="9469438" cy="6310312"/>
          </a:xfrm>
        </p:spPr>
        <p:txBody>
          <a:bodyPr>
            <a:noAutofit/>
          </a:bodyPr>
          <a:lstStyle/>
          <a:p>
            <a:r>
              <a:rPr lang="en-US" sz="2600" dirty="0">
                <a:latin typeface="Times New Roman" panose="02020603050405020304" pitchFamily="18" charset="0"/>
                <a:cs typeface="Times New Roman" panose="02020603050405020304" pitchFamily="18" charset="0"/>
              </a:rPr>
              <a:t>Software Requirements : -</a:t>
            </a:r>
          </a:p>
          <a:p>
            <a:pPr lvl="1"/>
            <a:r>
              <a:rPr lang="en-IN" sz="2600" dirty="0">
                <a:latin typeface="Times New Roman" panose="02020603050405020304" pitchFamily="18" charset="0"/>
                <a:cs typeface="Times New Roman" panose="02020603050405020304" pitchFamily="18" charset="0"/>
              </a:rPr>
              <a:t>Technologies: </a:t>
            </a:r>
          </a:p>
          <a:p>
            <a:pPr lvl="2"/>
            <a:r>
              <a:rPr lang="en-IN" sz="2600" dirty="0">
                <a:latin typeface="Times New Roman" panose="02020603050405020304" pitchFamily="18" charset="0"/>
                <a:cs typeface="Times New Roman" panose="02020603050405020304" pitchFamily="18" charset="0"/>
              </a:rPr>
              <a:t>Angular</a:t>
            </a:r>
          </a:p>
          <a:p>
            <a:pPr lvl="2"/>
            <a:r>
              <a:rPr lang="en-IN" sz="2600" dirty="0">
                <a:latin typeface="Times New Roman" panose="02020603050405020304" pitchFamily="18" charset="0"/>
                <a:cs typeface="Times New Roman" panose="02020603050405020304" pitchFamily="18" charset="0"/>
              </a:rPr>
              <a:t>Java Spring Boot</a:t>
            </a:r>
          </a:p>
          <a:p>
            <a:pPr lvl="1"/>
            <a:r>
              <a:rPr lang="en-IN" sz="2600" dirty="0">
                <a:latin typeface="Times New Roman" panose="02020603050405020304" pitchFamily="18" charset="0"/>
                <a:cs typeface="Times New Roman" panose="02020603050405020304" pitchFamily="18" charset="0"/>
              </a:rPr>
              <a:t>Languages: </a:t>
            </a:r>
          </a:p>
          <a:p>
            <a:pPr lvl="2"/>
            <a:r>
              <a:rPr lang="en-IN" sz="2600" dirty="0">
                <a:latin typeface="Times New Roman" panose="02020603050405020304" pitchFamily="18" charset="0"/>
                <a:cs typeface="Times New Roman" panose="02020603050405020304" pitchFamily="18" charset="0"/>
              </a:rPr>
              <a:t>Type Script</a:t>
            </a:r>
          </a:p>
          <a:p>
            <a:pPr lvl="2"/>
            <a:r>
              <a:rPr lang="en-IN" sz="2600" dirty="0">
                <a:latin typeface="Times New Roman" panose="02020603050405020304" pitchFamily="18" charset="0"/>
                <a:cs typeface="Times New Roman" panose="02020603050405020304" pitchFamily="18" charset="0"/>
              </a:rPr>
              <a:t>Java</a:t>
            </a:r>
          </a:p>
          <a:p>
            <a:pPr lvl="2"/>
            <a:r>
              <a:rPr lang="en-IN" sz="2600" dirty="0">
                <a:latin typeface="Times New Roman" panose="02020603050405020304" pitchFamily="18" charset="0"/>
                <a:cs typeface="Times New Roman" panose="02020603050405020304" pitchFamily="18" charset="0"/>
              </a:rPr>
              <a:t>SQL Queries </a:t>
            </a:r>
          </a:p>
          <a:p>
            <a:pPr lvl="1"/>
            <a:r>
              <a:rPr lang="en-IN" sz="2600" dirty="0">
                <a:latin typeface="Times New Roman" panose="02020603050405020304" pitchFamily="18" charset="0"/>
                <a:cs typeface="Times New Roman" panose="02020603050405020304" pitchFamily="18" charset="0"/>
              </a:rPr>
              <a:t>IDE: </a:t>
            </a:r>
          </a:p>
          <a:p>
            <a:pPr lvl="2"/>
            <a:r>
              <a:rPr lang="en-IN" sz="2600" dirty="0">
                <a:latin typeface="Times New Roman" panose="02020603050405020304" pitchFamily="18" charset="0"/>
                <a:cs typeface="Times New Roman" panose="02020603050405020304" pitchFamily="18" charset="0"/>
              </a:rPr>
              <a:t>Eclipse</a:t>
            </a:r>
          </a:p>
          <a:p>
            <a:pPr lvl="2"/>
            <a:r>
              <a:rPr lang="en-IN" sz="2600" dirty="0">
                <a:latin typeface="Times New Roman" panose="02020603050405020304" pitchFamily="18" charset="0"/>
                <a:cs typeface="Times New Roman" panose="02020603050405020304" pitchFamily="18" charset="0"/>
              </a:rPr>
              <a:t>Vs code</a:t>
            </a:r>
          </a:p>
          <a:p>
            <a:pPr lvl="2"/>
            <a:r>
              <a:rPr lang="en-IN" sz="2600" dirty="0">
                <a:latin typeface="Times New Roman" panose="02020603050405020304" pitchFamily="18" charset="0"/>
                <a:cs typeface="Times New Roman" panose="02020603050405020304" pitchFamily="18" charset="0"/>
              </a:rPr>
              <a:t>MySQL</a:t>
            </a:r>
          </a:p>
        </p:txBody>
      </p:sp>
    </p:spTree>
    <p:extLst>
      <p:ext uri="{BB962C8B-B14F-4D97-AF65-F5344CB8AC3E}">
        <p14:creationId xmlns="" xmlns:p14="http://schemas.microsoft.com/office/powerpoint/2010/main" val="267119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0A8F4-7FCD-5774-E8F9-9EA489B88621}"/>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Functional Requirements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30245B2-EA92-6596-5077-ABEC38280F0D}"/>
              </a:ext>
            </a:extLst>
          </p:cNvPr>
          <p:cNvSpPr>
            <a:spLocks noGrp="1"/>
          </p:cNvSpPr>
          <p:nvPr>
            <p:ph idx="1"/>
          </p:nvPr>
        </p:nvSpPr>
        <p:spPr>
          <a:xfrm>
            <a:off x="1724025" y="1590675"/>
            <a:ext cx="10210800" cy="5153025"/>
          </a:xfrm>
        </p:spPr>
        <p:txBody>
          <a:bodyPr>
            <a:normAutofit fontScale="85000" lnSpcReduction="20000"/>
          </a:bodyPr>
          <a:lstStyle/>
          <a:p>
            <a:r>
              <a:rPr lang="en-US" sz="3000" b="1" dirty="0">
                <a:latin typeface="Times New Roman" panose="02020603050405020304" pitchFamily="18" charset="0"/>
                <a:cs typeface="Times New Roman" panose="02020603050405020304" pitchFamily="18" charset="0"/>
              </a:rPr>
              <a:t>User Stories : -</a:t>
            </a:r>
          </a:p>
          <a:p>
            <a:pPr algn="just"/>
            <a:r>
              <a:rPr lang="en-US" sz="3000" dirty="0">
                <a:latin typeface="Times New Roman" panose="02020603050405020304" pitchFamily="18" charset="0"/>
                <a:cs typeface="Times New Roman" panose="02020603050405020304" pitchFamily="18" charset="0"/>
              </a:rPr>
              <a:t>As a user I should be able to login, Logout and Register into the application.</a:t>
            </a:r>
          </a:p>
          <a:p>
            <a:pPr algn="just"/>
            <a:r>
              <a:rPr lang="en-US" sz="3000" dirty="0">
                <a:latin typeface="Times New Roman" panose="02020603050405020304" pitchFamily="18" charset="0"/>
                <a:cs typeface="Times New Roman" panose="02020603050405020304" pitchFamily="18" charset="0"/>
              </a:rPr>
              <a:t>As a user I should be able to see the products in different categories.</a:t>
            </a:r>
          </a:p>
          <a:p>
            <a:pPr algn="just"/>
            <a:r>
              <a:rPr lang="en-US" sz="3000" dirty="0">
                <a:latin typeface="Times New Roman" panose="02020603050405020304" pitchFamily="18" charset="0"/>
                <a:cs typeface="Times New Roman" panose="02020603050405020304" pitchFamily="18" charset="0"/>
              </a:rPr>
              <a:t>As a user I should be able to sort the products.</a:t>
            </a:r>
          </a:p>
          <a:p>
            <a:pPr algn="just"/>
            <a:r>
              <a:rPr lang="en-US" sz="3000" dirty="0">
                <a:latin typeface="Times New Roman" panose="02020603050405020304" pitchFamily="18" charset="0"/>
                <a:cs typeface="Times New Roman" panose="02020603050405020304" pitchFamily="18" charset="0"/>
              </a:rPr>
              <a:t>As a user I should be able to add the products into the shopping cart.</a:t>
            </a:r>
          </a:p>
          <a:p>
            <a:pPr algn="just"/>
            <a:r>
              <a:rPr lang="en-US" sz="3000" dirty="0">
                <a:latin typeface="Times New Roman" panose="02020603050405020304" pitchFamily="18" charset="0"/>
                <a:cs typeface="Times New Roman" panose="02020603050405020304" pitchFamily="18" charset="0"/>
              </a:rPr>
              <a:t>As a user I should be able to increase or decrease the quantity added in the cart.</a:t>
            </a:r>
          </a:p>
          <a:p>
            <a:pPr algn="just"/>
            <a:r>
              <a:rPr lang="en-US" sz="3000" dirty="0">
                <a:latin typeface="Times New Roman" panose="02020603050405020304" pitchFamily="18" charset="0"/>
                <a:cs typeface="Times New Roman" panose="02020603050405020304" pitchFamily="18" charset="0"/>
              </a:rPr>
              <a:t>As a user I should be able to add “n” number of products in the cart.</a:t>
            </a:r>
          </a:p>
          <a:p>
            <a:pPr algn="just"/>
            <a:r>
              <a:rPr lang="en-US" sz="3000" dirty="0">
                <a:latin typeface="Times New Roman" panose="02020603050405020304" pitchFamily="18" charset="0"/>
                <a:cs typeface="Times New Roman" panose="02020603050405020304" pitchFamily="18" charset="0"/>
              </a:rPr>
              <a:t>As a user I should be able to get the Wish list option where I can add those products which I want but don’t want to order now.</a:t>
            </a:r>
          </a:p>
          <a:p>
            <a:pPr algn="just"/>
            <a:r>
              <a:rPr lang="en-US" sz="3000" dirty="0">
                <a:latin typeface="Times New Roman" panose="02020603050405020304" pitchFamily="18" charset="0"/>
                <a:cs typeface="Times New Roman" panose="02020603050405020304" pitchFamily="18" charset="0"/>
              </a:rPr>
              <a:t>As a user I should get different discount coupons.</a:t>
            </a:r>
            <a:endParaRPr lang="en-IN"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321369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A19D0-4D2C-1D54-1924-9FFE2BD93F29}"/>
              </a:ext>
            </a:extLst>
          </p:cNvPr>
          <p:cNvSpPr>
            <a:spLocks noGrp="1"/>
          </p:cNvSpPr>
          <p:nvPr>
            <p:ph type="title"/>
          </p:nvPr>
        </p:nvSpPr>
        <p:spPr/>
        <p:txBody>
          <a:bodyPr/>
          <a:lstStyle/>
          <a:p>
            <a:endParaRPr lang="en-IN"/>
          </a:p>
        </p:txBody>
      </p:sp>
      <p:pic>
        <p:nvPicPr>
          <p:cNvPr id="4" name="object 3">
            <a:extLst>
              <a:ext uri="{FF2B5EF4-FFF2-40B4-BE49-F238E27FC236}">
                <a16:creationId xmlns="" xmlns:a16="http://schemas.microsoft.com/office/drawing/2014/main" id="{DE23891A-3BEA-43BC-CB59-AAA71EEFB625}"/>
              </a:ext>
            </a:extLst>
          </p:cNvPr>
          <p:cNvPicPr>
            <a:picLocks noGrp="1"/>
          </p:cNvPicPr>
          <p:nvPr>
            <p:ph idx="1"/>
          </p:nvPr>
        </p:nvPicPr>
        <p:blipFill>
          <a:blip r:embed="rId2" cstate="print"/>
          <a:stretch>
            <a:fillRect/>
          </a:stretch>
        </p:blipFill>
        <p:spPr>
          <a:xfrm>
            <a:off x="1733550" y="409575"/>
            <a:ext cx="9505950" cy="6381749"/>
          </a:xfrm>
          <a:prstGeom prst="rect">
            <a:avLst/>
          </a:prstGeom>
        </p:spPr>
      </p:pic>
    </p:spTree>
    <p:extLst>
      <p:ext uri="{BB962C8B-B14F-4D97-AF65-F5344CB8AC3E}">
        <p14:creationId xmlns="" xmlns:p14="http://schemas.microsoft.com/office/powerpoint/2010/main" val="6343494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342</TotalTime>
  <Words>681</Words>
  <Application>Microsoft Office PowerPoint</Application>
  <PresentationFormat>Custom</PresentationFormat>
  <Paragraphs>114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SHOP FOR HOME</vt:lpstr>
      <vt:lpstr>Problem Statement</vt:lpstr>
      <vt:lpstr>Abstract</vt:lpstr>
      <vt:lpstr>Introduction</vt:lpstr>
      <vt:lpstr>Objective</vt:lpstr>
      <vt:lpstr>System Specifications</vt:lpstr>
      <vt:lpstr>Slide 7</vt:lpstr>
      <vt:lpstr>Functional Requirements</vt:lpstr>
      <vt:lpstr>Slide 9</vt:lpstr>
      <vt:lpstr>Slide 10</vt:lpstr>
      <vt:lpstr>Slide 11</vt:lpstr>
      <vt:lpstr>Overview of project</vt:lpstr>
      <vt:lpstr>Class Diagram</vt:lpstr>
      <vt:lpstr>Sequence Diagram</vt:lpstr>
      <vt:lpstr>Data Flow Diagram</vt:lpstr>
      <vt:lpstr>Frontend – Technology used-                      Angular                                              </vt:lpstr>
      <vt:lpstr>Structure of Frontend</vt:lpstr>
      <vt:lpstr>Spring Boot Architecture</vt:lpstr>
      <vt:lpstr>Micro service Architecture</vt:lpstr>
      <vt:lpstr>Backend Technologies Used</vt:lpstr>
      <vt:lpstr>Structure of Backend</vt:lpstr>
      <vt:lpstr>Database Architecture</vt:lpstr>
      <vt:lpstr>Results                           Home Page</vt:lpstr>
      <vt:lpstr>  Sign Up Functionality</vt:lpstr>
      <vt:lpstr>Sign In Functionality</vt:lpstr>
      <vt:lpstr>Add to cart Functionality</vt:lpstr>
      <vt:lpstr>Wishlist Functionality</vt:lpstr>
      <vt:lpstr>Error in deploying it to cloud</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FOR HOME</dc:title>
  <dc:creator>Kalyani</dc:creator>
  <cp:lastModifiedBy>Dell</cp:lastModifiedBy>
  <cp:revision>20</cp:revision>
  <dcterms:created xsi:type="dcterms:W3CDTF">2022-07-24T05:01:24Z</dcterms:created>
  <dcterms:modified xsi:type="dcterms:W3CDTF">2022-07-29T09:18:13Z</dcterms:modified>
</cp:coreProperties>
</file>