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8" r:id="rId3"/>
    <p:sldId id="261" r:id="rId4"/>
    <p:sldId id="288" r:id="rId5"/>
    <p:sldId id="275" r:id="rId6"/>
    <p:sldId id="260" r:id="rId7"/>
    <p:sldId id="276" r:id="rId8"/>
    <p:sldId id="281" r:id="rId9"/>
    <p:sldId id="289" r:id="rId10"/>
    <p:sldId id="282" r:id="rId11"/>
    <p:sldId id="290" r:id="rId12"/>
    <p:sldId id="283" r:id="rId13"/>
    <p:sldId id="291" r:id="rId14"/>
    <p:sldId id="284" r:id="rId15"/>
    <p:sldId id="292" r:id="rId16"/>
    <p:sldId id="293" r:id="rId17"/>
    <p:sldId id="294" r:id="rId18"/>
    <p:sldId id="295" r:id="rId19"/>
    <p:sldId id="296" r:id="rId20"/>
    <p:sldId id="286" r:id="rId21"/>
    <p:sldId id="287" r:id="rId22"/>
    <p:sldId id="274"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33" d="100"/>
          <a:sy n="133" d="100"/>
        </p:scale>
        <p:origin x="1020"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dae6b374f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dae6b374f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a:extLst>
            <a:ext uri="{FF2B5EF4-FFF2-40B4-BE49-F238E27FC236}">
              <a16:creationId xmlns:a16="http://schemas.microsoft.com/office/drawing/2014/main" id="{15AE14DB-42BB-A4E8-6A40-5F6E4CD0C6E9}"/>
            </a:ext>
          </a:extLst>
        </p:cNvPr>
        <p:cNvGrpSpPr/>
        <p:nvPr/>
      </p:nvGrpSpPr>
      <p:grpSpPr>
        <a:xfrm>
          <a:off x="0" y="0"/>
          <a:ext cx="0" cy="0"/>
          <a:chOff x="0" y="0"/>
          <a:chExt cx="0" cy="0"/>
        </a:xfrm>
      </p:grpSpPr>
      <p:sp>
        <p:nvSpPr>
          <p:cNvPr id="75" name="Google Shape;75;g2cb9fc06b39_0_0:notes">
            <a:extLst>
              <a:ext uri="{FF2B5EF4-FFF2-40B4-BE49-F238E27FC236}">
                <a16:creationId xmlns:a16="http://schemas.microsoft.com/office/drawing/2014/main" id="{FF318B70-BE1B-CCFB-CE6C-DCB0A0E26B7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cb9fc06b39_0_0:notes">
            <a:extLst>
              <a:ext uri="{FF2B5EF4-FFF2-40B4-BE49-F238E27FC236}">
                <a16:creationId xmlns:a16="http://schemas.microsoft.com/office/drawing/2014/main" id="{668537C9-E858-F9D2-65D7-5CEA9DAF68E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0409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a:extLst>
            <a:ext uri="{FF2B5EF4-FFF2-40B4-BE49-F238E27FC236}">
              <a16:creationId xmlns:a16="http://schemas.microsoft.com/office/drawing/2014/main" id="{23F9C5F4-F9F6-EA39-207D-BB9AC25FB27E}"/>
            </a:ext>
          </a:extLst>
        </p:cNvPr>
        <p:cNvGrpSpPr/>
        <p:nvPr/>
      </p:nvGrpSpPr>
      <p:grpSpPr>
        <a:xfrm>
          <a:off x="0" y="0"/>
          <a:ext cx="0" cy="0"/>
          <a:chOff x="0" y="0"/>
          <a:chExt cx="0" cy="0"/>
        </a:xfrm>
      </p:grpSpPr>
      <p:sp>
        <p:nvSpPr>
          <p:cNvPr id="75" name="Google Shape;75;g2cb9fc06b39_0_0:notes">
            <a:extLst>
              <a:ext uri="{FF2B5EF4-FFF2-40B4-BE49-F238E27FC236}">
                <a16:creationId xmlns:a16="http://schemas.microsoft.com/office/drawing/2014/main" id="{62F947D6-592E-2502-C6F5-4037F76E6DD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cb9fc06b39_0_0:notes">
            <a:extLst>
              <a:ext uri="{FF2B5EF4-FFF2-40B4-BE49-F238E27FC236}">
                <a16:creationId xmlns:a16="http://schemas.microsoft.com/office/drawing/2014/main" id="{23284ADF-AB0F-E6FC-F642-A9385C59D27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15159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a:extLst>
            <a:ext uri="{FF2B5EF4-FFF2-40B4-BE49-F238E27FC236}">
              <a16:creationId xmlns:a16="http://schemas.microsoft.com/office/drawing/2014/main" id="{DA9CC0B1-0B59-2A0F-9565-F8672DF13A8E}"/>
            </a:ext>
          </a:extLst>
        </p:cNvPr>
        <p:cNvGrpSpPr/>
        <p:nvPr/>
      </p:nvGrpSpPr>
      <p:grpSpPr>
        <a:xfrm>
          <a:off x="0" y="0"/>
          <a:ext cx="0" cy="0"/>
          <a:chOff x="0" y="0"/>
          <a:chExt cx="0" cy="0"/>
        </a:xfrm>
      </p:grpSpPr>
      <p:sp>
        <p:nvSpPr>
          <p:cNvPr id="75" name="Google Shape;75;g2cb9fc06b39_0_0:notes">
            <a:extLst>
              <a:ext uri="{FF2B5EF4-FFF2-40B4-BE49-F238E27FC236}">
                <a16:creationId xmlns:a16="http://schemas.microsoft.com/office/drawing/2014/main" id="{10AEA9DE-8F6D-3782-18D9-7B23529B13F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cb9fc06b39_0_0:notes">
            <a:extLst>
              <a:ext uri="{FF2B5EF4-FFF2-40B4-BE49-F238E27FC236}">
                <a16:creationId xmlns:a16="http://schemas.microsoft.com/office/drawing/2014/main" id="{9192409D-6637-9E1B-564F-A866F652D1C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72081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a:extLst>
            <a:ext uri="{FF2B5EF4-FFF2-40B4-BE49-F238E27FC236}">
              <a16:creationId xmlns:a16="http://schemas.microsoft.com/office/drawing/2014/main" id="{621017B1-4406-DFC0-A643-FEFE9DC8FF0B}"/>
            </a:ext>
          </a:extLst>
        </p:cNvPr>
        <p:cNvGrpSpPr/>
        <p:nvPr/>
      </p:nvGrpSpPr>
      <p:grpSpPr>
        <a:xfrm>
          <a:off x="0" y="0"/>
          <a:ext cx="0" cy="0"/>
          <a:chOff x="0" y="0"/>
          <a:chExt cx="0" cy="0"/>
        </a:xfrm>
      </p:grpSpPr>
      <p:sp>
        <p:nvSpPr>
          <p:cNvPr id="75" name="Google Shape;75;g2cb9fc06b39_0_0:notes">
            <a:extLst>
              <a:ext uri="{FF2B5EF4-FFF2-40B4-BE49-F238E27FC236}">
                <a16:creationId xmlns:a16="http://schemas.microsoft.com/office/drawing/2014/main" id="{D74047F9-4F5C-E5FA-CEAE-86C41280FDB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cb9fc06b39_0_0:notes">
            <a:extLst>
              <a:ext uri="{FF2B5EF4-FFF2-40B4-BE49-F238E27FC236}">
                <a16:creationId xmlns:a16="http://schemas.microsoft.com/office/drawing/2014/main" id="{FE16A139-06FC-E22A-A46B-EBA80D25DE7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88271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a:extLst>
            <a:ext uri="{FF2B5EF4-FFF2-40B4-BE49-F238E27FC236}">
              <a16:creationId xmlns:a16="http://schemas.microsoft.com/office/drawing/2014/main" id="{2C6411DA-7A58-4038-7048-666D45853DAE}"/>
            </a:ext>
          </a:extLst>
        </p:cNvPr>
        <p:cNvGrpSpPr/>
        <p:nvPr/>
      </p:nvGrpSpPr>
      <p:grpSpPr>
        <a:xfrm>
          <a:off x="0" y="0"/>
          <a:ext cx="0" cy="0"/>
          <a:chOff x="0" y="0"/>
          <a:chExt cx="0" cy="0"/>
        </a:xfrm>
      </p:grpSpPr>
      <p:sp>
        <p:nvSpPr>
          <p:cNvPr id="75" name="Google Shape;75;g2cb9fc06b39_0_0:notes">
            <a:extLst>
              <a:ext uri="{FF2B5EF4-FFF2-40B4-BE49-F238E27FC236}">
                <a16:creationId xmlns:a16="http://schemas.microsoft.com/office/drawing/2014/main" id="{BE239B73-89E2-1D09-87CC-4E478D8CAF7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cb9fc06b39_0_0:notes">
            <a:extLst>
              <a:ext uri="{FF2B5EF4-FFF2-40B4-BE49-F238E27FC236}">
                <a16:creationId xmlns:a16="http://schemas.microsoft.com/office/drawing/2014/main" id="{81EB3FBA-FF87-557D-B537-790919C053F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82470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a:extLst>
            <a:ext uri="{FF2B5EF4-FFF2-40B4-BE49-F238E27FC236}">
              <a16:creationId xmlns:a16="http://schemas.microsoft.com/office/drawing/2014/main" id="{B1ABBA3F-8B30-D618-0420-5F6B9DCD3974}"/>
            </a:ext>
          </a:extLst>
        </p:cNvPr>
        <p:cNvGrpSpPr/>
        <p:nvPr/>
      </p:nvGrpSpPr>
      <p:grpSpPr>
        <a:xfrm>
          <a:off x="0" y="0"/>
          <a:ext cx="0" cy="0"/>
          <a:chOff x="0" y="0"/>
          <a:chExt cx="0" cy="0"/>
        </a:xfrm>
      </p:grpSpPr>
      <p:sp>
        <p:nvSpPr>
          <p:cNvPr id="75" name="Google Shape;75;g2cb9fc06b39_0_0:notes">
            <a:extLst>
              <a:ext uri="{FF2B5EF4-FFF2-40B4-BE49-F238E27FC236}">
                <a16:creationId xmlns:a16="http://schemas.microsoft.com/office/drawing/2014/main" id="{8569EEFA-75CC-DA01-73C2-DA2FCF30339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cb9fc06b39_0_0:notes">
            <a:extLst>
              <a:ext uri="{FF2B5EF4-FFF2-40B4-BE49-F238E27FC236}">
                <a16:creationId xmlns:a16="http://schemas.microsoft.com/office/drawing/2014/main" id="{F2C8F3A8-162A-7FFE-3D2A-6646E922073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30993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a:extLst>
            <a:ext uri="{FF2B5EF4-FFF2-40B4-BE49-F238E27FC236}">
              <a16:creationId xmlns:a16="http://schemas.microsoft.com/office/drawing/2014/main" id="{A2791177-D527-DD07-A72C-E8586A0B562E}"/>
            </a:ext>
          </a:extLst>
        </p:cNvPr>
        <p:cNvGrpSpPr/>
        <p:nvPr/>
      </p:nvGrpSpPr>
      <p:grpSpPr>
        <a:xfrm>
          <a:off x="0" y="0"/>
          <a:ext cx="0" cy="0"/>
          <a:chOff x="0" y="0"/>
          <a:chExt cx="0" cy="0"/>
        </a:xfrm>
      </p:grpSpPr>
      <p:sp>
        <p:nvSpPr>
          <p:cNvPr id="75" name="Google Shape;75;g2cb9fc06b39_0_0:notes">
            <a:extLst>
              <a:ext uri="{FF2B5EF4-FFF2-40B4-BE49-F238E27FC236}">
                <a16:creationId xmlns:a16="http://schemas.microsoft.com/office/drawing/2014/main" id="{9130E8CB-D77A-6CAA-FCB0-78CC16F88A0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cb9fc06b39_0_0:notes">
            <a:extLst>
              <a:ext uri="{FF2B5EF4-FFF2-40B4-BE49-F238E27FC236}">
                <a16:creationId xmlns:a16="http://schemas.microsoft.com/office/drawing/2014/main" id="{271821F0-FD51-ED0B-7949-DEC9765A57F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53354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a:extLst>
            <a:ext uri="{FF2B5EF4-FFF2-40B4-BE49-F238E27FC236}">
              <a16:creationId xmlns:a16="http://schemas.microsoft.com/office/drawing/2014/main" id="{43EABBF8-FB79-DCB5-036C-CCC00B5C0414}"/>
            </a:ext>
          </a:extLst>
        </p:cNvPr>
        <p:cNvGrpSpPr/>
        <p:nvPr/>
      </p:nvGrpSpPr>
      <p:grpSpPr>
        <a:xfrm>
          <a:off x="0" y="0"/>
          <a:ext cx="0" cy="0"/>
          <a:chOff x="0" y="0"/>
          <a:chExt cx="0" cy="0"/>
        </a:xfrm>
      </p:grpSpPr>
      <p:sp>
        <p:nvSpPr>
          <p:cNvPr id="75" name="Google Shape;75;g2cb9fc06b39_0_0:notes">
            <a:extLst>
              <a:ext uri="{FF2B5EF4-FFF2-40B4-BE49-F238E27FC236}">
                <a16:creationId xmlns:a16="http://schemas.microsoft.com/office/drawing/2014/main" id="{891599D2-7CD0-A554-6744-D69A3F16436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cb9fc06b39_0_0:notes">
            <a:extLst>
              <a:ext uri="{FF2B5EF4-FFF2-40B4-BE49-F238E27FC236}">
                <a16:creationId xmlns:a16="http://schemas.microsoft.com/office/drawing/2014/main" id="{818DAE8A-7E91-F327-4A5D-D9FC87ED457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59492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a:extLst>
            <a:ext uri="{FF2B5EF4-FFF2-40B4-BE49-F238E27FC236}">
              <a16:creationId xmlns:a16="http://schemas.microsoft.com/office/drawing/2014/main" id="{C388EB45-B467-E394-E7AC-C18BE16E410D}"/>
            </a:ext>
          </a:extLst>
        </p:cNvPr>
        <p:cNvGrpSpPr/>
        <p:nvPr/>
      </p:nvGrpSpPr>
      <p:grpSpPr>
        <a:xfrm>
          <a:off x="0" y="0"/>
          <a:ext cx="0" cy="0"/>
          <a:chOff x="0" y="0"/>
          <a:chExt cx="0" cy="0"/>
        </a:xfrm>
      </p:grpSpPr>
      <p:sp>
        <p:nvSpPr>
          <p:cNvPr id="75" name="Google Shape;75;g2cb9fc06b39_0_0:notes">
            <a:extLst>
              <a:ext uri="{FF2B5EF4-FFF2-40B4-BE49-F238E27FC236}">
                <a16:creationId xmlns:a16="http://schemas.microsoft.com/office/drawing/2014/main" id="{49F8EDD8-7094-F4F9-73F9-6FCEFAB55BB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cb9fc06b39_0_0:notes">
            <a:extLst>
              <a:ext uri="{FF2B5EF4-FFF2-40B4-BE49-F238E27FC236}">
                <a16:creationId xmlns:a16="http://schemas.microsoft.com/office/drawing/2014/main" id="{A1DABA0A-97C0-206F-7267-936D494435E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8212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a:extLst>
            <a:ext uri="{FF2B5EF4-FFF2-40B4-BE49-F238E27FC236}">
              <a16:creationId xmlns:a16="http://schemas.microsoft.com/office/drawing/2014/main" id="{D992F40E-D0FD-02FF-428E-810F97CB2BE1}"/>
            </a:ext>
          </a:extLst>
        </p:cNvPr>
        <p:cNvGrpSpPr/>
        <p:nvPr/>
      </p:nvGrpSpPr>
      <p:grpSpPr>
        <a:xfrm>
          <a:off x="0" y="0"/>
          <a:ext cx="0" cy="0"/>
          <a:chOff x="0" y="0"/>
          <a:chExt cx="0" cy="0"/>
        </a:xfrm>
      </p:grpSpPr>
      <p:sp>
        <p:nvSpPr>
          <p:cNvPr id="75" name="Google Shape;75;g2cb9fc06b39_0_0:notes">
            <a:extLst>
              <a:ext uri="{FF2B5EF4-FFF2-40B4-BE49-F238E27FC236}">
                <a16:creationId xmlns:a16="http://schemas.microsoft.com/office/drawing/2014/main" id="{1B7BA484-87AC-1E43-3B27-8A27DCB3CB1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cb9fc06b39_0_0:notes">
            <a:extLst>
              <a:ext uri="{FF2B5EF4-FFF2-40B4-BE49-F238E27FC236}">
                <a16:creationId xmlns:a16="http://schemas.microsoft.com/office/drawing/2014/main" id="{73169AE7-57AD-D647-6CBC-BBC353D3BDF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3721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c969072c0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c969072c0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a:extLst>
            <a:ext uri="{FF2B5EF4-FFF2-40B4-BE49-F238E27FC236}">
              <a16:creationId xmlns:a16="http://schemas.microsoft.com/office/drawing/2014/main" id="{B03FB7DF-1933-03D9-507D-093D70873CDE}"/>
            </a:ext>
          </a:extLst>
        </p:cNvPr>
        <p:cNvGrpSpPr/>
        <p:nvPr/>
      </p:nvGrpSpPr>
      <p:grpSpPr>
        <a:xfrm>
          <a:off x="0" y="0"/>
          <a:ext cx="0" cy="0"/>
          <a:chOff x="0" y="0"/>
          <a:chExt cx="0" cy="0"/>
        </a:xfrm>
      </p:grpSpPr>
      <p:sp>
        <p:nvSpPr>
          <p:cNvPr id="75" name="Google Shape;75;g2cb9fc06b39_0_0:notes">
            <a:extLst>
              <a:ext uri="{FF2B5EF4-FFF2-40B4-BE49-F238E27FC236}">
                <a16:creationId xmlns:a16="http://schemas.microsoft.com/office/drawing/2014/main" id="{17C4BDB4-0B60-AE60-2E7B-D17BE576A96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cb9fc06b39_0_0:notes">
            <a:extLst>
              <a:ext uri="{FF2B5EF4-FFF2-40B4-BE49-F238E27FC236}">
                <a16:creationId xmlns:a16="http://schemas.microsoft.com/office/drawing/2014/main" id="{273316C7-9A46-44DE-7CD4-7D26C3FDCF3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51650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a:extLst>
            <a:ext uri="{FF2B5EF4-FFF2-40B4-BE49-F238E27FC236}">
              <a16:creationId xmlns:a16="http://schemas.microsoft.com/office/drawing/2014/main" id="{397DF5FC-23EC-050F-7492-BB4A017FDC6F}"/>
            </a:ext>
          </a:extLst>
        </p:cNvPr>
        <p:cNvGrpSpPr/>
        <p:nvPr/>
      </p:nvGrpSpPr>
      <p:grpSpPr>
        <a:xfrm>
          <a:off x="0" y="0"/>
          <a:ext cx="0" cy="0"/>
          <a:chOff x="0" y="0"/>
          <a:chExt cx="0" cy="0"/>
        </a:xfrm>
      </p:grpSpPr>
      <p:sp>
        <p:nvSpPr>
          <p:cNvPr id="75" name="Google Shape;75;g2cb9fc06b39_0_0:notes">
            <a:extLst>
              <a:ext uri="{FF2B5EF4-FFF2-40B4-BE49-F238E27FC236}">
                <a16:creationId xmlns:a16="http://schemas.microsoft.com/office/drawing/2014/main" id="{0B2CD0D2-8BA6-A7A9-6BC4-DE7DD40B126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cb9fc06b39_0_0:notes">
            <a:extLst>
              <a:ext uri="{FF2B5EF4-FFF2-40B4-BE49-F238E27FC236}">
                <a16:creationId xmlns:a16="http://schemas.microsoft.com/office/drawing/2014/main" id="{18A9457F-8BCE-1F9E-78A2-7E59722A214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90178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6e9c1e892d_1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6e9c1e892d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dae6b374f3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dae6b374f3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a:extLst>
            <a:ext uri="{FF2B5EF4-FFF2-40B4-BE49-F238E27FC236}">
              <a16:creationId xmlns:a16="http://schemas.microsoft.com/office/drawing/2014/main" id="{C171081E-63AA-5BEB-F014-04286E2E32D7}"/>
            </a:ext>
          </a:extLst>
        </p:cNvPr>
        <p:cNvGrpSpPr/>
        <p:nvPr/>
      </p:nvGrpSpPr>
      <p:grpSpPr>
        <a:xfrm>
          <a:off x="0" y="0"/>
          <a:ext cx="0" cy="0"/>
          <a:chOff x="0" y="0"/>
          <a:chExt cx="0" cy="0"/>
        </a:xfrm>
      </p:grpSpPr>
      <p:sp>
        <p:nvSpPr>
          <p:cNvPr id="81" name="Google Shape;81;g2dae6b374f3_0_4:notes">
            <a:extLst>
              <a:ext uri="{FF2B5EF4-FFF2-40B4-BE49-F238E27FC236}">
                <a16:creationId xmlns:a16="http://schemas.microsoft.com/office/drawing/2014/main" id="{6958F72C-2F0A-BE05-7D02-99AF6732525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dae6b374f3_0_4:notes">
            <a:extLst>
              <a:ext uri="{FF2B5EF4-FFF2-40B4-BE49-F238E27FC236}">
                <a16:creationId xmlns:a16="http://schemas.microsoft.com/office/drawing/2014/main" id="{A944E240-2ABB-C94C-2BD3-EDC1A235B51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5143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a:extLst>
            <a:ext uri="{FF2B5EF4-FFF2-40B4-BE49-F238E27FC236}">
              <a16:creationId xmlns:a16="http://schemas.microsoft.com/office/drawing/2014/main" id="{59CA2CD1-4A87-7706-B71A-DAC25054A530}"/>
            </a:ext>
          </a:extLst>
        </p:cNvPr>
        <p:cNvGrpSpPr/>
        <p:nvPr/>
      </p:nvGrpSpPr>
      <p:grpSpPr>
        <a:xfrm>
          <a:off x="0" y="0"/>
          <a:ext cx="0" cy="0"/>
          <a:chOff x="0" y="0"/>
          <a:chExt cx="0" cy="0"/>
        </a:xfrm>
      </p:grpSpPr>
      <p:sp>
        <p:nvSpPr>
          <p:cNvPr id="88" name="Google Shape;88;g2dae6b374f3_0_10:notes">
            <a:extLst>
              <a:ext uri="{FF2B5EF4-FFF2-40B4-BE49-F238E27FC236}">
                <a16:creationId xmlns:a16="http://schemas.microsoft.com/office/drawing/2014/main" id="{EAC0EAEE-7FFD-2E52-83EB-CFA8EA615A3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dae6b374f3_0_10:notes">
            <a:extLst>
              <a:ext uri="{FF2B5EF4-FFF2-40B4-BE49-F238E27FC236}">
                <a16:creationId xmlns:a16="http://schemas.microsoft.com/office/drawing/2014/main" id="{7754B5B8-F0B8-7436-ED15-8265B6954C7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49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cb9fc06b3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cb9fc06b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a:extLst>
            <a:ext uri="{FF2B5EF4-FFF2-40B4-BE49-F238E27FC236}">
              <a16:creationId xmlns:a16="http://schemas.microsoft.com/office/drawing/2014/main" id="{3EE98559-C4F8-0EF8-16D9-6EA3A112C27F}"/>
            </a:ext>
          </a:extLst>
        </p:cNvPr>
        <p:cNvGrpSpPr/>
        <p:nvPr/>
      </p:nvGrpSpPr>
      <p:grpSpPr>
        <a:xfrm>
          <a:off x="0" y="0"/>
          <a:ext cx="0" cy="0"/>
          <a:chOff x="0" y="0"/>
          <a:chExt cx="0" cy="0"/>
        </a:xfrm>
      </p:grpSpPr>
      <p:sp>
        <p:nvSpPr>
          <p:cNvPr id="75" name="Google Shape;75;g2cb9fc06b39_0_0:notes">
            <a:extLst>
              <a:ext uri="{FF2B5EF4-FFF2-40B4-BE49-F238E27FC236}">
                <a16:creationId xmlns:a16="http://schemas.microsoft.com/office/drawing/2014/main" id="{97DFAD85-E5A8-F8C2-5F90-1EEB2A69868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cb9fc06b39_0_0:notes">
            <a:extLst>
              <a:ext uri="{FF2B5EF4-FFF2-40B4-BE49-F238E27FC236}">
                <a16:creationId xmlns:a16="http://schemas.microsoft.com/office/drawing/2014/main" id="{68153BEE-0844-C098-F600-FBC066D0445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9317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a:extLst>
            <a:ext uri="{FF2B5EF4-FFF2-40B4-BE49-F238E27FC236}">
              <a16:creationId xmlns:a16="http://schemas.microsoft.com/office/drawing/2014/main" id="{CB15AE70-96AF-23A1-6F72-8381CB802071}"/>
            </a:ext>
          </a:extLst>
        </p:cNvPr>
        <p:cNvGrpSpPr/>
        <p:nvPr/>
      </p:nvGrpSpPr>
      <p:grpSpPr>
        <a:xfrm>
          <a:off x="0" y="0"/>
          <a:ext cx="0" cy="0"/>
          <a:chOff x="0" y="0"/>
          <a:chExt cx="0" cy="0"/>
        </a:xfrm>
      </p:grpSpPr>
      <p:sp>
        <p:nvSpPr>
          <p:cNvPr id="75" name="Google Shape;75;g2cb9fc06b39_0_0:notes">
            <a:extLst>
              <a:ext uri="{FF2B5EF4-FFF2-40B4-BE49-F238E27FC236}">
                <a16:creationId xmlns:a16="http://schemas.microsoft.com/office/drawing/2014/main" id="{37571273-7051-9B1A-97FB-F20AA226F43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cb9fc06b39_0_0:notes">
            <a:extLst>
              <a:ext uri="{FF2B5EF4-FFF2-40B4-BE49-F238E27FC236}">
                <a16:creationId xmlns:a16="http://schemas.microsoft.com/office/drawing/2014/main" id="{F3F919D3-EF83-9E97-558B-EB48DA0EDD6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97609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a:extLst>
            <a:ext uri="{FF2B5EF4-FFF2-40B4-BE49-F238E27FC236}">
              <a16:creationId xmlns:a16="http://schemas.microsoft.com/office/drawing/2014/main" id="{5693A98D-8CFC-A12E-E017-961444E93F51}"/>
            </a:ext>
          </a:extLst>
        </p:cNvPr>
        <p:cNvGrpSpPr/>
        <p:nvPr/>
      </p:nvGrpSpPr>
      <p:grpSpPr>
        <a:xfrm>
          <a:off x="0" y="0"/>
          <a:ext cx="0" cy="0"/>
          <a:chOff x="0" y="0"/>
          <a:chExt cx="0" cy="0"/>
        </a:xfrm>
      </p:grpSpPr>
      <p:sp>
        <p:nvSpPr>
          <p:cNvPr id="75" name="Google Shape;75;g2cb9fc06b39_0_0:notes">
            <a:extLst>
              <a:ext uri="{FF2B5EF4-FFF2-40B4-BE49-F238E27FC236}">
                <a16:creationId xmlns:a16="http://schemas.microsoft.com/office/drawing/2014/main" id="{F662537B-002B-C5AF-BF68-2DFE74B452B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cb9fc06b39_0_0:notes">
            <a:extLst>
              <a:ext uri="{FF2B5EF4-FFF2-40B4-BE49-F238E27FC236}">
                <a16:creationId xmlns:a16="http://schemas.microsoft.com/office/drawing/2014/main" id="{AF0A8E1B-885E-2F1F-68BA-B4FDA35B108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6527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en-US"/>
              <a:t>Click to edit Master title style</a:t>
            </a:r>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pPr lvl="0"/>
            <a:r>
              <a:rPr lang="en-US"/>
              <a:t>Click to edit Master text styles</a:t>
            </a: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lvl="0"/>
            <a:r>
              <a:rPr lang="en-US"/>
              <a:t>Click to edit Master text styles</a:t>
            </a: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lvl="0"/>
            <a:r>
              <a:rPr lang="en-US"/>
              <a:t>Click to edit Master text styles</a:t>
            </a: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t>Click to edit Master title style</a:t>
            </a:r>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lvl="0"/>
            <a:r>
              <a:rPr lang="en-US"/>
              <a:t>Click to edit Master text styles</a:t>
            </a: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r>
              <a:rPr lang="en-US"/>
              <a:t>Click to edit Master title style</a:t>
            </a:r>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pPr lvl="0"/>
            <a:r>
              <a:rPr lang="en-US"/>
              <a:t>Click to edit Master text styles</a:t>
            </a: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pPr lvl="0"/>
            <a:r>
              <a:rPr lang="en-US"/>
              <a:t>Click to edit Master text styles</a:t>
            </a: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pPr lvl="0"/>
            <a:r>
              <a:rPr lang="en-US"/>
              <a:t>Click to edit Master text styles</a:t>
            </a: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dirty="0"/>
              <a:t>Bank CRM Analysis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7">
          <a:extLst>
            <a:ext uri="{FF2B5EF4-FFF2-40B4-BE49-F238E27FC236}">
              <a16:creationId xmlns:a16="http://schemas.microsoft.com/office/drawing/2014/main" id="{397C64E1-E0B9-74DF-30BC-C39393D82D66}"/>
            </a:ext>
          </a:extLst>
        </p:cNvPr>
        <p:cNvGrpSpPr/>
        <p:nvPr/>
      </p:nvGrpSpPr>
      <p:grpSpPr>
        <a:xfrm>
          <a:off x="0" y="0"/>
          <a:ext cx="0" cy="0"/>
          <a:chOff x="0" y="0"/>
          <a:chExt cx="0" cy="0"/>
        </a:xfrm>
      </p:grpSpPr>
      <p:sp>
        <p:nvSpPr>
          <p:cNvPr id="78" name="Google Shape;78;p17">
            <a:extLst>
              <a:ext uri="{FF2B5EF4-FFF2-40B4-BE49-F238E27FC236}">
                <a16:creationId xmlns:a16="http://schemas.microsoft.com/office/drawing/2014/main" id="{7C19A26D-920C-0388-872C-374CD68C5594}"/>
              </a:ext>
            </a:extLst>
          </p:cNvPr>
          <p:cNvSpPr txBox="1">
            <a:spLocks noGrp="1"/>
          </p:cNvSpPr>
          <p:nvPr>
            <p:ph type="title"/>
          </p:nvPr>
        </p:nvSpPr>
        <p:spPr>
          <a:xfrm>
            <a:off x="311700" y="74610"/>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GB" sz="2420" dirty="0"/>
              <a:t>Customer Insights Analysis</a:t>
            </a:r>
            <a:endParaRPr sz="2420" dirty="0"/>
          </a:p>
        </p:txBody>
      </p:sp>
      <p:pic>
        <p:nvPicPr>
          <p:cNvPr id="3" name="Picture 2">
            <a:extLst>
              <a:ext uri="{FF2B5EF4-FFF2-40B4-BE49-F238E27FC236}">
                <a16:creationId xmlns:a16="http://schemas.microsoft.com/office/drawing/2014/main" id="{6D572328-ADAA-59CD-2110-84EB11524A43}"/>
              </a:ext>
            </a:extLst>
          </p:cNvPr>
          <p:cNvPicPr>
            <a:picLocks noChangeAspect="1"/>
          </p:cNvPicPr>
          <p:nvPr/>
        </p:nvPicPr>
        <p:blipFill>
          <a:blip r:embed="rId3"/>
          <a:stretch>
            <a:fillRect/>
          </a:stretch>
        </p:blipFill>
        <p:spPr>
          <a:xfrm>
            <a:off x="619200" y="651598"/>
            <a:ext cx="7905600" cy="4417292"/>
          </a:xfrm>
          <a:prstGeom prst="rect">
            <a:avLst/>
          </a:prstGeom>
        </p:spPr>
      </p:pic>
    </p:spTree>
    <p:extLst>
      <p:ext uri="{BB962C8B-B14F-4D97-AF65-F5344CB8AC3E}">
        <p14:creationId xmlns:p14="http://schemas.microsoft.com/office/powerpoint/2010/main" val="2680245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7">
          <a:extLst>
            <a:ext uri="{FF2B5EF4-FFF2-40B4-BE49-F238E27FC236}">
              <a16:creationId xmlns:a16="http://schemas.microsoft.com/office/drawing/2014/main" id="{3316738A-DDE3-66D1-84EC-43F3315B1E1A}"/>
            </a:ext>
          </a:extLst>
        </p:cNvPr>
        <p:cNvGrpSpPr/>
        <p:nvPr/>
      </p:nvGrpSpPr>
      <p:grpSpPr>
        <a:xfrm>
          <a:off x="0" y="0"/>
          <a:ext cx="0" cy="0"/>
          <a:chOff x="0" y="0"/>
          <a:chExt cx="0" cy="0"/>
        </a:xfrm>
      </p:grpSpPr>
      <p:sp>
        <p:nvSpPr>
          <p:cNvPr id="78" name="Google Shape;78;p17">
            <a:extLst>
              <a:ext uri="{FF2B5EF4-FFF2-40B4-BE49-F238E27FC236}">
                <a16:creationId xmlns:a16="http://schemas.microsoft.com/office/drawing/2014/main" id="{6459F229-E8BC-6A68-BB46-FA897ACE2DBD}"/>
              </a:ext>
            </a:extLst>
          </p:cNvPr>
          <p:cNvSpPr txBox="1">
            <a:spLocks noGrp="1"/>
          </p:cNvSpPr>
          <p:nvPr>
            <p:ph type="title"/>
          </p:nvPr>
        </p:nvSpPr>
        <p:spPr>
          <a:xfrm>
            <a:off x="311700" y="74610"/>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GB" sz="2420" dirty="0"/>
              <a:t>Customer Insights Analysis</a:t>
            </a:r>
            <a:endParaRPr sz="2420" dirty="0"/>
          </a:p>
        </p:txBody>
      </p:sp>
      <p:sp>
        <p:nvSpPr>
          <p:cNvPr id="9" name="TextBox 8">
            <a:extLst>
              <a:ext uri="{FF2B5EF4-FFF2-40B4-BE49-F238E27FC236}">
                <a16:creationId xmlns:a16="http://schemas.microsoft.com/office/drawing/2014/main" id="{67BA5E65-686F-7630-84F2-C32A7F26D38B}"/>
              </a:ext>
            </a:extLst>
          </p:cNvPr>
          <p:cNvSpPr txBox="1"/>
          <p:nvPr/>
        </p:nvSpPr>
        <p:spPr>
          <a:xfrm>
            <a:off x="311700" y="755868"/>
            <a:ext cx="8520600" cy="3293209"/>
          </a:xfrm>
          <a:prstGeom prst="rect">
            <a:avLst/>
          </a:prstGeom>
          <a:noFill/>
        </p:spPr>
        <p:txBody>
          <a:bodyPr wrap="square" rtlCol="0">
            <a:spAutoFit/>
          </a:bodyPr>
          <a:lstStyle/>
          <a:p>
            <a:r>
              <a:rPr lang="en-IN" sz="1600" dirty="0"/>
              <a:t>In this page I analysed how Customer count, their Salary and Balance varies over years and Tenure.</a:t>
            </a:r>
          </a:p>
          <a:p>
            <a:r>
              <a:rPr lang="en-IN" sz="1600" dirty="0"/>
              <a:t>In Active Categorization :-</a:t>
            </a:r>
          </a:p>
          <a:p>
            <a:pPr marL="285750" indent="-285750">
              <a:buFont typeface="Arial" panose="020B0604020202020204" pitchFamily="34" charset="0"/>
              <a:buChar char="•"/>
            </a:pPr>
            <a:r>
              <a:rPr lang="en-IN" sz="1600" dirty="0"/>
              <a:t>From 2016 to 2019 all the various measures increased for Active Customers showing Optimal Credit Card Usage and faith in bank. This also shows that Bank has picked right customers with good Credit Score who can pay their bills.</a:t>
            </a:r>
          </a:p>
          <a:p>
            <a:r>
              <a:rPr lang="en-IN" sz="1600" dirty="0"/>
              <a:t>Location Categorization</a:t>
            </a:r>
          </a:p>
          <a:p>
            <a:pPr marL="285750" indent="-285750">
              <a:buFont typeface="Arial" panose="020B0604020202020204" pitchFamily="34" charset="0"/>
              <a:buChar char="•"/>
            </a:pPr>
            <a:r>
              <a:rPr lang="en-IN" sz="1600" dirty="0"/>
              <a:t>France always tops the Customer count with Germany and Spain having almost similar customer counts.</a:t>
            </a:r>
          </a:p>
          <a:p>
            <a:pPr marL="285750" indent="-285750">
              <a:buFont typeface="Arial" panose="020B0604020202020204" pitchFamily="34" charset="0"/>
              <a:buChar char="•"/>
            </a:pPr>
            <a:r>
              <a:rPr lang="en-IN" sz="1600" dirty="0"/>
              <a:t>France also tops in Total Salary and Balance domain, whereas Spain and Germany are almost similar in Total Salary and France and Germany are almost similar in Total Balance.</a:t>
            </a:r>
          </a:p>
          <a:p>
            <a:endParaRPr lang="en-IN" sz="1600" dirty="0"/>
          </a:p>
        </p:txBody>
      </p:sp>
    </p:spTree>
    <p:extLst>
      <p:ext uri="{BB962C8B-B14F-4D97-AF65-F5344CB8AC3E}">
        <p14:creationId xmlns:p14="http://schemas.microsoft.com/office/powerpoint/2010/main" val="3228447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7">
          <a:extLst>
            <a:ext uri="{FF2B5EF4-FFF2-40B4-BE49-F238E27FC236}">
              <a16:creationId xmlns:a16="http://schemas.microsoft.com/office/drawing/2014/main" id="{805CF6B3-277E-D7EE-CB7A-63002BC25197}"/>
            </a:ext>
          </a:extLst>
        </p:cNvPr>
        <p:cNvGrpSpPr/>
        <p:nvPr/>
      </p:nvGrpSpPr>
      <p:grpSpPr>
        <a:xfrm>
          <a:off x="0" y="0"/>
          <a:ext cx="0" cy="0"/>
          <a:chOff x="0" y="0"/>
          <a:chExt cx="0" cy="0"/>
        </a:xfrm>
      </p:grpSpPr>
      <p:sp>
        <p:nvSpPr>
          <p:cNvPr id="78" name="Google Shape;78;p17">
            <a:extLst>
              <a:ext uri="{FF2B5EF4-FFF2-40B4-BE49-F238E27FC236}">
                <a16:creationId xmlns:a16="http://schemas.microsoft.com/office/drawing/2014/main" id="{F4DF2BC7-E494-F50D-3007-9F5C3159A00B}"/>
              </a:ext>
            </a:extLst>
          </p:cNvPr>
          <p:cNvSpPr txBox="1">
            <a:spLocks noGrp="1"/>
          </p:cNvSpPr>
          <p:nvPr>
            <p:ph type="title"/>
          </p:nvPr>
        </p:nvSpPr>
        <p:spPr>
          <a:xfrm>
            <a:off x="311700" y="74610"/>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GB" sz="2420" dirty="0"/>
              <a:t>Product Affinity Analysis</a:t>
            </a:r>
            <a:endParaRPr sz="2420" dirty="0"/>
          </a:p>
        </p:txBody>
      </p:sp>
      <p:pic>
        <p:nvPicPr>
          <p:cNvPr id="4" name="Picture 3">
            <a:extLst>
              <a:ext uri="{FF2B5EF4-FFF2-40B4-BE49-F238E27FC236}">
                <a16:creationId xmlns:a16="http://schemas.microsoft.com/office/drawing/2014/main" id="{E13D5EFB-F21B-A1B4-7829-014A994C24D5}"/>
              </a:ext>
            </a:extLst>
          </p:cNvPr>
          <p:cNvPicPr>
            <a:picLocks noChangeAspect="1"/>
          </p:cNvPicPr>
          <p:nvPr/>
        </p:nvPicPr>
        <p:blipFill>
          <a:blip r:embed="rId3"/>
          <a:stretch>
            <a:fillRect/>
          </a:stretch>
        </p:blipFill>
        <p:spPr>
          <a:xfrm>
            <a:off x="746250" y="796752"/>
            <a:ext cx="7651500" cy="4272138"/>
          </a:xfrm>
          <a:prstGeom prst="rect">
            <a:avLst/>
          </a:prstGeom>
        </p:spPr>
      </p:pic>
    </p:spTree>
    <p:extLst>
      <p:ext uri="{BB962C8B-B14F-4D97-AF65-F5344CB8AC3E}">
        <p14:creationId xmlns:p14="http://schemas.microsoft.com/office/powerpoint/2010/main" val="1839262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7">
          <a:extLst>
            <a:ext uri="{FF2B5EF4-FFF2-40B4-BE49-F238E27FC236}">
              <a16:creationId xmlns:a16="http://schemas.microsoft.com/office/drawing/2014/main" id="{C5ACDC72-B33F-04A1-A357-58BE6DC2E455}"/>
            </a:ext>
          </a:extLst>
        </p:cNvPr>
        <p:cNvGrpSpPr/>
        <p:nvPr/>
      </p:nvGrpSpPr>
      <p:grpSpPr>
        <a:xfrm>
          <a:off x="0" y="0"/>
          <a:ext cx="0" cy="0"/>
          <a:chOff x="0" y="0"/>
          <a:chExt cx="0" cy="0"/>
        </a:xfrm>
      </p:grpSpPr>
      <p:sp>
        <p:nvSpPr>
          <p:cNvPr id="78" name="Google Shape;78;p17">
            <a:extLst>
              <a:ext uri="{FF2B5EF4-FFF2-40B4-BE49-F238E27FC236}">
                <a16:creationId xmlns:a16="http://schemas.microsoft.com/office/drawing/2014/main" id="{9217E9E0-9699-843E-22FB-18272234C457}"/>
              </a:ext>
            </a:extLst>
          </p:cNvPr>
          <p:cNvSpPr txBox="1">
            <a:spLocks noGrp="1"/>
          </p:cNvSpPr>
          <p:nvPr>
            <p:ph type="title"/>
          </p:nvPr>
        </p:nvSpPr>
        <p:spPr>
          <a:xfrm>
            <a:off x="311700" y="74610"/>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GB" sz="2420" dirty="0"/>
              <a:t>Product Affinity Analysis</a:t>
            </a:r>
            <a:endParaRPr sz="2420" dirty="0"/>
          </a:p>
        </p:txBody>
      </p:sp>
      <p:sp>
        <p:nvSpPr>
          <p:cNvPr id="9" name="TextBox 8">
            <a:extLst>
              <a:ext uri="{FF2B5EF4-FFF2-40B4-BE49-F238E27FC236}">
                <a16:creationId xmlns:a16="http://schemas.microsoft.com/office/drawing/2014/main" id="{B7B499AC-229C-A56F-D4E8-C6CA40E1FAD0}"/>
              </a:ext>
            </a:extLst>
          </p:cNvPr>
          <p:cNvSpPr txBox="1"/>
          <p:nvPr/>
        </p:nvSpPr>
        <p:spPr>
          <a:xfrm>
            <a:off x="311701" y="1048256"/>
            <a:ext cx="8520600" cy="3539430"/>
          </a:xfrm>
          <a:prstGeom prst="rect">
            <a:avLst/>
          </a:prstGeom>
          <a:noFill/>
        </p:spPr>
        <p:txBody>
          <a:bodyPr wrap="square" rtlCol="0">
            <a:spAutoFit/>
          </a:bodyPr>
          <a:lstStyle/>
          <a:p>
            <a:r>
              <a:rPr lang="en-IN" sz="1600" dirty="0"/>
              <a:t>Since the Data about the Products was not given but how many products customer purchased is given based on that I have done the Analysis of Customer Count in various categories like Active Customer Category, Exited Customer Category etc.</a:t>
            </a:r>
          </a:p>
          <a:p>
            <a:r>
              <a:rPr lang="en-IN" sz="1600" dirty="0"/>
              <a:t>In Active Customers Category</a:t>
            </a:r>
          </a:p>
          <a:p>
            <a:pPr marL="285750" indent="-285750">
              <a:buFont typeface="Arial" panose="020B0604020202020204" pitchFamily="34" charset="0"/>
              <a:buChar char="•"/>
            </a:pPr>
            <a:r>
              <a:rPr lang="en-IN" sz="1600" dirty="0"/>
              <a:t>As the number of products purchased increased, active customers go down.</a:t>
            </a:r>
          </a:p>
          <a:p>
            <a:r>
              <a:rPr lang="en-IN" sz="1600" dirty="0"/>
              <a:t>In Credit Card Category</a:t>
            </a:r>
          </a:p>
          <a:p>
            <a:pPr marL="285750" indent="-285750">
              <a:buFont typeface="Arial" panose="020B0604020202020204" pitchFamily="34" charset="0"/>
              <a:buChar char="•"/>
            </a:pPr>
            <a:r>
              <a:rPr lang="en-IN" sz="1600" dirty="0"/>
              <a:t>Customers purchasing more products have less chances they will opt for credit card services.</a:t>
            </a:r>
          </a:p>
          <a:p>
            <a:r>
              <a:rPr lang="en-IN" sz="1600" dirty="0"/>
              <a:t>In Exited Category</a:t>
            </a:r>
          </a:p>
          <a:p>
            <a:pPr marL="285750" indent="-285750">
              <a:buFont typeface="Arial" panose="020B0604020202020204" pitchFamily="34" charset="0"/>
              <a:buChar char="•"/>
            </a:pPr>
            <a:r>
              <a:rPr lang="en-IN" sz="1600" dirty="0"/>
              <a:t>Customers buying more than 2 products, there total count is less but most of them exited from the services of bank.</a:t>
            </a:r>
          </a:p>
          <a:p>
            <a:r>
              <a:rPr lang="en-IN" sz="1600" dirty="0"/>
              <a:t>According to Gender wise counts</a:t>
            </a:r>
          </a:p>
          <a:p>
            <a:pPr marL="285750" indent="-285750">
              <a:buFont typeface="Arial" panose="020B0604020202020204" pitchFamily="34" charset="0"/>
              <a:buChar char="•"/>
            </a:pPr>
            <a:r>
              <a:rPr lang="en-IN" sz="1600" dirty="0"/>
              <a:t>Up to 2 number of products male customers are more but after that overall customers decline highly and in that females percentage is more than males.</a:t>
            </a:r>
          </a:p>
        </p:txBody>
      </p:sp>
    </p:spTree>
    <p:extLst>
      <p:ext uri="{BB962C8B-B14F-4D97-AF65-F5344CB8AC3E}">
        <p14:creationId xmlns:p14="http://schemas.microsoft.com/office/powerpoint/2010/main" val="427180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7">
          <a:extLst>
            <a:ext uri="{FF2B5EF4-FFF2-40B4-BE49-F238E27FC236}">
              <a16:creationId xmlns:a16="http://schemas.microsoft.com/office/drawing/2014/main" id="{F57A70A2-E5A6-3462-AD59-446907ED0704}"/>
            </a:ext>
          </a:extLst>
        </p:cNvPr>
        <p:cNvGrpSpPr/>
        <p:nvPr/>
      </p:nvGrpSpPr>
      <p:grpSpPr>
        <a:xfrm>
          <a:off x="0" y="0"/>
          <a:ext cx="0" cy="0"/>
          <a:chOff x="0" y="0"/>
          <a:chExt cx="0" cy="0"/>
        </a:xfrm>
      </p:grpSpPr>
      <p:sp>
        <p:nvSpPr>
          <p:cNvPr id="78" name="Google Shape;78;p17">
            <a:extLst>
              <a:ext uri="{FF2B5EF4-FFF2-40B4-BE49-F238E27FC236}">
                <a16:creationId xmlns:a16="http://schemas.microsoft.com/office/drawing/2014/main" id="{00F2833A-ECF5-89C4-D8CB-2A9F94CF005C}"/>
              </a:ext>
            </a:extLst>
          </p:cNvPr>
          <p:cNvSpPr txBox="1">
            <a:spLocks noGrp="1"/>
          </p:cNvSpPr>
          <p:nvPr>
            <p:ph type="title"/>
          </p:nvPr>
        </p:nvSpPr>
        <p:spPr>
          <a:xfrm>
            <a:off x="311700" y="74610"/>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GB" sz="2420" dirty="0"/>
              <a:t>Geographic Trends Analysis</a:t>
            </a:r>
            <a:endParaRPr sz="2420" dirty="0"/>
          </a:p>
        </p:txBody>
      </p:sp>
      <p:pic>
        <p:nvPicPr>
          <p:cNvPr id="3" name="Picture 2">
            <a:extLst>
              <a:ext uri="{FF2B5EF4-FFF2-40B4-BE49-F238E27FC236}">
                <a16:creationId xmlns:a16="http://schemas.microsoft.com/office/drawing/2014/main" id="{269BD929-5D8C-E467-F685-2B7ADB92954A}"/>
              </a:ext>
            </a:extLst>
          </p:cNvPr>
          <p:cNvPicPr>
            <a:picLocks noChangeAspect="1"/>
          </p:cNvPicPr>
          <p:nvPr/>
        </p:nvPicPr>
        <p:blipFill>
          <a:blip r:embed="rId3"/>
          <a:stretch>
            <a:fillRect/>
          </a:stretch>
        </p:blipFill>
        <p:spPr>
          <a:xfrm>
            <a:off x="311700" y="647310"/>
            <a:ext cx="8520600" cy="4496190"/>
          </a:xfrm>
          <a:prstGeom prst="rect">
            <a:avLst/>
          </a:prstGeom>
        </p:spPr>
      </p:pic>
    </p:spTree>
    <p:extLst>
      <p:ext uri="{BB962C8B-B14F-4D97-AF65-F5344CB8AC3E}">
        <p14:creationId xmlns:p14="http://schemas.microsoft.com/office/powerpoint/2010/main" val="3741085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7">
          <a:extLst>
            <a:ext uri="{FF2B5EF4-FFF2-40B4-BE49-F238E27FC236}">
              <a16:creationId xmlns:a16="http://schemas.microsoft.com/office/drawing/2014/main" id="{2355162E-02B8-54DF-1921-AB490619D8C7}"/>
            </a:ext>
          </a:extLst>
        </p:cNvPr>
        <p:cNvGrpSpPr/>
        <p:nvPr/>
      </p:nvGrpSpPr>
      <p:grpSpPr>
        <a:xfrm>
          <a:off x="0" y="0"/>
          <a:ext cx="0" cy="0"/>
          <a:chOff x="0" y="0"/>
          <a:chExt cx="0" cy="0"/>
        </a:xfrm>
      </p:grpSpPr>
      <p:sp>
        <p:nvSpPr>
          <p:cNvPr id="78" name="Google Shape;78;p17">
            <a:extLst>
              <a:ext uri="{FF2B5EF4-FFF2-40B4-BE49-F238E27FC236}">
                <a16:creationId xmlns:a16="http://schemas.microsoft.com/office/drawing/2014/main" id="{46BEF08C-2257-8BC7-E575-055C00F665E0}"/>
              </a:ext>
            </a:extLst>
          </p:cNvPr>
          <p:cNvSpPr txBox="1">
            <a:spLocks noGrp="1"/>
          </p:cNvSpPr>
          <p:nvPr>
            <p:ph type="title"/>
          </p:nvPr>
        </p:nvSpPr>
        <p:spPr>
          <a:xfrm>
            <a:off x="311700" y="74610"/>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GB" sz="2420" dirty="0"/>
              <a:t>Geographic Trends Analysis</a:t>
            </a:r>
            <a:endParaRPr sz="2420" dirty="0"/>
          </a:p>
        </p:txBody>
      </p:sp>
      <p:sp>
        <p:nvSpPr>
          <p:cNvPr id="9" name="TextBox 8">
            <a:extLst>
              <a:ext uri="{FF2B5EF4-FFF2-40B4-BE49-F238E27FC236}">
                <a16:creationId xmlns:a16="http://schemas.microsoft.com/office/drawing/2014/main" id="{62BBC949-1738-108A-E306-86BF1B229FD3}"/>
              </a:ext>
            </a:extLst>
          </p:cNvPr>
          <p:cNvSpPr txBox="1"/>
          <p:nvPr/>
        </p:nvSpPr>
        <p:spPr>
          <a:xfrm>
            <a:off x="311700" y="754108"/>
            <a:ext cx="8520600" cy="3539430"/>
          </a:xfrm>
          <a:prstGeom prst="rect">
            <a:avLst/>
          </a:prstGeom>
          <a:noFill/>
        </p:spPr>
        <p:txBody>
          <a:bodyPr wrap="square" rtlCol="0">
            <a:spAutoFit/>
          </a:bodyPr>
          <a:lstStyle/>
          <a:p>
            <a:r>
              <a:rPr lang="en-IN" sz="1600" dirty="0"/>
              <a:t>In this I have analysed Churn Rate, Average Balance and Total Customers distribution in different categories</a:t>
            </a:r>
          </a:p>
          <a:p>
            <a:pPr marL="342900" indent="-342900">
              <a:buAutoNum type="arabicPeriod"/>
            </a:pPr>
            <a:r>
              <a:rPr lang="en-IN" sz="1600" dirty="0"/>
              <a:t>Active/Inactive Members</a:t>
            </a:r>
          </a:p>
          <a:p>
            <a:pPr marL="285750" indent="-285750">
              <a:buFont typeface="Arial" panose="020B0604020202020204" pitchFamily="34" charset="0"/>
              <a:buChar char="•"/>
            </a:pPr>
            <a:r>
              <a:rPr lang="en-IN" sz="1600" dirty="0"/>
              <a:t>Inactive members have higher churn rate in all three countries, with almost same average balance and total customers distribution. Most of the customers are from France, but Germany tops in other two.</a:t>
            </a:r>
          </a:p>
          <a:p>
            <a:r>
              <a:rPr lang="en-IN" sz="1600" dirty="0"/>
              <a:t>2. Credit/Non-Credit Card Holder</a:t>
            </a:r>
          </a:p>
          <a:p>
            <a:pPr marL="285750" indent="-285750">
              <a:buFont typeface="Arial" panose="020B0604020202020204" pitchFamily="34" charset="0"/>
              <a:buChar char="•"/>
            </a:pPr>
            <a:r>
              <a:rPr lang="en-IN" sz="1600" dirty="0"/>
              <a:t>In Churn rate and Average Balance, Germany tops and all three countries have almost equal sharing. But in Total customers France tops and there are more credit card holders in all countries combined than non ones.</a:t>
            </a:r>
          </a:p>
          <a:p>
            <a:r>
              <a:rPr lang="en-IN" sz="1600" dirty="0"/>
              <a:t>3. Gender</a:t>
            </a:r>
          </a:p>
          <a:p>
            <a:pPr marL="285750" indent="-285750">
              <a:buFont typeface="Arial" panose="020B0604020202020204" pitchFamily="34" charset="0"/>
              <a:buChar char="•"/>
            </a:pPr>
            <a:r>
              <a:rPr lang="en-IN" sz="1600" dirty="0"/>
              <a:t>Females tend to higher churn rate than males but males have higher count and Average balance. </a:t>
            </a:r>
          </a:p>
          <a:p>
            <a:endParaRPr lang="en-IN" sz="1600" dirty="0"/>
          </a:p>
        </p:txBody>
      </p:sp>
    </p:spTree>
    <p:extLst>
      <p:ext uri="{BB962C8B-B14F-4D97-AF65-F5344CB8AC3E}">
        <p14:creationId xmlns:p14="http://schemas.microsoft.com/office/powerpoint/2010/main" val="702720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7">
          <a:extLst>
            <a:ext uri="{FF2B5EF4-FFF2-40B4-BE49-F238E27FC236}">
              <a16:creationId xmlns:a16="http://schemas.microsoft.com/office/drawing/2014/main" id="{3926F598-41CA-D7F5-8590-494E3091108C}"/>
            </a:ext>
          </a:extLst>
        </p:cNvPr>
        <p:cNvGrpSpPr/>
        <p:nvPr/>
      </p:nvGrpSpPr>
      <p:grpSpPr>
        <a:xfrm>
          <a:off x="0" y="0"/>
          <a:ext cx="0" cy="0"/>
          <a:chOff x="0" y="0"/>
          <a:chExt cx="0" cy="0"/>
        </a:xfrm>
      </p:grpSpPr>
      <p:sp>
        <p:nvSpPr>
          <p:cNvPr id="78" name="Google Shape;78;p17">
            <a:extLst>
              <a:ext uri="{FF2B5EF4-FFF2-40B4-BE49-F238E27FC236}">
                <a16:creationId xmlns:a16="http://schemas.microsoft.com/office/drawing/2014/main" id="{98D3E298-DCFC-C62D-0CF0-6493E1D4290F}"/>
              </a:ext>
            </a:extLst>
          </p:cNvPr>
          <p:cNvSpPr txBox="1">
            <a:spLocks noGrp="1"/>
          </p:cNvSpPr>
          <p:nvPr>
            <p:ph type="title"/>
          </p:nvPr>
        </p:nvSpPr>
        <p:spPr>
          <a:xfrm>
            <a:off x="311700" y="74610"/>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GB" sz="2420" dirty="0"/>
              <a:t>Financial and Risk Analysis</a:t>
            </a:r>
            <a:endParaRPr sz="2420" dirty="0"/>
          </a:p>
        </p:txBody>
      </p:sp>
      <p:pic>
        <p:nvPicPr>
          <p:cNvPr id="3" name="Picture 2">
            <a:extLst>
              <a:ext uri="{FF2B5EF4-FFF2-40B4-BE49-F238E27FC236}">
                <a16:creationId xmlns:a16="http://schemas.microsoft.com/office/drawing/2014/main" id="{EA3F548D-C8E1-E124-EA22-15BA026FEB64}"/>
              </a:ext>
            </a:extLst>
          </p:cNvPr>
          <p:cNvPicPr>
            <a:picLocks noChangeAspect="1"/>
          </p:cNvPicPr>
          <p:nvPr/>
        </p:nvPicPr>
        <p:blipFill>
          <a:blip r:embed="rId3"/>
          <a:stretch>
            <a:fillRect/>
          </a:stretch>
        </p:blipFill>
        <p:spPr>
          <a:xfrm>
            <a:off x="311700" y="647310"/>
            <a:ext cx="8520600" cy="4496190"/>
          </a:xfrm>
          <a:prstGeom prst="rect">
            <a:avLst/>
          </a:prstGeom>
        </p:spPr>
      </p:pic>
    </p:spTree>
    <p:extLst>
      <p:ext uri="{BB962C8B-B14F-4D97-AF65-F5344CB8AC3E}">
        <p14:creationId xmlns:p14="http://schemas.microsoft.com/office/powerpoint/2010/main" val="1546586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7">
          <a:extLst>
            <a:ext uri="{FF2B5EF4-FFF2-40B4-BE49-F238E27FC236}">
              <a16:creationId xmlns:a16="http://schemas.microsoft.com/office/drawing/2014/main" id="{DB73FBA4-AD5B-7861-AEE2-DD39867F33E7}"/>
            </a:ext>
          </a:extLst>
        </p:cNvPr>
        <p:cNvGrpSpPr/>
        <p:nvPr/>
      </p:nvGrpSpPr>
      <p:grpSpPr>
        <a:xfrm>
          <a:off x="0" y="0"/>
          <a:ext cx="0" cy="0"/>
          <a:chOff x="0" y="0"/>
          <a:chExt cx="0" cy="0"/>
        </a:xfrm>
      </p:grpSpPr>
      <p:sp>
        <p:nvSpPr>
          <p:cNvPr id="78" name="Google Shape;78;p17">
            <a:extLst>
              <a:ext uri="{FF2B5EF4-FFF2-40B4-BE49-F238E27FC236}">
                <a16:creationId xmlns:a16="http://schemas.microsoft.com/office/drawing/2014/main" id="{78807F2B-4089-81FB-2892-41B19AEE3C1D}"/>
              </a:ext>
            </a:extLst>
          </p:cNvPr>
          <p:cNvSpPr txBox="1">
            <a:spLocks noGrp="1"/>
          </p:cNvSpPr>
          <p:nvPr>
            <p:ph type="title"/>
          </p:nvPr>
        </p:nvSpPr>
        <p:spPr>
          <a:xfrm>
            <a:off x="311700" y="74610"/>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GB" sz="2420" dirty="0"/>
              <a:t>Financial and Risk Analysis</a:t>
            </a:r>
            <a:endParaRPr sz="2420" dirty="0"/>
          </a:p>
        </p:txBody>
      </p:sp>
      <p:sp>
        <p:nvSpPr>
          <p:cNvPr id="9" name="TextBox 8">
            <a:extLst>
              <a:ext uri="{FF2B5EF4-FFF2-40B4-BE49-F238E27FC236}">
                <a16:creationId xmlns:a16="http://schemas.microsoft.com/office/drawing/2014/main" id="{B4B5837F-6D6B-ED66-C8F0-331C77E995C5}"/>
              </a:ext>
            </a:extLst>
          </p:cNvPr>
          <p:cNvSpPr txBox="1"/>
          <p:nvPr/>
        </p:nvSpPr>
        <p:spPr>
          <a:xfrm>
            <a:off x="311700" y="754108"/>
            <a:ext cx="8520600" cy="4278094"/>
          </a:xfrm>
          <a:prstGeom prst="rect">
            <a:avLst/>
          </a:prstGeom>
          <a:noFill/>
        </p:spPr>
        <p:txBody>
          <a:bodyPr wrap="square" rtlCol="0">
            <a:spAutoFit/>
          </a:bodyPr>
          <a:lstStyle/>
          <a:p>
            <a:r>
              <a:rPr lang="en-IN" sz="1600" dirty="0"/>
              <a:t>In this I have analysed Churn Rate and Total Customers distribution in different categories and segments</a:t>
            </a:r>
          </a:p>
          <a:p>
            <a:pPr marL="342900" indent="-342900">
              <a:buAutoNum type="arabicPeriod"/>
            </a:pPr>
            <a:r>
              <a:rPr lang="en-IN" sz="1600" dirty="0"/>
              <a:t>Active/Inactive Members</a:t>
            </a:r>
          </a:p>
          <a:p>
            <a:pPr marL="285750" indent="-285750">
              <a:buFont typeface="Arial" panose="020B0604020202020204" pitchFamily="34" charset="0"/>
              <a:buChar char="•"/>
            </a:pPr>
            <a:r>
              <a:rPr lang="en-IN" sz="1600" dirty="0"/>
              <a:t>Inactive members have higher churn rate but there are more number of active members.</a:t>
            </a:r>
          </a:p>
          <a:p>
            <a:r>
              <a:rPr lang="en-IN" sz="1600" dirty="0"/>
              <a:t>2. Credit/Non-Credit Card Holder</a:t>
            </a:r>
          </a:p>
          <a:p>
            <a:pPr marL="285750" indent="-285750">
              <a:buFont typeface="Arial" panose="020B0604020202020204" pitchFamily="34" charset="0"/>
              <a:buChar char="•"/>
            </a:pPr>
            <a:r>
              <a:rPr lang="en-IN" sz="1600" dirty="0"/>
              <a:t>Credit card holders are more and their churn rate is slightly less than non credit card holder people.</a:t>
            </a:r>
          </a:p>
          <a:p>
            <a:r>
              <a:rPr lang="en-IN" sz="1600" dirty="0"/>
              <a:t>3. Exit/Retained</a:t>
            </a:r>
          </a:p>
          <a:p>
            <a:pPr marL="285750" indent="-285750">
              <a:buFont typeface="Arial" panose="020B0604020202020204" pitchFamily="34" charset="0"/>
              <a:buChar char="•"/>
            </a:pPr>
            <a:r>
              <a:rPr lang="en-IN" sz="1600" dirty="0"/>
              <a:t>Exited customers obviously has 100% churn rate but overall only 20.37% people exited.</a:t>
            </a:r>
          </a:p>
          <a:p>
            <a:r>
              <a:rPr lang="en-IN" sz="1600" dirty="0"/>
              <a:t>4. Balance Segment</a:t>
            </a:r>
          </a:p>
          <a:p>
            <a:pPr marL="285750" indent="-285750">
              <a:buFont typeface="Arial" panose="020B0604020202020204" pitchFamily="34" charset="0"/>
              <a:buChar char="•"/>
            </a:pPr>
            <a:r>
              <a:rPr lang="en-IN" sz="1600" dirty="0"/>
              <a:t>There are very little customers in Low Balance Segment and their Churn rate is also the highest.</a:t>
            </a:r>
          </a:p>
          <a:p>
            <a:r>
              <a:rPr lang="en-IN" sz="1600" dirty="0"/>
              <a:t>5. Credit Score Segment</a:t>
            </a:r>
          </a:p>
          <a:p>
            <a:pPr marL="285750" indent="-285750">
              <a:buFont typeface="Arial" panose="020B0604020202020204" pitchFamily="34" charset="0"/>
              <a:buChar char="•"/>
            </a:pPr>
            <a:r>
              <a:rPr lang="en-IN" sz="1600" dirty="0"/>
              <a:t>Similar to Balance Segment, very low percentage of customers have Poor Credit Score and their Churn Rate is also highest.</a:t>
            </a:r>
          </a:p>
          <a:p>
            <a:r>
              <a:rPr lang="en-IN" sz="1600" dirty="0"/>
              <a:t>6. Age Segment</a:t>
            </a:r>
          </a:p>
          <a:p>
            <a:pPr marL="285750" indent="-285750">
              <a:buFont typeface="Arial" panose="020B0604020202020204" pitchFamily="34" charset="0"/>
              <a:buChar char="•"/>
            </a:pPr>
            <a:r>
              <a:rPr lang="en-IN" sz="1600" dirty="0"/>
              <a:t>Customers with age more than 50 have High Churn rate.</a:t>
            </a:r>
          </a:p>
        </p:txBody>
      </p:sp>
    </p:spTree>
    <p:extLst>
      <p:ext uri="{BB962C8B-B14F-4D97-AF65-F5344CB8AC3E}">
        <p14:creationId xmlns:p14="http://schemas.microsoft.com/office/powerpoint/2010/main" val="40526295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7">
          <a:extLst>
            <a:ext uri="{FF2B5EF4-FFF2-40B4-BE49-F238E27FC236}">
              <a16:creationId xmlns:a16="http://schemas.microsoft.com/office/drawing/2014/main" id="{CA45ADFB-F520-021A-1EA0-05388EB0C96E}"/>
            </a:ext>
          </a:extLst>
        </p:cNvPr>
        <p:cNvGrpSpPr/>
        <p:nvPr/>
      </p:nvGrpSpPr>
      <p:grpSpPr>
        <a:xfrm>
          <a:off x="0" y="0"/>
          <a:ext cx="0" cy="0"/>
          <a:chOff x="0" y="0"/>
          <a:chExt cx="0" cy="0"/>
        </a:xfrm>
      </p:grpSpPr>
      <p:sp>
        <p:nvSpPr>
          <p:cNvPr id="78" name="Google Shape;78;p17">
            <a:extLst>
              <a:ext uri="{FF2B5EF4-FFF2-40B4-BE49-F238E27FC236}">
                <a16:creationId xmlns:a16="http://schemas.microsoft.com/office/drawing/2014/main" id="{2C99E67C-8BD0-20B2-37D5-D032BB6A2E5C}"/>
              </a:ext>
            </a:extLst>
          </p:cNvPr>
          <p:cNvSpPr txBox="1">
            <a:spLocks noGrp="1"/>
          </p:cNvSpPr>
          <p:nvPr>
            <p:ph type="title"/>
          </p:nvPr>
        </p:nvSpPr>
        <p:spPr>
          <a:xfrm>
            <a:off x="311700" y="74610"/>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GB" sz="2420" dirty="0"/>
              <a:t>Customer Tenure Analysis</a:t>
            </a:r>
            <a:endParaRPr sz="2420" dirty="0"/>
          </a:p>
        </p:txBody>
      </p:sp>
      <p:pic>
        <p:nvPicPr>
          <p:cNvPr id="3" name="Picture 2">
            <a:extLst>
              <a:ext uri="{FF2B5EF4-FFF2-40B4-BE49-F238E27FC236}">
                <a16:creationId xmlns:a16="http://schemas.microsoft.com/office/drawing/2014/main" id="{6E50DBDF-54EB-D8D8-E72A-446070AD65E6}"/>
              </a:ext>
            </a:extLst>
          </p:cNvPr>
          <p:cNvPicPr>
            <a:picLocks noChangeAspect="1"/>
          </p:cNvPicPr>
          <p:nvPr/>
        </p:nvPicPr>
        <p:blipFill>
          <a:blip r:embed="rId3"/>
          <a:stretch>
            <a:fillRect/>
          </a:stretch>
        </p:blipFill>
        <p:spPr>
          <a:xfrm>
            <a:off x="311700" y="647310"/>
            <a:ext cx="8520600" cy="4496190"/>
          </a:xfrm>
          <a:prstGeom prst="rect">
            <a:avLst/>
          </a:prstGeom>
        </p:spPr>
      </p:pic>
    </p:spTree>
    <p:extLst>
      <p:ext uri="{BB962C8B-B14F-4D97-AF65-F5344CB8AC3E}">
        <p14:creationId xmlns:p14="http://schemas.microsoft.com/office/powerpoint/2010/main" val="912179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7">
          <a:extLst>
            <a:ext uri="{FF2B5EF4-FFF2-40B4-BE49-F238E27FC236}">
              <a16:creationId xmlns:a16="http://schemas.microsoft.com/office/drawing/2014/main" id="{F3517C05-8AFE-485E-181F-0D17D05CED2A}"/>
            </a:ext>
          </a:extLst>
        </p:cNvPr>
        <p:cNvGrpSpPr/>
        <p:nvPr/>
      </p:nvGrpSpPr>
      <p:grpSpPr>
        <a:xfrm>
          <a:off x="0" y="0"/>
          <a:ext cx="0" cy="0"/>
          <a:chOff x="0" y="0"/>
          <a:chExt cx="0" cy="0"/>
        </a:xfrm>
      </p:grpSpPr>
      <p:sp>
        <p:nvSpPr>
          <p:cNvPr id="78" name="Google Shape;78;p17">
            <a:extLst>
              <a:ext uri="{FF2B5EF4-FFF2-40B4-BE49-F238E27FC236}">
                <a16:creationId xmlns:a16="http://schemas.microsoft.com/office/drawing/2014/main" id="{FAE6F9FC-B94E-1904-8DA5-562A1944B614}"/>
              </a:ext>
            </a:extLst>
          </p:cNvPr>
          <p:cNvSpPr txBox="1">
            <a:spLocks noGrp="1"/>
          </p:cNvSpPr>
          <p:nvPr>
            <p:ph type="title"/>
          </p:nvPr>
        </p:nvSpPr>
        <p:spPr>
          <a:xfrm>
            <a:off x="311700" y="74610"/>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GB" sz="2420" dirty="0"/>
              <a:t>Customer Tenure Analysis</a:t>
            </a:r>
            <a:endParaRPr sz="2420" dirty="0"/>
          </a:p>
        </p:txBody>
      </p:sp>
      <p:sp>
        <p:nvSpPr>
          <p:cNvPr id="9" name="TextBox 8">
            <a:extLst>
              <a:ext uri="{FF2B5EF4-FFF2-40B4-BE49-F238E27FC236}">
                <a16:creationId xmlns:a16="http://schemas.microsoft.com/office/drawing/2014/main" id="{BF861A03-1529-A074-EE3A-049DDF06BF73}"/>
              </a:ext>
            </a:extLst>
          </p:cNvPr>
          <p:cNvSpPr txBox="1"/>
          <p:nvPr/>
        </p:nvSpPr>
        <p:spPr>
          <a:xfrm>
            <a:off x="311700" y="754108"/>
            <a:ext cx="8520600" cy="3046988"/>
          </a:xfrm>
          <a:prstGeom prst="rect">
            <a:avLst/>
          </a:prstGeom>
          <a:noFill/>
        </p:spPr>
        <p:txBody>
          <a:bodyPr wrap="square" rtlCol="0">
            <a:spAutoFit/>
          </a:bodyPr>
          <a:lstStyle/>
          <a:p>
            <a:r>
              <a:rPr lang="en-IN" sz="1600" dirty="0"/>
              <a:t>In this I have analysed Total Customer count in different Segments over tenure</a:t>
            </a:r>
          </a:p>
          <a:p>
            <a:pPr marL="342900" indent="-342900">
              <a:buAutoNum type="arabicPeriod"/>
            </a:pPr>
            <a:r>
              <a:rPr lang="en-IN" sz="1600" dirty="0"/>
              <a:t>Balance Segment</a:t>
            </a:r>
          </a:p>
          <a:p>
            <a:pPr marL="285750" indent="-285750">
              <a:buFont typeface="Arial" panose="020B0604020202020204" pitchFamily="34" charset="0"/>
              <a:buChar char="•"/>
            </a:pPr>
            <a:r>
              <a:rPr lang="en-IN" sz="1600" dirty="0"/>
              <a:t>As the Tenure increases, total customer count decreases in every Balance Segment</a:t>
            </a:r>
          </a:p>
          <a:p>
            <a:r>
              <a:rPr lang="en-IN" sz="1600" dirty="0"/>
              <a:t>2. Credit Score Segment</a:t>
            </a:r>
          </a:p>
          <a:p>
            <a:pPr marL="285750" indent="-285750">
              <a:buFont typeface="Arial" panose="020B0604020202020204" pitchFamily="34" charset="0"/>
              <a:buChar char="•"/>
            </a:pPr>
            <a:r>
              <a:rPr lang="en-IN" sz="1600" dirty="0"/>
              <a:t>Same as previous Segment Credit score decreases over longer Tenures</a:t>
            </a:r>
          </a:p>
          <a:p>
            <a:r>
              <a:rPr lang="en-IN" sz="1600" dirty="0"/>
              <a:t>3. Age Segment</a:t>
            </a:r>
          </a:p>
          <a:p>
            <a:pPr marL="285750" indent="-285750">
              <a:buFont typeface="Arial" panose="020B0604020202020204" pitchFamily="34" charset="0"/>
              <a:buChar char="•"/>
            </a:pPr>
            <a:r>
              <a:rPr lang="en-IN" sz="1600" dirty="0"/>
              <a:t>Younger and Older people have almost similar line showing their financial instability. Middle age people are way more above than these two segments</a:t>
            </a:r>
          </a:p>
          <a:p>
            <a:r>
              <a:rPr lang="en-IN" sz="1600" dirty="0"/>
              <a:t>4. Salary Segment</a:t>
            </a:r>
          </a:p>
          <a:p>
            <a:pPr marL="285750" indent="-285750">
              <a:buFont typeface="Arial" panose="020B0604020202020204" pitchFamily="34" charset="0"/>
              <a:buChar char="•"/>
            </a:pPr>
            <a:r>
              <a:rPr lang="en-IN" sz="1600" dirty="0"/>
              <a:t>Low and Medium Salary customers have almost similar graph</a:t>
            </a:r>
          </a:p>
          <a:p>
            <a:pPr marL="285750" indent="-285750">
              <a:buFont typeface="Arial" panose="020B0604020202020204" pitchFamily="34" charset="0"/>
              <a:buChar char="•"/>
            </a:pPr>
            <a:r>
              <a:rPr lang="en-IN" sz="1600" dirty="0"/>
              <a:t>But overall customer count decreases as tenure increases</a:t>
            </a:r>
          </a:p>
          <a:p>
            <a:endParaRPr lang="en-IN" sz="1600" dirty="0"/>
          </a:p>
        </p:txBody>
      </p:sp>
    </p:spTree>
    <p:extLst>
      <p:ext uri="{BB962C8B-B14F-4D97-AF65-F5344CB8AC3E}">
        <p14:creationId xmlns:p14="http://schemas.microsoft.com/office/powerpoint/2010/main" val="322327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GB" sz="2420" dirty="0"/>
              <a:t>Problem statement</a:t>
            </a:r>
            <a:endParaRPr sz="2420" dirty="0"/>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chemeClr val="dk1"/>
                </a:solidFill>
                <a:latin typeface="+mn-lt"/>
                <a:ea typeface="Lato"/>
                <a:cs typeface="Lato"/>
                <a:sym typeface="Lato"/>
              </a:rPr>
              <a:t>You are an analytical CRM (Customer Relationship Management) specialist hired by a bank to extract meaningful insights from various customer-related datasets. The bank aims to reduce customer churn, improve service delivery, and enhance customer satisfaction. They have provided you with datasets including customer demographics, transaction details, customer exit information, and active customer profiles.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7">
          <a:extLst>
            <a:ext uri="{FF2B5EF4-FFF2-40B4-BE49-F238E27FC236}">
              <a16:creationId xmlns:a16="http://schemas.microsoft.com/office/drawing/2014/main" id="{9D5D702B-F9C8-BB2E-5E61-D0BA27E6B70D}"/>
            </a:ext>
          </a:extLst>
        </p:cNvPr>
        <p:cNvGrpSpPr/>
        <p:nvPr/>
      </p:nvGrpSpPr>
      <p:grpSpPr>
        <a:xfrm>
          <a:off x="0" y="0"/>
          <a:ext cx="0" cy="0"/>
          <a:chOff x="0" y="0"/>
          <a:chExt cx="0" cy="0"/>
        </a:xfrm>
      </p:grpSpPr>
      <p:sp>
        <p:nvSpPr>
          <p:cNvPr id="78" name="Google Shape;78;p17">
            <a:extLst>
              <a:ext uri="{FF2B5EF4-FFF2-40B4-BE49-F238E27FC236}">
                <a16:creationId xmlns:a16="http://schemas.microsoft.com/office/drawing/2014/main" id="{DC53F644-2253-4696-E369-4307F73C0993}"/>
              </a:ext>
            </a:extLst>
          </p:cNvPr>
          <p:cNvSpPr txBox="1">
            <a:spLocks noGrp="1"/>
          </p:cNvSpPr>
          <p:nvPr>
            <p:ph type="title"/>
          </p:nvPr>
        </p:nvSpPr>
        <p:spPr>
          <a:xfrm>
            <a:off x="311700" y="74610"/>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GB" sz="2420" dirty="0"/>
              <a:t>Recommendation</a:t>
            </a:r>
            <a:endParaRPr sz="2420" dirty="0"/>
          </a:p>
        </p:txBody>
      </p:sp>
      <p:sp>
        <p:nvSpPr>
          <p:cNvPr id="2" name="TextBox 1">
            <a:extLst>
              <a:ext uri="{FF2B5EF4-FFF2-40B4-BE49-F238E27FC236}">
                <a16:creationId xmlns:a16="http://schemas.microsoft.com/office/drawing/2014/main" id="{30007E5A-B7CB-2AFF-3DB2-F8C8BBEA62A4}"/>
              </a:ext>
            </a:extLst>
          </p:cNvPr>
          <p:cNvSpPr txBox="1"/>
          <p:nvPr/>
        </p:nvSpPr>
        <p:spPr>
          <a:xfrm>
            <a:off x="311700" y="734468"/>
            <a:ext cx="8574657" cy="4278094"/>
          </a:xfrm>
          <a:prstGeom prst="rect">
            <a:avLst/>
          </a:prstGeom>
          <a:noFill/>
        </p:spPr>
        <p:txBody>
          <a:bodyPr wrap="square" rtlCol="0">
            <a:spAutoFit/>
          </a:bodyPr>
          <a:lstStyle/>
          <a:p>
            <a:pPr marL="285750" indent="-285750">
              <a:buFont typeface="Arial" panose="020B0604020202020204" pitchFamily="34" charset="0"/>
              <a:buChar char="•"/>
            </a:pPr>
            <a:r>
              <a:rPr lang="en-IN" sz="1600" dirty="0"/>
              <a:t>Since the Churn rate is not very bad and Bank is able to retain most of it’s customers, so overall it is doing Good.</a:t>
            </a:r>
          </a:p>
          <a:p>
            <a:endParaRPr lang="en-IN" sz="1600" dirty="0"/>
          </a:p>
          <a:p>
            <a:pPr marL="285750" indent="-285750">
              <a:buFont typeface="Arial" panose="020B0604020202020204" pitchFamily="34" charset="0"/>
              <a:buChar char="•"/>
            </a:pPr>
            <a:r>
              <a:rPr lang="en-IN" sz="1600" dirty="0"/>
              <a:t>They need to expand beyond three locations also for more opportunities.</a:t>
            </a:r>
          </a:p>
          <a:p>
            <a:endParaRPr lang="en-IN" sz="1600" dirty="0"/>
          </a:p>
          <a:p>
            <a:pPr marL="285750" indent="-285750">
              <a:buFont typeface="Arial" panose="020B0604020202020204" pitchFamily="34" charset="0"/>
              <a:buChar char="•"/>
            </a:pPr>
            <a:r>
              <a:rPr lang="en-IN" sz="1600" dirty="0"/>
              <a:t>They need to make sure what is causing the decline in customers who opted more than 4 years tenure with bank. May be this is due bad customer service.</a:t>
            </a:r>
          </a:p>
          <a:p>
            <a:endParaRPr lang="en-IN" sz="1600" dirty="0"/>
          </a:p>
          <a:p>
            <a:pPr marL="285750" indent="-285750">
              <a:buFont typeface="Arial" panose="020B0604020202020204" pitchFamily="34" charset="0"/>
              <a:buChar char="•"/>
            </a:pPr>
            <a:r>
              <a:rPr lang="en-IN" sz="1600" dirty="0"/>
              <a:t>To maintain confidence in Customers, they need to start campaigning their products and services and also need to focus on what additional benefits they can provide on their Credit Cards.</a:t>
            </a:r>
          </a:p>
          <a:p>
            <a:endParaRPr lang="en-IN" sz="1600" dirty="0"/>
          </a:p>
          <a:p>
            <a:pPr marL="285750" indent="-285750">
              <a:buFont typeface="Arial" panose="020B0604020202020204" pitchFamily="34" charset="0"/>
              <a:buChar char="•"/>
            </a:pPr>
            <a:r>
              <a:rPr lang="en-IN" sz="1600" dirty="0"/>
              <a:t>For younger and Older customers they can start some programs and loan services to help them with the career for youngers and better life for the </a:t>
            </a:r>
            <a:r>
              <a:rPr lang="en-IN" sz="1600" dirty="0" err="1"/>
              <a:t>olders</a:t>
            </a:r>
            <a:r>
              <a:rPr lang="en-IN" sz="1600" dirty="0"/>
              <a:t>.</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dirty="0"/>
              <a:t>They also need create some strategy to attract people with high incomes like SIPs and other kind of Investment plans.</a:t>
            </a:r>
          </a:p>
        </p:txBody>
      </p:sp>
    </p:spTree>
    <p:extLst>
      <p:ext uri="{BB962C8B-B14F-4D97-AF65-F5344CB8AC3E}">
        <p14:creationId xmlns:p14="http://schemas.microsoft.com/office/powerpoint/2010/main" val="37432148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7">
          <a:extLst>
            <a:ext uri="{FF2B5EF4-FFF2-40B4-BE49-F238E27FC236}">
              <a16:creationId xmlns:a16="http://schemas.microsoft.com/office/drawing/2014/main" id="{964A6779-643A-9936-430F-087B3665E103}"/>
            </a:ext>
          </a:extLst>
        </p:cNvPr>
        <p:cNvGrpSpPr/>
        <p:nvPr/>
      </p:nvGrpSpPr>
      <p:grpSpPr>
        <a:xfrm>
          <a:off x="0" y="0"/>
          <a:ext cx="0" cy="0"/>
          <a:chOff x="0" y="0"/>
          <a:chExt cx="0" cy="0"/>
        </a:xfrm>
      </p:grpSpPr>
      <p:sp>
        <p:nvSpPr>
          <p:cNvPr id="78" name="Google Shape;78;p17">
            <a:extLst>
              <a:ext uri="{FF2B5EF4-FFF2-40B4-BE49-F238E27FC236}">
                <a16:creationId xmlns:a16="http://schemas.microsoft.com/office/drawing/2014/main" id="{625BF612-B48A-DFFF-8A85-9CB6AA505ABE}"/>
              </a:ext>
            </a:extLst>
          </p:cNvPr>
          <p:cNvSpPr txBox="1">
            <a:spLocks noGrp="1"/>
          </p:cNvSpPr>
          <p:nvPr>
            <p:ph type="title"/>
          </p:nvPr>
        </p:nvSpPr>
        <p:spPr>
          <a:xfrm>
            <a:off x="311699" y="298897"/>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GB" sz="2420" dirty="0"/>
              <a:t>Conclusion</a:t>
            </a:r>
            <a:endParaRPr sz="2420" dirty="0"/>
          </a:p>
        </p:txBody>
      </p:sp>
      <p:sp>
        <p:nvSpPr>
          <p:cNvPr id="2" name="TextBox 1">
            <a:extLst>
              <a:ext uri="{FF2B5EF4-FFF2-40B4-BE49-F238E27FC236}">
                <a16:creationId xmlns:a16="http://schemas.microsoft.com/office/drawing/2014/main" id="{728F312C-D95B-C980-7B02-FDEF6D35092A}"/>
              </a:ext>
            </a:extLst>
          </p:cNvPr>
          <p:cNvSpPr txBox="1"/>
          <p:nvPr/>
        </p:nvSpPr>
        <p:spPr>
          <a:xfrm>
            <a:off x="284671" y="1910030"/>
            <a:ext cx="8574657" cy="1323439"/>
          </a:xfrm>
          <a:prstGeom prst="rect">
            <a:avLst/>
          </a:prstGeom>
          <a:noFill/>
        </p:spPr>
        <p:txBody>
          <a:bodyPr wrap="square" rtlCol="0">
            <a:spAutoFit/>
          </a:bodyPr>
          <a:lstStyle/>
          <a:p>
            <a:r>
              <a:rPr lang="en-IN" sz="1600" dirty="0"/>
              <a:t>As world is moving towards more to Digitalisation and AI, Banks need to understand that how these technologies can help them to grow. We all know that these things comes at security risks but they work faster then humans can solve problems quickly through Analysis and Forecasting. Social Media also helps banks to grow globally and helps them to reach out more customer segments that they have never reached before.</a:t>
            </a:r>
          </a:p>
        </p:txBody>
      </p:sp>
    </p:spTree>
    <p:extLst>
      <p:ext uri="{BB962C8B-B14F-4D97-AF65-F5344CB8AC3E}">
        <p14:creationId xmlns:p14="http://schemas.microsoft.com/office/powerpoint/2010/main" val="1928701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pic>
        <p:nvPicPr>
          <p:cNvPr id="167" name="Google Shape;167;p31"/>
          <p:cNvPicPr preferRelativeResize="0"/>
          <p:nvPr/>
        </p:nvPicPr>
        <p:blipFill rotWithShape="1">
          <a:blip r:embed="rId3">
            <a:alphaModFix/>
          </a:blip>
          <a:srcRect/>
          <a:stretch/>
        </p:blipFill>
        <p:spPr>
          <a:xfrm>
            <a:off x="1528750" y="857250"/>
            <a:ext cx="6086475" cy="3429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body" idx="1"/>
          </p:nvPr>
        </p:nvSpPr>
        <p:spPr>
          <a:xfrm>
            <a:off x="311700" y="1152475"/>
            <a:ext cx="3999900" cy="978725"/>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ct val="55000"/>
              <a:buFont typeface="Arial"/>
              <a:buNone/>
            </a:pPr>
            <a:r>
              <a:rPr lang="en-GB" sz="1100" b="1" dirty="0" err="1">
                <a:solidFill>
                  <a:schemeClr val="dk1"/>
                </a:solidFill>
              </a:rPr>
              <a:t>activecustomer</a:t>
            </a:r>
            <a:r>
              <a:rPr lang="en-GB" sz="1100" b="1" dirty="0">
                <a:solidFill>
                  <a:schemeClr val="dk1"/>
                </a:solidFill>
              </a:rPr>
              <a:t>:</a:t>
            </a:r>
            <a:endParaRPr sz="1100" b="1" dirty="0">
              <a:solidFill>
                <a:schemeClr val="dk1"/>
              </a:solidFill>
            </a:endParaRPr>
          </a:p>
          <a:p>
            <a:pPr marL="457200" lvl="0" indent="-294054" algn="l" rtl="0">
              <a:spcBef>
                <a:spcPts val="0"/>
              </a:spcBef>
              <a:spcAft>
                <a:spcPts val="0"/>
              </a:spcAft>
              <a:buClr>
                <a:schemeClr val="dk1"/>
              </a:buClr>
              <a:buSzPct val="100000"/>
              <a:buChar char="●"/>
            </a:pPr>
            <a:r>
              <a:rPr lang="en-GB" sz="1100" dirty="0" err="1">
                <a:solidFill>
                  <a:schemeClr val="dk1"/>
                </a:solidFill>
              </a:rPr>
              <a:t>ActiveID</a:t>
            </a:r>
            <a:r>
              <a:rPr lang="en-GB" sz="1100" dirty="0">
                <a:solidFill>
                  <a:schemeClr val="dk1"/>
                </a:solidFill>
              </a:rPr>
              <a:t>: 0 and 1, unique identifier</a:t>
            </a:r>
          </a:p>
          <a:p>
            <a:pPr marL="457200" lvl="0" indent="-294054" algn="l" rtl="0">
              <a:spcBef>
                <a:spcPts val="0"/>
              </a:spcBef>
              <a:spcAft>
                <a:spcPts val="0"/>
              </a:spcAft>
              <a:buClr>
                <a:schemeClr val="dk1"/>
              </a:buClr>
              <a:buSzPct val="100000"/>
              <a:buChar char="●"/>
            </a:pPr>
            <a:r>
              <a:rPr lang="en-US" sz="1100" dirty="0" err="1">
                <a:solidFill>
                  <a:schemeClr val="dk1"/>
                </a:solidFill>
              </a:rPr>
              <a:t>ActiveCategory</a:t>
            </a:r>
            <a:r>
              <a:rPr lang="en-US" sz="1100" dirty="0">
                <a:solidFill>
                  <a:schemeClr val="dk1"/>
                </a:solidFill>
              </a:rPr>
              <a:t>: Corresponding category like Active Member for 1 and Inactive Member for 0</a:t>
            </a:r>
            <a:endParaRPr lang="en-US" sz="1100" dirty="0"/>
          </a:p>
          <a:p>
            <a:pPr marL="0" lvl="0" indent="0" algn="l" rtl="0">
              <a:spcBef>
                <a:spcPts val="1200"/>
              </a:spcBef>
              <a:spcAft>
                <a:spcPts val="1200"/>
              </a:spcAft>
              <a:buNone/>
            </a:pPr>
            <a:endParaRPr dirty="0"/>
          </a:p>
        </p:txBody>
      </p:sp>
      <p:sp>
        <p:nvSpPr>
          <p:cNvPr id="85" name="Google Shape;85;p18"/>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100" b="1" dirty="0" err="1">
                <a:solidFill>
                  <a:schemeClr val="dk1"/>
                </a:solidFill>
                <a:latin typeface="Arial" panose="020B0604020202020204" pitchFamily="34" charset="0"/>
                <a:cs typeface="Arial" panose="020B0604020202020204" pitchFamily="34" charset="0"/>
              </a:rPr>
              <a:t>Bank_churn</a:t>
            </a:r>
            <a:r>
              <a:rPr lang="en-GB" sz="1100" b="1" dirty="0">
                <a:solidFill>
                  <a:schemeClr val="dk1"/>
                </a:solidFill>
                <a:latin typeface="Arial" panose="020B0604020202020204" pitchFamily="34" charset="0"/>
                <a:cs typeface="Arial" panose="020B0604020202020204" pitchFamily="34" charset="0"/>
              </a:rPr>
              <a:t>:</a:t>
            </a:r>
            <a:endParaRPr sz="1100" b="1" dirty="0">
              <a:solidFill>
                <a:schemeClr val="dk1"/>
              </a:solidFill>
              <a:latin typeface="Arial" panose="020B0604020202020204" pitchFamily="34" charset="0"/>
              <a:cs typeface="Arial" panose="020B0604020202020204" pitchFamily="34" charset="0"/>
            </a:endParaRPr>
          </a:p>
          <a:p>
            <a:pPr marL="457200" lvl="0" indent="-298450" algn="l" rtl="0">
              <a:spcBef>
                <a:spcPts val="0"/>
              </a:spcBef>
              <a:spcAft>
                <a:spcPts val="0"/>
              </a:spcAft>
              <a:buClr>
                <a:schemeClr val="dk1"/>
              </a:buClr>
              <a:buSzPts val="1100"/>
              <a:buChar char="●"/>
            </a:pPr>
            <a:r>
              <a:rPr lang="en-GB" sz="1100" dirty="0" err="1">
                <a:solidFill>
                  <a:schemeClr val="dk1"/>
                </a:solidFill>
                <a:latin typeface="Arial" panose="020B0604020202020204" pitchFamily="34" charset="0"/>
                <a:cs typeface="Arial" panose="020B0604020202020204" pitchFamily="34" charset="0"/>
              </a:rPr>
              <a:t>CustomerID</a:t>
            </a:r>
            <a:r>
              <a:rPr lang="en-GB" sz="1100" dirty="0">
                <a:solidFill>
                  <a:schemeClr val="dk1"/>
                </a:solidFill>
                <a:latin typeface="Arial" panose="020B0604020202020204" pitchFamily="34" charset="0"/>
                <a:cs typeface="Arial" panose="020B0604020202020204" pitchFamily="34" charset="0"/>
              </a:rPr>
              <a:t>: Unique identifier assigned to each customer.</a:t>
            </a:r>
            <a:endParaRPr sz="1100" dirty="0">
              <a:solidFill>
                <a:schemeClr val="dk1"/>
              </a:solidFill>
              <a:latin typeface="Arial" panose="020B0604020202020204" pitchFamily="34" charset="0"/>
              <a:cs typeface="Arial" panose="020B0604020202020204" pitchFamily="34" charset="0"/>
            </a:endParaRPr>
          </a:p>
          <a:p>
            <a:pPr marL="457200" lvl="0" indent="-298450" algn="l" rtl="0">
              <a:spcBef>
                <a:spcPts val="0"/>
              </a:spcBef>
              <a:spcAft>
                <a:spcPts val="0"/>
              </a:spcAft>
              <a:buClr>
                <a:schemeClr val="dk1"/>
              </a:buClr>
              <a:buSzPts val="1100"/>
              <a:buChar char="●"/>
            </a:pPr>
            <a:r>
              <a:rPr lang="en-GB" sz="1100" dirty="0" err="1">
                <a:solidFill>
                  <a:schemeClr val="dk1"/>
                </a:solidFill>
                <a:latin typeface="Arial" panose="020B0604020202020204" pitchFamily="34" charset="0"/>
                <a:cs typeface="Arial" panose="020B0604020202020204" pitchFamily="34" charset="0"/>
              </a:rPr>
              <a:t>CreditScore</a:t>
            </a:r>
            <a:r>
              <a:rPr lang="en-GB" sz="1100" dirty="0">
                <a:solidFill>
                  <a:schemeClr val="dk1"/>
                </a:solidFill>
                <a:latin typeface="Arial" panose="020B0604020202020204" pitchFamily="34" charset="0"/>
                <a:cs typeface="Arial" panose="020B0604020202020204" pitchFamily="34" charset="0"/>
              </a:rPr>
              <a:t>: </a:t>
            </a:r>
            <a:r>
              <a:rPr lang="en-US" sz="1100" dirty="0">
                <a:solidFill>
                  <a:schemeClr val="dk1"/>
                </a:solidFill>
                <a:latin typeface="Arial" panose="020B0604020202020204" pitchFamily="34" charset="0"/>
                <a:cs typeface="Arial" panose="020B0604020202020204" pitchFamily="34" charset="0"/>
              </a:rPr>
              <a:t>Credit Score each customer has.</a:t>
            </a:r>
          </a:p>
          <a:p>
            <a:pPr indent="-298450">
              <a:buClr>
                <a:schemeClr val="dk1"/>
              </a:buClr>
              <a:buSzPts val="1100"/>
            </a:pPr>
            <a:r>
              <a:rPr lang="en-US" sz="1100" dirty="0">
                <a:solidFill>
                  <a:schemeClr val="dk1"/>
                </a:solidFill>
                <a:latin typeface="Arial" panose="020B0604020202020204" pitchFamily="34" charset="0"/>
                <a:cs typeface="Arial" panose="020B0604020202020204" pitchFamily="34" charset="0"/>
              </a:rPr>
              <a:t>Tenure: </a:t>
            </a:r>
            <a:r>
              <a:rPr lang="en-US" sz="1100" b="0" i="0" u="none" strike="noStrike" cap="none" dirty="0">
                <a:solidFill>
                  <a:srgbClr val="000000"/>
                </a:solidFill>
                <a:latin typeface="Arial" panose="020B0604020202020204" pitchFamily="34" charset="0"/>
                <a:ea typeface="Lato"/>
                <a:cs typeface="Arial" panose="020B0604020202020204" pitchFamily="34" charset="0"/>
                <a:sym typeface="Lato"/>
              </a:rPr>
              <a:t>The number of years the customer has been with the bank.</a:t>
            </a:r>
            <a:endParaRPr lang="en-US" sz="1100" b="0" i="0" u="none" strike="noStrike" cap="none" dirty="0">
              <a:solidFill>
                <a:schemeClr val="dk1"/>
              </a:solidFill>
              <a:latin typeface="Arial" panose="020B0604020202020204" pitchFamily="34" charset="0"/>
              <a:ea typeface="Lato"/>
              <a:cs typeface="Arial" panose="020B0604020202020204" pitchFamily="34" charset="0"/>
              <a:sym typeface="Lato"/>
            </a:endParaRPr>
          </a:p>
          <a:p>
            <a:pPr indent="-298450">
              <a:buClr>
                <a:schemeClr val="dk1"/>
              </a:buClr>
              <a:buSzPts val="1100"/>
            </a:pPr>
            <a:r>
              <a:rPr lang="en-US" sz="1100" dirty="0">
                <a:solidFill>
                  <a:schemeClr val="dk1"/>
                </a:solidFill>
                <a:latin typeface="Arial" panose="020B0604020202020204" pitchFamily="34" charset="0"/>
                <a:cs typeface="Arial" panose="020B0604020202020204" pitchFamily="34" charset="0"/>
              </a:rPr>
              <a:t>Balance: </a:t>
            </a:r>
            <a:r>
              <a:rPr lang="en-US" sz="1100" b="0" i="0" u="none" strike="noStrike" cap="none" dirty="0">
                <a:solidFill>
                  <a:srgbClr val="000000"/>
                </a:solidFill>
                <a:latin typeface="Arial" panose="020B0604020202020204" pitchFamily="34" charset="0"/>
                <a:ea typeface="Lato"/>
                <a:cs typeface="Arial" panose="020B0604020202020204" pitchFamily="34" charset="0"/>
                <a:sym typeface="Lato"/>
              </a:rPr>
              <a:t>Current balance in the customer's account.</a:t>
            </a:r>
          </a:p>
          <a:p>
            <a:pPr marL="457200" lvl="0" indent="-298450" algn="l" rtl="0">
              <a:spcBef>
                <a:spcPts val="0"/>
              </a:spcBef>
              <a:spcAft>
                <a:spcPts val="0"/>
              </a:spcAft>
              <a:buClr>
                <a:schemeClr val="dk1"/>
              </a:buClr>
              <a:buSzPts val="1100"/>
              <a:buChar char="●"/>
            </a:pPr>
            <a:r>
              <a:rPr lang="en-GB" sz="1100" dirty="0" err="1">
                <a:solidFill>
                  <a:schemeClr val="dk1"/>
                </a:solidFill>
                <a:latin typeface="Arial" panose="020B0604020202020204" pitchFamily="34" charset="0"/>
                <a:cs typeface="Arial" panose="020B0604020202020204" pitchFamily="34" charset="0"/>
              </a:rPr>
              <a:t>NumOfProducts</a:t>
            </a:r>
            <a:r>
              <a:rPr lang="en-GB" sz="1100" dirty="0">
                <a:solidFill>
                  <a:schemeClr val="dk1"/>
                </a:solidFill>
                <a:latin typeface="Arial" panose="020B0604020202020204" pitchFamily="34" charset="0"/>
                <a:cs typeface="Arial" panose="020B0604020202020204" pitchFamily="34" charset="0"/>
              </a:rPr>
              <a:t>: </a:t>
            </a:r>
            <a:r>
              <a:rPr lang="en-GB" sz="1100" b="0" i="0" u="none" strike="noStrike" cap="none" dirty="0">
                <a:solidFill>
                  <a:srgbClr val="000000"/>
                </a:solidFill>
                <a:latin typeface="Arial" panose="020B0604020202020204" pitchFamily="34" charset="0"/>
                <a:ea typeface="Lato"/>
                <a:cs typeface="Arial" panose="020B0604020202020204" pitchFamily="34" charset="0"/>
                <a:sym typeface="Lato"/>
              </a:rPr>
              <a:t>refers to the number of products that a customer has purchased through the bank. </a:t>
            </a:r>
            <a:endParaRPr lang="en-US" sz="1100" dirty="0">
              <a:solidFill>
                <a:schemeClr val="dk1"/>
              </a:solidFill>
              <a:latin typeface="Arial" panose="020B0604020202020204" pitchFamily="34" charset="0"/>
              <a:cs typeface="Arial" panose="020B0604020202020204" pitchFamily="34" charset="0"/>
            </a:endParaRPr>
          </a:p>
          <a:p>
            <a:pPr indent="-298450">
              <a:buClr>
                <a:schemeClr val="dk1"/>
              </a:buClr>
              <a:buSzPts val="1100"/>
            </a:pPr>
            <a:r>
              <a:rPr lang="en-US" sz="1100" dirty="0" err="1">
                <a:solidFill>
                  <a:schemeClr val="dk1"/>
                </a:solidFill>
                <a:latin typeface="Arial" panose="020B0604020202020204" pitchFamily="34" charset="0"/>
                <a:cs typeface="Arial" panose="020B0604020202020204" pitchFamily="34" charset="0"/>
              </a:rPr>
              <a:t>HasCrCard</a:t>
            </a:r>
            <a:r>
              <a:rPr lang="en-US" sz="1100" dirty="0">
                <a:solidFill>
                  <a:schemeClr val="dk1"/>
                </a:solidFill>
                <a:latin typeface="Arial" panose="020B0604020202020204" pitchFamily="34" charset="0"/>
                <a:cs typeface="Arial" panose="020B0604020202020204" pitchFamily="34" charset="0"/>
              </a:rPr>
              <a:t>: </a:t>
            </a:r>
            <a:r>
              <a:rPr lang="en-US" sz="1100" b="0" i="0" u="none" strike="noStrike" cap="none" dirty="0">
                <a:solidFill>
                  <a:srgbClr val="000000"/>
                </a:solidFill>
                <a:latin typeface="Arial" panose="020B0604020202020204" pitchFamily="34" charset="0"/>
                <a:ea typeface="Lato"/>
                <a:cs typeface="Arial" panose="020B0604020202020204" pitchFamily="34" charset="0"/>
                <a:sym typeface="Lato"/>
              </a:rPr>
              <a:t>denotes whether or not a customer has a credit card. This column is also relevant, since people with a credit card are less likely to leave the bank.</a:t>
            </a:r>
            <a:endParaRPr lang="en-US" sz="1100" dirty="0">
              <a:solidFill>
                <a:schemeClr val="dk1"/>
              </a:solidFill>
              <a:latin typeface="Arial" panose="020B0604020202020204" pitchFamily="34" charset="0"/>
              <a:cs typeface="Arial" panose="020B0604020202020204" pitchFamily="34" charset="0"/>
            </a:endParaRPr>
          </a:p>
          <a:p>
            <a:pPr indent="-298450">
              <a:buClr>
                <a:schemeClr val="dk1"/>
              </a:buClr>
              <a:buSzPts val="1100"/>
            </a:pPr>
            <a:r>
              <a:rPr lang="en-GB" sz="1100" dirty="0" err="1">
                <a:solidFill>
                  <a:schemeClr val="dk1"/>
                </a:solidFill>
                <a:latin typeface="Arial" panose="020B0604020202020204" pitchFamily="34" charset="0"/>
                <a:cs typeface="Arial" panose="020B0604020202020204" pitchFamily="34" charset="0"/>
              </a:rPr>
              <a:t>IsActiveMember</a:t>
            </a:r>
            <a:r>
              <a:rPr lang="en-GB" sz="1100" dirty="0">
                <a:solidFill>
                  <a:schemeClr val="dk1"/>
                </a:solidFill>
                <a:latin typeface="Arial" panose="020B0604020202020204" pitchFamily="34" charset="0"/>
                <a:cs typeface="Arial" panose="020B0604020202020204" pitchFamily="34" charset="0"/>
              </a:rPr>
              <a:t>: </a:t>
            </a:r>
            <a:r>
              <a:rPr lang="en-US" sz="1100" b="0" i="0" u="none" strike="noStrike" cap="none" dirty="0">
                <a:solidFill>
                  <a:schemeClr val="dk1"/>
                </a:solidFill>
                <a:latin typeface="Arial" panose="020B0604020202020204" pitchFamily="34" charset="0"/>
                <a:ea typeface="Lato"/>
                <a:cs typeface="Arial" panose="020B0604020202020204" pitchFamily="34" charset="0"/>
                <a:sym typeface="Lato"/>
              </a:rPr>
              <a:t>active customers are less likely to leave the bank (as per the criteria defined by the bank for identifying the activeness).</a:t>
            </a:r>
            <a:endParaRPr sz="1100" dirty="0">
              <a:solidFill>
                <a:schemeClr val="dk1"/>
              </a:solidFill>
              <a:latin typeface="Arial" panose="020B0604020202020204" pitchFamily="34" charset="0"/>
              <a:cs typeface="Arial" panose="020B0604020202020204" pitchFamily="34" charset="0"/>
            </a:endParaRPr>
          </a:p>
          <a:p>
            <a:pPr indent="-298450">
              <a:buClr>
                <a:schemeClr val="dk1"/>
              </a:buClr>
              <a:buSzPts val="1100"/>
            </a:pPr>
            <a:r>
              <a:rPr lang="en-GB" sz="1100" dirty="0">
                <a:solidFill>
                  <a:schemeClr val="dk1"/>
                </a:solidFill>
                <a:latin typeface="Arial" panose="020B0604020202020204" pitchFamily="34" charset="0"/>
                <a:cs typeface="Arial" panose="020B0604020202020204" pitchFamily="34" charset="0"/>
              </a:rPr>
              <a:t>Exited: </a:t>
            </a:r>
            <a:r>
              <a:rPr lang="en-US" sz="1100" b="0" i="0" u="none" strike="noStrike" cap="none" dirty="0">
                <a:solidFill>
                  <a:schemeClr val="dk1"/>
                </a:solidFill>
                <a:latin typeface="Arial" panose="020B0604020202020204" pitchFamily="34" charset="0"/>
                <a:ea typeface="Lato"/>
                <a:cs typeface="Arial" panose="020B0604020202020204" pitchFamily="34" charset="0"/>
                <a:sym typeface="Lato"/>
              </a:rPr>
              <a:t>whether or not the customer left the bank.</a:t>
            </a:r>
            <a:endParaRPr sz="1100" dirty="0">
              <a:solidFill>
                <a:schemeClr val="dk1"/>
              </a:solidFill>
              <a:latin typeface="Arial" panose="020B0604020202020204" pitchFamily="34" charset="0"/>
              <a:cs typeface="Arial" panose="020B0604020202020204" pitchFamily="34" charset="0"/>
            </a:endParaRPr>
          </a:p>
        </p:txBody>
      </p:sp>
      <p:sp>
        <p:nvSpPr>
          <p:cNvPr id="86" name="Google Shape;86;p18"/>
          <p:cNvSpPr txBox="1"/>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605"/>
              <a:buNone/>
            </a:pPr>
            <a:r>
              <a:rPr lang="en-GB" sz="2140" b="1">
                <a:solidFill>
                  <a:srgbClr val="000000"/>
                </a:solidFill>
              </a:rPr>
              <a:t>Data description</a:t>
            </a:r>
            <a:endParaRPr sz="2140" b="1">
              <a:solidFill>
                <a:srgbClr val="000000"/>
              </a:solidFill>
            </a:endParaRPr>
          </a:p>
          <a:p>
            <a:pPr marL="0" lvl="0" indent="0" algn="l" rtl="0">
              <a:lnSpc>
                <a:spcPct val="80000"/>
              </a:lnSpc>
              <a:spcBef>
                <a:spcPts val="0"/>
              </a:spcBef>
              <a:spcAft>
                <a:spcPts val="0"/>
              </a:spcAft>
              <a:buSzPts val="605"/>
              <a:buNone/>
            </a:pPr>
            <a:endParaRPr sz="2140" b="1">
              <a:solidFill>
                <a:srgbClr val="000000"/>
              </a:solidFill>
            </a:endParaRPr>
          </a:p>
        </p:txBody>
      </p:sp>
      <p:sp>
        <p:nvSpPr>
          <p:cNvPr id="2" name="Google Shape;84;p18">
            <a:extLst>
              <a:ext uri="{FF2B5EF4-FFF2-40B4-BE49-F238E27FC236}">
                <a16:creationId xmlns:a16="http://schemas.microsoft.com/office/drawing/2014/main" id="{E313E38C-D72D-2550-55F1-C58CDD5EC333}"/>
              </a:ext>
            </a:extLst>
          </p:cNvPr>
          <p:cNvSpPr txBox="1">
            <a:spLocks/>
          </p:cNvSpPr>
          <p:nvPr/>
        </p:nvSpPr>
        <p:spPr>
          <a:xfrm>
            <a:off x="311700" y="2131200"/>
            <a:ext cx="3999900" cy="97872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7500" algn="l" rtl="0" eaLnBrk="1" hangingPunct="1">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1pPr>
            <a:lvl2pPr marL="914400" marR="0" lvl="1" indent="-304800" algn="l" rtl="0" eaLnBrk="1" hangingPunct="1">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eaLnBrk="1" hangingPunct="1">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eaLnBrk="1" hangingPunct="1">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eaLnBrk="1" hangingPunct="1">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eaLnBrk="1" hangingPunct="1">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eaLnBrk="1" hangingPunct="1">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eaLnBrk="1" hangingPunct="1">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eaLnBrk="1" hangingPunct="1">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pPr marL="0" indent="0">
              <a:buClr>
                <a:schemeClr val="dk1"/>
              </a:buClr>
              <a:buSzPct val="55000"/>
              <a:buFont typeface="Arial"/>
              <a:buNone/>
            </a:pPr>
            <a:r>
              <a:rPr lang="en-US" sz="1100" b="1" dirty="0" err="1">
                <a:solidFill>
                  <a:schemeClr val="dk1"/>
                </a:solidFill>
              </a:rPr>
              <a:t>creditcard</a:t>
            </a:r>
            <a:r>
              <a:rPr lang="en-US" sz="1100" b="1" dirty="0">
                <a:solidFill>
                  <a:schemeClr val="dk1"/>
                </a:solidFill>
              </a:rPr>
              <a:t>:</a:t>
            </a:r>
          </a:p>
          <a:p>
            <a:pPr indent="-294054">
              <a:buClr>
                <a:schemeClr val="dk1"/>
              </a:buClr>
              <a:buSzPct val="100000"/>
            </a:pPr>
            <a:r>
              <a:rPr lang="en-US" sz="1100" dirty="0" err="1">
                <a:solidFill>
                  <a:schemeClr val="dk1"/>
                </a:solidFill>
              </a:rPr>
              <a:t>CreditID</a:t>
            </a:r>
            <a:r>
              <a:rPr lang="en-US" sz="1100" dirty="0">
                <a:solidFill>
                  <a:schemeClr val="dk1"/>
                </a:solidFill>
              </a:rPr>
              <a:t>: 0 and 1, unique identifier</a:t>
            </a:r>
          </a:p>
          <a:p>
            <a:pPr indent="-294054">
              <a:buClr>
                <a:schemeClr val="dk1"/>
              </a:buClr>
              <a:buSzPct val="100000"/>
            </a:pPr>
            <a:r>
              <a:rPr lang="en-US" sz="1100" dirty="0">
                <a:solidFill>
                  <a:schemeClr val="dk1"/>
                </a:solidFill>
              </a:rPr>
              <a:t>Category: Corresponding category like ‘credit card holder’ for 1 and ‘non credit card holder’ for 0</a:t>
            </a:r>
            <a:endParaRPr lang="en-US" sz="1100" dirty="0"/>
          </a:p>
          <a:p>
            <a:pPr marL="0" indent="0">
              <a:spcBef>
                <a:spcPts val="1200"/>
              </a:spcBef>
              <a:spcAft>
                <a:spcPts val="1200"/>
              </a:spcAft>
              <a:buFont typeface="Arial"/>
              <a:buNone/>
            </a:pPr>
            <a:endParaRPr lang="en-US" dirty="0"/>
          </a:p>
        </p:txBody>
      </p:sp>
      <p:sp>
        <p:nvSpPr>
          <p:cNvPr id="3" name="Google Shape;84;p18">
            <a:extLst>
              <a:ext uri="{FF2B5EF4-FFF2-40B4-BE49-F238E27FC236}">
                <a16:creationId xmlns:a16="http://schemas.microsoft.com/office/drawing/2014/main" id="{1E9D9805-04A1-DE7B-60ED-96A11309AF15}"/>
              </a:ext>
            </a:extLst>
          </p:cNvPr>
          <p:cNvSpPr txBox="1">
            <a:spLocks/>
          </p:cNvSpPr>
          <p:nvPr/>
        </p:nvSpPr>
        <p:spPr>
          <a:xfrm>
            <a:off x="311700" y="3109925"/>
            <a:ext cx="3999900" cy="97872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7500" algn="l" rtl="0" eaLnBrk="1" hangingPunct="1">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1pPr>
            <a:lvl2pPr marL="914400" marR="0" lvl="1" indent="-304800" algn="l" rtl="0" eaLnBrk="1" hangingPunct="1">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eaLnBrk="1" hangingPunct="1">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eaLnBrk="1" hangingPunct="1">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eaLnBrk="1" hangingPunct="1">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eaLnBrk="1" hangingPunct="1">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eaLnBrk="1" hangingPunct="1">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eaLnBrk="1" hangingPunct="1">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eaLnBrk="1" hangingPunct="1">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pPr marL="0" indent="0">
              <a:buClr>
                <a:schemeClr val="dk1"/>
              </a:buClr>
              <a:buSzPct val="55000"/>
              <a:buFont typeface="Arial"/>
              <a:buNone/>
            </a:pPr>
            <a:r>
              <a:rPr lang="en-US" sz="1100" b="1" dirty="0" err="1">
                <a:solidFill>
                  <a:schemeClr val="dk1"/>
                </a:solidFill>
              </a:rPr>
              <a:t>exitcustomer</a:t>
            </a:r>
            <a:r>
              <a:rPr lang="en-US" sz="1100" b="1" dirty="0">
                <a:solidFill>
                  <a:schemeClr val="dk1"/>
                </a:solidFill>
              </a:rPr>
              <a:t>:</a:t>
            </a:r>
          </a:p>
          <a:p>
            <a:pPr indent="-294054">
              <a:buClr>
                <a:schemeClr val="dk1"/>
              </a:buClr>
              <a:buSzPct val="100000"/>
            </a:pPr>
            <a:r>
              <a:rPr lang="en-US" sz="1100" dirty="0" err="1">
                <a:solidFill>
                  <a:schemeClr val="dk1"/>
                </a:solidFill>
              </a:rPr>
              <a:t>ExitID</a:t>
            </a:r>
            <a:r>
              <a:rPr lang="en-US" sz="1100" dirty="0">
                <a:solidFill>
                  <a:schemeClr val="dk1"/>
                </a:solidFill>
              </a:rPr>
              <a:t>: 0 and 1, unique identifier</a:t>
            </a:r>
          </a:p>
          <a:p>
            <a:pPr indent="-294054">
              <a:buClr>
                <a:schemeClr val="dk1"/>
              </a:buClr>
              <a:buSzPct val="100000"/>
            </a:pPr>
            <a:r>
              <a:rPr lang="en-US" sz="1100" dirty="0" err="1">
                <a:solidFill>
                  <a:schemeClr val="dk1"/>
                </a:solidFill>
              </a:rPr>
              <a:t>ExitCategory</a:t>
            </a:r>
            <a:r>
              <a:rPr lang="en-US" sz="1100" dirty="0">
                <a:solidFill>
                  <a:schemeClr val="dk1"/>
                </a:solidFill>
              </a:rPr>
              <a:t>: Corresponding category like ‘Exit’ for 1 and ‘Retain’ for 0</a:t>
            </a:r>
            <a:endParaRPr lang="en-US" sz="1100" dirty="0"/>
          </a:p>
          <a:p>
            <a:pPr marL="0" indent="0">
              <a:spcBef>
                <a:spcPts val="1200"/>
              </a:spcBef>
              <a:spcAft>
                <a:spcPts val="1200"/>
              </a:spcAft>
              <a:buFont typeface="Arial"/>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a:extLst>
            <a:ext uri="{FF2B5EF4-FFF2-40B4-BE49-F238E27FC236}">
              <a16:creationId xmlns:a16="http://schemas.microsoft.com/office/drawing/2014/main" id="{999F5CBD-9863-3114-1B99-4303E30EA37D}"/>
            </a:ext>
          </a:extLst>
        </p:cNvPr>
        <p:cNvGrpSpPr/>
        <p:nvPr/>
      </p:nvGrpSpPr>
      <p:grpSpPr>
        <a:xfrm>
          <a:off x="0" y="0"/>
          <a:ext cx="0" cy="0"/>
          <a:chOff x="0" y="0"/>
          <a:chExt cx="0" cy="0"/>
        </a:xfrm>
      </p:grpSpPr>
      <p:sp>
        <p:nvSpPr>
          <p:cNvPr id="84" name="Google Shape;84;p18">
            <a:extLst>
              <a:ext uri="{FF2B5EF4-FFF2-40B4-BE49-F238E27FC236}">
                <a16:creationId xmlns:a16="http://schemas.microsoft.com/office/drawing/2014/main" id="{165F19E3-F1DE-8831-F07F-5F6821D6FB5C}"/>
              </a:ext>
            </a:extLst>
          </p:cNvPr>
          <p:cNvSpPr txBox="1">
            <a:spLocks noGrp="1"/>
          </p:cNvSpPr>
          <p:nvPr>
            <p:ph type="body" idx="1"/>
          </p:nvPr>
        </p:nvSpPr>
        <p:spPr>
          <a:xfrm>
            <a:off x="311700" y="1152475"/>
            <a:ext cx="3999900" cy="978725"/>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ct val="55000"/>
              <a:buFont typeface="Arial"/>
              <a:buNone/>
            </a:pPr>
            <a:r>
              <a:rPr lang="en-GB" sz="1100" b="1" dirty="0">
                <a:solidFill>
                  <a:schemeClr val="dk1"/>
                </a:solidFill>
              </a:rPr>
              <a:t>gender:</a:t>
            </a:r>
            <a:endParaRPr sz="1100" b="1" dirty="0">
              <a:solidFill>
                <a:schemeClr val="dk1"/>
              </a:solidFill>
            </a:endParaRPr>
          </a:p>
          <a:p>
            <a:pPr marL="457200" lvl="0" indent="-294054" algn="l" rtl="0">
              <a:spcBef>
                <a:spcPts val="0"/>
              </a:spcBef>
              <a:spcAft>
                <a:spcPts val="0"/>
              </a:spcAft>
              <a:buClr>
                <a:schemeClr val="dk1"/>
              </a:buClr>
              <a:buSzPct val="100000"/>
              <a:buChar char="●"/>
            </a:pPr>
            <a:r>
              <a:rPr lang="en-GB" sz="1100" dirty="0" err="1">
                <a:solidFill>
                  <a:schemeClr val="dk1"/>
                </a:solidFill>
              </a:rPr>
              <a:t>GenderID</a:t>
            </a:r>
            <a:r>
              <a:rPr lang="en-GB" sz="1100" dirty="0">
                <a:solidFill>
                  <a:schemeClr val="dk1"/>
                </a:solidFill>
              </a:rPr>
              <a:t>: 1 and 2, unique identifier</a:t>
            </a:r>
          </a:p>
          <a:p>
            <a:pPr marL="457200" lvl="0" indent="-294054" algn="l" rtl="0">
              <a:spcBef>
                <a:spcPts val="0"/>
              </a:spcBef>
              <a:spcAft>
                <a:spcPts val="0"/>
              </a:spcAft>
              <a:buClr>
                <a:schemeClr val="dk1"/>
              </a:buClr>
              <a:buSzPct val="100000"/>
              <a:buChar char="●"/>
            </a:pPr>
            <a:r>
              <a:rPr lang="en-US" sz="1100" dirty="0" err="1">
                <a:solidFill>
                  <a:schemeClr val="dk1"/>
                </a:solidFill>
              </a:rPr>
              <a:t>GenderCategory</a:t>
            </a:r>
            <a:r>
              <a:rPr lang="en-US" sz="1100" dirty="0">
                <a:solidFill>
                  <a:schemeClr val="dk1"/>
                </a:solidFill>
              </a:rPr>
              <a:t>: Corresponding category like Male for 1 and Female for 2</a:t>
            </a:r>
            <a:endParaRPr lang="en-US" sz="1100" dirty="0"/>
          </a:p>
          <a:p>
            <a:pPr marL="0" lvl="0" indent="0" algn="l" rtl="0">
              <a:spcBef>
                <a:spcPts val="1200"/>
              </a:spcBef>
              <a:spcAft>
                <a:spcPts val="1200"/>
              </a:spcAft>
              <a:buNone/>
            </a:pPr>
            <a:endParaRPr dirty="0"/>
          </a:p>
        </p:txBody>
      </p:sp>
      <p:sp>
        <p:nvSpPr>
          <p:cNvPr id="85" name="Google Shape;85;p18">
            <a:extLst>
              <a:ext uri="{FF2B5EF4-FFF2-40B4-BE49-F238E27FC236}">
                <a16:creationId xmlns:a16="http://schemas.microsoft.com/office/drawing/2014/main" id="{CCB37281-4601-7BDA-A39B-EF73AB57CDA1}"/>
              </a:ext>
            </a:extLst>
          </p:cNvPr>
          <p:cNvSpPr txBox="1">
            <a:spLocks noGrp="1"/>
          </p:cNvSpPr>
          <p:nvPr>
            <p:ph type="body" idx="2"/>
          </p:nvPr>
        </p:nvSpPr>
        <p:spPr>
          <a:xfrm>
            <a:off x="4832400" y="1152475"/>
            <a:ext cx="3999900" cy="2641925"/>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100" b="1" dirty="0" err="1">
                <a:solidFill>
                  <a:schemeClr val="dk1"/>
                </a:solidFill>
                <a:latin typeface="Arial" panose="020B0604020202020204" pitchFamily="34" charset="0"/>
                <a:cs typeface="Arial" panose="020B0604020202020204" pitchFamily="34" charset="0"/>
              </a:rPr>
              <a:t>customerinfo</a:t>
            </a:r>
            <a:r>
              <a:rPr lang="en-GB" sz="1100" b="1" dirty="0">
                <a:solidFill>
                  <a:schemeClr val="dk1"/>
                </a:solidFill>
                <a:latin typeface="Arial" panose="020B0604020202020204" pitchFamily="34" charset="0"/>
                <a:cs typeface="Arial" panose="020B0604020202020204" pitchFamily="34" charset="0"/>
              </a:rPr>
              <a:t>:</a:t>
            </a:r>
            <a:endParaRPr sz="1100" b="1" dirty="0">
              <a:solidFill>
                <a:schemeClr val="dk1"/>
              </a:solidFill>
              <a:latin typeface="Arial" panose="020B0604020202020204" pitchFamily="34" charset="0"/>
              <a:cs typeface="Arial" panose="020B0604020202020204" pitchFamily="34" charset="0"/>
            </a:endParaRPr>
          </a:p>
          <a:p>
            <a:pPr marL="457200" lvl="0" indent="-298450" algn="l" rtl="0">
              <a:spcBef>
                <a:spcPts val="0"/>
              </a:spcBef>
              <a:spcAft>
                <a:spcPts val="0"/>
              </a:spcAft>
              <a:buClr>
                <a:schemeClr val="dk1"/>
              </a:buClr>
              <a:buSzPts val="1100"/>
              <a:buChar char="●"/>
            </a:pPr>
            <a:r>
              <a:rPr lang="en-GB" sz="1100" dirty="0" err="1">
                <a:solidFill>
                  <a:schemeClr val="dk1"/>
                </a:solidFill>
                <a:latin typeface="Arial" panose="020B0604020202020204" pitchFamily="34" charset="0"/>
                <a:cs typeface="Arial" panose="020B0604020202020204" pitchFamily="34" charset="0"/>
              </a:rPr>
              <a:t>CustomerId</a:t>
            </a:r>
            <a:r>
              <a:rPr lang="en-GB" sz="1100" dirty="0">
                <a:solidFill>
                  <a:schemeClr val="dk1"/>
                </a:solidFill>
                <a:latin typeface="Arial" panose="020B0604020202020204" pitchFamily="34" charset="0"/>
                <a:cs typeface="Arial" panose="020B0604020202020204" pitchFamily="34" charset="0"/>
              </a:rPr>
              <a:t>: Unique identifier assigned to each customer.</a:t>
            </a:r>
            <a:endParaRPr sz="1100" dirty="0">
              <a:solidFill>
                <a:schemeClr val="dk1"/>
              </a:solidFill>
              <a:latin typeface="Arial" panose="020B0604020202020204" pitchFamily="34" charset="0"/>
              <a:cs typeface="Arial" panose="020B0604020202020204" pitchFamily="34" charset="0"/>
            </a:endParaRPr>
          </a:p>
          <a:p>
            <a:pPr marL="457200" lvl="0" indent="-298450" algn="l" rtl="0">
              <a:spcBef>
                <a:spcPts val="0"/>
              </a:spcBef>
              <a:spcAft>
                <a:spcPts val="0"/>
              </a:spcAft>
              <a:buClr>
                <a:schemeClr val="dk1"/>
              </a:buClr>
              <a:buSzPts val="1100"/>
              <a:buChar char="●"/>
            </a:pPr>
            <a:r>
              <a:rPr lang="en-GB" sz="1100" dirty="0">
                <a:solidFill>
                  <a:schemeClr val="dk1"/>
                </a:solidFill>
                <a:latin typeface="Arial" panose="020B0604020202020204" pitchFamily="34" charset="0"/>
                <a:cs typeface="Arial" panose="020B0604020202020204" pitchFamily="34" charset="0"/>
              </a:rPr>
              <a:t>Surname: </a:t>
            </a:r>
            <a:r>
              <a:rPr lang="en-US" sz="1100" dirty="0">
                <a:solidFill>
                  <a:schemeClr val="dk1"/>
                </a:solidFill>
                <a:latin typeface="Arial" panose="020B0604020202020204" pitchFamily="34" charset="0"/>
                <a:cs typeface="Arial" panose="020B0604020202020204" pitchFamily="34" charset="0"/>
              </a:rPr>
              <a:t>Last name of each customer.</a:t>
            </a:r>
          </a:p>
          <a:p>
            <a:pPr indent="-298450">
              <a:buClr>
                <a:schemeClr val="dk1"/>
              </a:buClr>
              <a:buSzPts val="1100"/>
            </a:pPr>
            <a:r>
              <a:rPr lang="en-US" sz="1100" dirty="0">
                <a:solidFill>
                  <a:schemeClr val="dk1"/>
                </a:solidFill>
                <a:latin typeface="Arial" panose="020B0604020202020204" pitchFamily="34" charset="0"/>
                <a:cs typeface="Arial" panose="020B0604020202020204" pitchFamily="34" charset="0"/>
              </a:rPr>
              <a:t>Age: Age of each customer in years</a:t>
            </a:r>
            <a:r>
              <a:rPr lang="en-US" sz="1100" b="0" i="0" u="none" strike="noStrike" cap="none" dirty="0">
                <a:solidFill>
                  <a:srgbClr val="000000"/>
                </a:solidFill>
                <a:latin typeface="Arial" panose="020B0604020202020204" pitchFamily="34" charset="0"/>
                <a:ea typeface="Lato"/>
                <a:cs typeface="Arial" panose="020B0604020202020204" pitchFamily="34" charset="0"/>
                <a:sym typeface="Lato"/>
              </a:rPr>
              <a:t>.</a:t>
            </a:r>
            <a:endParaRPr lang="en-US" sz="1100" b="0" i="0" u="none" strike="noStrike" cap="none" dirty="0">
              <a:solidFill>
                <a:schemeClr val="dk1"/>
              </a:solidFill>
              <a:latin typeface="Arial" panose="020B0604020202020204" pitchFamily="34" charset="0"/>
              <a:ea typeface="Lato"/>
              <a:cs typeface="Arial" panose="020B0604020202020204" pitchFamily="34" charset="0"/>
              <a:sym typeface="Lato"/>
            </a:endParaRPr>
          </a:p>
          <a:p>
            <a:pPr indent="-298450">
              <a:buClr>
                <a:schemeClr val="dk1"/>
              </a:buClr>
              <a:buSzPts val="1100"/>
            </a:pPr>
            <a:r>
              <a:rPr lang="en-US" sz="1100" dirty="0" err="1">
                <a:solidFill>
                  <a:schemeClr val="dk1"/>
                </a:solidFill>
                <a:latin typeface="Arial" panose="020B0604020202020204" pitchFamily="34" charset="0"/>
                <a:cs typeface="Arial" panose="020B0604020202020204" pitchFamily="34" charset="0"/>
              </a:rPr>
              <a:t>GenderID</a:t>
            </a:r>
            <a:r>
              <a:rPr lang="en-US" sz="1100" dirty="0">
                <a:solidFill>
                  <a:schemeClr val="dk1"/>
                </a:solidFill>
                <a:latin typeface="Arial" panose="020B0604020202020204" pitchFamily="34" charset="0"/>
                <a:cs typeface="Arial" panose="020B0604020202020204" pitchFamily="34" charset="0"/>
              </a:rPr>
              <a:t>: </a:t>
            </a:r>
            <a:r>
              <a:rPr lang="en-US" sz="1100" dirty="0">
                <a:solidFill>
                  <a:srgbClr val="000000"/>
                </a:solidFill>
                <a:latin typeface="Arial" panose="020B0604020202020204" pitchFamily="34" charset="0"/>
                <a:ea typeface="Lato"/>
                <a:cs typeface="Arial" panose="020B0604020202020204" pitchFamily="34" charset="0"/>
                <a:sym typeface="Lato"/>
              </a:rPr>
              <a:t>Id depicting whether person is male or female</a:t>
            </a:r>
            <a:r>
              <a:rPr lang="en-US" sz="1100" b="0" i="0" u="none" strike="noStrike" cap="none" dirty="0">
                <a:solidFill>
                  <a:srgbClr val="000000"/>
                </a:solidFill>
                <a:latin typeface="Arial" panose="020B0604020202020204" pitchFamily="34" charset="0"/>
                <a:ea typeface="Lato"/>
                <a:cs typeface="Arial" panose="020B0604020202020204" pitchFamily="34" charset="0"/>
                <a:sym typeface="Lato"/>
              </a:rPr>
              <a:t>.</a:t>
            </a:r>
          </a:p>
          <a:p>
            <a:pPr marL="457200" lvl="0" indent="-298450" algn="l" rtl="0">
              <a:spcBef>
                <a:spcPts val="0"/>
              </a:spcBef>
              <a:spcAft>
                <a:spcPts val="0"/>
              </a:spcAft>
              <a:buClr>
                <a:schemeClr val="dk1"/>
              </a:buClr>
              <a:buSzPts val="1100"/>
              <a:buChar char="●"/>
            </a:pPr>
            <a:r>
              <a:rPr lang="en-GB" sz="1100" dirty="0" err="1">
                <a:solidFill>
                  <a:schemeClr val="dk1"/>
                </a:solidFill>
                <a:latin typeface="Arial" panose="020B0604020202020204" pitchFamily="34" charset="0"/>
                <a:cs typeface="Arial" panose="020B0604020202020204" pitchFamily="34" charset="0"/>
              </a:rPr>
              <a:t>EstimatedSalary</a:t>
            </a:r>
            <a:r>
              <a:rPr lang="en-GB" sz="1100" dirty="0">
                <a:solidFill>
                  <a:schemeClr val="dk1"/>
                </a:solidFill>
                <a:latin typeface="Arial" panose="020B0604020202020204" pitchFamily="34" charset="0"/>
                <a:cs typeface="Arial" panose="020B0604020202020204" pitchFamily="34" charset="0"/>
              </a:rPr>
              <a:t>: </a:t>
            </a:r>
            <a:r>
              <a:rPr lang="en-GB" sz="1100" dirty="0">
                <a:solidFill>
                  <a:srgbClr val="000000"/>
                </a:solidFill>
                <a:latin typeface="Arial" panose="020B0604020202020204" pitchFamily="34" charset="0"/>
                <a:ea typeface="Lato"/>
                <a:cs typeface="Arial" panose="020B0604020202020204" pitchFamily="34" charset="0"/>
                <a:sym typeface="Lato"/>
              </a:rPr>
              <a:t>Denotes the Average Salary of each Customer</a:t>
            </a:r>
            <a:endParaRPr lang="en-US" sz="1100" dirty="0">
              <a:solidFill>
                <a:schemeClr val="dk1"/>
              </a:solidFill>
              <a:latin typeface="Arial" panose="020B0604020202020204" pitchFamily="34" charset="0"/>
              <a:cs typeface="Arial" panose="020B0604020202020204" pitchFamily="34" charset="0"/>
            </a:endParaRPr>
          </a:p>
          <a:p>
            <a:pPr indent="-298450">
              <a:buClr>
                <a:schemeClr val="dk1"/>
              </a:buClr>
              <a:buSzPts val="1100"/>
            </a:pPr>
            <a:r>
              <a:rPr lang="en-US" sz="1100" dirty="0" err="1">
                <a:solidFill>
                  <a:schemeClr val="dk1"/>
                </a:solidFill>
                <a:latin typeface="Arial" panose="020B0604020202020204" pitchFamily="34" charset="0"/>
                <a:cs typeface="Arial" panose="020B0604020202020204" pitchFamily="34" charset="0"/>
              </a:rPr>
              <a:t>GeographyID</a:t>
            </a:r>
            <a:r>
              <a:rPr lang="en-US" sz="1100" dirty="0">
                <a:solidFill>
                  <a:schemeClr val="dk1"/>
                </a:solidFill>
                <a:latin typeface="Arial" panose="020B0604020202020204" pitchFamily="34" charset="0"/>
                <a:cs typeface="Arial" panose="020B0604020202020204" pitchFamily="34" charset="0"/>
              </a:rPr>
              <a:t>: ID denoting from which location the customer is.</a:t>
            </a:r>
          </a:p>
          <a:p>
            <a:pPr indent="-298450">
              <a:buClr>
                <a:schemeClr val="dk1"/>
              </a:buClr>
              <a:buSzPts val="1100"/>
            </a:pPr>
            <a:r>
              <a:rPr lang="en-GB" sz="1100" dirty="0">
                <a:solidFill>
                  <a:schemeClr val="dk1"/>
                </a:solidFill>
                <a:latin typeface="Arial" panose="020B0604020202020204" pitchFamily="34" charset="0"/>
                <a:cs typeface="Arial" panose="020B0604020202020204" pitchFamily="34" charset="0"/>
              </a:rPr>
              <a:t>Bank DOJ: Date of Joining of Bank</a:t>
            </a:r>
            <a:endParaRPr sz="1100" dirty="0">
              <a:solidFill>
                <a:schemeClr val="dk1"/>
              </a:solidFill>
              <a:latin typeface="Arial" panose="020B0604020202020204" pitchFamily="34" charset="0"/>
              <a:cs typeface="Arial" panose="020B0604020202020204" pitchFamily="34" charset="0"/>
            </a:endParaRPr>
          </a:p>
        </p:txBody>
      </p:sp>
      <p:sp>
        <p:nvSpPr>
          <p:cNvPr id="86" name="Google Shape;86;p18">
            <a:extLst>
              <a:ext uri="{FF2B5EF4-FFF2-40B4-BE49-F238E27FC236}">
                <a16:creationId xmlns:a16="http://schemas.microsoft.com/office/drawing/2014/main" id="{56BF0CAD-F600-7791-0AC6-99E55619DA4B}"/>
              </a:ext>
            </a:extLst>
          </p:cNvPr>
          <p:cNvSpPr txBox="1"/>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605"/>
              <a:buNone/>
            </a:pPr>
            <a:r>
              <a:rPr lang="en-GB" sz="2140" b="1">
                <a:solidFill>
                  <a:srgbClr val="000000"/>
                </a:solidFill>
              </a:rPr>
              <a:t>Data description</a:t>
            </a:r>
            <a:endParaRPr sz="2140" b="1">
              <a:solidFill>
                <a:srgbClr val="000000"/>
              </a:solidFill>
            </a:endParaRPr>
          </a:p>
          <a:p>
            <a:pPr marL="0" lvl="0" indent="0" algn="l" rtl="0">
              <a:lnSpc>
                <a:spcPct val="80000"/>
              </a:lnSpc>
              <a:spcBef>
                <a:spcPts val="0"/>
              </a:spcBef>
              <a:spcAft>
                <a:spcPts val="0"/>
              </a:spcAft>
              <a:buSzPts val="605"/>
              <a:buNone/>
            </a:pPr>
            <a:endParaRPr sz="2140" b="1">
              <a:solidFill>
                <a:srgbClr val="000000"/>
              </a:solidFill>
            </a:endParaRPr>
          </a:p>
        </p:txBody>
      </p:sp>
      <p:sp>
        <p:nvSpPr>
          <p:cNvPr id="2" name="Google Shape;84;p18">
            <a:extLst>
              <a:ext uri="{FF2B5EF4-FFF2-40B4-BE49-F238E27FC236}">
                <a16:creationId xmlns:a16="http://schemas.microsoft.com/office/drawing/2014/main" id="{F57B056F-B456-8C55-F025-1B16404B209C}"/>
              </a:ext>
            </a:extLst>
          </p:cNvPr>
          <p:cNvSpPr txBox="1">
            <a:spLocks/>
          </p:cNvSpPr>
          <p:nvPr/>
        </p:nvSpPr>
        <p:spPr>
          <a:xfrm>
            <a:off x="311700" y="2131200"/>
            <a:ext cx="3999900" cy="97872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7500" algn="l" rtl="0" eaLnBrk="1" hangingPunct="1">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1pPr>
            <a:lvl2pPr marL="914400" marR="0" lvl="1" indent="-304800" algn="l" rtl="0" eaLnBrk="1" hangingPunct="1">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eaLnBrk="1" hangingPunct="1">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eaLnBrk="1" hangingPunct="1">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eaLnBrk="1" hangingPunct="1">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eaLnBrk="1" hangingPunct="1">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eaLnBrk="1" hangingPunct="1">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eaLnBrk="1" hangingPunct="1">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eaLnBrk="1" hangingPunct="1">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pPr marL="0" indent="0">
              <a:buClr>
                <a:schemeClr val="dk1"/>
              </a:buClr>
              <a:buSzPct val="55000"/>
              <a:buFont typeface="Arial"/>
              <a:buNone/>
            </a:pPr>
            <a:r>
              <a:rPr lang="en-US" sz="1100" b="1" dirty="0">
                <a:solidFill>
                  <a:schemeClr val="dk1"/>
                </a:solidFill>
              </a:rPr>
              <a:t>geography:</a:t>
            </a:r>
          </a:p>
          <a:p>
            <a:pPr indent="-294054">
              <a:buClr>
                <a:schemeClr val="dk1"/>
              </a:buClr>
              <a:buSzPct val="100000"/>
            </a:pPr>
            <a:r>
              <a:rPr lang="en-US" sz="1100" dirty="0">
                <a:solidFill>
                  <a:schemeClr val="dk1"/>
                </a:solidFill>
              </a:rPr>
              <a:t>GeographyID:1, 2 and 3, unique identifier</a:t>
            </a:r>
          </a:p>
          <a:p>
            <a:pPr indent="-294054">
              <a:buClr>
                <a:schemeClr val="dk1"/>
              </a:buClr>
              <a:buSzPct val="100000"/>
            </a:pPr>
            <a:r>
              <a:rPr lang="en-US" sz="1100" dirty="0" err="1">
                <a:solidFill>
                  <a:schemeClr val="dk1"/>
                </a:solidFill>
              </a:rPr>
              <a:t>GeographyLocation</a:t>
            </a:r>
            <a:r>
              <a:rPr lang="en-US" sz="1100" dirty="0">
                <a:solidFill>
                  <a:schemeClr val="dk1"/>
                </a:solidFill>
              </a:rPr>
              <a:t>: 1 for France, 2 for Spain and 3 for Germany</a:t>
            </a:r>
            <a:endParaRPr lang="en-US" dirty="0"/>
          </a:p>
        </p:txBody>
      </p:sp>
    </p:spTree>
    <p:extLst>
      <p:ext uri="{BB962C8B-B14F-4D97-AF65-F5344CB8AC3E}">
        <p14:creationId xmlns:p14="http://schemas.microsoft.com/office/powerpoint/2010/main" val="761632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a:extLst>
            <a:ext uri="{FF2B5EF4-FFF2-40B4-BE49-F238E27FC236}">
              <a16:creationId xmlns:a16="http://schemas.microsoft.com/office/drawing/2014/main" id="{70720014-C017-E2B0-6CE9-1482A5154C3A}"/>
            </a:ext>
          </a:extLst>
        </p:cNvPr>
        <p:cNvGrpSpPr/>
        <p:nvPr/>
      </p:nvGrpSpPr>
      <p:grpSpPr>
        <a:xfrm>
          <a:off x="0" y="0"/>
          <a:ext cx="0" cy="0"/>
          <a:chOff x="0" y="0"/>
          <a:chExt cx="0" cy="0"/>
        </a:xfrm>
      </p:grpSpPr>
      <p:sp>
        <p:nvSpPr>
          <p:cNvPr id="91" name="Google Shape;91;p19">
            <a:extLst>
              <a:ext uri="{FF2B5EF4-FFF2-40B4-BE49-F238E27FC236}">
                <a16:creationId xmlns:a16="http://schemas.microsoft.com/office/drawing/2014/main" id="{86F0A4CB-5770-2A8A-DDBD-D11148A2B258}"/>
              </a:ext>
            </a:extLst>
          </p:cNvPr>
          <p:cNvSpPr txBox="1">
            <a:spLocks noGrp="1"/>
          </p:cNvSpPr>
          <p:nvPr>
            <p:ph type="body" idx="1"/>
          </p:nvPr>
        </p:nvSpPr>
        <p:spPr>
          <a:xfrm>
            <a:off x="311699" y="490924"/>
            <a:ext cx="8520599" cy="4652576"/>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Clr>
                <a:schemeClr val="dk1"/>
              </a:buClr>
              <a:buSzPts val="935"/>
              <a:buNone/>
            </a:pPr>
            <a:r>
              <a:rPr lang="en-IN" sz="1600" b="1" dirty="0">
                <a:solidFill>
                  <a:schemeClr val="dk1"/>
                </a:solidFill>
              </a:rPr>
              <a:t>1. Data Preprocessing and Data Cleaning</a:t>
            </a:r>
          </a:p>
          <a:p>
            <a:pPr marL="285750" indent="-285750">
              <a:lnSpc>
                <a:spcPct val="105000"/>
              </a:lnSpc>
              <a:buClr>
                <a:schemeClr val="dk1"/>
              </a:buClr>
              <a:buSzPts val="935"/>
            </a:pPr>
            <a:r>
              <a:rPr lang="en-IN" sz="1600" dirty="0">
                <a:solidFill>
                  <a:schemeClr val="dk1"/>
                </a:solidFill>
              </a:rPr>
              <a:t>There is no missing or error data present in the Data Set.</a:t>
            </a:r>
          </a:p>
          <a:p>
            <a:pPr marL="285750" indent="-285750">
              <a:lnSpc>
                <a:spcPct val="105000"/>
              </a:lnSpc>
              <a:buClr>
                <a:schemeClr val="dk1"/>
              </a:buClr>
              <a:buSzPts val="935"/>
            </a:pPr>
            <a:r>
              <a:rPr lang="en-IN" sz="1600" dirty="0">
                <a:solidFill>
                  <a:schemeClr val="dk1"/>
                </a:solidFill>
              </a:rPr>
              <a:t>Changed the Datatypes of “Balance” column to Currency in </a:t>
            </a:r>
            <a:r>
              <a:rPr lang="en-IN" sz="1600" dirty="0" err="1">
                <a:solidFill>
                  <a:schemeClr val="dk1"/>
                </a:solidFill>
              </a:rPr>
              <a:t>bank_churn</a:t>
            </a:r>
            <a:r>
              <a:rPr lang="en-IN" sz="1600" dirty="0">
                <a:solidFill>
                  <a:schemeClr val="dk1"/>
                </a:solidFill>
              </a:rPr>
              <a:t> table, “Bank DOJ” column to Date type and “</a:t>
            </a:r>
            <a:r>
              <a:rPr lang="en-IN" sz="1600" dirty="0" err="1">
                <a:solidFill>
                  <a:schemeClr val="dk1"/>
                </a:solidFill>
              </a:rPr>
              <a:t>EstimatedSalary</a:t>
            </a:r>
            <a:r>
              <a:rPr lang="en-IN" sz="1600" dirty="0">
                <a:solidFill>
                  <a:schemeClr val="dk1"/>
                </a:solidFill>
              </a:rPr>
              <a:t>” column to Currency in </a:t>
            </a:r>
            <a:r>
              <a:rPr lang="en-IN" sz="1600" dirty="0" err="1">
                <a:solidFill>
                  <a:schemeClr val="dk1"/>
                </a:solidFill>
              </a:rPr>
              <a:t>customerinfo</a:t>
            </a:r>
            <a:r>
              <a:rPr lang="en-IN" sz="1600" dirty="0">
                <a:solidFill>
                  <a:schemeClr val="dk1"/>
                </a:solidFill>
              </a:rPr>
              <a:t> table.</a:t>
            </a:r>
          </a:p>
          <a:p>
            <a:pPr marL="0" indent="0">
              <a:lnSpc>
                <a:spcPct val="105000"/>
              </a:lnSpc>
              <a:buClr>
                <a:schemeClr val="dk1"/>
              </a:buClr>
              <a:buSzPts val="935"/>
              <a:buNone/>
            </a:pPr>
            <a:endParaRPr lang="en-IN" sz="1600" dirty="0">
              <a:solidFill>
                <a:schemeClr val="dk1"/>
              </a:solidFill>
            </a:endParaRPr>
          </a:p>
          <a:p>
            <a:pPr marL="0" lvl="0" indent="0" algn="l" rtl="0">
              <a:lnSpc>
                <a:spcPct val="105000"/>
              </a:lnSpc>
              <a:spcBef>
                <a:spcPts val="0"/>
              </a:spcBef>
              <a:spcAft>
                <a:spcPts val="0"/>
              </a:spcAft>
              <a:buClr>
                <a:schemeClr val="dk1"/>
              </a:buClr>
              <a:buSzPts val="935"/>
              <a:buNone/>
            </a:pPr>
            <a:r>
              <a:rPr lang="en-IN" sz="1600" b="1" dirty="0">
                <a:solidFill>
                  <a:schemeClr val="dk1"/>
                </a:solidFill>
              </a:rPr>
              <a:t>2. Data Modelling</a:t>
            </a:r>
          </a:p>
          <a:p>
            <a:pPr marL="285750" indent="-285750">
              <a:lnSpc>
                <a:spcPct val="105000"/>
              </a:lnSpc>
              <a:buClr>
                <a:schemeClr val="dk1"/>
              </a:buClr>
              <a:buSzPts val="935"/>
            </a:pPr>
            <a:r>
              <a:rPr lang="en-IN" sz="1600" dirty="0">
                <a:solidFill>
                  <a:schemeClr val="dk1"/>
                </a:solidFill>
              </a:rPr>
              <a:t>Using the Model view of Power BI, created the model by connecting and establishing relationships between tables.</a:t>
            </a:r>
          </a:p>
          <a:p>
            <a:pPr marL="0" indent="0">
              <a:lnSpc>
                <a:spcPct val="105000"/>
              </a:lnSpc>
              <a:buClr>
                <a:schemeClr val="dk1"/>
              </a:buClr>
              <a:buSzPts val="935"/>
              <a:buNone/>
            </a:pPr>
            <a:endParaRPr lang="en-IN" sz="1600" dirty="0">
              <a:solidFill>
                <a:schemeClr val="dk1"/>
              </a:solidFill>
            </a:endParaRPr>
          </a:p>
          <a:p>
            <a:pPr marL="0" indent="0">
              <a:lnSpc>
                <a:spcPct val="105000"/>
              </a:lnSpc>
              <a:buClr>
                <a:schemeClr val="dk1"/>
              </a:buClr>
              <a:buSzPts val="935"/>
              <a:buNone/>
            </a:pPr>
            <a:r>
              <a:rPr lang="en-IN" sz="1600" b="1" dirty="0">
                <a:solidFill>
                  <a:schemeClr val="dk1"/>
                </a:solidFill>
              </a:rPr>
              <a:t>3. Data Engineering and Data Analysis</a:t>
            </a:r>
          </a:p>
          <a:p>
            <a:pPr marL="285750" indent="-285750">
              <a:lnSpc>
                <a:spcPct val="105000"/>
              </a:lnSpc>
              <a:buClr>
                <a:schemeClr val="dk1"/>
              </a:buClr>
              <a:buSzPts val="935"/>
            </a:pPr>
            <a:r>
              <a:rPr lang="en-IN" sz="1600" dirty="0">
                <a:solidFill>
                  <a:schemeClr val="dk1"/>
                </a:solidFill>
              </a:rPr>
              <a:t>Using DAX functions created various calculated columns like </a:t>
            </a:r>
            <a:r>
              <a:rPr lang="en-IN" sz="1600" dirty="0" err="1">
                <a:solidFill>
                  <a:schemeClr val="dk1"/>
                </a:solidFill>
              </a:rPr>
              <a:t>BalanceSegement</a:t>
            </a:r>
            <a:r>
              <a:rPr lang="en-IN" sz="1600" dirty="0">
                <a:solidFill>
                  <a:schemeClr val="dk1"/>
                </a:solidFill>
              </a:rPr>
              <a:t>, </a:t>
            </a:r>
            <a:r>
              <a:rPr lang="en-IN" sz="1600" dirty="0" err="1">
                <a:solidFill>
                  <a:schemeClr val="dk1"/>
                </a:solidFill>
              </a:rPr>
              <a:t>CreditScore</a:t>
            </a:r>
            <a:r>
              <a:rPr lang="en-IN" sz="1600" dirty="0">
                <a:solidFill>
                  <a:schemeClr val="dk1"/>
                </a:solidFill>
              </a:rPr>
              <a:t> Segment etc and various calculated measures like total customers, total balance etc.</a:t>
            </a:r>
          </a:p>
          <a:p>
            <a:pPr marL="285750" indent="-285750">
              <a:lnSpc>
                <a:spcPct val="105000"/>
              </a:lnSpc>
              <a:buClr>
                <a:schemeClr val="dk1"/>
              </a:buClr>
              <a:buSzPts val="935"/>
            </a:pPr>
            <a:r>
              <a:rPr lang="en-IN" sz="1600" dirty="0">
                <a:solidFill>
                  <a:schemeClr val="dk1"/>
                </a:solidFill>
              </a:rPr>
              <a:t>For Data Analysis, created KPIs like Churn Rate, Average Balance, Total Customers, Average Salary and Average Credit Score. Created various charts segregated all over 6 page report. Created Parameters for Dynamic Chart Visualizations. </a:t>
            </a:r>
          </a:p>
        </p:txBody>
      </p:sp>
      <p:sp>
        <p:nvSpPr>
          <p:cNvPr id="93" name="Google Shape;93;p19">
            <a:extLst>
              <a:ext uri="{FF2B5EF4-FFF2-40B4-BE49-F238E27FC236}">
                <a16:creationId xmlns:a16="http://schemas.microsoft.com/office/drawing/2014/main" id="{BB962D08-2ACE-6E97-BB80-199095084AD8}"/>
              </a:ext>
            </a:extLst>
          </p:cNvPr>
          <p:cNvSpPr txBox="1"/>
          <p:nvPr/>
        </p:nvSpPr>
        <p:spPr>
          <a:xfrm>
            <a:off x="311699" y="0"/>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605"/>
              <a:buNone/>
            </a:pPr>
            <a:r>
              <a:rPr lang="en-IN" sz="2140" b="1" dirty="0">
                <a:solidFill>
                  <a:srgbClr val="000000"/>
                </a:solidFill>
              </a:rPr>
              <a:t>Methodology</a:t>
            </a:r>
            <a:endParaRPr sz="2140" b="1" dirty="0">
              <a:solidFill>
                <a:srgbClr val="000000"/>
              </a:solidFill>
            </a:endParaRPr>
          </a:p>
          <a:p>
            <a:pPr marL="0" lvl="0" indent="0" algn="l" rtl="0">
              <a:lnSpc>
                <a:spcPct val="80000"/>
              </a:lnSpc>
              <a:spcBef>
                <a:spcPts val="0"/>
              </a:spcBef>
              <a:spcAft>
                <a:spcPts val="0"/>
              </a:spcAft>
              <a:buSzPts val="605"/>
              <a:buNone/>
            </a:pPr>
            <a:endParaRPr sz="2140" b="1" dirty="0">
              <a:solidFill>
                <a:srgbClr val="000000"/>
              </a:solidFill>
            </a:endParaRPr>
          </a:p>
        </p:txBody>
      </p:sp>
    </p:spTree>
    <p:extLst>
      <p:ext uri="{BB962C8B-B14F-4D97-AF65-F5344CB8AC3E}">
        <p14:creationId xmlns:p14="http://schemas.microsoft.com/office/powerpoint/2010/main" val="1491356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GB" sz="2420" dirty="0"/>
              <a:t>Model</a:t>
            </a:r>
            <a:endParaRPr sz="2420" dirty="0"/>
          </a:p>
        </p:txBody>
      </p:sp>
      <p:pic>
        <p:nvPicPr>
          <p:cNvPr id="4" name="Picture 3">
            <a:extLst>
              <a:ext uri="{FF2B5EF4-FFF2-40B4-BE49-F238E27FC236}">
                <a16:creationId xmlns:a16="http://schemas.microsoft.com/office/drawing/2014/main" id="{79725F7F-079B-8B6F-99DA-5394BF5DF670}"/>
              </a:ext>
            </a:extLst>
          </p:cNvPr>
          <p:cNvPicPr>
            <a:picLocks noChangeAspect="1"/>
          </p:cNvPicPr>
          <p:nvPr/>
        </p:nvPicPr>
        <p:blipFill>
          <a:blip r:embed="rId3"/>
          <a:stretch>
            <a:fillRect/>
          </a:stretch>
        </p:blipFill>
        <p:spPr>
          <a:xfrm>
            <a:off x="875700" y="572700"/>
            <a:ext cx="7392600" cy="457237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
          <a:extLst>
            <a:ext uri="{FF2B5EF4-FFF2-40B4-BE49-F238E27FC236}">
              <a16:creationId xmlns:a16="http://schemas.microsoft.com/office/drawing/2014/main" id="{825F45AD-1C8E-ED55-0D0D-CAD118F6E9A0}"/>
            </a:ext>
          </a:extLst>
        </p:cNvPr>
        <p:cNvGrpSpPr/>
        <p:nvPr/>
      </p:nvGrpSpPr>
      <p:grpSpPr>
        <a:xfrm>
          <a:off x="0" y="0"/>
          <a:ext cx="0" cy="0"/>
          <a:chOff x="0" y="0"/>
          <a:chExt cx="0" cy="0"/>
        </a:xfrm>
      </p:grpSpPr>
      <p:sp>
        <p:nvSpPr>
          <p:cNvPr id="78" name="Google Shape;78;p17">
            <a:extLst>
              <a:ext uri="{FF2B5EF4-FFF2-40B4-BE49-F238E27FC236}">
                <a16:creationId xmlns:a16="http://schemas.microsoft.com/office/drawing/2014/main" id="{DCEF84A9-9F5A-2950-4D93-06D4B95EA014}"/>
              </a:ext>
            </a:extLst>
          </p:cNvPr>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GB" sz="2420" dirty="0"/>
              <a:t>Key Performance Indicators</a:t>
            </a:r>
            <a:endParaRPr sz="2420" dirty="0"/>
          </a:p>
        </p:txBody>
      </p:sp>
      <p:pic>
        <p:nvPicPr>
          <p:cNvPr id="4" name="Picture 3">
            <a:extLst>
              <a:ext uri="{FF2B5EF4-FFF2-40B4-BE49-F238E27FC236}">
                <a16:creationId xmlns:a16="http://schemas.microsoft.com/office/drawing/2014/main" id="{38944D70-C378-514B-C9DE-331C8F8381F5}"/>
              </a:ext>
            </a:extLst>
          </p:cNvPr>
          <p:cNvPicPr>
            <a:picLocks noChangeAspect="1"/>
          </p:cNvPicPr>
          <p:nvPr/>
        </p:nvPicPr>
        <p:blipFill>
          <a:blip r:embed="rId3"/>
          <a:stretch>
            <a:fillRect/>
          </a:stretch>
        </p:blipFill>
        <p:spPr>
          <a:xfrm>
            <a:off x="0" y="863302"/>
            <a:ext cx="9144000" cy="1314495"/>
          </a:xfrm>
          <a:prstGeom prst="rect">
            <a:avLst/>
          </a:prstGeom>
        </p:spPr>
      </p:pic>
      <p:pic>
        <p:nvPicPr>
          <p:cNvPr id="8" name="Picture 7">
            <a:extLst>
              <a:ext uri="{FF2B5EF4-FFF2-40B4-BE49-F238E27FC236}">
                <a16:creationId xmlns:a16="http://schemas.microsoft.com/office/drawing/2014/main" id="{83DE30C2-DB4D-C162-8B25-41CE4619A3D2}"/>
              </a:ext>
            </a:extLst>
          </p:cNvPr>
          <p:cNvPicPr>
            <a:picLocks noChangeAspect="1"/>
          </p:cNvPicPr>
          <p:nvPr/>
        </p:nvPicPr>
        <p:blipFill>
          <a:blip r:embed="rId4"/>
          <a:stretch>
            <a:fillRect/>
          </a:stretch>
        </p:blipFill>
        <p:spPr>
          <a:xfrm>
            <a:off x="213600" y="2906097"/>
            <a:ext cx="4147199" cy="1207521"/>
          </a:xfrm>
          <a:prstGeom prst="rect">
            <a:avLst/>
          </a:prstGeom>
        </p:spPr>
      </p:pic>
      <p:pic>
        <p:nvPicPr>
          <p:cNvPr id="10" name="Picture 9">
            <a:extLst>
              <a:ext uri="{FF2B5EF4-FFF2-40B4-BE49-F238E27FC236}">
                <a16:creationId xmlns:a16="http://schemas.microsoft.com/office/drawing/2014/main" id="{2B91CAB8-A3EA-5BB2-2F4D-57B7CD9A55A3}"/>
              </a:ext>
            </a:extLst>
          </p:cNvPr>
          <p:cNvPicPr>
            <a:picLocks noChangeAspect="1"/>
          </p:cNvPicPr>
          <p:nvPr/>
        </p:nvPicPr>
        <p:blipFill>
          <a:blip r:embed="rId5"/>
          <a:stretch>
            <a:fillRect/>
          </a:stretch>
        </p:blipFill>
        <p:spPr>
          <a:xfrm>
            <a:off x="5026606" y="2282104"/>
            <a:ext cx="3093988" cy="556308"/>
          </a:xfrm>
          <a:prstGeom prst="rect">
            <a:avLst/>
          </a:prstGeom>
        </p:spPr>
      </p:pic>
      <p:pic>
        <p:nvPicPr>
          <p:cNvPr id="11" name="Picture 10">
            <a:extLst>
              <a:ext uri="{FF2B5EF4-FFF2-40B4-BE49-F238E27FC236}">
                <a16:creationId xmlns:a16="http://schemas.microsoft.com/office/drawing/2014/main" id="{6D370888-18A6-FA70-8BA0-DF8846463932}"/>
              </a:ext>
            </a:extLst>
          </p:cNvPr>
          <p:cNvPicPr>
            <a:picLocks noChangeAspect="1"/>
          </p:cNvPicPr>
          <p:nvPr/>
        </p:nvPicPr>
        <p:blipFill>
          <a:blip r:embed="rId6"/>
          <a:stretch>
            <a:fillRect/>
          </a:stretch>
        </p:blipFill>
        <p:spPr>
          <a:xfrm>
            <a:off x="4995297" y="3531434"/>
            <a:ext cx="3482642" cy="571550"/>
          </a:xfrm>
          <a:prstGeom prst="rect">
            <a:avLst/>
          </a:prstGeom>
        </p:spPr>
      </p:pic>
      <p:pic>
        <p:nvPicPr>
          <p:cNvPr id="13" name="Picture 12">
            <a:extLst>
              <a:ext uri="{FF2B5EF4-FFF2-40B4-BE49-F238E27FC236}">
                <a16:creationId xmlns:a16="http://schemas.microsoft.com/office/drawing/2014/main" id="{4D53D725-0C09-B7F7-DC13-F90AFC13E410}"/>
              </a:ext>
            </a:extLst>
          </p:cNvPr>
          <p:cNvPicPr>
            <a:picLocks noChangeAspect="1"/>
          </p:cNvPicPr>
          <p:nvPr/>
        </p:nvPicPr>
        <p:blipFill>
          <a:blip r:embed="rId7"/>
          <a:stretch>
            <a:fillRect/>
          </a:stretch>
        </p:blipFill>
        <p:spPr>
          <a:xfrm>
            <a:off x="4572000" y="4297511"/>
            <a:ext cx="4122777" cy="541067"/>
          </a:xfrm>
          <a:prstGeom prst="rect">
            <a:avLst/>
          </a:prstGeom>
        </p:spPr>
      </p:pic>
      <p:pic>
        <p:nvPicPr>
          <p:cNvPr id="16" name="Picture 15">
            <a:extLst>
              <a:ext uri="{FF2B5EF4-FFF2-40B4-BE49-F238E27FC236}">
                <a16:creationId xmlns:a16="http://schemas.microsoft.com/office/drawing/2014/main" id="{13901052-B0DF-AB93-954B-8913FA79EFF0}"/>
              </a:ext>
            </a:extLst>
          </p:cNvPr>
          <p:cNvPicPr>
            <a:picLocks noChangeAspect="1"/>
          </p:cNvPicPr>
          <p:nvPr/>
        </p:nvPicPr>
        <p:blipFill>
          <a:blip r:embed="rId8"/>
          <a:stretch>
            <a:fillRect/>
          </a:stretch>
        </p:blipFill>
        <p:spPr>
          <a:xfrm>
            <a:off x="4640937" y="3111913"/>
            <a:ext cx="4191363" cy="251482"/>
          </a:xfrm>
          <a:prstGeom prst="rect">
            <a:avLst/>
          </a:prstGeom>
        </p:spPr>
      </p:pic>
    </p:spTree>
    <p:extLst>
      <p:ext uri="{BB962C8B-B14F-4D97-AF65-F5344CB8AC3E}">
        <p14:creationId xmlns:p14="http://schemas.microsoft.com/office/powerpoint/2010/main" val="1191262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
          <a:extLst>
            <a:ext uri="{FF2B5EF4-FFF2-40B4-BE49-F238E27FC236}">
              <a16:creationId xmlns:a16="http://schemas.microsoft.com/office/drawing/2014/main" id="{59656773-3B16-19C3-86A6-9437258F6B63}"/>
            </a:ext>
          </a:extLst>
        </p:cNvPr>
        <p:cNvGrpSpPr/>
        <p:nvPr/>
      </p:nvGrpSpPr>
      <p:grpSpPr>
        <a:xfrm>
          <a:off x="0" y="0"/>
          <a:ext cx="0" cy="0"/>
          <a:chOff x="0" y="0"/>
          <a:chExt cx="0" cy="0"/>
        </a:xfrm>
      </p:grpSpPr>
      <p:sp>
        <p:nvSpPr>
          <p:cNvPr id="78" name="Google Shape;78;p17">
            <a:extLst>
              <a:ext uri="{FF2B5EF4-FFF2-40B4-BE49-F238E27FC236}">
                <a16:creationId xmlns:a16="http://schemas.microsoft.com/office/drawing/2014/main" id="{69D93D43-0386-9E98-118D-66B639138FBA}"/>
              </a:ext>
            </a:extLst>
          </p:cNvPr>
          <p:cNvSpPr txBox="1">
            <a:spLocks noGrp="1"/>
          </p:cNvSpPr>
          <p:nvPr>
            <p:ph type="title"/>
          </p:nvPr>
        </p:nvSpPr>
        <p:spPr>
          <a:xfrm>
            <a:off x="311700" y="74610"/>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GB" sz="2420" dirty="0"/>
              <a:t>Executive Summary</a:t>
            </a:r>
            <a:endParaRPr sz="2420" dirty="0"/>
          </a:p>
        </p:txBody>
      </p:sp>
      <p:pic>
        <p:nvPicPr>
          <p:cNvPr id="4" name="Picture 3">
            <a:extLst>
              <a:ext uri="{FF2B5EF4-FFF2-40B4-BE49-F238E27FC236}">
                <a16:creationId xmlns:a16="http://schemas.microsoft.com/office/drawing/2014/main" id="{8784A788-AB4C-A6CA-2CAC-298FCEEB0EBF}"/>
              </a:ext>
            </a:extLst>
          </p:cNvPr>
          <p:cNvPicPr>
            <a:picLocks noChangeAspect="1"/>
          </p:cNvPicPr>
          <p:nvPr/>
        </p:nvPicPr>
        <p:blipFill>
          <a:blip r:embed="rId3"/>
          <a:stretch>
            <a:fillRect/>
          </a:stretch>
        </p:blipFill>
        <p:spPr>
          <a:xfrm>
            <a:off x="860400" y="719579"/>
            <a:ext cx="7423200" cy="4151664"/>
          </a:xfrm>
          <a:prstGeom prst="rect">
            <a:avLst/>
          </a:prstGeom>
        </p:spPr>
      </p:pic>
    </p:spTree>
    <p:extLst>
      <p:ext uri="{BB962C8B-B14F-4D97-AF65-F5344CB8AC3E}">
        <p14:creationId xmlns:p14="http://schemas.microsoft.com/office/powerpoint/2010/main" val="1074017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
          <a:extLst>
            <a:ext uri="{FF2B5EF4-FFF2-40B4-BE49-F238E27FC236}">
              <a16:creationId xmlns:a16="http://schemas.microsoft.com/office/drawing/2014/main" id="{0512F014-DE1B-631C-D13F-B45167FC807E}"/>
            </a:ext>
          </a:extLst>
        </p:cNvPr>
        <p:cNvGrpSpPr/>
        <p:nvPr/>
      </p:nvGrpSpPr>
      <p:grpSpPr>
        <a:xfrm>
          <a:off x="0" y="0"/>
          <a:ext cx="0" cy="0"/>
          <a:chOff x="0" y="0"/>
          <a:chExt cx="0" cy="0"/>
        </a:xfrm>
      </p:grpSpPr>
      <p:sp>
        <p:nvSpPr>
          <p:cNvPr id="78" name="Google Shape;78;p17">
            <a:extLst>
              <a:ext uri="{FF2B5EF4-FFF2-40B4-BE49-F238E27FC236}">
                <a16:creationId xmlns:a16="http://schemas.microsoft.com/office/drawing/2014/main" id="{391B8532-0FD9-0301-BDC3-E45C3B20D2EC}"/>
              </a:ext>
            </a:extLst>
          </p:cNvPr>
          <p:cNvSpPr txBox="1">
            <a:spLocks noGrp="1"/>
          </p:cNvSpPr>
          <p:nvPr>
            <p:ph type="title"/>
          </p:nvPr>
        </p:nvSpPr>
        <p:spPr>
          <a:xfrm>
            <a:off x="311700" y="74610"/>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GB" sz="2420" dirty="0"/>
              <a:t>Executive Summary</a:t>
            </a:r>
            <a:endParaRPr sz="2420" dirty="0"/>
          </a:p>
        </p:txBody>
      </p:sp>
      <p:sp>
        <p:nvSpPr>
          <p:cNvPr id="5" name="TextBox 4">
            <a:extLst>
              <a:ext uri="{FF2B5EF4-FFF2-40B4-BE49-F238E27FC236}">
                <a16:creationId xmlns:a16="http://schemas.microsoft.com/office/drawing/2014/main" id="{8B484638-59E7-7D03-8F10-7CD2E845C16F}"/>
              </a:ext>
            </a:extLst>
          </p:cNvPr>
          <p:cNvSpPr txBox="1"/>
          <p:nvPr/>
        </p:nvSpPr>
        <p:spPr>
          <a:xfrm>
            <a:off x="621512" y="939545"/>
            <a:ext cx="7900976" cy="3046988"/>
          </a:xfrm>
          <a:prstGeom prst="rect">
            <a:avLst/>
          </a:prstGeom>
          <a:noFill/>
        </p:spPr>
        <p:txBody>
          <a:bodyPr wrap="square" rtlCol="0">
            <a:spAutoFit/>
          </a:bodyPr>
          <a:lstStyle/>
          <a:p>
            <a:r>
              <a:rPr lang="en-IN" sz="1600" dirty="0"/>
              <a:t>This is an Executive level Summary which give Higher Level details to the Bank’s Executives to have look on various KPIs and general overlook on data.</a:t>
            </a:r>
          </a:p>
          <a:p>
            <a:r>
              <a:rPr lang="en-IN" sz="1600" dirty="0"/>
              <a:t>Analysis Points :-</a:t>
            </a:r>
          </a:p>
          <a:p>
            <a:pPr marL="285750" indent="-285750">
              <a:buFont typeface="Arial" panose="020B0604020202020204" pitchFamily="34" charset="0"/>
              <a:buChar char="•"/>
            </a:pPr>
            <a:r>
              <a:rPr lang="en-IN" sz="1600" dirty="0"/>
              <a:t>Churn Rate looks on lower side with the value of “</a:t>
            </a:r>
            <a:r>
              <a:rPr lang="en-IN" sz="1600" b="1" dirty="0"/>
              <a:t>20.37%</a:t>
            </a:r>
            <a:r>
              <a:rPr lang="en-IN" sz="1600" dirty="0"/>
              <a:t>”. Germany has high churn rate almost double to other locations like France and Spain. Females have high rate as compare to males.</a:t>
            </a:r>
          </a:p>
          <a:p>
            <a:pPr marL="285750" indent="-285750">
              <a:buFont typeface="Arial" panose="020B0604020202020204" pitchFamily="34" charset="0"/>
              <a:buChar char="•"/>
            </a:pPr>
            <a:r>
              <a:rPr lang="en-IN" sz="1600" dirty="0"/>
              <a:t>Average Balance is “</a:t>
            </a:r>
            <a:r>
              <a:rPr lang="en-IN" sz="1600" b="1" dirty="0"/>
              <a:t>76.49K</a:t>
            </a:r>
            <a:r>
              <a:rPr lang="en-IN" sz="1600" dirty="0"/>
              <a:t>” with the Average Salary of “</a:t>
            </a:r>
            <a:r>
              <a:rPr lang="en-IN" sz="1600" b="1" dirty="0"/>
              <a:t>100.09K</a:t>
            </a:r>
            <a:r>
              <a:rPr lang="en-IN" sz="1600" dirty="0"/>
              <a:t>” is pretty good since we have data of only </a:t>
            </a:r>
            <a:r>
              <a:rPr lang="en-IN" sz="1600" b="1" dirty="0"/>
              <a:t>1000</a:t>
            </a:r>
            <a:r>
              <a:rPr lang="en-IN" sz="1600" dirty="0"/>
              <a:t> Customers. Even the Average Credit Score “650.53” is High enough to predict that Customers still have enough money to pay their bills.</a:t>
            </a:r>
          </a:p>
          <a:p>
            <a:pPr marL="285750" indent="-285750">
              <a:buFont typeface="Arial" panose="020B0604020202020204" pitchFamily="34" charset="0"/>
              <a:buChar char="•"/>
            </a:pPr>
            <a:r>
              <a:rPr lang="en-IN" sz="1600" dirty="0"/>
              <a:t>Active customers(71.66%) are way more than Exited Customers(28.34%), means Customers still trusts the bank.</a:t>
            </a:r>
          </a:p>
        </p:txBody>
      </p:sp>
    </p:spTree>
    <p:extLst>
      <p:ext uri="{BB962C8B-B14F-4D97-AF65-F5344CB8AC3E}">
        <p14:creationId xmlns:p14="http://schemas.microsoft.com/office/powerpoint/2010/main" val="64145034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Chinook Project</Template>
  <TotalTime>934</TotalTime>
  <Words>1561</Words>
  <Application>Microsoft Office PowerPoint</Application>
  <PresentationFormat>On-screen Show (16:9)</PresentationFormat>
  <Paragraphs>126</Paragraphs>
  <Slides>22</Slides>
  <Notes>22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22</vt:i4>
      </vt:variant>
    </vt:vector>
  </HeadingPairs>
  <TitlesOfParts>
    <vt:vector size="24" baseType="lpstr">
      <vt:lpstr>Arial</vt:lpstr>
      <vt:lpstr>Simple Light</vt:lpstr>
      <vt:lpstr>Bank CRM Analysis </vt:lpstr>
      <vt:lpstr>Problem statement</vt:lpstr>
      <vt:lpstr>PowerPoint Presentation</vt:lpstr>
      <vt:lpstr>PowerPoint Presentation</vt:lpstr>
      <vt:lpstr>PowerPoint Presentation</vt:lpstr>
      <vt:lpstr>Model</vt:lpstr>
      <vt:lpstr>Key Performance Indicators</vt:lpstr>
      <vt:lpstr>Executive Summary</vt:lpstr>
      <vt:lpstr>Executive Summary</vt:lpstr>
      <vt:lpstr>Customer Insights Analysis</vt:lpstr>
      <vt:lpstr>Customer Insights Analysis</vt:lpstr>
      <vt:lpstr>Product Affinity Analysis</vt:lpstr>
      <vt:lpstr>Product Affinity Analysis</vt:lpstr>
      <vt:lpstr>Geographic Trends Analysis</vt:lpstr>
      <vt:lpstr>Geographic Trends Analysis</vt:lpstr>
      <vt:lpstr>Financial and Risk Analysis</vt:lpstr>
      <vt:lpstr>Financial and Risk Analysis</vt:lpstr>
      <vt:lpstr>Customer Tenure Analysis</vt:lpstr>
      <vt:lpstr>Customer Tenure Analysis</vt:lpstr>
      <vt:lpstr>Recommendation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Shivansh Gupta</dc:creator>
  <cp:lastModifiedBy>Shivansh Gupta</cp:lastModifiedBy>
  <cp:revision>7</cp:revision>
  <dcterms:created xsi:type="dcterms:W3CDTF">2025-02-24T12:04:36Z</dcterms:created>
  <dcterms:modified xsi:type="dcterms:W3CDTF">2025-05-01T08:16:01Z</dcterms:modified>
</cp:coreProperties>
</file>