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89" r:id="rId5"/>
    <p:sldId id="267" r:id="rId6"/>
    <p:sldId id="290" r:id="rId7"/>
    <p:sldId id="292" r:id="rId8"/>
    <p:sldId id="296" r:id="rId9"/>
    <p:sldId id="295" r:id="rId10"/>
    <p:sldId id="297" r:id="rId11"/>
    <p:sldId id="291" r:id="rId12"/>
    <p:sldId id="298" r:id="rId13"/>
    <p:sldId id="285" r:id="rId14"/>
    <p:sldId id="294" r:id="rId15"/>
    <p:sldId id="286" r:id="rId16"/>
    <p:sldId id="29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5DB85D2-BB97-444C-AE85-9DEF7543A96C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4783C04-845E-497A-86C2-18022DCE55C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81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85D2-BB97-444C-AE85-9DEF7543A96C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3C04-845E-497A-86C2-18022DCE5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78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85D2-BB97-444C-AE85-9DEF7543A96C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3C04-845E-497A-86C2-18022DCE55C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669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85D2-BB97-444C-AE85-9DEF7543A96C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3C04-845E-497A-86C2-18022DCE55C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163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85D2-BB97-444C-AE85-9DEF7543A96C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3C04-845E-497A-86C2-18022DCE5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234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85D2-BB97-444C-AE85-9DEF7543A96C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3C04-845E-497A-86C2-18022DCE55C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809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85D2-BB97-444C-AE85-9DEF7543A96C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3C04-845E-497A-86C2-18022DCE55C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517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85D2-BB97-444C-AE85-9DEF7543A96C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3C04-845E-497A-86C2-18022DCE55C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62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85D2-BB97-444C-AE85-9DEF7543A96C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3C04-845E-497A-86C2-18022DCE55C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01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85D2-BB97-444C-AE85-9DEF7543A96C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3C04-845E-497A-86C2-18022DCE5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20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85D2-BB97-444C-AE85-9DEF7543A96C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3C04-845E-497A-86C2-18022DCE55C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27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85D2-BB97-444C-AE85-9DEF7543A96C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3C04-845E-497A-86C2-18022DCE5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38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85D2-BB97-444C-AE85-9DEF7543A96C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3C04-845E-497A-86C2-18022DCE55C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1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85D2-BB97-444C-AE85-9DEF7543A96C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3C04-845E-497A-86C2-18022DCE55C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65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85D2-BB97-444C-AE85-9DEF7543A96C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3C04-845E-497A-86C2-18022DCE5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91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85D2-BB97-444C-AE85-9DEF7543A96C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3C04-845E-497A-86C2-18022DCE55C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82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85D2-BB97-444C-AE85-9DEF7543A96C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3C04-845E-497A-86C2-18022DCE5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59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DB85D2-BB97-444C-AE85-9DEF7543A96C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783C04-845E-497A-86C2-18022DCE5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30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strosage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AC1F3C-FDA0-EB25-F85E-08C767A93305}"/>
              </a:ext>
            </a:extLst>
          </p:cNvPr>
          <p:cNvSpPr txBox="1"/>
          <p:nvPr/>
        </p:nvSpPr>
        <p:spPr>
          <a:xfrm>
            <a:off x="2321943" y="710467"/>
            <a:ext cx="75481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AstroSage Performance Analysis Project</a:t>
            </a:r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1BBEDEEA-0D78-D990-793D-AEED2DFAC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11" y="929229"/>
            <a:ext cx="1698956" cy="1009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32D48A-E155-42D4-69D4-61F8EC00B943}"/>
              </a:ext>
            </a:extLst>
          </p:cNvPr>
          <p:cNvSpPr txBox="1"/>
          <p:nvPr/>
        </p:nvSpPr>
        <p:spPr>
          <a:xfrm>
            <a:off x="3917829" y="2725947"/>
            <a:ext cx="43563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Shivansh Gupta</a:t>
            </a:r>
            <a:b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Date – 14/12/2024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F3811B-956F-476B-EB20-A31D665508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43" y="3936069"/>
            <a:ext cx="2134682" cy="19927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319333-CED6-BF38-409B-1043D0CFDD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828" y="3936070"/>
            <a:ext cx="2134682" cy="199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7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A2651-CE1A-6863-A422-A4CE8CB77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CC42F5-6406-9DD8-DA75-A24E2C95B63F}"/>
              </a:ext>
            </a:extLst>
          </p:cNvPr>
          <p:cNvSpPr txBox="1"/>
          <p:nvPr/>
        </p:nvSpPr>
        <p:spPr>
          <a:xfrm>
            <a:off x="2321941" y="715624"/>
            <a:ext cx="7548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E8FB7-1377-B7B9-6DC3-5E973A527A9F}"/>
              </a:ext>
            </a:extLst>
          </p:cNvPr>
          <p:cNvSpPr txBox="1"/>
          <p:nvPr/>
        </p:nvSpPr>
        <p:spPr>
          <a:xfrm>
            <a:off x="860840" y="1608565"/>
            <a:ext cx="104703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Chat Status Distribution</a:t>
            </a:r>
          </a:p>
          <a:p>
            <a:pPr algn="ctr"/>
            <a:endParaRPr lang="en-IN" b="1" dirty="0"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pic>
        <p:nvPicPr>
          <p:cNvPr id="6" name="Graphic 5" descr="Research with solid fill">
            <a:extLst>
              <a:ext uri="{FF2B5EF4-FFF2-40B4-BE49-F238E27FC236}">
                <a16:creationId xmlns:a16="http://schemas.microsoft.com/office/drawing/2014/main" id="{19A4FA67-223E-8CD3-0E47-66631A827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5213" y="691065"/>
            <a:ext cx="914400" cy="914400"/>
          </a:xfrm>
          <a:prstGeom prst="rect">
            <a:avLst/>
          </a:prstGeom>
        </p:spPr>
      </p:pic>
      <p:pic>
        <p:nvPicPr>
          <p:cNvPr id="10" name="Graphic 9" descr="Research with solid fill">
            <a:extLst>
              <a:ext uri="{FF2B5EF4-FFF2-40B4-BE49-F238E27FC236}">
                <a16:creationId xmlns:a16="http://schemas.microsoft.com/office/drawing/2014/main" id="{0C34223A-68C7-E3A3-9455-98D7CB17D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2387" y="643144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4FFC29-7561-AC55-5FF9-3579D1A8B2CC}"/>
              </a:ext>
            </a:extLst>
          </p:cNvPr>
          <p:cNvSpPr txBox="1"/>
          <p:nvPr/>
        </p:nvSpPr>
        <p:spPr>
          <a:xfrm>
            <a:off x="6095996" y="2817580"/>
            <a:ext cx="51183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In both months, completed Chats are less than other categories.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failed chats are much more in January than in December.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100% failed chats from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Gurucool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has almost similar chart compared to overall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1DB86D-EED0-AB5E-8E4B-A0CE78F383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40" y="2285672"/>
            <a:ext cx="5115648" cy="342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9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679B2-7E2E-FB50-960C-B94729C18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18B87C-A9D0-0391-C650-2798985557F2}"/>
              </a:ext>
            </a:extLst>
          </p:cNvPr>
          <p:cNvSpPr txBox="1"/>
          <p:nvPr/>
        </p:nvSpPr>
        <p:spPr>
          <a:xfrm>
            <a:off x="2321941" y="715624"/>
            <a:ext cx="7548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38AA34-14FD-C13C-FB86-1D904F0F02C5}"/>
              </a:ext>
            </a:extLst>
          </p:cNvPr>
          <p:cNvSpPr txBox="1"/>
          <p:nvPr/>
        </p:nvSpPr>
        <p:spPr>
          <a:xfrm>
            <a:off x="860840" y="1608565"/>
            <a:ext cx="10470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Rating wise Gurus and Users Volume</a:t>
            </a:r>
          </a:p>
        </p:txBody>
      </p:sp>
      <p:pic>
        <p:nvPicPr>
          <p:cNvPr id="6" name="Graphic 5" descr="Research with solid fill">
            <a:extLst>
              <a:ext uri="{FF2B5EF4-FFF2-40B4-BE49-F238E27FC236}">
                <a16:creationId xmlns:a16="http://schemas.microsoft.com/office/drawing/2014/main" id="{31CB85CC-FB6B-0EBF-CFE5-D70D41B05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5213" y="691065"/>
            <a:ext cx="914400" cy="914400"/>
          </a:xfrm>
          <a:prstGeom prst="rect">
            <a:avLst/>
          </a:prstGeom>
        </p:spPr>
      </p:pic>
      <p:pic>
        <p:nvPicPr>
          <p:cNvPr id="10" name="Graphic 9" descr="Research with solid fill">
            <a:extLst>
              <a:ext uri="{FF2B5EF4-FFF2-40B4-BE49-F238E27FC236}">
                <a16:creationId xmlns:a16="http://schemas.microsoft.com/office/drawing/2014/main" id="{C29D984A-61A0-3982-DEDE-86418E391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2387" y="643144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25E0BE-5C48-56DE-F4C8-61094861D6D5}"/>
              </a:ext>
            </a:extLst>
          </p:cNvPr>
          <p:cNvSpPr txBox="1"/>
          <p:nvPr/>
        </p:nvSpPr>
        <p:spPr>
          <a:xfrm>
            <a:off x="6512943" y="2849805"/>
            <a:ext cx="48182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Most of the Users have given rating less than 4 to most of the Gurus.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Average rating is around 2.9.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Also, there is high difference between counts of Users and Gurus, suggesting that many are working overtime.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AA80FC-9E88-0E51-30E0-AB2D63CF9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40" y="2178110"/>
            <a:ext cx="5564981" cy="345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52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D3105-E556-F58C-0FAB-7A7D6B73F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402CD3-8298-D5C5-49A8-9EE3D1C2EBB8}"/>
              </a:ext>
            </a:extLst>
          </p:cNvPr>
          <p:cNvSpPr txBox="1"/>
          <p:nvPr/>
        </p:nvSpPr>
        <p:spPr>
          <a:xfrm>
            <a:off x="2321941" y="715624"/>
            <a:ext cx="7548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9C1AA4-EC12-7F17-F7D2-7C4359481733}"/>
              </a:ext>
            </a:extLst>
          </p:cNvPr>
          <p:cNvSpPr txBox="1"/>
          <p:nvPr/>
        </p:nvSpPr>
        <p:spPr>
          <a:xfrm>
            <a:off x="860840" y="1608565"/>
            <a:ext cx="10470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Top 10 Gurus</a:t>
            </a:r>
          </a:p>
        </p:txBody>
      </p:sp>
      <p:pic>
        <p:nvPicPr>
          <p:cNvPr id="6" name="Graphic 5" descr="Research with solid fill">
            <a:extLst>
              <a:ext uri="{FF2B5EF4-FFF2-40B4-BE49-F238E27FC236}">
                <a16:creationId xmlns:a16="http://schemas.microsoft.com/office/drawing/2014/main" id="{BA5B3D4D-61AB-F129-6B94-38D133CBD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5213" y="691065"/>
            <a:ext cx="914400" cy="914400"/>
          </a:xfrm>
          <a:prstGeom prst="rect">
            <a:avLst/>
          </a:prstGeom>
        </p:spPr>
      </p:pic>
      <p:pic>
        <p:nvPicPr>
          <p:cNvPr id="10" name="Graphic 9" descr="Research with solid fill">
            <a:extLst>
              <a:ext uri="{FF2B5EF4-FFF2-40B4-BE49-F238E27FC236}">
                <a16:creationId xmlns:a16="http://schemas.microsoft.com/office/drawing/2014/main" id="{6FB05255-777A-A2E7-490D-7F8FBBF81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2387" y="643144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47ABBB-EBA1-BD74-3AAD-ABA3B38D18D7}"/>
              </a:ext>
            </a:extLst>
          </p:cNvPr>
          <p:cNvSpPr txBox="1"/>
          <p:nvPr/>
        </p:nvSpPr>
        <p:spPr>
          <a:xfrm>
            <a:off x="6334566" y="2910334"/>
            <a:ext cx="50119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Pujaa</a:t>
            </a:r>
            <a:r>
              <a:rPr lang="en-GB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Rai and Mystical, who </a:t>
            </a:r>
            <a:r>
              <a:rPr lang="en-GB" sz="2000" dirty="0">
                <a:latin typeface="Arial" panose="020B0604020202020204" pitchFamily="34" charset="0"/>
                <a:ea typeface="Arial" panose="020B0604020202020204" pitchFamily="34" charset="0"/>
              </a:rPr>
              <a:t>has</a:t>
            </a:r>
            <a:r>
              <a:rPr lang="en-GB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Astro and Tarot Designation respectively has highest Average Satisfaction rating with 7.5/10.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Lowest is 0.0 for </a:t>
            </a:r>
            <a:r>
              <a:rPr lang="en-GB" sz="2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Rittika</a:t>
            </a:r>
            <a:r>
              <a:rPr lang="en-GB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who is Tarot.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5ED44E-E2C5-FA76-E7E0-2ED1743CF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62" y="2132175"/>
            <a:ext cx="6013302" cy="339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79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57AEF-412F-F68B-73A0-4EA794E15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A066E6-C42A-9C36-DAA1-9455D2200EA7}"/>
              </a:ext>
            </a:extLst>
          </p:cNvPr>
          <p:cNvSpPr txBox="1"/>
          <p:nvPr/>
        </p:nvSpPr>
        <p:spPr>
          <a:xfrm>
            <a:off x="4390846" y="564869"/>
            <a:ext cx="283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D1C972-4555-F7A5-6781-A570981AC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55" y="1163782"/>
            <a:ext cx="10717178" cy="501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10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43E73-766E-D823-F098-24813204A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530602-6729-AB42-04B4-B79B79ECD137}"/>
              </a:ext>
            </a:extLst>
          </p:cNvPr>
          <p:cNvSpPr txBox="1"/>
          <p:nvPr/>
        </p:nvSpPr>
        <p:spPr>
          <a:xfrm>
            <a:off x="2321937" y="685910"/>
            <a:ext cx="7548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C359D-CBF3-0ADB-BF2B-758F18663854}"/>
              </a:ext>
            </a:extLst>
          </p:cNvPr>
          <p:cNvSpPr txBox="1"/>
          <p:nvPr/>
        </p:nvSpPr>
        <p:spPr>
          <a:xfrm>
            <a:off x="860836" y="1749971"/>
            <a:ext cx="104703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1.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Focus training on agents with low ratings to improve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Conduct workshops to enhance communication and technical 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 mentorship programs with experienced, high-rated agents.</a:t>
            </a:r>
          </a:p>
          <a:p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ea typeface="Arial" panose="020B0604020202020204" pitchFamily="34" charset="0"/>
              </a:rPr>
              <a:t>2. Technological Upgrades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Deploy AI-powered chatbots to handle FAQs and initial customer interactions.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Integrate predictive analytics for better demand forecasting and resource allocation.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Utilize speech analytics to monitor call quality, identify inefficiencies, and improve agent performance.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3. Hiring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Hire part-time agents to manage peak period workloads.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Prioritize full-time agents with astrology qualifications to build customer trust and loyalty.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275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9A4E5-7B81-4E6C-6207-C21249184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C6F1D0-8B8F-7B41-61EA-6C450504A643}"/>
              </a:ext>
            </a:extLst>
          </p:cNvPr>
          <p:cNvSpPr txBox="1"/>
          <p:nvPr/>
        </p:nvSpPr>
        <p:spPr>
          <a:xfrm>
            <a:off x="2321937" y="685910"/>
            <a:ext cx="7548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0DCE7C-825C-E855-2352-1F9657EAB8BD}"/>
              </a:ext>
            </a:extLst>
          </p:cNvPr>
          <p:cNvSpPr txBox="1"/>
          <p:nvPr/>
        </p:nvSpPr>
        <p:spPr>
          <a:xfrm>
            <a:off x="860836" y="1749971"/>
            <a:ext cx="104703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Investing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₹30 Lakhs (30%)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targeted training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address the variation in agent ratings, improving service quality and customer satisfaction.</a:t>
            </a:r>
          </a:p>
          <a:p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Allocating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₹50 Lakhs (50%)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technology upgrades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address inefficiencies, support peak call volumes, and enhance customer satisfaction through scalable and data-driven solutions.</a:t>
            </a:r>
          </a:p>
          <a:p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Investing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₹20 Lakhs (20%)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will alleviate pressure on agents during peak hours, increasing call-handling capacity while ensuring high-quality service.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 descr="Hourglass Finished with solid fill">
            <a:extLst>
              <a:ext uri="{FF2B5EF4-FFF2-40B4-BE49-F238E27FC236}">
                <a16:creationId xmlns:a16="http://schemas.microsoft.com/office/drawing/2014/main" id="{0814BA55-1E89-A25F-0C77-276ACA20C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4174" y="613430"/>
            <a:ext cx="914400" cy="914400"/>
          </a:xfrm>
          <a:prstGeom prst="rect">
            <a:avLst/>
          </a:prstGeom>
        </p:spPr>
      </p:pic>
      <p:pic>
        <p:nvPicPr>
          <p:cNvPr id="11" name="Graphic 10" descr="Hourglass Finished with solid fill">
            <a:extLst>
              <a:ext uri="{FF2B5EF4-FFF2-40B4-BE49-F238E27FC236}">
                <a16:creationId xmlns:a16="http://schemas.microsoft.com/office/drawing/2014/main" id="{127096B6-5F95-0125-1DF0-413F631DE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3428" y="6134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96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3B9BD-B15B-DA26-CBC5-77DA6D3B1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04C5C9-7181-0576-EE44-D9E1B95BF3F3}"/>
              </a:ext>
            </a:extLst>
          </p:cNvPr>
          <p:cNvSpPr txBox="1"/>
          <p:nvPr/>
        </p:nvSpPr>
        <p:spPr>
          <a:xfrm>
            <a:off x="4676954" y="858167"/>
            <a:ext cx="283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Final Thoughts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8C6584-A972-3DDA-5751-D798D2A315FA}"/>
              </a:ext>
            </a:extLst>
          </p:cNvPr>
          <p:cNvSpPr txBox="1"/>
          <p:nvPr/>
        </p:nvSpPr>
        <p:spPr>
          <a:xfrm>
            <a:off x="1282460" y="1604513"/>
            <a:ext cx="9627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cs typeface="Arial" panose="020B0604020202020204" pitchFamily="34" charset="0"/>
              </a:rPr>
              <a:t>By addressing key inefficiencies and focusing on customer satisfaction, AstroSage can turn challenges into opportunities, ensuring sustainable growth and profitability.</a:t>
            </a:r>
            <a:endParaRPr lang="en-IN" sz="2400" b="1" i="1" dirty="0"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9818CE-0775-4203-27E2-E15E76840063}"/>
              </a:ext>
            </a:extLst>
          </p:cNvPr>
          <p:cNvSpPr txBox="1"/>
          <p:nvPr/>
        </p:nvSpPr>
        <p:spPr>
          <a:xfrm>
            <a:off x="3430437" y="3804249"/>
            <a:ext cx="53311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5900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B83A7-AA9F-4608-0AF3-754E74DB1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EB1623-81BD-8899-6CC9-7DE97C06677E}"/>
              </a:ext>
            </a:extLst>
          </p:cNvPr>
          <p:cNvSpPr txBox="1"/>
          <p:nvPr/>
        </p:nvSpPr>
        <p:spPr>
          <a:xfrm>
            <a:off x="2321943" y="788104"/>
            <a:ext cx="7548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F8E2A-F6DB-A9A9-6518-ED5856398619}"/>
              </a:ext>
            </a:extLst>
          </p:cNvPr>
          <p:cNvSpPr txBox="1"/>
          <p:nvPr/>
        </p:nvSpPr>
        <p:spPr>
          <a:xfrm>
            <a:off x="898583" y="1906437"/>
            <a:ext cx="103948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AstroSage has received a 1 crore investment and aims to optimize its call center operations.</a:t>
            </a:r>
          </a:p>
          <a:p>
            <a:r>
              <a:rPr lang="en-US" sz="18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</a:t>
            </a:r>
          </a:p>
          <a:p>
            <a:r>
              <a:rPr lang="en-US" sz="1800" b="1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The goal is:- </a:t>
            </a:r>
          </a:p>
          <a:p>
            <a:endParaRPr lang="en-US" sz="1800" b="1" dirty="0"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To determine how to allocate this investment to maximize operational efficiency, customer satisfaction, and profitability. </a:t>
            </a:r>
          </a:p>
          <a:p>
            <a:endParaRPr lang="en-US" sz="1800" dirty="0"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The Analysis will consider historical call data, performance metrics, and market trends to make informed decisions.</a:t>
            </a:r>
            <a:endParaRPr lang="en-US" sz="18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endParaRPr lang="en-IN" dirty="0"/>
          </a:p>
        </p:txBody>
      </p:sp>
      <p:pic>
        <p:nvPicPr>
          <p:cNvPr id="5" name="Graphic 4" descr="Bullseye with solid fill">
            <a:extLst>
              <a:ext uri="{FF2B5EF4-FFF2-40B4-BE49-F238E27FC236}">
                <a16:creationId xmlns:a16="http://schemas.microsoft.com/office/drawing/2014/main" id="{3AA720EC-9174-ECF3-E5E6-BC7F3ABC8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1943" y="715625"/>
            <a:ext cx="914400" cy="914400"/>
          </a:xfrm>
          <a:prstGeom prst="rect">
            <a:avLst/>
          </a:prstGeom>
        </p:spPr>
      </p:pic>
      <p:pic>
        <p:nvPicPr>
          <p:cNvPr id="8" name="Graphic 7" descr="Bullseye with solid fill">
            <a:extLst>
              <a:ext uri="{FF2B5EF4-FFF2-40B4-BE49-F238E27FC236}">
                <a16:creationId xmlns:a16="http://schemas.microsoft.com/office/drawing/2014/main" id="{84386179-F183-1B0E-7452-9A4F18401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5659" y="715624"/>
            <a:ext cx="914400" cy="914400"/>
          </a:xfrm>
          <a:prstGeom prst="rect">
            <a:avLst/>
          </a:prstGeom>
        </p:spPr>
      </p:pic>
      <p:pic>
        <p:nvPicPr>
          <p:cNvPr id="1026" name="Picture 2" descr="Money Success GIF by NAB">
            <a:extLst>
              <a:ext uri="{FF2B5EF4-FFF2-40B4-BE49-F238E27FC236}">
                <a16:creationId xmlns:a16="http://schemas.microsoft.com/office/drawing/2014/main" id="{7A9C87C5-7F9C-2E6F-5C22-327EA1263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485" y="4562091"/>
            <a:ext cx="1541029" cy="154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32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13AEF-305D-E148-6AF7-EE553946C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A6B703-C085-005C-0B6C-772AFAEAD594}"/>
              </a:ext>
            </a:extLst>
          </p:cNvPr>
          <p:cNvSpPr txBox="1"/>
          <p:nvPr/>
        </p:nvSpPr>
        <p:spPr>
          <a:xfrm>
            <a:off x="2321943" y="788104"/>
            <a:ext cx="7548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Data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95AD7C-D595-ECB1-F49C-0FA5ACEFA84C}"/>
              </a:ext>
            </a:extLst>
          </p:cNvPr>
          <p:cNvSpPr txBox="1"/>
          <p:nvPr/>
        </p:nvSpPr>
        <p:spPr>
          <a:xfrm>
            <a:off x="907929" y="1702504"/>
            <a:ext cx="235285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Data Dictionary :-</a:t>
            </a:r>
          </a:p>
          <a:p>
            <a:endParaRPr lang="en-US" sz="1800" b="1" dirty="0"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endParaRPr lang="en-US" sz="18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endParaRPr lang="en-IN" dirty="0"/>
          </a:p>
        </p:txBody>
      </p:sp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6E1536FE-B67D-0798-2977-4916729F8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7796" y="715624"/>
            <a:ext cx="914400" cy="914400"/>
          </a:xfrm>
          <a:prstGeom prst="rect">
            <a:avLst/>
          </a:prstGeom>
        </p:spPr>
      </p:pic>
      <p:pic>
        <p:nvPicPr>
          <p:cNvPr id="7" name="Graphic 6" descr="Document with solid fill">
            <a:extLst>
              <a:ext uri="{FF2B5EF4-FFF2-40B4-BE49-F238E27FC236}">
                <a16:creationId xmlns:a16="http://schemas.microsoft.com/office/drawing/2014/main" id="{A6E66BF7-C002-3112-02B0-DBE7CE992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9806" y="715624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E47FEE-4162-D0DE-B642-0AA5620B29DB}"/>
              </a:ext>
            </a:extLst>
          </p:cNvPr>
          <p:cNvSpPr txBox="1"/>
          <p:nvPr/>
        </p:nvSpPr>
        <p:spPr>
          <a:xfrm>
            <a:off x="630806" y="2135038"/>
            <a:ext cx="5259957" cy="4273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75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_id: </a:t>
            </a:r>
            <a:r>
              <a:rPr lang="en-US" sz="1100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Unique identifier for each record.</a:t>
            </a:r>
          </a:p>
          <a:p>
            <a:pPr marL="3175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user:</a:t>
            </a:r>
            <a:r>
              <a:rPr lang="en-US" sz="1100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User ID associated with the record.</a:t>
            </a:r>
          </a:p>
          <a:p>
            <a:pPr marL="3175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chatStatus:</a:t>
            </a:r>
            <a:r>
              <a:rPr lang="en-US" sz="1100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Status of the chat (e.g., incomplete, failed, completed).</a:t>
            </a:r>
          </a:p>
          <a:p>
            <a:pPr marL="3175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guru:</a:t>
            </a:r>
            <a:r>
              <a:rPr lang="en-US" sz="1100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Unique identifier for the guru.</a:t>
            </a:r>
          </a:p>
          <a:p>
            <a:pPr marL="3175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guruName:</a:t>
            </a:r>
            <a:r>
              <a:rPr lang="en-US" sz="1100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Name of the guru.</a:t>
            </a:r>
          </a:p>
          <a:p>
            <a:pPr marL="3175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gid: </a:t>
            </a:r>
            <a:r>
              <a:rPr lang="en-US" sz="1100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Guru ID.</a:t>
            </a:r>
          </a:p>
          <a:p>
            <a:pPr marL="3175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uid:</a:t>
            </a:r>
            <a:r>
              <a:rPr lang="en-US" sz="1100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User ID.</a:t>
            </a:r>
          </a:p>
          <a:p>
            <a:pPr marL="3175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consultation Type:</a:t>
            </a:r>
            <a:r>
              <a:rPr lang="en-US" sz="1100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Type of consultation (e.g., Chat, Call).</a:t>
            </a:r>
          </a:p>
          <a:p>
            <a:pPr marL="3175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website:</a:t>
            </a:r>
            <a:r>
              <a:rPr lang="en-US" sz="1100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Source of the consultation (e.g., gurucool).</a:t>
            </a:r>
          </a:p>
          <a:p>
            <a:pPr marL="3175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Refund Status:</a:t>
            </a:r>
            <a:r>
              <a:rPr lang="en-US" sz="1100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Indicates if the session is refundable or not (e.g., no-refund).</a:t>
            </a:r>
          </a:p>
          <a:p>
            <a:pPr marL="3175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is WhiteList User:</a:t>
            </a:r>
            <a:r>
              <a:rPr lang="en-US" sz="1100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Boolean indicating if the user is whitelisted.</a:t>
            </a:r>
          </a:p>
          <a:p>
            <a:pPr marL="3175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chat Seconds:</a:t>
            </a:r>
            <a:r>
              <a:rPr lang="en-US" sz="1100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Duration of the chat in seconds.</a:t>
            </a:r>
          </a:p>
          <a:p>
            <a:pPr marL="3175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queue:</a:t>
            </a:r>
            <a:r>
              <a:rPr lang="en-US" sz="1100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Boolean indicating if the session was queued.</a:t>
            </a:r>
          </a:p>
          <a:p>
            <a:pPr marL="3175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FreeCall:</a:t>
            </a:r>
            <a:r>
              <a:rPr lang="en-US" sz="1100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Boolean indicating if the call was free.</a:t>
            </a:r>
          </a:p>
          <a:p>
            <a:pPr marL="3175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Free Chat:</a:t>
            </a:r>
            <a:r>
              <a:rPr lang="en-US" sz="1100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Boolean indicating if the chat was free.</a:t>
            </a:r>
          </a:p>
          <a:p>
            <a:pPr marL="3175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100" b="1" dirty="0" err="1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CreatedAT</a:t>
            </a:r>
            <a:r>
              <a:rPr lang="en-US" sz="1100" b="1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:</a:t>
            </a:r>
            <a:r>
              <a:rPr lang="en-US" sz="1100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Original creation date and time.</a:t>
            </a:r>
          </a:p>
          <a:p>
            <a:pPr marL="3238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100" b="1" dirty="0" err="1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updatedAt</a:t>
            </a:r>
            <a:r>
              <a:rPr lang="en-US" sz="1100" b="1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: </a:t>
            </a:r>
            <a:r>
              <a:rPr lang="en-US" sz="1100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Original update date and time.</a:t>
            </a:r>
          </a:p>
          <a:p>
            <a:pPr marL="3238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__v:</a:t>
            </a:r>
            <a:r>
              <a:rPr lang="en-US" sz="1100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Version key.</a:t>
            </a:r>
          </a:p>
          <a:p>
            <a:endParaRPr lang="en-US" sz="1100" b="1" dirty="0"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endParaRPr lang="en-US" sz="1100" b="1" dirty="0"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endParaRPr lang="en-US" sz="11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endParaRPr lang="en-IN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533CA2-27EF-A120-55BC-76271528A744}"/>
              </a:ext>
            </a:extLst>
          </p:cNvPr>
          <p:cNvSpPr txBox="1"/>
          <p:nvPr/>
        </p:nvSpPr>
        <p:spPr>
          <a:xfrm>
            <a:off x="5890763" y="2135038"/>
            <a:ext cx="5259957" cy="4273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75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statementEntryId:</a:t>
            </a:r>
            <a:r>
              <a:rPr lang="en-US" sz="1100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Identifier for the statement entry.</a:t>
            </a:r>
          </a:p>
          <a:p>
            <a:pPr marL="3175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chatStartTime:</a:t>
            </a:r>
            <a:r>
              <a:rPr lang="en-US" sz="1100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Start time of the chat.</a:t>
            </a:r>
          </a:p>
          <a:p>
            <a:pPr marL="3175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chatEndTime:</a:t>
            </a:r>
            <a:r>
              <a:rPr lang="en-US" sz="1100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End time of the chat.</a:t>
            </a:r>
          </a:p>
          <a:p>
            <a:pPr marL="3175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timeDuration:</a:t>
            </a:r>
            <a:r>
              <a:rPr lang="en-US" sz="1100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Undefined, some technical data as per app. (Don’t use it as the duration of chat/call)</a:t>
            </a:r>
          </a:p>
          <a:p>
            <a:pPr marL="3175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callChannel:</a:t>
            </a:r>
            <a:r>
              <a:rPr lang="en-US" sz="1100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Channel used for the call.</a:t>
            </a:r>
          </a:p>
          <a:p>
            <a:pPr marL="3175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calIvrType: </a:t>
            </a:r>
            <a:r>
              <a:rPr lang="en-US" sz="1100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IVR type used during the call.</a:t>
            </a:r>
          </a:p>
          <a:p>
            <a:pPr marL="3175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callStatus:</a:t>
            </a:r>
            <a:r>
              <a:rPr lang="en-US" sz="1100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Status of the call.</a:t>
            </a:r>
          </a:p>
          <a:p>
            <a:pPr marL="3175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CallSid: </a:t>
            </a:r>
            <a:r>
              <a:rPr lang="en-US" sz="1100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Unique identifier for the call session.</a:t>
            </a:r>
          </a:p>
          <a:p>
            <a:pPr marL="3175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amount:</a:t>
            </a:r>
            <a:r>
              <a:rPr lang="en-US" sz="1100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Amount charged for the session.</a:t>
            </a:r>
          </a:p>
          <a:p>
            <a:pPr marL="3175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astrologerCallStatus: </a:t>
            </a:r>
            <a:r>
              <a:rPr lang="en-US" sz="1100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Status of the astrologer during the call.</a:t>
            </a:r>
          </a:p>
          <a:p>
            <a:pPr marL="3175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astrologerOnCallDuration:</a:t>
            </a:r>
            <a:r>
              <a:rPr lang="en-US" sz="1100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Duration of the astrologer's call.</a:t>
            </a:r>
          </a:p>
          <a:p>
            <a:pPr marL="3175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astrologersEarnings:</a:t>
            </a:r>
            <a:r>
              <a:rPr lang="en-US" sz="1100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Earnings of the astrologer from the session.</a:t>
            </a:r>
          </a:p>
          <a:p>
            <a:pPr marL="3175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netAmount:</a:t>
            </a:r>
            <a:r>
              <a:rPr lang="en-US" sz="1100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Net amount after deductions.</a:t>
            </a:r>
          </a:p>
          <a:p>
            <a:pPr marL="3175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region:</a:t>
            </a:r>
            <a:r>
              <a:rPr lang="en-US" sz="1100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Region of the user.</a:t>
            </a:r>
          </a:p>
          <a:p>
            <a:pPr marL="3175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userCallStatus:</a:t>
            </a:r>
            <a:r>
              <a:rPr lang="en-US" sz="1100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Status of the user's call.</a:t>
            </a:r>
          </a:p>
          <a:p>
            <a:pPr marL="3175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userOnCallDuration:</a:t>
            </a:r>
            <a:r>
              <a:rPr lang="en-US" sz="1100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Duration of the user's call.</a:t>
            </a:r>
          </a:p>
          <a:p>
            <a:pPr marL="3175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rating:</a:t>
            </a:r>
            <a:r>
              <a:rPr lang="en-US" sz="1100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Rating assigned based on the session's status..</a:t>
            </a:r>
          </a:p>
          <a:p>
            <a:endParaRPr lang="en-US" sz="1100" b="1" dirty="0"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endParaRPr lang="en-US" sz="1100" b="1" dirty="0"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endParaRPr lang="en-US" sz="11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83819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9777F-8F6C-3C4F-DACD-3825A7491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161063-2B7E-DF80-2708-ED88867185B4}"/>
              </a:ext>
            </a:extLst>
          </p:cNvPr>
          <p:cNvSpPr txBox="1"/>
          <p:nvPr/>
        </p:nvSpPr>
        <p:spPr>
          <a:xfrm>
            <a:off x="2321941" y="643145"/>
            <a:ext cx="7548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9054A-D285-BF6D-FF88-4B70C1AA3F96}"/>
              </a:ext>
            </a:extLst>
          </p:cNvPr>
          <p:cNvSpPr txBox="1"/>
          <p:nvPr/>
        </p:nvSpPr>
        <p:spPr>
          <a:xfrm>
            <a:off x="860840" y="1502688"/>
            <a:ext cx="104703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1. </a:t>
            </a:r>
            <a:r>
              <a:rPr lang="en-US" sz="1800" b="1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Data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Removing Unwanted Columns like </a:t>
            </a:r>
            <a:r>
              <a:rPr lang="en-US" b="1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_v, _id </a:t>
            </a:r>
            <a:r>
              <a:rPr lang="en-US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Also removing columns that contain only single values like </a:t>
            </a:r>
            <a:r>
              <a:rPr lang="en-US" b="1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isWhiteListUser</a:t>
            </a:r>
            <a:r>
              <a:rPr lang="en-US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.</a:t>
            </a:r>
          </a:p>
          <a:p>
            <a:endParaRPr lang="en-US" sz="1800" b="1" dirty="0"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r>
              <a:rPr lang="en-US" b="1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2. 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Removing duplicates using </a:t>
            </a:r>
            <a:r>
              <a:rPr lang="en-US" sz="1800" b="1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“Remove Duplicates” </a:t>
            </a:r>
            <a:r>
              <a:rPr lang="en-US" sz="18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method in Data Ribbon.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Filling us the blank cells using various functions like </a:t>
            </a:r>
            <a:r>
              <a:rPr lang="en-US" b="1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ISBLANK(), IF(), SUMIF(), AVEARAGEIF(), COUNT(), IFERROR()</a:t>
            </a:r>
            <a:r>
              <a:rPr lang="en-US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Using </a:t>
            </a:r>
            <a:r>
              <a:rPr lang="en-US" sz="1800" b="1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“Find and Replace” </a:t>
            </a:r>
            <a:r>
              <a:rPr lang="en-US" sz="18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functionality, done some changes in Guru Names.</a:t>
            </a:r>
          </a:p>
          <a:p>
            <a:endParaRPr lang="en-US" sz="1800" b="1" dirty="0"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r>
              <a:rPr lang="en-US" b="1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3. 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Created columns like </a:t>
            </a:r>
            <a:r>
              <a:rPr lang="en-US" sz="1800" b="1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“Weekday”, “Hour of Day”, “CreatedAt Time”, “CreatedAt Day”</a:t>
            </a:r>
            <a:r>
              <a:rPr lang="en-US" sz="18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and many more using </a:t>
            </a:r>
            <a:r>
              <a:rPr lang="en-US" sz="1800" b="1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“Split Column” </a:t>
            </a:r>
            <a:r>
              <a:rPr lang="en-US" sz="18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functionality in </a:t>
            </a:r>
            <a:r>
              <a:rPr lang="en-US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D</a:t>
            </a:r>
            <a:r>
              <a:rPr lang="en-US" sz="18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ata ribbon and using String operations like </a:t>
            </a:r>
            <a:r>
              <a:rPr lang="en-US" sz="1800" b="1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LEFT(), RIGHT(), LEN() </a:t>
            </a:r>
            <a:r>
              <a:rPr lang="en-US" sz="18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etc.</a:t>
            </a:r>
          </a:p>
          <a:p>
            <a:endParaRPr lang="en-US" dirty="0"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r>
              <a:rPr lang="en-US" sz="1800" b="1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4.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Adding various KPIs and Charts with Slicers in the Dashboard to visualize the analysis.</a:t>
            </a:r>
            <a:endParaRPr lang="en-US" sz="1800" dirty="0"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endParaRPr lang="en-US" sz="1800" b="1" dirty="0"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endParaRPr lang="en-US" sz="18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endParaRPr lang="en-IN" dirty="0"/>
          </a:p>
        </p:txBody>
      </p:sp>
      <p:pic>
        <p:nvPicPr>
          <p:cNvPr id="5" name="Graphic 4" descr="Brain in head with solid fill">
            <a:extLst>
              <a:ext uri="{FF2B5EF4-FFF2-40B4-BE49-F238E27FC236}">
                <a16:creationId xmlns:a16="http://schemas.microsoft.com/office/drawing/2014/main" id="{808AA5B3-6FFC-F917-759F-C5D0EB9CF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8730" y="570665"/>
            <a:ext cx="914400" cy="914400"/>
          </a:xfrm>
          <a:prstGeom prst="rect">
            <a:avLst/>
          </a:prstGeom>
        </p:spPr>
      </p:pic>
      <p:pic>
        <p:nvPicPr>
          <p:cNvPr id="8" name="Graphic 7" descr="Brain in head with solid fill">
            <a:extLst>
              <a:ext uri="{FF2B5EF4-FFF2-40B4-BE49-F238E27FC236}">
                <a16:creationId xmlns:a16="http://schemas.microsoft.com/office/drawing/2014/main" id="{A5828C11-A6D0-09E2-B23C-362DC877A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38872" y="5706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9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0359D-D33E-B2FE-BDAB-38447B580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3CC24B-8191-EFB7-560D-D50D5062B76E}"/>
              </a:ext>
            </a:extLst>
          </p:cNvPr>
          <p:cNvSpPr txBox="1"/>
          <p:nvPr/>
        </p:nvSpPr>
        <p:spPr>
          <a:xfrm>
            <a:off x="2321941" y="715624"/>
            <a:ext cx="7548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1D9DC8-F036-F9BA-9FF0-39398E0D882F}"/>
              </a:ext>
            </a:extLst>
          </p:cNvPr>
          <p:cNvSpPr txBox="1"/>
          <p:nvPr/>
        </p:nvSpPr>
        <p:spPr>
          <a:xfrm>
            <a:off x="860840" y="1608565"/>
            <a:ext cx="10470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Profit Distribution Among Websites</a:t>
            </a:r>
          </a:p>
        </p:txBody>
      </p:sp>
      <p:pic>
        <p:nvPicPr>
          <p:cNvPr id="6" name="Graphic 5" descr="Research with solid fill">
            <a:extLst>
              <a:ext uri="{FF2B5EF4-FFF2-40B4-BE49-F238E27FC236}">
                <a16:creationId xmlns:a16="http://schemas.microsoft.com/office/drawing/2014/main" id="{480AC587-81D4-DABA-F674-EFE65DA6A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5213" y="691065"/>
            <a:ext cx="914400" cy="914400"/>
          </a:xfrm>
          <a:prstGeom prst="rect">
            <a:avLst/>
          </a:prstGeom>
        </p:spPr>
      </p:pic>
      <p:pic>
        <p:nvPicPr>
          <p:cNvPr id="10" name="Graphic 9" descr="Research with solid fill">
            <a:extLst>
              <a:ext uri="{FF2B5EF4-FFF2-40B4-BE49-F238E27FC236}">
                <a16:creationId xmlns:a16="http://schemas.microsoft.com/office/drawing/2014/main" id="{57D894C0-23F4-4BEA-8BE6-60DE79785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2387" y="643144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FDBE28-D2F4-7383-6B25-3D951392425D}"/>
              </a:ext>
            </a:extLst>
          </p:cNvPr>
          <p:cNvSpPr txBox="1"/>
          <p:nvPr/>
        </p:nvSpPr>
        <p:spPr>
          <a:xfrm>
            <a:off x="6198881" y="2767280"/>
            <a:ext cx="52351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Gurucool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Platform has made the most profit in both months.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Dashboard made loss but it’s not that large as compared to profits made.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DCAA7F-02A6-D50E-6132-DE2945F421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59" y="2212154"/>
            <a:ext cx="5405339" cy="357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3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F1E34-A5C7-D951-E30D-D5A5FB102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5F3BB8-8B0E-45FD-5A4A-EF8C24AFA9F0}"/>
              </a:ext>
            </a:extLst>
          </p:cNvPr>
          <p:cNvSpPr txBox="1"/>
          <p:nvPr/>
        </p:nvSpPr>
        <p:spPr>
          <a:xfrm>
            <a:off x="2321941" y="715624"/>
            <a:ext cx="7548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824DB4-DE3B-0FD0-50F7-F768EA36700D}"/>
              </a:ext>
            </a:extLst>
          </p:cNvPr>
          <p:cNvSpPr txBox="1"/>
          <p:nvPr/>
        </p:nvSpPr>
        <p:spPr>
          <a:xfrm>
            <a:off x="860840" y="1608565"/>
            <a:ext cx="104703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Profits per Consultation Type</a:t>
            </a:r>
          </a:p>
          <a:p>
            <a:pPr lvl="1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 descr="Research with solid fill">
            <a:extLst>
              <a:ext uri="{FF2B5EF4-FFF2-40B4-BE49-F238E27FC236}">
                <a16:creationId xmlns:a16="http://schemas.microsoft.com/office/drawing/2014/main" id="{B5000E72-0170-9564-8C50-23E8D9884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5213" y="691065"/>
            <a:ext cx="914400" cy="914400"/>
          </a:xfrm>
          <a:prstGeom prst="rect">
            <a:avLst/>
          </a:prstGeom>
        </p:spPr>
      </p:pic>
      <p:pic>
        <p:nvPicPr>
          <p:cNvPr id="10" name="Graphic 9" descr="Research with solid fill">
            <a:extLst>
              <a:ext uri="{FF2B5EF4-FFF2-40B4-BE49-F238E27FC236}">
                <a16:creationId xmlns:a16="http://schemas.microsoft.com/office/drawing/2014/main" id="{7CC0B83F-BF6B-3B31-96DA-8C621FEEF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2387" y="643144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0AB41B-F31B-03B2-FB55-81155375707A}"/>
              </a:ext>
            </a:extLst>
          </p:cNvPr>
          <p:cNvSpPr txBox="1"/>
          <p:nvPr/>
        </p:nvSpPr>
        <p:spPr>
          <a:xfrm>
            <a:off x="6029506" y="2884901"/>
            <a:ext cx="54065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Chats have made the highest profit in both months.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Company achieved loss in Complementary Services but it is not that much significant.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In month of January, only Call and Chat were provided services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9876C9-F5FD-53D6-531E-C2329D65C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3" y="2243176"/>
            <a:ext cx="5350753" cy="322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96419-BECA-DDE5-5BEA-3AB0EEEA2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03E767-CDEF-8263-06DF-9CBB51D58A37}"/>
              </a:ext>
            </a:extLst>
          </p:cNvPr>
          <p:cNvSpPr txBox="1"/>
          <p:nvPr/>
        </p:nvSpPr>
        <p:spPr>
          <a:xfrm>
            <a:off x="2321941" y="715624"/>
            <a:ext cx="7548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53BB62-CF39-B1BA-0076-4FCF3EB491BF}"/>
              </a:ext>
            </a:extLst>
          </p:cNvPr>
          <p:cNvSpPr txBox="1"/>
          <p:nvPr/>
        </p:nvSpPr>
        <p:spPr>
          <a:xfrm>
            <a:off x="860840" y="1608565"/>
            <a:ext cx="10470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Hour Wise Call/Chat Distribution</a:t>
            </a:r>
          </a:p>
        </p:txBody>
      </p:sp>
      <p:pic>
        <p:nvPicPr>
          <p:cNvPr id="6" name="Graphic 5" descr="Research with solid fill">
            <a:extLst>
              <a:ext uri="{FF2B5EF4-FFF2-40B4-BE49-F238E27FC236}">
                <a16:creationId xmlns:a16="http://schemas.microsoft.com/office/drawing/2014/main" id="{00841251-B862-F671-77B1-C5CA81F4A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5213" y="691065"/>
            <a:ext cx="914400" cy="914400"/>
          </a:xfrm>
          <a:prstGeom prst="rect">
            <a:avLst/>
          </a:prstGeom>
        </p:spPr>
      </p:pic>
      <p:pic>
        <p:nvPicPr>
          <p:cNvPr id="10" name="Graphic 9" descr="Research with solid fill">
            <a:extLst>
              <a:ext uri="{FF2B5EF4-FFF2-40B4-BE49-F238E27FC236}">
                <a16:creationId xmlns:a16="http://schemas.microsoft.com/office/drawing/2014/main" id="{C9CED296-F95D-0092-9AB6-F2A97D016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2387" y="643144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FF550C-5B8E-6187-88C2-B16E626C8D9E}"/>
              </a:ext>
            </a:extLst>
          </p:cNvPr>
          <p:cNvSpPr txBox="1"/>
          <p:nvPr/>
        </p:nvSpPr>
        <p:spPr>
          <a:xfrm>
            <a:off x="6162887" y="2910334"/>
            <a:ext cx="53532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In general, peak hours are from morning 6 to evening 4.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This trend remains similar in month of December but in January, it is irregular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Call peak hours - morning 6 to noon 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Chat peak hours -  morning 6 to evening 5.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B80677-0EC8-040B-27D5-485E1D7D9E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78" y="2452184"/>
            <a:ext cx="5557795" cy="270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6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D08A5-F3DD-D032-725F-7A161BCF2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AA301B-FA7D-56E5-B030-DD95F6153093}"/>
              </a:ext>
            </a:extLst>
          </p:cNvPr>
          <p:cNvSpPr txBox="1"/>
          <p:nvPr/>
        </p:nvSpPr>
        <p:spPr>
          <a:xfrm>
            <a:off x="2321941" y="715624"/>
            <a:ext cx="7548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7C6363-7C61-885E-AB4A-194133F9333F}"/>
              </a:ext>
            </a:extLst>
          </p:cNvPr>
          <p:cNvSpPr txBox="1"/>
          <p:nvPr/>
        </p:nvSpPr>
        <p:spPr>
          <a:xfrm>
            <a:off x="860840" y="1608565"/>
            <a:ext cx="10470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Day Wise Call/Chat Distribution</a:t>
            </a:r>
          </a:p>
        </p:txBody>
      </p:sp>
      <p:pic>
        <p:nvPicPr>
          <p:cNvPr id="6" name="Graphic 5" descr="Research with solid fill">
            <a:extLst>
              <a:ext uri="{FF2B5EF4-FFF2-40B4-BE49-F238E27FC236}">
                <a16:creationId xmlns:a16="http://schemas.microsoft.com/office/drawing/2014/main" id="{93DDA8A2-5202-9F6D-E4DD-AFE243EA2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5213" y="691065"/>
            <a:ext cx="914400" cy="914400"/>
          </a:xfrm>
          <a:prstGeom prst="rect">
            <a:avLst/>
          </a:prstGeom>
        </p:spPr>
      </p:pic>
      <p:pic>
        <p:nvPicPr>
          <p:cNvPr id="10" name="Graphic 9" descr="Research with solid fill">
            <a:extLst>
              <a:ext uri="{FF2B5EF4-FFF2-40B4-BE49-F238E27FC236}">
                <a16:creationId xmlns:a16="http://schemas.microsoft.com/office/drawing/2014/main" id="{42A81C04-997D-0998-2B12-EF6AD47A7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2387" y="643144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BA63C2-DA07-4AEB-C475-A81F5C6AC411}"/>
              </a:ext>
            </a:extLst>
          </p:cNvPr>
          <p:cNvSpPr txBox="1"/>
          <p:nvPr/>
        </p:nvSpPr>
        <p:spPr>
          <a:xfrm>
            <a:off x="6188743" y="2513115"/>
            <a:ext cx="53532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In general, Volume is more in December than January.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Call volume is maximum at 10-12-2023 and minimum at 03-01-2024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Chat volume is maximum at 15-12-2023 and minimum at 09-12-2023.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Chat volume curve is much more similar to over curve.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7D14C-D796-879B-9768-870FCC5FC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18" y="2303744"/>
            <a:ext cx="5523562" cy="297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73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BD334-73E0-B70F-20DC-13F1A7FA9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27ECA7-387E-7F91-6783-174763A2296D}"/>
              </a:ext>
            </a:extLst>
          </p:cNvPr>
          <p:cNvSpPr txBox="1"/>
          <p:nvPr/>
        </p:nvSpPr>
        <p:spPr>
          <a:xfrm>
            <a:off x="2321941" y="715624"/>
            <a:ext cx="7548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E2CF06-3E00-6BA4-2B9A-B5E72D21BDA0}"/>
              </a:ext>
            </a:extLst>
          </p:cNvPr>
          <p:cNvSpPr txBox="1"/>
          <p:nvPr/>
        </p:nvSpPr>
        <p:spPr>
          <a:xfrm>
            <a:off x="860840" y="1608565"/>
            <a:ext cx="104703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Call Status Distribution</a:t>
            </a:r>
          </a:p>
          <a:p>
            <a:pPr algn="ctr"/>
            <a:endParaRPr lang="en-IN" b="1" dirty="0"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pic>
        <p:nvPicPr>
          <p:cNvPr id="6" name="Graphic 5" descr="Research with solid fill">
            <a:extLst>
              <a:ext uri="{FF2B5EF4-FFF2-40B4-BE49-F238E27FC236}">
                <a16:creationId xmlns:a16="http://schemas.microsoft.com/office/drawing/2014/main" id="{AD62AF83-3053-16FE-7A41-8210ECF39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5213" y="691065"/>
            <a:ext cx="914400" cy="914400"/>
          </a:xfrm>
          <a:prstGeom prst="rect">
            <a:avLst/>
          </a:prstGeom>
        </p:spPr>
      </p:pic>
      <p:pic>
        <p:nvPicPr>
          <p:cNvPr id="10" name="Graphic 9" descr="Research with solid fill">
            <a:extLst>
              <a:ext uri="{FF2B5EF4-FFF2-40B4-BE49-F238E27FC236}">
                <a16:creationId xmlns:a16="http://schemas.microsoft.com/office/drawing/2014/main" id="{059FA36C-BB1A-96FF-C473-F47A9EB2B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2387" y="643144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F6692F-DE4E-B843-01D6-4CFE81F0829F}"/>
              </a:ext>
            </a:extLst>
          </p:cNvPr>
          <p:cNvSpPr txBox="1"/>
          <p:nvPr/>
        </p:nvSpPr>
        <p:spPr>
          <a:xfrm>
            <a:off x="6095996" y="3125358"/>
            <a:ext cx="51183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In both months, most of the Calls are Completed.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source of Calls are App and Dashboard in which Dashboard has 100% completion of calls.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AE6642-0152-6B3D-BFFC-8F2CDB660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40" y="2449234"/>
            <a:ext cx="5176947" cy="331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43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1320</TotalTime>
  <Words>1112</Words>
  <Application>Microsoft Office PowerPoint</Application>
  <PresentationFormat>Widescreen</PresentationFormat>
  <Paragraphs>132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Algerian</vt:lpstr>
      <vt:lpstr>Arial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Shivansh Gupta</dc:creator>
  <cp:lastModifiedBy>Shivansh Gupta</cp:lastModifiedBy>
  <cp:revision>13</cp:revision>
  <dcterms:created xsi:type="dcterms:W3CDTF">2024-12-14T05:51:25Z</dcterms:created>
  <dcterms:modified xsi:type="dcterms:W3CDTF">2025-01-26T09:00:38Z</dcterms:modified>
</cp:coreProperties>
</file>