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3SKDySuB0r4r9hLilFv8YGa0C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6e91aa6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864134713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6864134713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f13c293f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g2f13c293f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f0c13b125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2f0c13b1255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19"/>
          <p:cNvPicPr preferRelativeResize="0"/>
          <p:nvPr/>
        </p:nvPicPr>
        <p:blipFill rotWithShape="1">
          <a:blip r:embed="rId13">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document/d/1HjkIoy84gikOqKEokLt4SBxCbb-pIjqk/edit?usp=sharing&amp;ouid=105437725021809287199&amp;rtpof=true&amp;sd=tru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3lEyCkxlGg7d83bOeBPqwLSm-fMqkbxm/edit?usp=sharing&amp;ouid=108819139003434588141&amp;rtpof=true&amp;sd=tru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p:nvPr/>
        </p:nvSpPr>
        <p:spPr>
          <a:xfrm>
            <a:off x="424438" y="3604300"/>
            <a:ext cx="7840200" cy="105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000000"/>
                </a:solidFill>
                <a:latin typeface="Lato"/>
                <a:ea typeface="Lato"/>
                <a:cs typeface="Lato"/>
                <a:sym typeface="Lato"/>
              </a:rPr>
              <a:t>Spreadsheet Project:</a:t>
            </a:r>
            <a:endParaRPr sz="2400" b="1" i="0" u="none" strike="noStrike" cap="none">
              <a:solidFill>
                <a:srgbClr val="000000"/>
              </a:solidFill>
              <a:latin typeface="Lato"/>
              <a:ea typeface="Lato"/>
              <a:cs typeface="Lato"/>
              <a:sym typeface="Lato"/>
            </a:endParaRPr>
          </a:p>
          <a:p>
            <a:pPr marL="457200" marR="0" lvl="0" indent="457200" algn="l" rtl="0">
              <a:lnSpc>
                <a:spcPct val="100000"/>
              </a:lnSpc>
              <a:spcBef>
                <a:spcPts val="1000"/>
              </a:spcBef>
              <a:spcAft>
                <a:spcPts val="0"/>
              </a:spcAft>
              <a:buClr>
                <a:schemeClr val="dk1"/>
              </a:buClr>
              <a:buSzPts val="1100"/>
              <a:buFont typeface="Arial"/>
              <a:buNone/>
            </a:pPr>
            <a:r>
              <a:rPr lang="en-GB" sz="2400" b="1">
                <a:solidFill>
                  <a:schemeClr val="dk1"/>
                </a:solidFill>
                <a:latin typeface="Lato"/>
                <a:ea typeface="Lato"/>
                <a:cs typeface="Lato"/>
                <a:sym typeface="Lato"/>
              </a:rPr>
              <a:t>AstroSage</a:t>
            </a:r>
            <a:r>
              <a:rPr lang="en-GB" sz="2400" b="1" i="0" u="none" strike="noStrike" cap="none">
                <a:solidFill>
                  <a:schemeClr val="dk1"/>
                </a:solidFill>
                <a:latin typeface="Lato"/>
                <a:ea typeface="Lato"/>
                <a:cs typeface="Lato"/>
                <a:sym typeface="Lato"/>
              </a:rPr>
              <a:t> Analysis</a:t>
            </a:r>
            <a:endParaRPr sz="2400" b="1"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b6e91aa64b_1_0"/>
          <p:cNvSpPr txBox="1"/>
          <p:nvPr/>
        </p:nvSpPr>
        <p:spPr>
          <a:xfrm>
            <a:off x="1944750" y="514325"/>
            <a:ext cx="52545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800" b="1" i="0" u="none" strike="noStrike" cap="none">
                <a:solidFill>
                  <a:schemeClr val="dk1"/>
                </a:solidFill>
                <a:latin typeface="Lato"/>
                <a:ea typeface="Lato"/>
                <a:cs typeface="Lato"/>
                <a:sym typeface="Lato"/>
              </a:rPr>
              <a:t>Objective Questions (Cont..)</a:t>
            </a:r>
            <a:endParaRPr sz="1800" b="0" i="0" u="none" strike="noStrike" cap="none">
              <a:solidFill>
                <a:srgbClr val="000000"/>
              </a:solidFill>
              <a:latin typeface="Lato"/>
              <a:ea typeface="Lato"/>
              <a:cs typeface="Lato"/>
              <a:sym typeface="Lato"/>
            </a:endParaRPr>
          </a:p>
        </p:txBody>
      </p:sp>
      <p:sp>
        <p:nvSpPr>
          <p:cNvPr id="108" name="Google Shape;108;g2b6e91aa64b_1_0"/>
          <p:cNvSpPr txBox="1"/>
          <p:nvPr/>
        </p:nvSpPr>
        <p:spPr>
          <a:xfrm>
            <a:off x="1039500" y="1281350"/>
            <a:ext cx="7065000" cy="2839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What is the total sales generated by the call centre for each product category?</a:t>
            </a:r>
            <a:endParaRPr sz="1500" b="1">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How many calls were made for each user ID and guru ID?</a:t>
            </a:r>
            <a:endParaRPr sz="1500" b="1">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What is the correlation between call duration and customer satisfaction?</a:t>
            </a:r>
            <a:endParaRPr sz="1500" b="1">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Which guru have the highest and lowest customer satisfaction scores?</a:t>
            </a:r>
            <a:endParaRPr sz="1500" b="1">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What is the average customer satisfaction score by month? </a:t>
            </a:r>
            <a:endParaRPr sz="1500" b="1">
              <a:solidFill>
                <a:schemeClr val="dk1"/>
              </a:solidFill>
              <a:latin typeface="Lato"/>
              <a:ea typeface="Lato"/>
              <a:cs typeface="Lato"/>
              <a:sym typeface="Lato"/>
            </a:endParaRPr>
          </a:p>
          <a:p>
            <a:pPr marL="457200" marR="0" lvl="0" indent="-304800" algn="l" rtl="0">
              <a:lnSpc>
                <a:spcPct val="150000"/>
              </a:lnSpc>
              <a:spcBef>
                <a:spcPts val="0"/>
              </a:spcBef>
              <a:spcAft>
                <a:spcPts val="0"/>
              </a:spcAft>
              <a:buClr>
                <a:schemeClr val="dk1"/>
              </a:buClr>
              <a:buSzPts val="1200"/>
              <a:buFont typeface="Lato"/>
              <a:buChar char="➔"/>
            </a:pPr>
            <a:r>
              <a:rPr lang="en-GB" sz="1500" b="1">
                <a:solidFill>
                  <a:schemeClr val="dk1"/>
                </a:solidFill>
                <a:latin typeface="Lato"/>
                <a:ea typeface="Lato"/>
                <a:cs typeface="Lato"/>
                <a:sym typeface="Lato"/>
              </a:rPr>
              <a:t>How many categorical columns are there in the data? </a:t>
            </a:r>
            <a:r>
              <a:rPr lang="en-GB" sz="1500">
                <a:solidFill>
                  <a:schemeClr val="dk1"/>
                </a:solidFill>
                <a:latin typeface="Lato"/>
                <a:ea typeface="Lato"/>
                <a:cs typeface="Lato"/>
                <a:sym typeface="Lato"/>
              </a:rPr>
              <a:t>[Search about categorical and continuous data, and try to answer this question]</a:t>
            </a:r>
            <a:endParaRPr sz="15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944525" y="811050"/>
            <a:ext cx="7515000" cy="379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In order to answer the next </a:t>
            </a:r>
            <a:r>
              <a:rPr lang="en-GB" sz="1700" b="1" i="0" u="none" strike="noStrike" cap="none">
                <a:solidFill>
                  <a:srgbClr val="000000"/>
                </a:solidFill>
                <a:latin typeface="Arial"/>
                <a:ea typeface="Arial"/>
                <a:cs typeface="Arial"/>
                <a:sym typeface="Arial"/>
              </a:rPr>
              <a:t>data analysis</a:t>
            </a:r>
            <a:r>
              <a:rPr lang="en-GB" sz="1700" b="0" i="0" u="none" strike="noStrike" cap="none">
                <a:solidFill>
                  <a:srgbClr val="000000"/>
                </a:solidFill>
                <a:latin typeface="Arial"/>
                <a:ea typeface="Arial"/>
                <a:cs typeface="Arial"/>
                <a:sym typeface="Arial"/>
              </a:rPr>
              <a:t> questions you will have to </a:t>
            </a:r>
            <a:r>
              <a:rPr lang="en-GB" sz="1700" b="1" i="0" u="none" strike="noStrike" cap="none">
                <a:solidFill>
                  <a:srgbClr val="000000"/>
                </a:solidFill>
                <a:latin typeface="Arial"/>
                <a:ea typeface="Arial"/>
                <a:cs typeface="Arial"/>
                <a:sym typeface="Arial"/>
              </a:rPr>
              <a:t>create Dashboards and visualizations</a:t>
            </a:r>
            <a:r>
              <a:rPr lang="en-GB" sz="1700" b="0" i="0" u="none" strike="noStrike" cap="none">
                <a:solidFill>
                  <a:srgbClr val="000000"/>
                </a:solidFill>
                <a:latin typeface="Arial"/>
                <a:ea typeface="Arial"/>
                <a:cs typeface="Arial"/>
                <a:sym typeface="Arial"/>
              </a:rPr>
              <a:t> (Can choose few </a:t>
            </a:r>
            <a:r>
              <a:rPr lang="en-GB" sz="1700" b="1" i="0" u="none" strike="noStrike" cap="none">
                <a:solidFill>
                  <a:srgbClr val="000000"/>
                </a:solidFill>
                <a:latin typeface="Arial"/>
                <a:ea typeface="Arial"/>
                <a:cs typeface="Arial"/>
                <a:sym typeface="Arial"/>
              </a:rPr>
              <a:t>pivot tables </a:t>
            </a:r>
            <a:r>
              <a:rPr lang="en-GB" sz="1700" b="0" i="0" u="none" strike="noStrike" cap="none">
                <a:solidFill>
                  <a:srgbClr val="000000"/>
                </a:solidFill>
                <a:latin typeface="Arial"/>
                <a:ea typeface="Arial"/>
                <a:cs typeface="Arial"/>
                <a:sym typeface="Arial"/>
              </a:rPr>
              <a:t>as well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For answering these questions you need to properly </a:t>
            </a:r>
            <a:r>
              <a:rPr lang="en-GB" sz="1700" b="1" i="0" u="none" strike="noStrike" cap="none">
                <a:solidFill>
                  <a:srgbClr val="000000"/>
                </a:solidFill>
                <a:latin typeface="Arial"/>
                <a:ea typeface="Arial"/>
                <a:cs typeface="Arial"/>
                <a:sym typeface="Arial"/>
              </a:rPr>
              <a:t>analyze the data through summarization, dashboard and visualizations to give the insights</a:t>
            </a:r>
            <a:r>
              <a:rPr lang="en-GB" sz="1700" b="0" i="0" u="none" strike="noStrike" cap="none">
                <a:solidFill>
                  <a:srgbClr val="000000"/>
                </a:solidFill>
                <a:latin typeface="Arial"/>
                <a:ea typeface="Arial"/>
                <a:cs typeface="Arial"/>
                <a:sym typeface="Arial"/>
              </a:rPr>
              <a:t>. Back your suggestions/insights </a:t>
            </a:r>
            <a:r>
              <a:rPr lang="en-GB" sz="1700" b="1" i="0" u="none" strike="noStrike" cap="none">
                <a:solidFill>
                  <a:srgbClr val="000000"/>
                </a:solidFill>
                <a:latin typeface="Arial"/>
                <a:ea typeface="Arial"/>
                <a:cs typeface="Arial"/>
                <a:sym typeface="Arial"/>
              </a:rPr>
              <a:t>with proper reasoning</a:t>
            </a:r>
            <a:r>
              <a:rPr lang="en-GB" sz="1700" b="0" i="0" u="none" strike="noStrike" cap="none">
                <a:solidFill>
                  <a:srgbClr val="000000"/>
                </a:solidFill>
                <a:latin typeface="Arial"/>
                <a:ea typeface="Arial"/>
                <a:cs typeface="Arial"/>
                <a:sym typeface="Arial"/>
              </a:rPr>
              <a:t> considering the data.</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p:nvPr/>
        </p:nvSpPr>
        <p:spPr>
          <a:xfrm>
            <a:off x="514800" y="355375"/>
            <a:ext cx="6069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200"/>
              <a:buFont typeface="Arial"/>
              <a:buNone/>
            </a:pPr>
            <a:r>
              <a:rPr lang="en-GB" sz="2000" b="1" i="0" u="none" strike="noStrike" cap="none">
                <a:solidFill>
                  <a:schemeClr val="dk1"/>
                </a:solidFill>
                <a:latin typeface="Lato"/>
                <a:ea typeface="Lato"/>
                <a:cs typeface="Lato"/>
                <a:sym typeface="Lato"/>
              </a:rPr>
              <a:t>Data Analysis and Visualizations </a:t>
            </a:r>
            <a:r>
              <a:rPr lang="en-GB" i="0" u="none" strike="noStrike" cap="none">
                <a:solidFill>
                  <a:schemeClr val="dk1"/>
                </a:solidFill>
                <a:latin typeface="Lato"/>
                <a:ea typeface="Lato"/>
                <a:cs typeface="Lato"/>
                <a:sym typeface="Lato"/>
              </a:rPr>
              <a:t>(</a:t>
            </a:r>
            <a:r>
              <a:rPr lang="en-GB">
                <a:solidFill>
                  <a:schemeClr val="dk1"/>
                </a:solidFill>
                <a:latin typeface="Lato"/>
                <a:ea typeface="Lato"/>
                <a:cs typeface="Lato"/>
                <a:sym typeface="Lato"/>
              </a:rPr>
              <a:t>Subjective Question)</a:t>
            </a:r>
            <a:endParaRPr b="0" i="0" u="none" strike="noStrike" cap="none">
              <a:solidFill>
                <a:srgbClr val="000000"/>
              </a:solidFill>
              <a:latin typeface="Lato"/>
              <a:ea typeface="Lato"/>
              <a:cs typeface="Lato"/>
              <a:sym typeface="Lato"/>
            </a:endParaRPr>
          </a:p>
        </p:txBody>
      </p:sp>
      <p:sp>
        <p:nvSpPr>
          <p:cNvPr id="119" name="Google Shape;119;p11"/>
          <p:cNvSpPr txBox="1"/>
          <p:nvPr/>
        </p:nvSpPr>
        <p:spPr>
          <a:xfrm>
            <a:off x="514800" y="896275"/>
            <a:ext cx="8114400" cy="383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Should the investment be used to hire more agents, improve training programs, or upgrade call center technology?</a:t>
            </a:r>
            <a:endParaRPr sz="1400" b="0"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What are the potential risks of each investment option (hiring, training, technology upgrades), and how can they be mitigated?</a:t>
            </a:r>
            <a:endParaRPr sz="1400" b="0"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r>
              <a:rPr lang="en-GB" sz="1400" b="0" i="0" u="none" strike="noStrike" cap="none">
                <a:solidFill>
                  <a:schemeClr val="dk1"/>
                </a:solidFill>
                <a:latin typeface="Lato"/>
                <a:ea typeface="Lato"/>
                <a:cs typeface="Lato"/>
                <a:sym typeface="Lato"/>
              </a:rPr>
              <a:t>Name the chart/spreadsheet function you will use for solving the problem?</a:t>
            </a:r>
            <a:endParaRPr sz="1400" b="0"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How does AstroSage call center performance compare to that of AstroGuru in terms of average call volume, customer satisfaction, and agent performance?</a:t>
            </a:r>
            <a:endParaRPr sz="1400" b="1"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r>
              <a:rPr lang="en-GB" sz="1400" b="0" i="0" u="none" strike="noStrike" cap="none">
                <a:solidFill>
                  <a:schemeClr val="dk1"/>
                </a:solidFill>
                <a:latin typeface="Lato"/>
                <a:ea typeface="Lato"/>
                <a:cs typeface="Lato"/>
                <a:sym typeface="Lato"/>
              </a:rPr>
              <a:t>Will you use any aggregation function or a visualization here to solve the problem?</a:t>
            </a:r>
            <a:endParaRPr sz="1400" b="0"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endParaRPr sz="1400" b="1" i="0" u="none" strike="noStrike" cap="none">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How can the call center improve its handling of peak call periods to ensure high customer satisfaction?</a:t>
            </a:r>
            <a:br>
              <a:rPr lang="en-GB" sz="1400" b="1" i="0" u="none" strike="noStrike" cap="none">
                <a:solidFill>
                  <a:schemeClr val="dk1"/>
                </a:solidFill>
                <a:latin typeface="Lato"/>
                <a:ea typeface="Lato"/>
                <a:cs typeface="Lato"/>
                <a:sym typeface="Lato"/>
              </a:rPr>
            </a:br>
            <a:r>
              <a:rPr lang="en-GB" sz="1400" b="0" i="0" u="none" strike="noStrike" cap="none">
                <a:solidFill>
                  <a:schemeClr val="dk1"/>
                </a:solidFill>
                <a:latin typeface="Lato"/>
                <a:ea typeface="Lato"/>
                <a:cs typeface="Lato"/>
                <a:sym typeface="Lato"/>
              </a:rPr>
              <a:t>Mention the functionality which you will use for giving the suggestions, will it be any aggregated function or a visualization?</a:t>
            </a:r>
            <a:endParaRPr sz="1400" b="1" i="0" u="none" strike="noStrike" cap="none">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p:nvPr/>
        </p:nvSpPr>
        <p:spPr>
          <a:xfrm>
            <a:off x="514800" y="378875"/>
            <a:ext cx="6069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200"/>
              <a:buFont typeface="Arial"/>
              <a:buNone/>
            </a:pPr>
            <a:r>
              <a:rPr lang="en-GB" sz="2000" b="1" i="0" u="none" strike="noStrike" cap="none">
                <a:solidFill>
                  <a:schemeClr val="dk1"/>
                </a:solidFill>
                <a:latin typeface="Lato"/>
                <a:ea typeface="Lato"/>
                <a:cs typeface="Lato"/>
                <a:sym typeface="Lato"/>
              </a:rPr>
              <a:t>Data Analysis and Visualizations</a:t>
            </a:r>
            <a:endParaRPr sz="2000" b="0" i="0" u="none" strike="noStrike" cap="none">
              <a:solidFill>
                <a:srgbClr val="000000"/>
              </a:solidFill>
              <a:latin typeface="Lato"/>
              <a:ea typeface="Lato"/>
              <a:cs typeface="Lato"/>
              <a:sym typeface="Lato"/>
            </a:endParaRPr>
          </a:p>
        </p:txBody>
      </p:sp>
      <p:sp>
        <p:nvSpPr>
          <p:cNvPr id="125" name="Google Shape;125;p12"/>
          <p:cNvSpPr txBox="1"/>
          <p:nvPr/>
        </p:nvSpPr>
        <p:spPr>
          <a:xfrm>
            <a:off x="303425" y="5287250"/>
            <a:ext cx="8233800" cy="187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126" name="Google Shape;126;p12"/>
          <p:cNvSpPr txBox="1"/>
          <p:nvPr/>
        </p:nvSpPr>
        <p:spPr>
          <a:xfrm>
            <a:off x="514800" y="1019500"/>
            <a:ext cx="8114400" cy="3593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Based on historical data, what strategic initiatives should be prioritized to improve overall efficiency and customer satisfaction?</a:t>
            </a:r>
            <a:endParaRPr sz="1400" b="1"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chemeClr val="dk1"/>
              </a:buClr>
              <a:buSzPts val="1100"/>
              <a:buFont typeface="Arial"/>
              <a:buNone/>
            </a:pPr>
            <a:endParaRPr sz="1400" b="1" i="0" u="none" strike="noStrike" cap="none">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What can be the key factors contributing to high customer satisfaction scores, and how can these be leveraged to improve overall performance?</a:t>
            </a:r>
            <a:endParaRPr sz="1400" b="1"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r>
              <a:rPr lang="en-GB" sz="1400" b="0" i="0" u="none" strike="noStrike" cap="none">
                <a:solidFill>
                  <a:schemeClr val="dk1"/>
                </a:solidFill>
                <a:latin typeface="Lato"/>
                <a:ea typeface="Lato"/>
                <a:cs typeface="Lato"/>
                <a:sym typeface="Lato"/>
              </a:rPr>
              <a:t>What is the basis for the suggestions? And mention how did you decide if the </a:t>
            </a:r>
            <a:r>
              <a:rPr lang="en-GB">
                <a:solidFill>
                  <a:schemeClr val="dk1"/>
                </a:solidFill>
                <a:latin typeface="Lato"/>
                <a:ea typeface="Lato"/>
                <a:cs typeface="Lato"/>
                <a:sym typeface="Lato"/>
              </a:rPr>
              <a:t>satisfaction score</a:t>
            </a:r>
            <a:r>
              <a:rPr lang="en-GB" sz="1400" b="0" i="0" u="none" strike="noStrike" cap="none">
                <a:solidFill>
                  <a:schemeClr val="dk1"/>
                </a:solidFill>
                <a:latin typeface="Lato"/>
                <a:ea typeface="Lato"/>
                <a:cs typeface="Lato"/>
                <a:sym typeface="Lato"/>
              </a:rPr>
              <a:t> affect the ratings?</a:t>
            </a:r>
            <a:endParaRPr sz="1400" b="0" i="0" u="none" strike="noStrike" cap="none">
              <a:solidFill>
                <a:schemeClr val="dk1"/>
              </a:solidFill>
              <a:latin typeface="Lato"/>
              <a:ea typeface="Lato"/>
              <a:cs typeface="Lato"/>
              <a:sym typeface="Lato"/>
            </a:endParaRPr>
          </a:p>
          <a:p>
            <a:pPr marL="457200" marR="0" lvl="0" indent="0" algn="l" rtl="0">
              <a:lnSpc>
                <a:spcPct val="114000"/>
              </a:lnSpc>
              <a:spcBef>
                <a:spcPts val="0"/>
              </a:spcBef>
              <a:spcAft>
                <a:spcPts val="0"/>
              </a:spcAft>
              <a:buClr>
                <a:srgbClr val="000000"/>
              </a:buClr>
              <a:buSzPts val="1400"/>
              <a:buFont typeface="Arial"/>
              <a:buNone/>
            </a:pPr>
            <a:endParaRPr sz="1400" b="1" i="0" u="none" strike="noStrike" cap="none">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How should the call center balance the workload among agents to ensure optimal performance and avoid burnout?</a:t>
            </a:r>
            <a:endParaRPr sz="1400" b="1" i="0" u="none" strike="noStrike" cap="none">
              <a:solidFill>
                <a:schemeClr val="dk1"/>
              </a:solidFill>
              <a:latin typeface="Lato"/>
              <a:ea typeface="Lato"/>
              <a:cs typeface="Lato"/>
              <a:sym typeface="Lato"/>
            </a:endParaRPr>
          </a:p>
          <a:p>
            <a:pPr marL="0" marR="0" lvl="0" indent="0" algn="l" rtl="0">
              <a:lnSpc>
                <a:spcPct val="114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	</a:t>
            </a:r>
            <a:r>
              <a:rPr lang="en-GB" sz="1400" b="0" i="0" u="none" strike="noStrike" cap="none">
                <a:solidFill>
                  <a:schemeClr val="dk1"/>
                </a:solidFill>
                <a:latin typeface="Lato"/>
                <a:ea typeface="Lato"/>
                <a:cs typeface="Lato"/>
                <a:sym typeface="Lato"/>
              </a:rPr>
              <a:t>Mention your approach and spreadsheet function for the answer</a:t>
            </a:r>
            <a:r>
              <a:rPr lang="en-GB">
                <a:solidFill>
                  <a:schemeClr val="dk1"/>
                </a:solidFill>
                <a:latin typeface="Lato"/>
                <a:ea typeface="Lato"/>
                <a:cs typeface="Lato"/>
                <a:sym typeface="Lato"/>
              </a:rPr>
              <a:t>?</a:t>
            </a:r>
            <a:endParaRPr>
              <a:solidFill>
                <a:schemeClr val="dk1"/>
              </a:solidFill>
              <a:latin typeface="Lato"/>
              <a:ea typeface="Lato"/>
              <a:cs typeface="Lato"/>
              <a:sym typeface="Lato"/>
            </a:endParaRPr>
          </a:p>
          <a:p>
            <a:pPr marL="0" marR="0" lvl="0" indent="0" algn="l" rtl="0">
              <a:lnSpc>
                <a:spcPct val="114000"/>
              </a:lnSpc>
              <a:spcBef>
                <a:spcPts val="0"/>
              </a:spcBef>
              <a:spcAft>
                <a:spcPts val="0"/>
              </a:spcAft>
              <a:buClr>
                <a:srgbClr val="000000"/>
              </a:buClr>
              <a:buSzPts val="1400"/>
              <a:buFont typeface="Arial"/>
              <a:buNone/>
            </a:pPr>
            <a:endParaRPr b="1">
              <a:solidFill>
                <a:schemeClr val="dk1"/>
              </a:solidFill>
              <a:latin typeface="Lato"/>
              <a:ea typeface="Lato"/>
              <a:cs typeface="Lato"/>
              <a:sym typeface="Lato"/>
            </a:endParaRPr>
          </a:p>
          <a:p>
            <a:pPr marL="457200" marR="0" lvl="0" indent="-317500" algn="l" rtl="0">
              <a:lnSpc>
                <a:spcPct val="114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What new technologies or tools could be implemented to enhance call center operations and customer service?</a:t>
            </a:r>
            <a:endParaRPr b="1">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80600" y="2840250"/>
            <a:ext cx="7582800" cy="1634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dk1"/>
                </a:solidFill>
                <a:latin typeface="Arial"/>
                <a:ea typeface="Arial"/>
                <a:cs typeface="Arial"/>
                <a:sym typeface="Arial"/>
              </a:rPr>
              <a:t>Ensure that you put the slicers for choosing the country and year in order to observe the dashboard since the management will be having a long discussion which can go for weeks.</a:t>
            </a:r>
            <a:endParaRPr sz="1500" b="1" i="0" u="none" strike="noStrike" cap="none">
              <a:solidFill>
                <a:schemeClr val="dk1"/>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1500"/>
              <a:buFont typeface="Arial"/>
              <a:buNone/>
            </a:pPr>
            <a:endParaRPr sz="1500" b="1" i="0" u="none" strike="noStrike" cap="none">
              <a:solidFill>
                <a:schemeClr val="dk1"/>
              </a:solidFill>
              <a:latin typeface="Lato"/>
              <a:ea typeface="Lato"/>
              <a:cs typeface="Lato"/>
              <a:sym typeface="Lato"/>
            </a:endParaRPr>
          </a:p>
          <a:p>
            <a:pPr marL="0" marR="0" lvl="0" indent="0" algn="l" rtl="0">
              <a:lnSpc>
                <a:spcPct val="114000"/>
              </a:lnSpc>
              <a:spcBef>
                <a:spcPts val="0"/>
              </a:spcBef>
              <a:spcAft>
                <a:spcPts val="0"/>
              </a:spcAft>
              <a:buClr>
                <a:srgbClr val="000000"/>
              </a:buClr>
              <a:buSzPts val="1500"/>
              <a:buFont typeface="Arial"/>
              <a:buNone/>
            </a:pPr>
            <a:r>
              <a:rPr lang="en-GB" sz="1500" b="1" i="0" u="none" strike="noStrike" cap="none">
                <a:solidFill>
                  <a:schemeClr val="dk1"/>
                </a:solidFill>
                <a:latin typeface="Lato"/>
                <a:ea typeface="Lato"/>
                <a:cs typeface="Lato"/>
                <a:sym typeface="Lato"/>
              </a:rPr>
              <a:t>Note</a:t>
            </a:r>
            <a:r>
              <a:rPr lang="en-GB" sz="1500" b="0" i="0" u="none" strike="noStrike" cap="none">
                <a:solidFill>
                  <a:schemeClr val="dk1"/>
                </a:solidFill>
                <a:latin typeface="Lato"/>
                <a:ea typeface="Lato"/>
                <a:cs typeface="Lato"/>
                <a:sym typeface="Lato"/>
              </a:rPr>
              <a:t>: The dashboard would be more interactive and user-friendly, allowing management to explore data in detail and make informed decisions.</a:t>
            </a:r>
            <a:endParaRPr sz="1500" b="1" i="0" u="none" strike="noStrike" cap="none">
              <a:solidFill>
                <a:schemeClr val="dk1"/>
              </a:solidFill>
              <a:latin typeface="Arial"/>
              <a:ea typeface="Arial"/>
              <a:cs typeface="Arial"/>
              <a:sym typeface="Arial"/>
            </a:endParaRPr>
          </a:p>
        </p:txBody>
      </p:sp>
      <p:sp>
        <p:nvSpPr>
          <p:cNvPr id="132" name="Google Shape;132;p13"/>
          <p:cNvSpPr txBox="1"/>
          <p:nvPr/>
        </p:nvSpPr>
        <p:spPr>
          <a:xfrm>
            <a:off x="478950" y="824275"/>
            <a:ext cx="8186100" cy="1634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What metrics should be included in the final dashboard to provide a comprehensive view of call center performance and guide investment decisions?</a:t>
            </a:r>
            <a:br>
              <a:rPr lang="en-GB" b="1">
                <a:solidFill>
                  <a:schemeClr val="dk1"/>
                </a:solidFill>
                <a:latin typeface="Lato"/>
                <a:ea typeface="Lato"/>
                <a:cs typeface="Lato"/>
                <a:sym typeface="Lato"/>
              </a:rPr>
            </a:br>
            <a:endParaRPr b="1">
              <a:solidFill>
                <a:schemeClr val="dk1"/>
              </a:solidFill>
              <a:latin typeface="Lato"/>
              <a:ea typeface="Lato"/>
              <a:cs typeface="Lato"/>
              <a:sym typeface="Lato"/>
            </a:endParaRPr>
          </a:p>
          <a:p>
            <a:pPr marL="457200" marR="0" lvl="0" indent="-317500" algn="l" rtl="0">
              <a:lnSpc>
                <a:spcPct val="100000"/>
              </a:lnSpc>
              <a:spcBef>
                <a:spcPts val="0"/>
              </a:spcBef>
              <a:spcAft>
                <a:spcPts val="0"/>
              </a:spcAft>
              <a:buClr>
                <a:schemeClr val="dk1"/>
              </a:buClr>
              <a:buSzPts val="1400"/>
              <a:buFont typeface="Lato"/>
              <a:buChar char="➔"/>
            </a:pPr>
            <a:r>
              <a:rPr lang="en-GB" b="1">
                <a:solidFill>
                  <a:schemeClr val="dk1"/>
                </a:solidFill>
                <a:latin typeface="Lato"/>
                <a:ea typeface="Lato"/>
                <a:cs typeface="Lato"/>
                <a:sym typeface="Lato"/>
              </a:rPr>
              <a:t>How would you allocate a 1 crore rupee investment to optimize operational efficiency, enhance customer satisfaction, and boost profitability, and what analysis-based recommendations would you offer to support this?</a:t>
            </a:r>
            <a:endParaRPr b="1">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995850" y="667325"/>
            <a:ext cx="7237800" cy="39321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2100"/>
              <a:buFont typeface="Arial"/>
              <a:buNone/>
            </a:pPr>
            <a:r>
              <a:rPr lang="en-GB" sz="2100" b="1" i="0" u="none" strike="noStrike" cap="none">
                <a:solidFill>
                  <a:srgbClr val="000000"/>
                </a:solidFill>
                <a:latin typeface="Arial"/>
                <a:ea typeface="Arial"/>
                <a:cs typeface="Arial"/>
                <a:sym typeface="Arial"/>
              </a:rPr>
              <a:t>SUBMISSION DEMONSTRATION</a:t>
            </a:r>
            <a:endParaRPr sz="2100" b="1" i="0" u="none" strike="noStrike" cap="none">
              <a:solidFill>
                <a:srgbClr val="000000"/>
              </a:solidFill>
              <a:latin typeface="Arial"/>
              <a:ea typeface="Arial"/>
              <a:cs typeface="Arial"/>
              <a:sym typeface="Arial"/>
            </a:endParaRPr>
          </a:p>
          <a:p>
            <a:pPr marL="228600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Arial"/>
                <a:ea typeface="Arial"/>
                <a:cs typeface="Arial"/>
                <a:sym typeface="Arial"/>
              </a:rPr>
              <a:t>Refer to the video released in the batch</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GB" sz="1500" b="0" i="0" u="none" strike="noStrike" cap="none">
                <a:solidFill>
                  <a:srgbClr val="000000"/>
                </a:solidFill>
                <a:latin typeface="Arial"/>
                <a:ea typeface="Arial"/>
                <a:cs typeface="Arial"/>
                <a:sym typeface="Arial"/>
              </a:rPr>
              <a:t>                     One can use this </a:t>
            </a:r>
            <a:r>
              <a:rPr lang="en-GB" sz="1500" b="1" i="0" u="sng" strike="noStrike" cap="none">
                <a:solidFill>
                  <a:schemeClr val="hlink"/>
                </a:solidFill>
                <a:latin typeface="Arial"/>
                <a:ea typeface="Arial"/>
                <a:cs typeface="Arial"/>
                <a:sym typeface="Arial"/>
                <a:hlinkClick r:id="rId3"/>
              </a:rPr>
              <a:t>link</a:t>
            </a:r>
            <a:r>
              <a:rPr lang="en-GB" sz="1500" b="0" i="0" u="none" strike="noStrike" cap="none">
                <a:solidFill>
                  <a:srgbClr val="000000"/>
                </a:solidFill>
                <a:latin typeface="Arial"/>
                <a:ea typeface="Arial"/>
                <a:cs typeface="Arial"/>
                <a:sym typeface="Arial"/>
              </a:rPr>
              <a:t> in order to understand the sample</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GB" sz="1500" b="0" i="0" u="none" strike="noStrike" cap="none">
                <a:solidFill>
                  <a:srgbClr val="000000"/>
                </a:solidFill>
                <a:latin typeface="Arial"/>
                <a:ea typeface="Arial"/>
                <a:cs typeface="Arial"/>
                <a:sym typeface="Arial"/>
              </a:rPr>
              <a:t>                              approaches for each section of the project.</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6864134713_1_3"/>
          <p:cNvSpPr txBox="1"/>
          <p:nvPr/>
        </p:nvSpPr>
        <p:spPr>
          <a:xfrm>
            <a:off x="846675" y="677325"/>
            <a:ext cx="7531200" cy="375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 name="Google Shape;143;g26864134713_1_3"/>
          <p:cNvPicPr preferRelativeResize="0"/>
          <p:nvPr/>
        </p:nvPicPr>
        <p:blipFill rotWithShape="1">
          <a:blip r:embed="rId3">
            <a:alphaModFix/>
          </a:blip>
          <a:srcRect/>
          <a:stretch/>
        </p:blipFill>
        <p:spPr>
          <a:xfrm>
            <a:off x="2034800" y="991700"/>
            <a:ext cx="4803251" cy="3302225"/>
          </a:xfrm>
          <a:prstGeom prst="rect">
            <a:avLst/>
          </a:prstGeom>
          <a:noFill/>
          <a:ln>
            <a:noFill/>
          </a:ln>
        </p:spPr>
      </p:pic>
      <p:sp>
        <p:nvSpPr>
          <p:cNvPr id="144" name="Google Shape;144;g26864134713_1_3"/>
          <p:cNvSpPr txBox="1"/>
          <p:nvPr/>
        </p:nvSpPr>
        <p:spPr>
          <a:xfrm>
            <a:off x="493500" y="4450000"/>
            <a:ext cx="7737900" cy="54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Look at the arrows and the comments to get familiar with the UI while submission and uploading the files on the platform. There is a space to paste the drive link and upload the zip file.</a:t>
            </a:r>
            <a:endParaRPr sz="1400" b="0" i="0" u="none" strike="noStrike" cap="none">
              <a:solidFill>
                <a:srgbClr val="000000"/>
              </a:solidFill>
              <a:latin typeface="Arial"/>
              <a:ea typeface="Arial"/>
              <a:cs typeface="Arial"/>
              <a:sym typeface="Arial"/>
            </a:endParaRPr>
          </a:p>
        </p:txBody>
      </p:sp>
      <p:sp>
        <p:nvSpPr>
          <p:cNvPr id="145" name="Google Shape;145;g26864134713_1_3"/>
          <p:cNvSpPr txBox="1"/>
          <p:nvPr/>
        </p:nvSpPr>
        <p:spPr>
          <a:xfrm>
            <a:off x="1886850" y="104825"/>
            <a:ext cx="4951200" cy="362700"/>
          </a:xfrm>
          <a:prstGeom prst="rect">
            <a:avLst/>
          </a:prstGeom>
          <a:noFill/>
          <a:ln>
            <a:noFill/>
          </a:ln>
        </p:spPr>
        <p:txBody>
          <a:bodyPr spcFirstLastPara="1" wrap="square" lIns="91425" tIns="91425" rIns="91425" bIns="91425" anchor="t" anchorCtr="0">
            <a:noAutofit/>
          </a:bodyPr>
          <a:lstStyle/>
          <a:p>
            <a:pPr marL="1371600" marR="0" lvl="0" indent="45720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Submission UI</a:t>
            </a:r>
            <a:endParaRPr sz="1400" b="0" i="0" u="none" strike="noStrike" cap="none">
              <a:solidFill>
                <a:srgbClr val="000000"/>
              </a:solidFill>
              <a:latin typeface="Arial"/>
              <a:ea typeface="Arial"/>
              <a:cs typeface="Arial"/>
              <a:sym typeface="Arial"/>
            </a:endParaRPr>
          </a:p>
        </p:txBody>
      </p:sp>
      <p:sp>
        <p:nvSpPr>
          <p:cNvPr id="146" name="Google Shape;146;g26864134713_1_3"/>
          <p:cNvSpPr txBox="1"/>
          <p:nvPr/>
        </p:nvSpPr>
        <p:spPr>
          <a:xfrm>
            <a:off x="1072450" y="435425"/>
            <a:ext cx="4644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26864134713_1_3"/>
          <p:cNvSpPr txBox="1"/>
          <p:nvPr/>
        </p:nvSpPr>
        <p:spPr>
          <a:xfrm>
            <a:off x="1408525" y="604750"/>
            <a:ext cx="6055800" cy="44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submission UI can be changed a bit from the video, kindly refer here.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p:nvPr/>
        </p:nvSpPr>
        <p:spPr>
          <a:xfrm>
            <a:off x="987800" y="449625"/>
            <a:ext cx="7237800" cy="42432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1828800" marR="0" lvl="0" indent="457200" algn="l" rtl="0">
              <a:lnSpc>
                <a:spcPct val="100000"/>
              </a:lnSpc>
              <a:spcBef>
                <a:spcPts val="0"/>
              </a:spcBef>
              <a:spcAft>
                <a:spcPts val="0"/>
              </a:spcAft>
              <a:buClr>
                <a:srgbClr val="000000"/>
              </a:buClr>
              <a:buSzPts val="2100"/>
              <a:buFont typeface="Arial"/>
              <a:buNone/>
            </a:pPr>
            <a:r>
              <a:rPr lang="en-GB" sz="2100" b="1" i="0" u="none" strike="noStrike" cap="none">
                <a:solidFill>
                  <a:srgbClr val="000000"/>
                </a:solidFill>
                <a:latin typeface="Arial"/>
                <a:ea typeface="Arial"/>
                <a:cs typeface="Arial"/>
                <a:sym typeface="Arial"/>
              </a:rPr>
              <a:t>SUBMISSION FLOW</a:t>
            </a:r>
            <a:endParaRPr sz="21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The candidates are supposed to have the </a:t>
            </a:r>
            <a:r>
              <a:rPr lang="en-GB" sz="1400" b="1" i="0" u="none" strike="noStrike" cap="none">
                <a:solidFill>
                  <a:schemeClr val="dk1"/>
                </a:solidFill>
                <a:latin typeface="Arial"/>
                <a:ea typeface="Arial"/>
                <a:cs typeface="Arial"/>
                <a:sym typeface="Arial"/>
              </a:rPr>
              <a:t>first</a:t>
            </a:r>
            <a:r>
              <a:rPr lang="en-GB" sz="1400" b="0" i="0" u="none" strike="noStrike" cap="none">
                <a:solidFill>
                  <a:schemeClr val="dk1"/>
                </a:solidFill>
                <a:latin typeface="Arial"/>
                <a:ea typeface="Arial"/>
                <a:cs typeface="Arial"/>
                <a:sym typeface="Arial"/>
              </a:rPr>
              <a:t> </a:t>
            </a:r>
            <a:r>
              <a:rPr lang="en-GB" sz="1400" b="1" i="0" u="none" strike="noStrike" cap="none">
                <a:solidFill>
                  <a:schemeClr val="dk1"/>
                </a:solidFill>
                <a:latin typeface="Arial"/>
                <a:ea typeface="Arial"/>
                <a:cs typeface="Arial"/>
                <a:sym typeface="Arial"/>
              </a:rPr>
              <a:t>submission for the project within the 10-day deadline</a:t>
            </a:r>
            <a:endParaRPr sz="1400" b="0" i="0" u="none" strike="noStrike" cap="none">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After the submission, candidates will receive feedback on their project, which they are supposed to </a:t>
            </a:r>
            <a:r>
              <a:rPr lang="en-GB" sz="1400" b="1" i="0" u="none" strike="noStrike" cap="none">
                <a:solidFill>
                  <a:schemeClr val="dk1"/>
                </a:solidFill>
                <a:latin typeface="Arial"/>
                <a:ea typeface="Arial"/>
                <a:cs typeface="Arial"/>
                <a:sym typeface="Arial"/>
              </a:rPr>
              <a:t>incorporate and re-submit </a:t>
            </a:r>
            <a:r>
              <a:rPr lang="en-GB" sz="1400" b="0" i="0" u="none" strike="noStrike" cap="none">
                <a:solidFill>
                  <a:schemeClr val="dk1"/>
                </a:solidFill>
                <a:latin typeface="Arial"/>
                <a:ea typeface="Arial"/>
                <a:cs typeface="Arial"/>
                <a:sym typeface="Arial"/>
              </a:rPr>
              <a:t>within 1 week of feedback.</a:t>
            </a:r>
            <a:endParaRPr sz="1400" b="0"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All the candidates are supposed to get a total of </a:t>
            </a:r>
            <a:r>
              <a:rPr lang="en-GB" sz="1400" b="1" i="0" u="none" strike="noStrike" cap="none">
                <a:solidFill>
                  <a:schemeClr val="dk1"/>
                </a:solidFill>
                <a:latin typeface="Arial"/>
                <a:ea typeface="Arial"/>
                <a:cs typeface="Arial"/>
                <a:sym typeface="Arial"/>
              </a:rPr>
              <a:t>8 marks</a:t>
            </a:r>
            <a:r>
              <a:rPr lang="en-GB" sz="1400" b="0" i="0" u="none" strike="noStrike" cap="none">
                <a:solidFill>
                  <a:schemeClr val="dk1"/>
                </a:solidFill>
                <a:latin typeface="Arial"/>
                <a:ea typeface="Arial"/>
                <a:cs typeface="Arial"/>
                <a:sym typeface="Arial"/>
              </a:rPr>
              <a:t> to be prioritized in placements since is is necessary in Placements.</a:t>
            </a:r>
            <a:endParaRPr sz="1400" b="0" i="0" u="none" strike="noStrike" cap="none">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The </a:t>
            </a:r>
            <a:r>
              <a:rPr lang="en-GB" sz="1400" b="1" i="0" u="none" strike="noStrike" cap="none">
                <a:solidFill>
                  <a:srgbClr val="000000"/>
                </a:solidFill>
                <a:latin typeface="Arial"/>
                <a:ea typeface="Arial"/>
                <a:cs typeface="Arial"/>
                <a:sym typeface="Arial"/>
              </a:rPr>
              <a:t>re-submissions</a:t>
            </a:r>
            <a:r>
              <a:rPr lang="en-GB" sz="1400" b="0" i="0" u="none" strike="noStrike" cap="none">
                <a:solidFill>
                  <a:srgbClr val="000000"/>
                </a:solidFill>
                <a:latin typeface="Arial"/>
                <a:ea typeface="Arial"/>
                <a:cs typeface="Arial"/>
                <a:sym typeface="Arial"/>
              </a:rPr>
              <a:t> after </a:t>
            </a:r>
            <a:r>
              <a:rPr lang="en-GB" sz="1400" b="1" i="0" u="none" strike="noStrike" cap="none">
                <a:solidFill>
                  <a:srgbClr val="000000"/>
                </a:solidFill>
                <a:latin typeface="Arial"/>
                <a:ea typeface="Arial"/>
                <a:cs typeface="Arial"/>
                <a:sym typeface="Arial"/>
              </a:rPr>
              <a:t>3 weeks</a:t>
            </a:r>
            <a:r>
              <a:rPr lang="en-GB" sz="1400" b="0" i="0" u="none" strike="noStrike" cap="none">
                <a:solidFill>
                  <a:srgbClr val="000000"/>
                </a:solidFill>
                <a:latin typeface="Arial"/>
                <a:ea typeface="Arial"/>
                <a:cs typeface="Arial"/>
                <a:sym typeface="Arial"/>
              </a:rPr>
              <a:t> of launch in the batch will be de-prioritised for evaluations.</a:t>
            </a:r>
            <a:endParaRPr sz="1400" b="0" i="0" u="none" strike="noStrike" cap="none">
              <a:solidFill>
                <a:srgbClr val="000000"/>
              </a:solidFill>
              <a:latin typeface="Arial"/>
              <a:ea typeface="Arial"/>
              <a:cs typeface="Arial"/>
              <a:sym typeface="Arial"/>
            </a:endParaRPr>
          </a:p>
          <a:p>
            <a:pPr marL="1371600" marR="0" lvl="1" indent="-317500" algn="l" rtl="0">
              <a:lnSpc>
                <a:spcPct val="100000"/>
              </a:lnSpc>
              <a:spcBef>
                <a:spcPts val="0"/>
              </a:spcBef>
              <a:spcAft>
                <a:spcPts val="0"/>
              </a:spcAft>
              <a:buClr>
                <a:srgbClr val="000000"/>
              </a:buClr>
              <a:buSzPts val="1400"/>
              <a:buFont typeface="Arial"/>
              <a:buAutoNum type="alphaLcPeriod"/>
            </a:pPr>
            <a:r>
              <a:rPr lang="en-GB" sz="1400" b="0" i="0" u="none" strike="noStrike" cap="none">
                <a:solidFill>
                  <a:srgbClr val="000000"/>
                </a:solidFill>
                <a:latin typeface="Arial"/>
                <a:ea typeface="Arial"/>
                <a:cs typeface="Arial"/>
                <a:sym typeface="Arial"/>
              </a:rPr>
              <a:t>Candidates will have to give the reason for their delay, in order to make sure that team picks up their evaluation.</a:t>
            </a:r>
            <a:endParaRPr sz="1400" b="0" i="0" u="none" strike="noStrike" cap="none">
              <a:solidFill>
                <a:srgbClr val="000000"/>
              </a:solidFill>
              <a:latin typeface="Arial"/>
              <a:ea typeface="Arial"/>
              <a:cs typeface="Arial"/>
              <a:sym typeface="Arial"/>
            </a:endParaRPr>
          </a:p>
          <a:p>
            <a:pPr marL="1371600" marR="0" lvl="1" indent="-317500" algn="l" rtl="0">
              <a:lnSpc>
                <a:spcPct val="100000"/>
              </a:lnSpc>
              <a:spcBef>
                <a:spcPts val="0"/>
              </a:spcBef>
              <a:spcAft>
                <a:spcPts val="0"/>
              </a:spcAft>
              <a:buClr>
                <a:srgbClr val="000000"/>
              </a:buClr>
              <a:buSzPts val="1400"/>
              <a:buFont typeface="Arial"/>
              <a:buAutoNum type="alphaLcPeriod"/>
            </a:pPr>
            <a:r>
              <a:rPr lang="en-GB" sz="1400" b="0" i="0" u="none" strike="noStrike" cap="none">
                <a:solidFill>
                  <a:srgbClr val="000000"/>
                </a:solidFill>
                <a:latin typeface="Arial"/>
                <a:ea typeface="Arial"/>
                <a:cs typeface="Arial"/>
                <a:sym typeface="Arial"/>
              </a:rPr>
              <a:t>This will create backlogs as the project for next module will also be releasing around the same time.</a:t>
            </a:r>
            <a:endParaRPr sz="1400" b="0" i="0" u="none" strike="noStrike" cap="none">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So make sure to submit the project (with the requirements) within timeline.</a:t>
            </a:r>
            <a:endParaRPr sz="1400" b="0" i="0" u="none" strike="noStrike" cap="none">
              <a:solidFill>
                <a:srgbClr val="000000"/>
              </a:solidFill>
              <a:latin typeface="Arial"/>
              <a:ea typeface="Arial"/>
              <a:cs typeface="Arial"/>
              <a:sym typeface="Arial"/>
            </a:endParaRPr>
          </a:p>
          <a:p>
            <a:pPr marL="9144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Candidates have to submit the zip of </a:t>
            </a:r>
            <a:r>
              <a:rPr lang="en-GB" sz="1400" b="1" i="0" u="none" strike="noStrike" cap="none">
                <a:solidFill>
                  <a:srgbClr val="000000"/>
                </a:solidFill>
                <a:latin typeface="Arial"/>
                <a:ea typeface="Arial"/>
                <a:cs typeface="Arial"/>
                <a:sym typeface="Arial"/>
              </a:rPr>
              <a:t>Excel</a:t>
            </a:r>
            <a:r>
              <a:rPr lang="en-GB" sz="1400" b="0" i="0" u="none" strike="noStrike" cap="none">
                <a:solidFill>
                  <a:srgbClr val="000000"/>
                </a:solidFill>
                <a:latin typeface="Arial"/>
                <a:ea typeface="Arial"/>
                <a:cs typeface="Arial"/>
                <a:sym typeface="Arial"/>
              </a:rPr>
              <a:t>, </a:t>
            </a:r>
            <a:r>
              <a:rPr lang="en-GB" sz="1400" b="1" i="0" u="none" strike="noStrike" cap="none">
                <a:solidFill>
                  <a:srgbClr val="000000"/>
                </a:solidFill>
                <a:latin typeface="Arial"/>
                <a:ea typeface="Arial"/>
                <a:cs typeface="Arial"/>
                <a:sym typeface="Arial"/>
              </a:rPr>
              <a:t>Docx</a:t>
            </a:r>
            <a:r>
              <a:rPr lang="en-GB" sz="1400" b="0" i="0" u="none" strike="noStrike" cap="none">
                <a:solidFill>
                  <a:srgbClr val="000000"/>
                </a:solidFill>
                <a:latin typeface="Arial"/>
                <a:ea typeface="Arial"/>
                <a:cs typeface="Arial"/>
                <a:sym typeface="Arial"/>
              </a:rPr>
              <a:t> and </a:t>
            </a:r>
            <a:r>
              <a:rPr lang="en-GB" sz="1400" b="1" i="0" u="none" strike="noStrike" cap="none">
                <a:solidFill>
                  <a:srgbClr val="000000"/>
                </a:solidFill>
                <a:latin typeface="Arial"/>
                <a:ea typeface="Arial"/>
                <a:cs typeface="Arial"/>
                <a:sym typeface="Arial"/>
              </a:rPr>
              <a:t>Presentation</a:t>
            </a:r>
            <a:r>
              <a:rPr lang="en-GB" sz="1400" b="0" i="0" u="none" strike="noStrike" cap="none">
                <a:solidFill>
                  <a:srgbClr val="000000"/>
                </a:solidFill>
                <a:latin typeface="Arial"/>
                <a:ea typeface="Arial"/>
                <a:cs typeface="Arial"/>
                <a:sym typeface="Arial"/>
              </a:rPr>
              <a:t> files.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p:nvPr/>
        </p:nvSpPr>
        <p:spPr>
          <a:xfrm>
            <a:off x="616000" y="780250"/>
            <a:ext cx="8049000" cy="37473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900"/>
              <a:buFont typeface="Arial"/>
              <a:buNone/>
            </a:pPr>
            <a:r>
              <a:rPr lang="en-GB" sz="1900" b="1" i="0" u="none" strike="noStrike" cap="none">
                <a:solidFill>
                  <a:srgbClr val="000000"/>
                </a:solidFill>
                <a:latin typeface="Arial"/>
                <a:ea typeface="Arial"/>
                <a:cs typeface="Arial"/>
                <a:sym typeface="Arial"/>
              </a:rPr>
              <a:t>   GUIDELINES:</a:t>
            </a:r>
            <a:endParaRPr sz="1400" b="0" i="0" u="none" strike="noStrike" cap="none">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71600" marR="0" lvl="0" indent="-323850" algn="l" rtl="0">
              <a:lnSpc>
                <a:spcPct val="100000"/>
              </a:lnSpc>
              <a:spcBef>
                <a:spcPts val="0"/>
              </a:spcBef>
              <a:spcAft>
                <a:spcPts val="0"/>
              </a:spcAft>
              <a:buClr>
                <a:srgbClr val="000000"/>
              </a:buClr>
              <a:buSzPts val="1500"/>
              <a:buFont typeface="Arial"/>
              <a:buAutoNum type="arabicPeriod"/>
            </a:pPr>
            <a:r>
              <a:rPr lang="en-GB" sz="1400" b="0" i="0" u="none" strike="noStrike" cap="none">
                <a:solidFill>
                  <a:srgbClr val="000000"/>
                </a:solidFill>
                <a:latin typeface="Arial"/>
                <a:ea typeface="Arial"/>
                <a:cs typeface="Arial"/>
                <a:sym typeface="Arial"/>
              </a:rPr>
              <a:t>Ensure to submit the project within the deadline.</a:t>
            </a:r>
            <a:endParaRPr sz="1400" b="0" i="0" u="none" strike="noStrike" cap="none">
              <a:solidFill>
                <a:srgbClr val="000000"/>
              </a:solidFill>
              <a:latin typeface="Arial"/>
              <a:ea typeface="Arial"/>
              <a:cs typeface="Arial"/>
              <a:sym typeface="Arial"/>
            </a:endParaRPr>
          </a:p>
          <a:p>
            <a:pPr marL="1371600" marR="0" lvl="0" indent="-323850" algn="l" rtl="0">
              <a:lnSpc>
                <a:spcPct val="100000"/>
              </a:lnSpc>
              <a:spcBef>
                <a:spcPts val="0"/>
              </a:spcBef>
              <a:spcAft>
                <a:spcPts val="0"/>
              </a:spcAft>
              <a:buClr>
                <a:srgbClr val="000000"/>
              </a:buClr>
              <a:buSzPts val="1500"/>
              <a:buFont typeface="Arial"/>
              <a:buAutoNum type="arabicPeriod"/>
            </a:pPr>
            <a:r>
              <a:rPr lang="en-GB" sz="1400" b="0" i="0" u="none" strike="noStrike" cap="none">
                <a:solidFill>
                  <a:srgbClr val="000000"/>
                </a:solidFill>
                <a:latin typeface="Arial"/>
                <a:ea typeface="Arial"/>
                <a:cs typeface="Arial"/>
                <a:sym typeface="Arial"/>
              </a:rPr>
              <a:t>TA support won’t be answering any direct questions regarding project, they can help in the approach but not with the exact soln.</a:t>
            </a:r>
            <a:endParaRPr sz="1400" b="0" i="0" u="none" strike="noStrike" cap="none">
              <a:solidFill>
                <a:srgbClr val="000000"/>
              </a:solidFill>
              <a:latin typeface="Arial"/>
              <a:ea typeface="Arial"/>
              <a:cs typeface="Arial"/>
              <a:sym typeface="Arial"/>
            </a:endParaRPr>
          </a:p>
          <a:p>
            <a:pPr marL="1371600" marR="0" lvl="0" indent="-323850" algn="l" rtl="0">
              <a:lnSpc>
                <a:spcPct val="100000"/>
              </a:lnSpc>
              <a:spcBef>
                <a:spcPts val="0"/>
              </a:spcBef>
              <a:spcAft>
                <a:spcPts val="0"/>
              </a:spcAft>
              <a:buClr>
                <a:srgbClr val="000000"/>
              </a:buClr>
              <a:buSzPts val="1500"/>
              <a:buFont typeface="Arial"/>
              <a:buAutoNum type="arabicPeriod"/>
            </a:pPr>
            <a:r>
              <a:rPr lang="en-GB" sz="1400" b="0" i="0" u="none" strike="noStrike" cap="none">
                <a:solidFill>
                  <a:srgbClr val="000000"/>
                </a:solidFill>
                <a:latin typeface="Arial"/>
                <a:ea typeface="Arial"/>
                <a:cs typeface="Arial"/>
                <a:sym typeface="Arial"/>
              </a:rPr>
              <a:t>Plagiarism will be checked during evaluation.</a:t>
            </a:r>
            <a:endParaRPr sz="1400" b="0" i="0" u="none" strike="noStrike" cap="none">
              <a:solidFill>
                <a:srgbClr val="000000"/>
              </a:solidFill>
              <a:latin typeface="Arial"/>
              <a:ea typeface="Arial"/>
              <a:cs typeface="Arial"/>
              <a:sym typeface="Arial"/>
            </a:endParaRPr>
          </a:p>
          <a:p>
            <a:pPr marL="1371600" marR="0" lvl="0" indent="-323850" algn="l" rtl="0">
              <a:lnSpc>
                <a:spcPct val="100000"/>
              </a:lnSpc>
              <a:spcBef>
                <a:spcPts val="0"/>
              </a:spcBef>
              <a:spcAft>
                <a:spcPts val="0"/>
              </a:spcAft>
              <a:buClr>
                <a:srgbClr val="000000"/>
              </a:buClr>
              <a:buSzPts val="1500"/>
              <a:buFont typeface="Arial"/>
              <a:buAutoNum type="arabicPeriod"/>
            </a:pPr>
            <a:r>
              <a:rPr lang="en-GB" sz="1400" b="0" i="0" u="none" strike="noStrike" cap="none">
                <a:solidFill>
                  <a:srgbClr val="000000"/>
                </a:solidFill>
                <a:latin typeface="Arial"/>
                <a:ea typeface="Arial"/>
                <a:cs typeface="Arial"/>
                <a:sym typeface="Arial"/>
              </a:rPr>
              <a:t>Queries regarding submission should be asked to success champions.</a:t>
            </a:r>
            <a:endParaRPr sz="1400" b="0" i="0" u="none" strike="noStrike" cap="none">
              <a:solidFill>
                <a:srgbClr val="000000"/>
              </a:solidFill>
              <a:latin typeface="Arial"/>
              <a:ea typeface="Arial"/>
              <a:cs typeface="Arial"/>
              <a:sym typeface="Arial"/>
            </a:endParaRPr>
          </a:p>
          <a:p>
            <a:pPr marL="1371600" marR="0" lvl="0" indent="-323850" algn="l" rtl="0">
              <a:lnSpc>
                <a:spcPct val="100000"/>
              </a:lnSpc>
              <a:spcBef>
                <a:spcPts val="0"/>
              </a:spcBef>
              <a:spcAft>
                <a:spcPts val="0"/>
              </a:spcAft>
              <a:buClr>
                <a:srgbClr val="000000"/>
              </a:buClr>
              <a:buSzPts val="1500"/>
              <a:buFont typeface="Arial"/>
              <a:buAutoNum type="arabicPeriod"/>
            </a:pPr>
            <a:r>
              <a:rPr lang="en-GB" sz="1400" b="0" i="0" u="none" strike="noStrike" cap="none">
                <a:solidFill>
                  <a:srgbClr val="000000"/>
                </a:solidFill>
                <a:latin typeface="Arial"/>
                <a:ea typeface="Arial"/>
                <a:cs typeface="Arial"/>
                <a:sym typeface="Arial"/>
              </a:rPr>
              <a:t>Candidates must score &gt;=8 out of 10 in order to be picked for referrals.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1823250" y="338775"/>
            <a:ext cx="5497500" cy="449100"/>
          </a:xfrm>
          <a:prstGeom prst="rect">
            <a:avLst/>
          </a:prstGeom>
          <a:noFill/>
          <a:ln>
            <a:noFill/>
          </a:ln>
        </p:spPr>
        <p:txBody>
          <a:bodyPr spcFirstLastPara="1" wrap="square" lIns="91425" tIns="91425" rIns="91425" bIns="91425" anchor="t" anchorCtr="0">
            <a:noAutofit/>
          </a:bodyPr>
          <a:lstStyle/>
          <a:p>
            <a:pPr marL="18288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000000"/>
                </a:solidFill>
                <a:latin typeface="Lato"/>
                <a:ea typeface="Lato"/>
                <a:cs typeface="Lato"/>
                <a:sym typeface="Lato"/>
              </a:rPr>
              <a:t>   </a:t>
            </a:r>
            <a:r>
              <a:rPr lang="en-GB" sz="2100" b="1" i="0" u="none" strike="noStrike" cap="none">
                <a:solidFill>
                  <a:srgbClr val="000000"/>
                </a:solidFill>
                <a:latin typeface="Lato"/>
                <a:ea typeface="Lato"/>
                <a:cs typeface="Lato"/>
                <a:sym typeface="Lato"/>
              </a:rPr>
              <a:t>EVALUATION</a:t>
            </a:r>
            <a:endParaRPr sz="2100" b="1" i="0" u="none" strike="noStrike" cap="none">
              <a:solidFill>
                <a:srgbClr val="000000"/>
              </a:solidFill>
              <a:latin typeface="Lato"/>
              <a:ea typeface="Lato"/>
              <a:cs typeface="Lato"/>
              <a:sym typeface="Lato"/>
            </a:endParaRPr>
          </a:p>
        </p:txBody>
      </p:sp>
      <p:sp>
        <p:nvSpPr>
          <p:cNvPr id="163" name="Google Shape;163;p17"/>
          <p:cNvSpPr txBox="1"/>
          <p:nvPr/>
        </p:nvSpPr>
        <p:spPr>
          <a:xfrm>
            <a:off x="691200" y="787863"/>
            <a:ext cx="7761600" cy="10134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buFont typeface="Lato"/>
              <a:buChar char="●"/>
            </a:pPr>
            <a:r>
              <a:rPr lang="en-GB" sz="1200" b="0" i="0" u="none" strike="noStrike" cap="none">
                <a:solidFill>
                  <a:srgbClr val="000000"/>
                </a:solidFill>
                <a:latin typeface="Lato"/>
                <a:ea typeface="Lato"/>
                <a:cs typeface="Lato"/>
                <a:sym typeface="Lato"/>
              </a:rPr>
              <a:t>The projects will be evaluated on </a:t>
            </a:r>
            <a:r>
              <a:rPr lang="en-GB" sz="1200" b="1" i="0" u="none" strike="noStrike" cap="none">
                <a:solidFill>
                  <a:srgbClr val="000000"/>
                </a:solidFill>
                <a:latin typeface="Lato"/>
                <a:ea typeface="Lato"/>
                <a:cs typeface="Lato"/>
                <a:sym typeface="Lato"/>
              </a:rPr>
              <a:t>10 levels (Each learner will receive a detailed feedback)</a:t>
            </a:r>
            <a:r>
              <a:rPr lang="en-GB" sz="1200" b="0" i="0" u="none" strike="noStrike" cap="none">
                <a:solidFill>
                  <a:srgbClr val="000000"/>
                </a:solidFill>
                <a:latin typeface="Lato"/>
                <a:ea typeface="Lato"/>
                <a:cs typeface="Lato"/>
                <a:sym typeface="Lato"/>
              </a:rPr>
              <a:t>.</a:t>
            </a:r>
            <a:endParaRPr sz="1200" b="0" i="0" u="none" strike="noStrike" cap="none">
              <a:solidFill>
                <a:srgbClr val="000000"/>
              </a:solidFill>
              <a:latin typeface="Lato"/>
              <a:ea typeface="Lato"/>
              <a:cs typeface="Lato"/>
              <a:sym typeface="Lato"/>
            </a:endParaRPr>
          </a:p>
          <a:p>
            <a:pPr marL="457200" marR="0" lvl="0" indent="-304800" algn="l" rtl="0">
              <a:lnSpc>
                <a:spcPct val="100000"/>
              </a:lnSpc>
              <a:spcBef>
                <a:spcPts val="0"/>
              </a:spcBef>
              <a:spcAft>
                <a:spcPts val="0"/>
              </a:spcAft>
              <a:buClr>
                <a:srgbClr val="000000"/>
              </a:buClr>
              <a:buSzPts val="1200"/>
              <a:buFont typeface="Lato"/>
              <a:buChar char="●"/>
            </a:pPr>
            <a:r>
              <a:rPr lang="en-GB" sz="1200" b="0" i="0" u="none" strike="noStrike" cap="none">
                <a:solidFill>
                  <a:srgbClr val="000000"/>
                </a:solidFill>
                <a:latin typeface="Lato"/>
                <a:ea typeface="Lato"/>
                <a:cs typeface="Lato"/>
                <a:sym typeface="Lato"/>
              </a:rPr>
              <a:t>On each level, learners will get a </a:t>
            </a:r>
            <a:r>
              <a:rPr lang="en-GB" sz="1200" b="1" i="0" u="none" strike="noStrike" cap="none">
                <a:solidFill>
                  <a:srgbClr val="000000"/>
                </a:solidFill>
                <a:latin typeface="Lato"/>
                <a:ea typeface="Lato"/>
                <a:cs typeface="Lato"/>
                <a:sym typeface="Lato"/>
              </a:rPr>
              <a:t>rating out of 5</a:t>
            </a:r>
            <a:r>
              <a:rPr lang="en-GB" sz="1200" b="0" i="0" u="none" strike="noStrike" cap="none">
                <a:solidFill>
                  <a:srgbClr val="000000"/>
                </a:solidFill>
                <a:latin typeface="Lato"/>
                <a:ea typeface="Lato"/>
                <a:cs typeface="Lato"/>
                <a:sym typeface="Lato"/>
              </a:rPr>
              <a:t> and if the rating is smaller than 4, he won’t be considered as passed at that level.</a:t>
            </a:r>
            <a:endParaRPr sz="1200" b="0" i="0" u="none" strike="noStrike" cap="none">
              <a:solidFill>
                <a:srgbClr val="000000"/>
              </a:solidFill>
              <a:latin typeface="Lato"/>
              <a:ea typeface="Lato"/>
              <a:cs typeface="Lato"/>
              <a:sym typeface="Lato"/>
            </a:endParaRPr>
          </a:p>
          <a:p>
            <a:pPr marL="457200" marR="0" lvl="0" indent="-304800" algn="l" rtl="0">
              <a:lnSpc>
                <a:spcPct val="100000"/>
              </a:lnSpc>
              <a:spcBef>
                <a:spcPts val="0"/>
              </a:spcBef>
              <a:spcAft>
                <a:spcPts val="0"/>
              </a:spcAft>
              <a:buClr>
                <a:srgbClr val="000000"/>
              </a:buClr>
              <a:buSzPts val="1200"/>
              <a:buFont typeface="Lato"/>
              <a:buChar char="●"/>
            </a:pPr>
            <a:r>
              <a:rPr lang="en-GB" sz="1200" b="0" i="0" u="none" strike="noStrike" cap="none">
                <a:solidFill>
                  <a:schemeClr val="dk1"/>
                </a:solidFill>
                <a:latin typeface="Lato"/>
                <a:ea typeface="Lato"/>
                <a:cs typeface="Lato"/>
                <a:sym typeface="Lato"/>
              </a:rPr>
              <a:t>Learners have to get </a:t>
            </a:r>
            <a:r>
              <a:rPr lang="en-GB" sz="1200" b="1" i="0" u="none" strike="noStrike" cap="none">
                <a:solidFill>
                  <a:schemeClr val="dk1"/>
                </a:solidFill>
                <a:latin typeface="Lato"/>
                <a:ea typeface="Lato"/>
                <a:cs typeface="Lato"/>
                <a:sym typeface="Lato"/>
              </a:rPr>
              <a:t>&gt;=4 (or passed)</a:t>
            </a:r>
            <a:r>
              <a:rPr lang="en-GB" sz="1200" b="0" i="0" u="none" strike="noStrike" cap="none">
                <a:solidFill>
                  <a:schemeClr val="dk1"/>
                </a:solidFill>
                <a:latin typeface="Lato"/>
                <a:ea typeface="Lato"/>
                <a:cs typeface="Lato"/>
                <a:sym typeface="Lato"/>
              </a:rPr>
              <a:t> in at least</a:t>
            </a:r>
            <a:r>
              <a:rPr lang="en-GB" sz="1200" b="1" i="0" u="none" strike="noStrike" cap="none">
                <a:solidFill>
                  <a:schemeClr val="dk1"/>
                </a:solidFill>
                <a:latin typeface="Lato"/>
                <a:ea typeface="Lato"/>
                <a:cs typeface="Lato"/>
                <a:sym typeface="Lato"/>
              </a:rPr>
              <a:t> 8 levels</a:t>
            </a:r>
            <a:r>
              <a:rPr lang="en-GB" sz="1200" b="0" i="0" u="none" strike="noStrike" cap="none">
                <a:solidFill>
                  <a:schemeClr val="dk1"/>
                </a:solidFill>
                <a:latin typeface="Lato"/>
                <a:ea typeface="Lato"/>
                <a:cs typeface="Lato"/>
                <a:sym typeface="Lato"/>
              </a:rPr>
              <a:t> to get </a:t>
            </a:r>
            <a:r>
              <a:rPr lang="en-GB" sz="1200" b="1" i="0" u="none" strike="noStrike" cap="none">
                <a:solidFill>
                  <a:schemeClr val="dk1"/>
                </a:solidFill>
                <a:latin typeface="Lato"/>
                <a:ea typeface="Lato"/>
                <a:cs typeface="Lato"/>
                <a:sym typeface="Lato"/>
              </a:rPr>
              <a:t>&gt;=8</a:t>
            </a:r>
            <a:r>
              <a:rPr lang="en-GB" sz="1200" b="0" i="0" u="none" strike="noStrike" cap="none">
                <a:solidFill>
                  <a:schemeClr val="dk1"/>
                </a:solidFill>
                <a:latin typeface="Lato"/>
                <a:ea typeface="Lato"/>
                <a:cs typeface="Lato"/>
                <a:sym typeface="Lato"/>
              </a:rPr>
              <a:t> as the final rating in the project.</a:t>
            </a:r>
            <a:endParaRPr sz="1200" b="0" i="0" u="none" strike="noStrike" cap="none">
              <a:solidFill>
                <a:schemeClr val="dk1"/>
              </a:solidFill>
              <a:latin typeface="Lato"/>
              <a:ea typeface="Lato"/>
              <a:cs typeface="Lato"/>
              <a:sym typeface="Lato"/>
            </a:endParaRPr>
          </a:p>
          <a:p>
            <a:pPr marL="457200" marR="0" lvl="0" indent="-304800" algn="l" rtl="0">
              <a:lnSpc>
                <a:spcPct val="100000"/>
              </a:lnSpc>
              <a:spcBef>
                <a:spcPts val="0"/>
              </a:spcBef>
              <a:spcAft>
                <a:spcPts val="0"/>
              </a:spcAft>
              <a:buClr>
                <a:schemeClr val="dk1"/>
              </a:buClr>
              <a:buSzPts val="1200"/>
              <a:buFont typeface="Lato"/>
              <a:buChar char="●"/>
            </a:pPr>
            <a:r>
              <a:rPr lang="en-GB" sz="1200" b="0" i="0" u="none" strike="noStrike" cap="none">
                <a:solidFill>
                  <a:schemeClr val="dk1"/>
                </a:solidFill>
                <a:latin typeface="Lato"/>
                <a:ea typeface="Lato"/>
                <a:cs typeface="Lato"/>
                <a:sym typeface="Lato"/>
              </a:rPr>
              <a:t>In the final feedback, only the final feedback out of 10 will be considered.</a:t>
            </a:r>
            <a:endParaRPr sz="1200" b="0" i="0" u="none" strike="noStrike" cap="none">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164" name="Google Shape;164;p17"/>
          <p:cNvPicPr preferRelativeResize="0"/>
          <p:nvPr/>
        </p:nvPicPr>
        <p:blipFill rotWithShape="1">
          <a:blip r:embed="rId3">
            <a:alphaModFix/>
          </a:blip>
          <a:srcRect/>
          <a:stretch/>
        </p:blipFill>
        <p:spPr>
          <a:xfrm>
            <a:off x="7768475" y="3953025"/>
            <a:ext cx="1375525" cy="1190475"/>
          </a:xfrm>
          <a:prstGeom prst="rect">
            <a:avLst/>
          </a:prstGeom>
          <a:noFill/>
          <a:ln>
            <a:noFill/>
          </a:ln>
        </p:spPr>
      </p:pic>
      <p:pic>
        <p:nvPicPr>
          <p:cNvPr id="165" name="Google Shape;165;p17"/>
          <p:cNvPicPr preferRelativeResize="0"/>
          <p:nvPr/>
        </p:nvPicPr>
        <p:blipFill rotWithShape="1">
          <a:blip r:embed="rId4">
            <a:alphaModFix/>
          </a:blip>
          <a:srcRect/>
          <a:stretch/>
        </p:blipFill>
        <p:spPr>
          <a:xfrm>
            <a:off x="1309125" y="1906088"/>
            <a:ext cx="6459684" cy="30374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2f13c293f5c_0_0"/>
          <p:cNvSpPr txBox="1"/>
          <p:nvPr/>
        </p:nvSpPr>
        <p:spPr>
          <a:xfrm>
            <a:off x="558525" y="1852525"/>
            <a:ext cx="4920600" cy="21303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Problem Statement</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Data Description</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Objective Key Metrics and Visualizations</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Subjective Question for Insights</a:t>
            </a:r>
            <a:endParaRPr sz="1600" b="0" i="0" u="none" strike="noStrike" cap="none">
              <a:solidFill>
                <a:srgbClr val="000000"/>
              </a:solidFill>
              <a:latin typeface="Lato"/>
              <a:ea typeface="Lato"/>
              <a:cs typeface="Lato"/>
              <a:sym typeface="Lato"/>
            </a:endParaRPr>
          </a:p>
        </p:txBody>
      </p:sp>
      <p:sp>
        <p:nvSpPr>
          <p:cNvPr id="59" name="Google Shape;59;g2f13c293f5c_0_0"/>
          <p:cNvSpPr txBox="1"/>
          <p:nvPr/>
        </p:nvSpPr>
        <p:spPr>
          <a:xfrm>
            <a:off x="558525" y="1132225"/>
            <a:ext cx="4145400" cy="486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200" b="0" i="0" u="none" strike="noStrike" cap="none">
                <a:solidFill>
                  <a:srgbClr val="000000"/>
                </a:solidFill>
                <a:latin typeface="Lato"/>
                <a:ea typeface="Lato"/>
                <a:cs typeface="Lato"/>
                <a:sym typeface="Lato"/>
              </a:rPr>
              <a:t>Agenda</a:t>
            </a:r>
            <a:endParaRPr sz="2200" b="0" i="0" u="none" strike="noStrike" cap="none">
              <a:solidFill>
                <a:srgbClr val="000000"/>
              </a:solidFill>
              <a:latin typeface="Lato"/>
              <a:ea typeface="Lato"/>
              <a:cs typeface="Lato"/>
              <a:sym typeface="Lato"/>
            </a:endParaRPr>
          </a:p>
        </p:txBody>
      </p:sp>
      <p:pic>
        <p:nvPicPr>
          <p:cNvPr id="60" name="Google Shape;60;g2f13c293f5c_0_0"/>
          <p:cNvPicPr preferRelativeResize="0"/>
          <p:nvPr/>
        </p:nvPicPr>
        <p:blipFill rotWithShape="1">
          <a:blip r:embed="rId3">
            <a:alphaModFix/>
          </a:blip>
          <a:srcRect/>
          <a:stretch/>
        </p:blipFill>
        <p:spPr>
          <a:xfrm>
            <a:off x="5643924" y="1433075"/>
            <a:ext cx="2698775" cy="297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8"/>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4"/>
          <p:cNvPicPr preferRelativeResize="0"/>
          <p:nvPr/>
        </p:nvPicPr>
        <p:blipFill>
          <a:blip r:embed="rId3">
            <a:alphaModFix/>
          </a:blip>
          <a:stretch>
            <a:fillRect/>
          </a:stretch>
        </p:blipFill>
        <p:spPr>
          <a:xfrm>
            <a:off x="765437" y="2117600"/>
            <a:ext cx="7613125" cy="2562676"/>
          </a:xfrm>
          <a:prstGeom prst="rect">
            <a:avLst/>
          </a:prstGeom>
          <a:noFill/>
          <a:ln>
            <a:noFill/>
          </a:ln>
        </p:spPr>
      </p:pic>
      <p:sp>
        <p:nvSpPr>
          <p:cNvPr id="66" name="Google Shape;66;p4"/>
          <p:cNvSpPr txBox="1"/>
          <p:nvPr/>
        </p:nvSpPr>
        <p:spPr>
          <a:xfrm>
            <a:off x="669150" y="542525"/>
            <a:ext cx="78057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GB" sz="1600" b="1" i="0" u="none" strike="noStrike" cap="none">
                <a:solidFill>
                  <a:srgbClr val="000000"/>
                </a:solidFill>
                <a:latin typeface="Lato"/>
                <a:ea typeface="Lato"/>
                <a:cs typeface="Lato"/>
                <a:sym typeface="Lato"/>
              </a:rPr>
              <a:t>Problem Statement</a:t>
            </a:r>
            <a:endParaRPr sz="18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r>
              <a:rPr lang="en-GB" sz="1500">
                <a:latin typeface="Lato"/>
                <a:ea typeface="Lato"/>
                <a:cs typeface="Lato"/>
                <a:sym typeface="Lato"/>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sz="15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p:nvPr/>
        </p:nvSpPr>
        <p:spPr>
          <a:xfrm>
            <a:off x="401250" y="352325"/>
            <a:ext cx="8341500" cy="33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600" b="0" i="0" u="none" strike="noStrike" cap="none">
                <a:solidFill>
                  <a:schemeClr val="dk1"/>
                </a:solidFill>
                <a:latin typeface="Lato"/>
                <a:ea typeface="Lato"/>
                <a:cs typeface="Lato"/>
                <a:sym typeface="Lato"/>
              </a:rPr>
              <a:t>The image above displays details about </a:t>
            </a:r>
            <a:r>
              <a:rPr lang="en-GB" sz="1600">
                <a:solidFill>
                  <a:schemeClr val="dk1"/>
                </a:solidFill>
                <a:latin typeface="Lato"/>
                <a:ea typeface="Lato"/>
                <a:cs typeface="Lato"/>
                <a:sym typeface="Lato"/>
              </a:rPr>
              <a:t>AstroSage</a:t>
            </a:r>
            <a:r>
              <a:rPr lang="en-GB" sz="1600" b="0" i="0" u="none" strike="noStrike" cap="none">
                <a:solidFill>
                  <a:schemeClr val="dk1"/>
                </a:solidFill>
                <a:latin typeface="Lato"/>
                <a:ea typeface="Lato"/>
                <a:cs typeface="Lato"/>
                <a:sym typeface="Lato"/>
              </a:rPr>
              <a:t> Performance, including:</a:t>
            </a:r>
            <a:endParaRPr sz="1200" b="0" i="0" u="none" strike="noStrike" cap="none">
              <a:solidFill>
                <a:srgbClr val="000000"/>
              </a:solidFill>
              <a:latin typeface="Arial"/>
              <a:ea typeface="Arial"/>
              <a:cs typeface="Arial"/>
              <a:sym typeface="Arial"/>
            </a:endParaRPr>
          </a:p>
        </p:txBody>
      </p:sp>
      <p:sp>
        <p:nvSpPr>
          <p:cNvPr id="72" name="Google Shape;72;p5"/>
          <p:cNvSpPr txBox="1"/>
          <p:nvPr/>
        </p:nvSpPr>
        <p:spPr>
          <a:xfrm>
            <a:off x="869700" y="744500"/>
            <a:ext cx="7404600" cy="4219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_id: </a:t>
            </a:r>
            <a:r>
              <a:rPr lang="en-GB" sz="1300">
                <a:solidFill>
                  <a:schemeClr val="dk1"/>
                </a:solidFill>
                <a:latin typeface="Lato"/>
                <a:ea typeface="Lato"/>
                <a:cs typeface="Lato"/>
                <a:sym typeface="Lato"/>
              </a:rPr>
              <a:t>Unique identifier for each record.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user:</a:t>
            </a:r>
            <a:r>
              <a:rPr lang="en-GB" sz="1300">
                <a:solidFill>
                  <a:schemeClr val="dk1"/>
                </a:solidFill>
                <a:latin typeface="Lato"/>
                <a:ea typeface="Lato"/>
                <a:cs typeface="Lato"/>
                <a:sym typeface="Lato"/>
              </a:rPr>
              <a:t> User ID associated with the record.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chatStatus:</a:t>
            </a:r>
            <a:r>
              <a:rPr lang="en-GB" sz="1300">
                <a:solidFill>
                  <a:schemeClr val="dk1"/>
                </a:solidFill>
                <a:latin typeface="Lato"/>
                <a:ea typeface="Lato"/>
                <a:cs typeface="Lato"/>
                <a:sym typeface="Lato"/>
              </a:rPr>
              <a:t> Status of the chat (e.g., incomplete, failed, completed).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guru:</a:t>
            </a:r>
            <a:r>
              <a:rPr lang="en-GB" sz="1300">
                <a:solidFill>
                  <a:schemeClr val="dk1"/>
                </a:solidFill>
                <a:latin typeface="Lato"/>
                <a:ea typeface="Lato"/>
                <a:cs typeface="Lato"/>
                <a:sym typeface="Lato"/>
              </a:rPr>
              <a:t> Unique identifier for the guru.</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guruName:</a:t>
            </a:r>
            <a:r>
              <a:rPr lang="en-GB" sz="1300">
                <a:solidFill>
                  <a:schemeClr val="dk1"/>
                </a:solidFill>
                <a:latin typeface="Lato"/>
                <a:ea typeface="Lato"/>
                <a:cs typeface="Lato"/>
                <a:sym typeface="Lato"/>
              </a:rPr>
              <a:t> Name of the guru.</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gid: </a:t>
            </a:r>
            <a:r>
              <a:rPr lang="en-GB" sz="1300">
                <a:solidFill>
                  <a:schemeClr val="dk1"/>
                </a:solidFill>
                <a:latin typeface="Lato"/>
                <a:ea typeface="Lato"/>
                <a:cs typeface="Lato"/>
                <a:sym typeface="Lato"/>
              </a:rPr>
              <a:t>Guru ID.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uid:</a:t>
            </a:r>
            <a:r>
              <a:rPr lang="en-GB" sz="1300">
                <a:solidFill>
                  <a:schemeClr val="dk1"/>
                </a:solidFill>
                <a:latin typeface="Lato"/>
                <a:ea typeface="Lato"/>
                <a:cs typeface="Lato"/>
                <a:sym typeface="Lato"/>
              </a:rPr>
              <a:t> User ID.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consultation Type:</a:t>
            </a:r>
            <a:r>
              <a:rPr lang="en-GB" sz="1300">
                <a:solidFill>
                  <a:schemeClr val="dk1"/>
                </a:solidFill>
                <a:latin typeface="Lato"/>
                <a:ea typeface="Lato"/>
                <a:cs typeface="Lato"/>
                <a:sym typeface="Lato"/>
              </a:rPr>
              <a:t> Type of consultation (e.g., Chat,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website:</a:t>
            </a:r>
            <a:r>
              <a:rPr lang="en-GB" sz="1300">
                <a:solidFill>
                  <a:schemeClr val="dk1"/>
                </a:solidFill>
                <a:latin typeface="Lato"/>
                <a:ea typeface="Lato"/>
                <a:cs typeface="Lato"/>
                <a:sym typeface="Lato"/>
              </a:rPr>
              <a:t> Source of the consultation (e.g., gurucool).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Refund Status:</a:t>
            </a:r>
            <a:r>
              <a:rPr lang="en-GB" sz="1300">
                <a:solidFill>
                  <a:schemeClr val="dk1"/>
                </a:solidFill>
                <a:latin typeface="Lato"/>
                <a:ea typeface="Lato"/>
                <a:cs typeface="Lato"/>
                <a:sym typeface="Lato"/>
              </a:rPr>
              <a:t> Indicates if the session is refundable or not (e.g., no-refund).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is WhiteList User:</a:t>
            </a:r>
            <a:r>
              <a:rPr lang="en-GB" sz="1300">
                <a:solidFill>
                  <a:schemeClr val="dk1"/>
                </a:solidFill>
                <a:latin typeface="Lato"/>
                <a:ea typeface="Lato"/>
                <a:cs typeface="Lato"/>
                <a:sym typeface="Lato"/>
              </a:rPr>
              <a:t> Boolean indicating if the user is whitelisted.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chat Seconds:</a:t>
            </a:r>
            <a:r>
              <a:rPr lang="en-GB" sz="1300">
                <a:solidFill>
                  <a:schemeClr val="dk1"/>
                </a:solidFill>
                <a:latin typeface="Lato"/>
                <a:ea typeface="Lato"/>
                <a:cs typeface="Lato"/>
                <a:sym typeface="Lato"/>
              </a:rPr>
              <a:t> Duration of the chat in seconds.</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queue:</a:t>
            </a:r>
            <a:r>
              <a:rPr lang="en-GB" sz="1300">
                <a:solidFill>
                  <a:schemeClr val="dk1"/>
                </a:solidFill>
                <a:latin typeface="Lato"/>
                <a:ea typeface="Lato"/>
                <a:cs typeface="Lato"/>
                <a:sym typeface="Lato"/>
              </a:rPr>
              <a:t> Boolean indicating if the session was queued.</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FreeCall:</a:t>
            </a:r>
            <a:r>
              <a:rPr lang="en-GB" sz="1300">
                <a:solidFill>
                  <a:schemeClr val="dk1"/>
                </a:solidFill>
                <a:latin typeface="Lato"/>
                <a:ea typeface="Lato"/>
                <a:cs typeface="Lato"/>
                <a:sym typeface="Lato"/>
              </a:rPr>
              <a:t> Boolean indicating if the call was free.</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Free Chat:</a:t>
            </a:r>
            <a:r>
              <a:rPr lang="en-GB" sz="1300">
                <a:solidFill>
                  <a:schemeClr val="dk1"/>
                </a:solidFill>
                <a:latin typeface="Lato"/>
                <a:ea typeface="Lato"/>
                <a:cs typeface="Lato"/>
                <a:sym typeface="Lato"/>
              </a:rPr>
              <a:t> Boolean indicating if the chat was free.</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CreatedAT:</a:t>
            </a:r>
            <a:r>
              <a:rPr lang="en-GB" sz="1300">
                <a:solidFill>
                  <a:schemeClr val="dk1"/>
                </a:solidFill>
                <a:latin typeface="Lato"/>
                <a:ea typeface="Lato"/>
                <a:cs typeface="Lato"/>
                <a:sym typeface="Lato"/>
              </a:rPr>
              <a:t> Original creation date and time.</a:t>
            </a:r>
            <a:endParaRPr sz="1200">
              <a:solidFill>
                <a:schemeClr val="dk1"/>
              </a:solidFill>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Lato"/>
              <a:buChar char="●"/>
            </a:pPr>
            <a:r>
              <a:rPr lang="en-GB" sz="1200" b="1">
                <a:solidFill>
                  <a:schemeClr val="dk1"/>
                </a:solidFill>
                <a:latin typeface="Lato"/>
                <a:ea typeface="Lato"/>
                <a:cs typeface="Lato"/>
                <a:sym typeface="Lato"/>
              </a:rPr>
              <a:t>updatedAt: </a:t>
            </a:r>
            <a:r>
              <a:rPr lang="en-GB" sz="1200">
                <a:solidFill>
                  <a:schemeClr val="dk1"/>
                </a:solidFill>
                <a:latin typeface="Lato"/>
                <a:ea typeface="Lato"/>
                <a:cs typeface="Lato"/>
                <a:sym typeface="Lato"/>
              </a:rPr>
              <a:t>Original update date and time.</a:t>
            </a:r>
            <a:endParaRPr sz="1200">
              <a:solidFill>
                <a:schemeClr val="dk1"/>
              </a:solidFill>
              <a:latin typeface="Lato"/>
              <a:ea typeface="Lato"/>
              <a:cs typeface="Lato"/>
              <a:sym typeface="Lato"/>
            </a:endParaRPr>
          </a:p>
          <a:p>
            <a:pPr marL="457200" lvl="0" indent="-304800" algn="l" rtl="0">
              <a:lnSpc>
                <a:spcPct val="115000"/>
              </a:lnSpc>
              <a:spcBef>
                <a:spcPts val="0"/>
              </a:spcBef>
              <a:spcAft>
                <a:spcPts val="0"/>
              </a:spcAft>
              <a:buClr>
                <a:schemeClr val="dk1"/>
              </a:buClr>
              <a:buSzPts val="1200"/>
              <a:buFont typeface="Lato"/>
              <a:buChar char="●"/>
            </a:pPr>
            <a:r>
              <a:rPr lang="en-GB" sz="1200" b="1">
                <a:solidFill>
                  <a:schemeClr val="dk1"/>
                </a:solidFill>
                <a:latin typeface="Lato"/>
                <a:ea typeface="Lato"/>
                <a:cs typeface="Lato"/>
                <a:sym typeface="Lato"/>
              </a:rPr>
              <a:t>__v:</a:t>
            </a:r>
            <a:r>
              <a:rPr lang="en-GB" sz="1200">
                <a:solidFill>
                  <a:schemeClr val="dk1"/>
                </a:solidFill>
                <a:latin typeface="Lato"/>
                <a:ea typeface="Lato"/>
                <a:cs typeface="Lato"/>
                <a:sym typeface="Lato"/>
              </a:rPr>
              <a:t> Version key.</a:t>
            </a:r>
            <a:endParaRPr sz="1200">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1"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2f0c13b1255_0_23"/>
          <p:cNvSpPr txBox="1"/>
          <p:nvPr/>
        </p:nvSpPr>
        <p:spPr>
          <a:xfrm>
            <a:off x="898500" y="856100"/>
            <a:ext cx="7347000" cy="40524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statementEntryId:</a:t>
            </a:r>
            <a:r>
              <a:rPr lang="en-GB" sz="1300">
                <a:solidFill>
                  <a:schemeClr val="dk1"/>
                </a:solidFill>
                <a:latin typeface="Lato"/>
                <a:ea typeface="Lato"/>
                <a:cs typeface="Lato"/>
                <a:sym typeface="Lato"/>
              </a:rPr>
              <a:t> Identifier for the statement entry.</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chatStartTime:</a:t>
            </a:r>
            <a:r>
              <a:rPr lang="en-GB" sz="1300">
                <a:solidFill>
                  <a:schemeClr val="dk1"/>
                </a:solidFill>
                <a:latin typeface="Lato"/>
                <a:ea typeface="Lato"/>
                <a:cs typeface="Lato"/>
                <a:sym typeface="Lato"/>
              </a:rPr>
              <a:t> Start time of the chat.</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chatEndTime:</a:t>
            </a:r>
            <a:r>
              <a:rPr lang="en-GB" sz="1300">
                <a:solidFill>
                  <a:schemeClr val="dk1"/>
                </a:solidFill>
                <a:latin typeface="Lato"/>
                <a:ea typeface="Lato"/>
                <a:cs typeface="Lato"/>
                <a:sym typeface="Lato"/>
              </a:rPr>
              <a:t> End time of the chat.</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timeDuration:</a:t>
            </a:r>
            <a:r>
              <a:rPr lang="en-GB" sz="1300">
                <a:solidFill>
                  <a:schemeClr val="dk1"/>
                </a:solidFill>
                <a:latin typeface="Lato"/>
                <a:ea typeface="Lato"/>
                <a:cs typeface="Lato"/>
                <a:sym typeface="Lato"/>
              </a:rPr>
              <a:t> Undefined, some technical data as per app. (Don’t use it as the duration of chat/call)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callChannel:</a:t>
            </a:r>
            <a:r>
              <a:rPr lang="en-GB" sz="1300">
                <a:solidFill>
                  <a:schemeClr val="dk1"/>
                </a:solidFill>
                <a:latin typeface="Lato"/>
                <a:ea typeface="Lato"/>
                <a:cs typeface="Lato"/>
                <a:sym typeface="Lato"/>
              </a:rPr>
              <a:t> Channel used for the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calIvrType: </a:t>
            </a:r>
            <a:r>
              <a:rPr lang="en-GB" sz="1300">
                <a:solidFill>
                  <a:schemeClr val="dk1"/>
                </a:solidFill>
                <a:latin typeface="Lato"/>
                <a:ea typeface="Lato"/>
                <a:cs typeface="Lato"/>
                <a:sym typeface="Lato"/>
              </a:rPr>
              <a:t>IVR type used during the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callStatus:</a:t>
            </a:r>
            <a:r>
              <a:rPr lang="en-GB" sz="1300">
                <a:solidFill>
                  <a:schemeClr val="dk1"/>
                </a:solidFill>
                <a:latin typeface="Lato"/>
                <a:ea typeface="Lato"/>
                <a:cs typeface="Lato"/>
                <a:sym typeface="Lato"/>
              </a:rPr>
              <a:t> Status of the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CallSid: </a:t>
            </a:r>
            <a:r>
              <a:rPr lang="en-GB" sz="1300">
                <a:solidFill>
                  <a:schemeClr val="dk1"/>
                </a:solidFill>
                <a:latin typeface="Lato"/>
                <a:ea typeface="Lato"/>
                <a:cs typeface="Lato"/>
                <a:sym typeface="Lato"/>
              </a:rPr>
              <a:t>Unique identifier for the call session.</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amount:</a:t>
            </a:r>
            <a:r>
              <a:rPr lang="en-GB" sz="1300">
                <a:solidFill>
                  <a:schemeClr val="dk1"/>
                </a:solidFill>
                <a:latin typeface="Lato"/>
                <a:ea typeface="Lato"/>
                <a:cs typeface="Lato"/>
                <a:sym typeface="Lato"/>
              </a:rPr>
              <a:t> Amount charged for the session.</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astrologerCallStatus: </a:t>
            </a:r>
            <a:r>
              <a:rPr lang="en-GB" sz="1300">
                <a:solidFill>
                  <a:schemeClr val="dk1"/>
                </a:solidFill>
                <a:latin typeface="Lato"/>
                <a:ea typeface="Lato"/>
                <a:cs typeface="Lato"/>
                <a:sym typeface="Lato"/>
              </a:rPr>
              <a:t>Status of the astrologer during the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astrologerOnCallDuration:</a:t>
            </a:r>
            <a:r>
              <a:rPr lang="en-GB" sz="1300">
                <a:solidFill>
                  <a:schemeClr val="dk1"/>
                </a:solidFill>
                <a:latin typeface="Lato"/>
                <a:ea typeface="Lato"/>
                <a:cs typeface="Lato"/>
                <a:sym typeface="Lato"/>
              </a:rPr>
              <a:t> Duration of the astrologer's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astrologersEarnings:</a:t>
            </a:r>
            <a:r>
              <a:rPr lang="en-GB" sz="1300">
                <a:solidFill>
                  <a:schemeClr val="dk1"/>
                </a:solidFill>
                <a:latin typeface="Lato"/>
                <a:ea typeface="Lato"/>
                <a:cs typeface="Lato"/>
                <a:sym typeface="Lato"/>
              </a:rPr>
              <a:t> Earnings of the astrologer from the session.</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netAmount:</a:t>
            </a:r>
            <a:r>
              <a:rPr lang="en-GB" sz="1300">
                <a:solidFill>
                  <a:schemeClr val="dk1"/>
                </a:solidFill>
                <a:latin typeface="Lato"/>
                <a:ea typeface="Lato"/>
                <a:cs typeface="Lato"/>
                <a:sym typeface="Lato"/>
              </a:rPr>
              <a:t> Net amount after deductions.</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region:</a:t>
            </a:r>
            <a:r>
              <a:rPr lang="en-GB" sz="1300">
                <a:solidFill>
                  <a:schemeClr val="dk1"/>
                </a:solidFill>
                <a:latin typeface="Lato"/>
                <a:ea typeface="Lato"/>
                <a:cs typeface="Lato"/>
                <a:sym typeface="Lato"/>
              </a:rPr>
              <a:t> Region of the user.</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userCallStatus:</a:t>
            </a:r>
            <a:r>
              <a:rPr lang="en-GB" sz="1300">
                <a:solidFill>
                  <a:schemeClr val="dk1"/>
                </a:solidFill>
                <a:latin typeface="Lato"/>
                <a:ea typeface="Lato"/>
                <a:cs typeface="Lato"/>
                <a:sym typeface="Lato"/>
              </a:rPr>
              <a:t> Status of the user's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userOnCallDuration:</a:t>
            </a:r>
            <a:r>
              <a:rPr lang="en-GB" sz="1300">
                <a:solidFill>
                  <a:schemeClr val="dk1"/>
                </a:solidFill>
                <a:latin typeface="Lato"/>
                <a:ea typeface="Lato"/>
                <a:cs typeface="Lato"/>
                <a:sym typeface="Lato"/>
              </a:rPr>
              <a:t> Duration of the user's call.</a:t>
            </a:r>
            <a:endParaRPr sz="1300">
              <a:solidFill>
                <a:schemeClr val="dk1"/>
              </a:solidFill>
              <a:latin typeface="Lato"/>
              <a:ea typeface="Lato"/>
              <a:cs typeface="Lato"/>
              <a:sym typeface="Lato"/>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rating:</a:t>
            </a:r>
            <a:r>
              <a:rPr lang="en-GB" sz="1300">
                <a:solidFill>
                  <a:schemeClr val="dk1"/>
                </a:solidFill>
                <a:latin typeface="Lato"/>
                <a:ea typeface="Lato"/>
                <a:cs typeface="Lato"/>
                <a:sym typeface="Lato"/>
              </a:rPr>
              <a:t> Rating assigned based on the session's status.</a:t>
            </a:r>
            <a:endParaRPr sz="1300">
              <a:solidFill>
                <a:schemeClr val="dk1"/>
              </a:solidFill>
              <a:latin typeface="Lato"/>
              <a:ea typeface="Lato"/>
              <a:cs typeface="Lato"/>
              <a:sym typeface="Lato"/>
            </a:endParaRPr>
          </a:p>
        </p:txBody>
      </p:sp>
      <p:sp>
        <p:nvSpPr>
          <p:cNvPr id="78" name="Google Shape;78;g2f0c13b1255_0_23"/>
          <p:cNvSpPr txBox="1"/>
          <p:nvPr/>
        </p:nvSpPr>
        <p:spPr>
          <a:xfrm>
            <a:off x="607850" y="463925"/>
            <a:ext cx="8341500" cy="337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600" b="0" i="0" u="none" strike="noStrike" cap="none">
                <a:solidFill>
                  <a:schemeClr val="dk1"/>
                </a:solidFill>
                <a:latin typeface="Lato"/>
                <a:ea typeface="Lato"/>
                <a:cs typeface="Lato"/>
                <a:sym typeface="Lato"/>
              </a:rPr>
              <a:t>The image above displays details about </a:t>
            </a:r>
            <a:r>
              <a:rPr lang="en-GB" sz="1600">
                <a:solidFill>
                  <a:schemeClr val="dk1"/>
                </a:solidFill>
                <a:latin typeface="Lato"/>
                <a:ea typeface="Lato"/>
                <a:cs typeface="Lato"/>
                <a:sym typeface="Lato"/>
              </a:rPr>
              <a:t>AstroSage</a:t>
            </a:r>
            <a:r>
              <a:rPr lang="en-GB" sz="1600" b="0" i="0" u="none" strike="noStrike" cap="none">
                <a:solidFill>
                  <a:schemeClr val="dk1"/>
                </a:solidFill>
                <a:latin typeface="Lato"/>
                <a:ea typeface="Lato"/>
                <a:cs typeface="Lato"/>
                <a:sym typeface="Lato"/>
              </a:rPr>
              <a:t> Performance, including: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p:nvPr/>
        </p:nvSpPr>
        <p:spPr>
          <a:xfrm>
            <a:off x="338550" y="533475"/>
            <a:ext cx="846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00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txBox="1"/>
          <p:nvPr/>
        </p:nvSpPr>
        <p:spPr>
          <a:xfrm>
            <a:off x="338550" y="4116000"/>
            <a:ext cx="8654700" cy="5544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Use this </a:t>
            </a:r>
            <a:r>
              <a:rPr lang="en-GB" sz="1400" b="1" i="0" u="sng" strike="noStrike" cap="none">
                <a:solidFill>
                  <a:schemeClr val="hlink"/>
                </a:solidFill>
                <a:latin typeface="Arial"/>
                <a:ea typeface="Arial"/>
                <a:cs typeface="Arial"/>
                <a:sym typeface="Arial"/>
                <a:hlinkClick r:id="rId3"/>
              </a:rPr>
              <a:t>Link</a:t>
            </a:r>
            <a:r>
              <a:rPr lang="en-GB" sz="1400" b="0" i="0" u="none" strike="noStrike" cap="none">
                <a:solidFill>
                  <a:srgbClr val="000000"/>
                </a:solidFill>
                <a:latin typeface="Arial"/>
                <a:ea typeface="Arial"/>
                <a:cs typeface="Arial"/>
                <a:sym typeface="Arial"/>
              </a:rPr>
              <a:t> for copying and then manipulating the dataset.</a:t>
            </a:r>
            <a:endParaRPr sz="1400" b="0" i="0" u="none" strike="noStrike" cap="none">
              <a:solidFill>
                <a:srgbClr val="000000"/>
              </a:solidFill>
              <a:latin typeface="Arial"/>
              <a:ea typeface="Arial"/>
              <a:cs typeface="Arial"/>
              <a:sym typeface="Arial"/>
            </a:endParaRPr>
          </a:p>
        </p:txBody>
      </p:sp>
      <p:pic>
        <p:nvPicPr>
          <p:cNvPr id="85" name="Google Shape;85;p6"/>
          <p:cNvPicPr preferRelativeResize="0"/>
          <p:nvPr/>
        </p:nvPicPr>
        <p:blipFill rotWithShape="1">
          <a:blip r:embed="rId4">
            <a:alphaModFix/>
          </a:blip>
          <a:srcRect/>
          <a:stretch/>
        </p:blipFill>
        <p:spPr>
          <a:xfrm>
            <a:off x="2727737" y="1235300"/>
            <a:ext cx="3688525" cy="257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p:nvPr/>
        </p:nvSpPr>
        <p:spPr>
          <a:xfrm>
            <a:off x="519550" y="476250"/>
            <a:ext cx="8197200" cy="4271700"/>
          </a:xfrm>
          <a:prstGeom prst="rect">
            <a:avLst/>
          </a:prstGeom>
          <a:noFill/>
          <a:ln>
            <a:noFill/>
          </a:ln>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Clr>
                <a:srgbClr val="000000"/>
              </a:buClr>
              <a:buSzPts val="2500"/>
              <a:buFont typeface="Arial"/>
              <a:buNone/>
            </a:pPr>
            <a:r>
              <a:rPr lang="en-GB" sz="2500" b="1" i="0" u="none" strike="noStrike" cap="none">
                <a:solidFill>
                  <a:schemeClr val="dk1"/>
                </a:solidFill>
                <a:latin typeface="Arial"/>
                <a:ea typeface="Arial"/>
                <a:cs typeface="Arial"/>
                <a:sym typeface="Arial"/>
              </a:rPr>
              <a:t>Submission</a:t>
            </a:r>
            <a:endParaRPr sz="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There is a </a:t>
            </a:r>
            <a:r>
              <a:rPr lang="en-GB" sz="1600" b="1" i="0" u="none" strike="noStrike" cap="none">
                <a:solidFill>
                  <a:srgbClr val="000000"/>
                </a:solidFill>
                <a:latin typeface="Arial"/>
                <a:ea typeface="Arial"/>
                <a:cs typeface="Arial"/>
                <a:sym typeface="Arial"/>
              </a:rPr>
              <a:t>series of tasks/questions</a:t>
            </a:r>
            <a:r>
              <a:rPr lang="en-GB" sz="1600" b="0" i="0" u="none" strike="noStrike" cap="none">
                <a:solidFill>
                  <a:srgbClr val="000000"/>
                </a:solidFill>
                <a:latin typeface="Arial"/>
                <a:ea typeface="Arial"/>
                <a:cs typeface="Arial"/>
                <a:sym typeface="Arial"/>
              </a:rPr>
              <a:t> mentioned ahead in the Project, in order to guide the candidates to have suggestions, insights for the management.</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Imagine you have to present the submitted PPT file to the senior management using which you are giving the suggestions as per the requirement with the </a:t>
            </a:r>
            <a:r>
              <a:rPr lang="en-GB" sz="1600" b="1" i="0" u="none" strike="noStrike" cap="none">
                <a:solidFill>
                  <a:srgbClr val="000000"/>
                </a:solidFill>
                <a:latin typeface="Arial"/>
                <a:ea typeface="Arial"/>
                <a:cs typeface="Arial"/>
                <a:sym typeface="Arial"/>
              </a:rPr>
              <a:t>reasoning/help of dashboard, visualizations or tables</a:t>
            </a:r>
            <a:r>
              <a:rPr lang="en-GB" sz="1600" b="0" i="0" u="none" strike="noStrike" cap="none">
                <a:solidFill>
                  <a:srgbClr val="000000"/>
                </a:solidFill>
                <a:latin typeface="Arial"/>
                <a:ea typeface="Arial"/>
                <a:cs typeface="Arial"/>
                <a:sym typeface="Arial"/>
              </a:rPr>
              <a:t> you’ve created.</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The submission Zip file should consist of the following three documents:</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Excel File</a:t>
            </a:r>
            <a:r>
              <a:rPr lang="en-GB" sz="1600" b="0" i="0" u="none" strike="noStrike" cap="none">
                <a:solidFill>
                  <a:srgbClr val="000000"/>
                </a:solidFill>
                <a:latin typeface="Arial"/>
                <a:ea typeface="Arial"/>
                <a:cs typeface="Arial"/>
                <a:sym typeface="Arial"/>
              </a:rPr>
              <a:t> (.xlsx) (consisting of dashboard)</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Document File</a:t>
            </a:r>
            <a:r>
              <a:rPr lang="en-GB" sz="1600" b="0" i="0" u="none" strike="noStrike" cap="none">
                <a:solidFill>
                  <a:srgbClr val="000000"/>
                </a:solidFill>
                <a:latin typeface="Arial"/>
                <a:ea typeface="Arial"/>
                <a:cs typeface="Arial"/>
                <a:sym typeface="Arial"/>
              </a:rPr>
              <a:t> (.docx) (consisting of Answers and suggestions for Objective and subjective questions)</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Presentation</a:t>
            </a:r>
            <a:r>
              <a:rPr lang="en-GB" sz="1600" b="0" i="0" u="none" strike="noStrike" cap="none">
                <a:solidFill>
                  <a:srgbClr val="000000"/>
                </a:solidFill>
                <a:latin typeface="Arial"/>
                <a:ea typeface="Arial"/>
                <a:cs typeface="Arial"/>
                <a:sym typeface="Arial"/>
              </a:rPr>
              <a:t> </a:t>
            </a:r>
            <a:r>
              <a:rPr lang="en-GB" sz="1600" b="1" i="0" u="none" strike="noStrike" cap="none">
                <a:solidFill>
                  <a:srgbClr val="000000"/>
                </a:solidFill>
                <a:latin typeface="Arial"/>
                <a:ea typeface="Arial"/>
                <a:cs typeface="Arial"/>
                <a:sym typeface="Arial"/>
              </a:rPr>
              <a:t>File </a:t>
            </a:r>
            <a:r>
              <a:rPr lang="en-GB" sz="1600" b="0" i="0" u="none" strike="noStrike" cap="none">
                <a:solidFill>
                  <a:srgbClr val="000000"/>
                </a:solidFill>
                <a:latin typeface="Arial"/>
                <a:ea typeface="Arial"/>
                <a:cs typeface="Arial"/>
                <a:sym typeface="Arial"/>
              </a:rPr>
              <a:t>(.pptx) (consisting of the presentation which you want to present to the management)</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p:nvPr/>
        </p:nvSpPr>
        <p:spPr>
          <a:xfrm>
            <a:off x="519550" y="476250"/>
            <a:ext cx="8197200" cy="427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1" i="0" u="none" strike="noStrike" cap="none">
              <a:solidFill>
                <a:srgbClr val="000000"/>
              </a:solidFill>
              <a:latin typeface="Arial"/>
              <a:ea typeface="Arial"/>
              <a:cs typeface="Arial"/>
              <a:sym typeface="Arial"/>
            </a:endParaRPr>
          </a:p>
          <a:p>
            <a:pPr marL="3200400" marR="0" lvl="0" indent="0" algn="l" rtl="0">
              <a:lnSpc>
                <a:spcPct val="100000"/>
              </a:lnSpc>
              <a:spcBef>
                <a:spcPts val="0"/>
              </a:spcBef>
              <a:spcAft>
                <a:spcPts val="0"/>
              </a:spcAft>
              <a:buClr>
                <a:srgbClr val="000000"/>
              </a:buClr>
              <a:buSzPts val="3700"/>
              <a:buFont typeface="Arial"/>
              <a:buNone/>
            </a:pPr>
            <a:r>
              <a:rPr lang="en-GB" sz="3700" b="1" i="0" u="none" strike="noStrike" cap="none">
                <a:solidFill>
                  <a:srgbClr val="000000"/>
                </a:solidFill>
                <a:latin typeface="Arial"/>
                <a:ea typeface="Arial"/>
                <a:cs typeface="Arial"/>
                <a:sym typeface="Arial"/>
              </a:rPr>
              <a:t>Tasks</a:t>
            </a:r>
            <a:endParaRPr sz="3700" b="1"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3400"/>
              <a:buFont typeface="Arial"/>
              <a:buNone/>
            </a:pPr>
            <a:r>
              <a:rPr lang="en-GB" sz="3400" b="1" i="0" u="none" strike="noStrike" cap="none">
                <a:solidFill>
                  <a:srgbClr val="000000"/>
                </a:solidFill>
                <a:latin typeface="Arial"/>
                <a:ea typeface="Arial"/>
                <a:cs typeface="Arial"/>
                <a:sym typeface="Arial"/>
              </a:rPr>
              <a:t>		</a:t>
            </a:r>
            <a:r>
              <a:rPr lang="en-GB" sz="1600" b="1" i="0" u="none" strike="noStrike" cap="none">
                <a:solidFill>
                  <a:srgbClr val="000000"/>
                </a:solidFill>
                <a:latin typeface="Arial"/>
                <a:ea typeface="Arial"/>
                <a:cs typeface="Arial"/>
                <a:sym typeface="Arial"/>
              </a:rPr>
              <a:t>…</a:t>
            </a:r>
            <a:r>
              <a:rPr lang="en-GB" sz="1700" b="0" i="0" u="none" strike="noStrike" cap="none">
                <a:solidFill>
                  <a:schemeClr val="dk1"/>
                </a:solidFill>
                <a:latin typeface="Arial"/>
                <a:ea typeface="Arial"/>
                <a:cs typeface="Arial"/>
                <a:sym typeface="Arial"/>
              </a:rPr>
              <a:t>Tasks in order to come up with expansion suggestions</a:t>
            </a:r>
            <a:endParaRPr sz="3400" b="1" i="0" u="none" strike="noStrike" cap="none">
              <a:solidFill>
                <a:srgbClr val="000000"/>
              </a:solidFill>
              <a:latin typeface="Arial"/>
              <a:ea typeface="Arial"/>
              <a:cs typeface="Arial"/>
              <a:sym typeface="Arial"/>
            </a:endParaRPr>
          </a:p>
        </p:txBody>
      </p:sp>
      <p:pic>
        <p:nvPicPr>
          <p:cNvPr id="96" name="Google Shape;96;p8"/>
          <p:cNvPicPr preferRelativeResize="0"/>
          <p:nvPr/>
        </p:nvPicPr>
        <p:blipFill rotWithShape="1">
          <a:blip r:embed="rId3">
            <a:alphaModFix/>
          </a:blip>
          <a:srcRect/>
          <a:stretch/>
        </p:blipFill>
        <p:spPr>
          <a:xfrm>
            <a:off x="5625575" y="3164375"/>
            <a:ext cx="3518425" cy="197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p:nvPr/>
        </p:nvSpPr>
        <p:spPr>
          <a:xfrm>
            <a:off x="1944750" y="428725"/>
            <a:ext cx="52545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800" b="1" i="0" u="none" strike="noStrike" cap="none">
                <a:solidFill>
                  <a:schemeClr val="dk1"/>
                </a:solidFill>
                <a:latin typeface="Lato"/>
                <a:ea typeface="Lato"/>
                <a:cs typeface="Lato"/>
                <a:sym typeface="Lato"/>
              </a:rPr>
              <a:t>Objective Questions</a:t>
            </a:r>
            <a:endParaRPr sz="1800" b="0" i="0" u="none" strike="noStrike" cap="none">
              <a:solidFill>
                <a:srgbClr val="000000"/>
              </a:solidFill>
              <a:latin typeface="Lato"/>
              <a:ea typeface="Lato"/>
              <a:cs typeface="Lato"/>
              <a:sym typeface="Lato"/>
            </a:endParaRPr>
          </a:p>
        </p:txBody>
      </p:sp>
      <p:sp>
        <p:nvSpPr>
          <p:cNvPr id="102" name="Google Shape;102;p9"/>
          <p:cNvSpPr txBox="1"/>
          <p:nvPr/>
        </p:nvSpPr>
        <p:spPr>
          <a:xfrm>
            <a:off x="546600" y="962875"/>
            <a:ext cx="8050800" cy="3945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4000"/>
              </a:lnSpc>
              <a:spcBef>
                <a:spcPts val="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What is the total no. of tables present in the data?</a:t>
            </a:r>
            <a:endParaRPr sz="1500" b="1" i="0" u="none" strike="noStrike" cap="none">
              <a:solidFill>
                <a:schemeClr val="dk1"/>
              </a:solidFill>
              <a:latin typeface="Lato"/>
              <a:ea typeface="Lato"/>
              <a:cs typeface="Lato"/>
              <a:sym typeface="Lato"/>
            </a:endParaRPr>
          </a:p>
          <a:p>
            <a:pPr marL="457200" marR="0" lvl="0" indent="-323850" algn="l" rtl="0">
              <a:lnSpc>
                <a:spcPct val="114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What is the total no. of attributes present in the data?</a:t>
            </a:r>
            <a:endParaRPr sz="1500" b="1" i="0" u="none" strike="noStrike" cap="none">
              <a:solidFill>
                <a:schemeClr val="dk1"/>
              </a:solidFill>
              <a:latin typeface="Lato"/>
              <a:ea typeface="Lato"/>
              <a:cs typeface="Lato"/>
              <a:sym typeface="Lato"/>
            </a:endParaRPr>
          </a:p>
          <a:p>
            <a:pPr marL="457200" marR="0" lvl="0" indent="-323850" algn="l" rtl="0">
              <a:lnSpc>
                <a:spcPct val="114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The data consists of some inconsistent and missing values so ensure that the data used for further analysis is cleaned.</a:t>
            </a:r>
            <a:endParaRPr sz="1500" b="1" i="0" u="none" strike="noStrike" cap="none">
              <a:solidFill>
                <a:schemeClr val="dk1"/>
              </a:solidFill>
              <a:latin typeface="Lato"/>
              <a:ea typeface="Lato"/>
              <a:cs typeface="Lato"/>
              <a:sym typeface="Lato"/>
            </a:endParaRPr>
          </a:p>
          <a:p>
            <a:pPr marL="457200" marR="0" lvl="0" indent="-304800" algn="l" rtl="0">
              <a:lnSpc>
                <a:spcPct val="114000"/>
              </a:lnSpc>
              <a:spcBef>
                <a:spcPts val="1000"/>
              </a:spcBef>
              <a:spcAft>
                <a:spcPts val="0"/>
              </a:spcAft>
              <a:buClr>
                <a:schemeClr val="dk1"/>
              </a:buClr>
              <a:buSzPts val="1200"/>
              <a:buFont typeface="Lato"/>
              <a:buChar char="➔"/>
            </a:pPr>
            <a:r>
              <a:rPr lang="en-GB" sz="1500" b="1">
                <a:solidFill>
                  <a:schemeClr val="dk1"/>
                </a:solidFill>
                <a:latin typeface="Lato"/>
                <a:ea typeface="Lato"/>
                <a:cs typeface="Lato"/>
                <a:sym typeface="Lato"/>
              </a:rPr>
              <a:t>What is the change in daily call volume day by day and also find the average of daily call volume?</a:t>
            </a:r>
            <a:endParaRPr sz="1500">
              <a:solidFill>
                <a:schemeClr val="dk1"/>
              </a:solidFill>
              <a:latin typeface="Lato"/>
              <a:ea typeface="Lato"/>
              <a:cs typeface="Lato"/>
              <a:sym typeface="Lato"/>
            </a:endParaRPr>
          </a:p>
          <a:p>
            <a:pPr marL="457200" marR="0" lvl="0" indent="-304800" algn="l" rtl="0">
              <a:lnSpc>
                <a:spcPct val="114000"/>
              </a:lnSpc>
              <a:spcBef>
                <a:spcPts val="1000"/>
              </a:spcBef>
              <a:spcAft>
                <a:spcPts val="0"/>
              </a:spcAft>
              <a:buClr>
                <a:schemeClr val="dk1"/>
              </a:buClr>
              <a:buSzPts val="1200"/>
              <a:buFont typeface="Lato"/>
              <a:buChar char="➔"/>
            </a:pPr>
            <a:r>
              <a:rPr lang="en-GB" sz="1500" b="1">
                <a:solidFill>
                  <a:schemeClr val="dk1"/>
                </a:solidFill>
                <a:latin typeface="Lato"/>
                <a:ea typeface="Lato"/>
                <a:cs typeface="Lato"/>
                <a:sym typeface="Lato"/>
              </a:rPr>
              <a:t>Which months experienced the highest and lowest call volumes? </a:t>
            </a:r>
            <a:endParaRPr sz="1500" b="1" i="0" u="none" strike="noStrike" cap="none">
              <a:solidFill>
                <a:schemeClr val="dk1"/>
              </a:solidFill>
              <a:latin typeface="Lato"/>
              <a:ea typeface="Lato"/>
              <a:cs typeface="Lato"/>
              <a:sym typeface="Lato"/>
            </a:endParaRPr>
          </a:p>
          <a:p>
            <a:pPr marL="457200" marR="0" lvl="0" indent="-304800" algn="l" rtl="0">
              <a:lnSpc>
                <a:spcPct val="114000"/>
              </a:lnSpc>
              <a:spcBef>
                <a:spcPts val="1000"/>
              </a:spcBef>
              <a:spcAft>
                <a:spcPts val="0"/>
              </a:spcAft>
              <a:buClr>
                <a:schemeClr val="dk1"/>
              </a:buClr>
              <a:buSzPts val="1200"/>
              <a:buFont typeface="Lato"/>
              <a:buChar char="➔"/>
            </a:pPr>
            <a:r>
              <a:rPr lang="en-GB" sz="1500" b="1">
                <a:solidFill>
                  <a:schemeClr val="dk1"/>
                </a:solidFill>
                <a:latin typeface="Lato"/>
                <a:ea typeface="Lato"/>
                <a:cs typeface="Lato"/>
                <a:sym typeface="Lat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What is the total operational cost for that month?</a:t>
            </a:r>
            <a:endParaRPr sz="1500" b="1" i="0" u="none" strike="noStrike" cap="none">
              <a:solidFill>
                <a:schemeClr val="dk1"/>
              </a:solidFill>
              <a:latin typeface="Lato"/>
              <a:ea typeface="Lato"/>
              <a:cs typeface="Lato"/>
              <a:sym typeface="Lato"/>
            </a:endParaRPr>
          </a:p>
          <a:p>
            <a:pPr marL="457200" marR="0" lvl="0" indent="-304800" algn="l" rtl="0">
              <a:lnSpc>
                <a:spcPct val="114000"/>
              </a:lnSpc>
              <a:spcBef>
                <a:spcPts val="1000"/>
              </a:spcBef>
              <a:spcAft>
                <a:spcPts val="0"/>
              </a:spcAft>
              <a:buClr>
                <a:schemeClr val="dk1"/>
              </a:buClr>
              <a:buSzPts val="1200"/>
              <a:buFont typeface="Lato"/>
              <a:buChar char="➔"/>
            </a:pPr>
            <a:r>
              <a:rPr lang="en-GB" sz="1500" b="1">
                <a:solidFill>
                  <a:schemeClr val="dk1"/>
                </a:solidFill>
                <a:latin typeface="Lato"/>
                <a:ea typeface="Lato"/>
                <a:cs typeface="Lato"/>
                <a:sym typeface="Lato"/>
              </a:rPr>
              <a:t>What is the average number of calls handled per agent per day?</a:t>
            </a:r>
            <a:endParaRPr sz="1500" b="1">
              <a:solidFill>
                <a:schemeClr val="dk1"/>
              </a:solidFill>
              <a:latin typeface="Lato"/>
              <a:ea typeface="Lato"/>
              <a:cs typeface="Lato"/>
              <a:sym typeface="Lato"/>
            </a:endParaRPr>
          </a:p>
          <a:p>
            <a:pPr marL="457200" marR="0" lvl="0" indent="-304800" algn="l" rtl="0">
              <a:lnSpc>
                <a:spcPct val="114000"/>
              </a:lnSpc>
              <a:spcBef>
                <a:spcPts val="1000"/>
              </a:spcBef>
              <a:spcAft>
                <a:spcPts val="1000"/>
              </a:spcAft>
              <a:buClr>
                <a:schemeClr val="dk1"/>
              </a:buClr>
              <a:buSzPts val="1200"/>
              <a:buFont typeface="Lato"/>
              <a:buChar char="➔"/>
            </a:pPr>
            <a:r>
              <a:rPr lang="en-GB" sz="1500" b="1">
                <a:solidFill>
                  <a:schemeClr val="dk1"/>
                </a:solidFill>
                <a:latin typeface="Lato"/>
                <a:ea typeface="Lato"/>
                <a:cs typeface="Lato"/>
                <a:sym typeface="Lato"/>
              </a:rPr>
              <a:t>How many repeat callers are there, and what percentage of total calls do they represent?</a:t>
            </a:r>
            <a:endParaRPr sz="1500" b="1">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1635</Words>
  <Application>Microsoft Office PowerPoint</Application>
  <PresentationFormat>On-screen Show (16:9)</PresentationFormat>
  <Paragraphs>153</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Lato</vt:lpstr>
      <vt:lpstr>newton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Shivansh Gupta</cp:lastModifiedBy>
  <cp:revision>1</cp:revision>
  <dcterms:modified xsi:type="dcterms:W3CDTF">2024-12-09T17:24:18Z</dcterms:modified>
</cp:coreProperties>
</file>