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61" r:id="rId4"/>
    <p:sldId id="262" r:id="rId5"/>
    <p:sldId id="263" r:id="rId6"/>
    <p:sldId id="275" r:id="rId7"/>
    <p:sldId id="260"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1" d="100"/>
          <a:sy n="111" d="100"/>
        </p:scale>
        <p:origin x="1638" y="5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dae6b374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dae6b374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F8522372-8370-32D8-CBC3-18A051B252A4}"/>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6AE0615A-20FB-F053-5708-D5728A5DC6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DECC080D-8CAB-823A-5333-0869D80526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47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2B706A0F-3871-43E4-F8DA-CECE2F369B8D}"/>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4241F490-6597-5B9B-0624-49DAC3AD0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7341D855-4A8A-B4A6-9C87-7DE974EF65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411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249D68FE-D2D8-0E1C-857C-3086999D0E1D}"/>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CF89E0F7-2D74-E6E9-7A4E-6564809213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FB6CAFBD-48AA-D218-2ADD-F482DDB629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505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CB15AE70-96AF-23A1-6F72-8381CB802071}"/>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37571273-7051-9B1A-97FB-F20AA226F4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F3F919D3-EF83-9E97-558B-EB48DA0EDD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760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5AE14DB-42BB-A4E8-6A40-5F6E4CD0C6E9}"/>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FF318B70-BE1B-CCFB-CE6C-DCB0A0E26B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668537C9-E858-F9D2-65D7-5CEA9DAF68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4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DA9CC0B1-0B59-2A0F-9565-F8672DF13A8E}"/>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10AEA9DE-8F6D-3782-18D9-7B23529B13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9192409D-6637-9E1B-564F-A866F652D1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208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2C6411DA-7A58-4038-7048-666D45853DAE}"/>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BE239B73-89E2-1D09-87CC-4E478D8CAF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81EB3FBA-FF87-557D-B537-790919C05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24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F6EBE9D5-3289-9E01-6179-5FF2A847938A}"/>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D594FCD3-8A59-B63E-745D-CA90580EAC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D7DC16B3-06AE-A62B-2C36-EEC922C707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861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B03FB7DF-1933-03D9-507D-093D70873CDE}"/>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17C4BDB4-0B60-AE60-2E7B-D17BE576A9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273316C7-9A46-44DE-7CD4-7D26C3FDCF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165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397DF5FC-23EC-050F-7492-BB4A017FDC6F}"/>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0B2CD0D2-8BA6-A7A9-6BC4-DE7DD40B1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18A9457F-8BCE-1F9E-78A2-7E59722A21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01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969072c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969072c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e9c1e892d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e9c1e892d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ae6b374f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ae6b374f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ae6b374f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ae6b374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ae6b374f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ae6b374f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9CA2CD1-4A87-7706-B71A-DAC25054A530}"/>
            </a:ext>
          </a:extLst>
        </p:cNvPr>
        <p:cNvGrpSpPr/>
        <p:nvPr/>
      </p:nvGrpSpPr>
      <p:grpSpPr>
        <a:xfrm>
          <a:off x="0" y="0"/>
          <a:ext cx="0" cy="0"/>
          <a:chOff x="0" y="0"/>
          <a:chExt cx="0" cy="0"/>
        </a:xfrm>
      </p:grpSpPr>
      <p:sp>
        <p:nvSpPr>
          <p:cNvPr id="88" name="Google Shape;88;g2dae6b374f3_0_10:notes">
            <a:extLst>
              <a:ext uri="{FF2B5EF4-FFF2-40B4-BE49-F238E27FC236}">
                <a16:creationId xmlns:a16="http://schemas.microsoft.com/office/drawing/2014/main" id="{EAC0EAEE-7FFD-2E52-83EB-CFA8EA615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ae6b374f3_0_10:notes">
            <a:extLst>
              <a:ext uri="{FF2B5EF4-FFF2-40B4-BE49-F238E27FC236}">
                <a16:creationId xmlns:a16="http://schemas.microsoft.com/office/drawing/2014/main" id="{7754B5B8-F0B8-7436-ED15-8265B6954C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b9fc06b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3EE98559-C4F8-0EF8-16D9-6EA3A112C27F}"/>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97DFAD85-E5A8-F8C2-5F90-1EEB2A6986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68153BEE-0844-C098-F600-FBC066D044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31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EC698CB5-C0E5-BF4F-CDE1-A02129418F08}"/>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F132A97F-97A4-578E-291C-30BB83683A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BA6827F7-F1D5-90FF-CB65-D289072B14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28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Chinook Sales Analysis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89CA91AA-57E0-8895-2EBE-41F109A229CA}"/>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91CB1B07-5762-978E-E292-0DC3923FDEC1}"/>
              </a:ext>
            </a:extLst>
          </p:cNvPr>
          <p:cNvSpPr txBox="1">
            <a:spLocks noGrp="1"/>
          </p:cNvSpPr>
          <p:nvPr>
            <p:ph type="title"/>
          </p:nvPr>
        </p:nvSpPr>
        <p:spPr>
          <a:xfrm>
            <a:off x="311700" y="185853"/>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Top 10 Artists</a:t>
            </a:r>
            <a:endParaRPr sz="2420" dirty="0"/>
          </a:p>
        </p:txBody>
      </p:sp>
      <p:pic>
        <p:nvPicPr>
          <p:cNvPr id="4" name="Picture 3">
            <a:extLst>
              <a:ext uri="{FF2B5EF4-FFF2-40B4-BE49-F238E27FC236}">
                <a16:creationId xmlns:a16="http://schemas.microsoft.com/office/drawing/2014/main" id="{EF744963-4BE2-84CA-0EB4-4CEEADA42A55}"/>
              </a:ext>
            </a:extLst>
          </p:cNvPr>
          <p:cNvPicPr>
            <a:picLocks noChangeAspect="1"/>
          </p:cNvPicPr>
          <p:nvPr/>
        </p:nvPicPr>
        <p:blipFill>
          <a:blip r:embed="rId3"/>
          <a:stretch>
            <a:fillRect/>
          </a:stretch>
        </p:blipFill>
        <p:spPr>
          <a:xfrm>
            <a:off x="1277265" y="758553"/>
            <a:ext cx="6589470" cy="4199094"/>
          </a:xfrm>
          <a:prstGeom prst="rect">
            <a:avLst/>
          </a:prstGeom>
        </p:spPr>
      </p:pic>
    </p:spTree>
    <p:extLst>
      <p:ext uri="{BB962C8B-B14F-4D97-AF65-F5344CB8AC3E}">
        <p14:creationId xmlns:p14="http://schemas.microsoft.com/office/powerpoint/2010/main" val="227033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22C94D28-FB6B-513E-52DC-BCD306E0CF77}"/>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DA745E08-934A-7FD5-8E3E-B1E3EE53A021}"/>
              </a:ext>
            </a:extLst>
          </p:cNvPr>
          <p:cNvSpPr txBox="1">
            <a:spLocks noGrp="1"/>
          </p:cNvSpPr>
          <p:nvPr>
            <p:ph type="title"/>
          </p:nvPr>
        </p:nvSpPr>
        <p:spPr>
          <a:xfrm>
            <a:off x="311700" y="185853"/>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Top 10 Albums</a:t>
            </a:r>
            <a:endParaRPr sz="2420" dirty="0"/>
          </a:p>
        </p:txBody>
      </p:sp>
      <p:pic>
        <p:nvPicPr>
          <p:cNvPr id="3" name="Picture 2">
            <a:extLst>
              <a:ext uri="{FF2B5EF4-FFF2-40B4-BE49-F238E27FC236}">
                <a16:creationId xmlns:a16="http://schemas.microsoft.com/office/drawing/2014/main" id="{E873AC40-523B-1D53-F935-94855587B97B}"/>
              </a:ext>
            </a:extLst>
          </p:cNvPr>
          <p:cNvPicPr>
            <a:picLocks noChangeAspect="1"/>
          </p:cNvPicPr>
          <p:nvPr/>
        </p:nvPicPr>
        <p:blipFill>
          <a:blip r:embed="rId3"/>
          <a:stretch>
            <a:fillRect/>
          </a:stretch>
        </p:blipFill>
        <p:spPr>
          <a:xfrm>
            <a:off x="845199" y="758553"/>
            <a:ext cx="7453602" cy="4187344"/>
          </a:xfrm>
          <a:prstGeom prst="rect">
            <a:avLst/>
          </a:prstGeom>
        </p:spPr>
      </p:pic>
    </p:spTree>
    <p:extLst>
      <p:ext uri="{BB962C8B-B14F-4D97-AF65-F5344CB8AC3E}">
        <p14:creationId xmlns:p14="http://schemas.microsoft.com/office/powerpoint/2010/main" val="316858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43F4B92C-95CB-5E9E-9F19-C1F188578AF9}"/>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B4F91947-1EC6-8ACC-7749-71D586D4D023}"/>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Top 10 Genres</a:t>
            </a:r>
            <a:endParaRPr sz="2420" dirty="0"/>
          </a:p>
        </p:txBody>
      </p:sp>
      <p:pic>
        <p:nvPicPr>
          <p:cNvPr id="4" name="Picture 3">
            <a:extLst>
              <a:ext uri="{FF2B5EF4-FFF2-40B4-BE49-F238E27FC236}">
                <a16:creationId xmlns:a16="http://schemas.microsoft.com/office/drawing/2014/main" id="{0EA04A06-BD85-8AC9-5EB7-C3B4CE3FB860}"/>
              </a:ext>
            </a:extLst>
          </p:cNvPr>
          <p:cNvPicPr>
            <a:picLocks noChangeAspect="1"/>
          </p:cNvPicPr>
          <p:nvPr/>
        </p:nvPicPr>
        <p:blipFill>
          <a:blip r:embed="rId3"/>
          <a:stretch>
            <a:fillRect/>
          </a:stretch>
        </p:blipFill>
        <p:spPr>
          <a:xfrm>
            <a:off x="1058875" y="572700"/>
            <a:ext cx="7026249" cy="4496190"/>
          </a:xfrm>
          <a:prstGeom prst="rect">
            <a:avLst/>
          </a:prstGeom>
        </p:spPr>
      </p:pic>
    </p:spTree>
    <p:extLst>
      <p:ext uri="{BB962C8B-B14F-4D97-AF65-F5344CB8AC3E}">
        <p14:creationId xmlns:p14="http://schemas.microsoft.com/office/powerpoint/2010/main" val="1688700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59656773-3B16-19C3-86A6-9437258F6B63}"/>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69D93D43-0386-9E98-118D-66B639138FBA}"/>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Customer Purchasing Behaviour</a:t>
            </a:r>
            <a:endParaRPr sz="2420" dirty="0"/>
          </a:p>
        </p:txBody>
      </p:sp>
      <p:pic>
        <p:nvPicPr>
          <p:cNvPr id="3" name="Picture 2">
            <a:extLst>
              <a:ext uri="{FF2B5EF4-FFF2-40B4-BE49-F238E27FC236}">
                <a16:creationId xmlns:a16="http://schemas.microsoft.com/office/drawing/2014/main" id="{F9FE1B40-459A-F0CD-A062-2ECB3D2C2FAF}"/>
              </a:ext>
            </a:extLst>
          </p:cNvPr>
          <p:cNvPicPr>
            <a:picLocks noChangeAspect="1"/>
          </p:cNvPicPr>
          <p:nvPr/>
        </p:nvPicPr>
        <p:blipFill>
          <a:blip r:embed="rId3"/>
          <a:stretch>
            <a:fillRect/>
          </a:stretch>
        </p:blipFill>
        <p:spPr>
          <a:xfrm>
            <a:off x="0" y="1182737"/>
            <a:ext cx="5128774" cy="3203409"/>
          </a:xfrm>
          <a:prstGeom prst="rect">
            <a:avLst/>
          </a:prstGeom>
        </p:spPr>
      </p:pic>
      <p:sp>
        <p:nvSpPr>
          <p:cNvPr id="5" name="TextBox 4">
            <a:extLst>
              <a:ext uri="{FF2B5EF4-FFF2-40B4-BE49-F238E27FC236}">
                <a16:creationId xmlns:a16="http://schemas.microsoft.com/office/drawing/2014/main" id="{8B484638-59E7-7D03-8F10-7CD2E845C16F}"/>
              </a:ext>
            </a:extLst>
          </p:cNvPr>
          <p:cNvSpPr txBox="1"/>
          <p:nvPr/>
        </p:nvSpPr>
        <p:spPr>
          <a:xfrm>
            <a:off x="5404624" y="1196898"/>
            <a:ext cx="3367669" cy="3293209"/>
          </a:xfrm>
          <a:prstGeom prst="rect">
            <a:avLst/>
          </a:prstGeom>
          <a:noFill/>
        </p:spPr>
        <p:txBody>
          <a:bodyPr wrap="square" rtlCol="0">
            <a:spAutoFit/>
          </a:bodyPr>
          <a:lstStyle/>
          <a:p>
            <a:r>
              <a:rPr lang="en-IN" sz="1600" dirty="0"/>
              <a:t>Here I have considered Customers as long term customers, who are purchasing since last 3 years of their last purchases.</a:t>
            </a:r>
          </a:p>
          <a:p>
            <a:r>
              <a:rPr lang="en-IN" sz="1600" dirty="0"/>
              <a:t>Analysis Points :-</a:t>
            </a:r>
          </a:p>
          <a:p>
            <a:pPr marL="285750" indent="-285750">
              <a:buFont typeface="Arial" panose="020B0604020202020204" pitchFamily="34" charset="0"/>
              <a:buChar char="•"/>
            </a:pPr>
            <a:r>
              <a:rPr lang="en-IN" sz="1600" dirty="0"/>
              <a:t>Customers are not buying in bulk whether they are new or long term</a:t>
            </a:r>
          </a:p>
          <a:p>
            <a:pPr marL="285750" indent="-285750">
              <a:buFont typeface="Arial" panose="020B0604020202020204" pitchFamily="34" charset="0"/>
              <a:buChar char="•"/>
            </a:pPr>
            <a:r>
              <a:rPr lang="en-IN" sz="1600" dirty="0"/>
              <a:t>Long term customers have higher average total spent and average purchase frequency showing the trust in the company.</a:t>
            </a:r>
          </a:p>
        </p:txBody>
      </p:sp>
    </p:spTree>
    <p:extLst>
      <p:ext uri="{BB962C8B-B14F-4D97-AF65-F5344CB8AC3E}">
        <p14:creationId xmlns:p14="http://schemas.microsoft.com/office/powerpoint/2010/main" val="107401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397C64E1-E0B9-74DF-30BC-C39393D82D66}"/>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7C19A26D-920C-0388-872C-374CD68C5594}"/>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Product Affinity</a:t>
            </a:r>
            <a:endParaRPr sz="2420" dirty="0"/>
          </a:p>
        </p:txBody>
      </p:sp>
      <p:pic>
        <p:nvPicPr>
          <p:cNvPr id="4" name="Picture 3">
            <a:extLst>
              <a:ext uri="{FF2B5EF4-FFF2-40B4-BE49-F238E27FC236}">
                <a16:creationId xmlns:a16="http://schemas.microsoft.com/office/drawing/2014/main" id="{185903E3-5189-2E01-14FE-52068711D8A0}"/>
              </a:ext>
            </a:extLst>
          </p:cNvPr>
          <p:cNvPicPr>
            <a:picLocks noChangeAspect="1"/>
          </p:cNvPicPr>
          <p:nvPr/>
        </p:nvPicPr>
        <p:blipFill>
          <a:blip r:embed="rId3"/>
          <a:stretch>
            <a:fillRect/>
          </a:stretch>
        </p:blipFill>
        <p:spPr>
          <a:xfrm>
            <a:off x="1368365" y="3578327"/>
            <a:ext cx="1435662" cy="1383646"/>
          </a:xfrm>
          <a:prstGeom prst="rect">
            <a:avLst/>
          </a:prstGeom>
        </p:spPr>
      </p:pic>
      <p:pic>
        <p:nvPicPr>
          <p:cNvPr id="7" name="Picture 6">
            <a:extLst>
              <a:ext uri="{FF2B5EF4-FFF2-40B4-BE49-F238E27FC236}">
                <a16:creationId xmlns:a16="http://schemas.microsoft.com/office/drawing/2014/main" id="{C9988A3C-47C7-D058-AB95-96D77FF43768}"/>
              </a:ext>
            </a:extLst>
          </p:cNvPr>
          <p:cNvPicPr>
            <a:picLocks noChangeAspect="1"/>
          </p:cNvPicPr>
          <p:nvPr/>
        </p:nvPicPr>
        <p:blipFill>
          <a:blip r:embed="rId4"/>
          <a:stretch>
            <a:fillRect/>
          </a:stretch>
        </p:blipFill>
        <p:spPr>
          <a:xfrm>
            <a:off x="0" y="817419"/>
            <a:ext cx="4172393" cy="2507672"/>
          </a:xfrm>
          <a:prstGeom prst="rect">
            <a:avLst/>
          </a:prstGeom>
        </p:spPr>
      </p:pic>
      <p:sp>
        <p:nvSpPr>
          <p:cNvPr id="9" name="TextBox 8">
            <a:extLst>
              <a:ext uri="{FF2B5EF4-FFF2-40B4-BE49-F238E27FC236}">
                <a16:creationId xmlns:a16="http://schemas.microsoft.com/office/drawing/2014/main" id="{67BA5E65-686F-7630-84F2-C32A7F26D38B}"/>
              </a:ext>
            </a:extLst>
          </p:cNvPr>
          <p:cNvSpPr txBox="1"/>
          <p:nvPr/>
        </p:nvSpPr>
        <p:spPr>
          <a:xfrm>
            <a:off x="4405745" y="1895469"/>
            <a:ext cx="4502728" cy="1815882"/>
          </a:xfrm>
          <a:prstGeom prst="rect">
            <a:avLst/>
          </a:prstGeom>
          <a:noFill/>
        </p:spPr>
        <p:txBody>
          <a:bodyPr wrap="square" rtlCol="0">
            <a:spAutoFit/>
          </a:bodyPr>
          <a:lstStyle/>
          <a:p>
            <a:r>
              <a:rPr lang="en-IN" sz="1600" dirty="0"/>
              <a:t>In this we analyse that what type of Genre pairs and album pairs people like most or purchased most.</a:t>
            </a:r>
          </a:p>
          <a:p>
            <a:r>
              <a:rPr lang="en-IN" sz="1600" dirty="0"/>
              <a:t>This will help company to decide on what genres, artists, albums etc. they have to put discounts and promote more these kinds of products.</a:t>
            </a:r>
          </a:p>
        </p:txBody>
      </p:sp>
    </p:spTree>
    <p:extLst>
      <p:ext uri="{BB962C8B-B14F-4D97-AF65-F5344CB8AC3E}">
        <p14:creationId xmlns:p14="http://schemas.microsoft.com/office/powerpoint/2010/main" val="268024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805CF6B3-277E-D7EE-CB7A-63002BC25197}"/>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F4DF2BC7-E494-F50D-3007-9F5C3159A00B}"/>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Regional Market</a:t>
            </a:r>
            <a:endParaRPr sz="2420" dirty="0"/>
          </a:p>
        </p:txBody>
      </p:sp>
      <p:sp>
        <p:nvSpPr>
          <p:cNvPr id="9" name="TextBox 8">
            <a:extLst>
              <a:ext uri="{FF2B5EF4-FFF2-40B4-BE49-F238E27FC236}">
                <a16:creationId xmlns:a16="http://schemas.microsoft.com/office/drawing/2014/main" id="{25EB7482-D155-012D-36E3-DBE6589E1431}"/>
              </a:ext>
            </a:extLst>
          </p:cNvPr>
          <p:cNvSpPr txBox="1"/>
          <p:nvPr/>
        </p:nvSpPr>
        <p:spPr>
          <a:xfrm>
            <a:off x="4398817" y="1048256"/>
            <a:ext cx="4502728" cy="3046988"/>
          </a:xfrm>
          <a:prstGeom prst="rect">
            <a:avLst/>
          </a:prstGeom>
          <a:noFill/>
        </p:spPr>
        <p:txBody>
          <a:bodyPr wrap="square" rtlCol="0">
            <a:spAutoFit/>
          </a:bodyPr>
          <a:lstStyle/>
          <a:p>
            <a:r>
              <a:rPr lang="en-IN" sz="1600" dirty="0"/>
              <a:t>In this we analyse that how company is performing in different countries, cities all over the world. For this we used Country wise churn rate analysis with Categorising customers with High, Medium and Low Rate.</a:t>
            </a:r>
          </a:p>
          <a:p>
            <a:r>
              <a:rPr lang="en-IN" sz="1600" dirty="0"/>
              <a:t>Churn rate here is calculated in period of 6 months.</a:t>
            </a:r>
          </a:p>
          <a:p>
            <a:r>
              <a:rPr lang="en-IN" sz="1600" dirty="0"/>
              <a:t>Countries having low churn rates, there company is performing well and countries having high churn rates, it is better to look to other countries which have more love to music and specially for physical music media.</a:t>
            </a:r>
          </a:p>
        </p:txBody>
      </p:sp>
      <p:pic>
        <p:nvPicPr>
          <p:cNvPr id="3" name="Picture 2">
            <a:extLst>
              <a:ext uri="{FF2B5EF4-FFF2-40B4-BE49-F238E27FC236}">
                <a16:creationId xmlns:a16="http://schemas.microsoft.com/office/drawing/2014/main" id="{656CD218-7CD9-986C-2662-744B65C36051}"/>
              </a:ext>
            </a:extLst>
          </p:cNvPr>
          <p:cNvPicPr>
            <a:picLocks noChangeAspect="1"/>
          </p:cNvPicPr>
          <p:nvPr/>
        </p:nvPicPr>
        <p:blipFill>
          <a:blip r:embed="rId3"/>
          <a:stretch>
            <a:fillRect/>
          </a:stretch>
        </p:blipFill>
        <p:spPr>
          <a:xfrm>
            <a:off x="0" y="469244"/>
            <a:ext cx="3118469" cy="1883985"/>
          </a:xfrm>
          <a:prstGeom prst="rect">
            <a:avLst/>
          </a:prstGeom>
        </p:spPr>
      </p:pic>
      <p:pic>
        <p:nvPicPr>
          <p:cNvPr id="6" name="Picture 5">
            <a:extLst>
              <a:ext uri="{FF2B5EF4-FFF2-40B4-BE49-F238E27FC236}">
                <a16:creationId xmlns:a16="http://schemas.microsoft.com/office/drawing/2014/main" id="{27D2EEDA-497D-FBC8-8D5D-5C19E1FAF30D}"/>
              </a:ext>
            </a:extLst>
          </p:cNvPr>
          <p:cNvPicPr>
            <a:picLocks noChangeAspect="1"/>
          </p:cNvPicPr>
          <p:nvPr/>
        </p:nvPicPr>
        <p:blipFill>
          <a:blip r:embed="rId4"/>
          <a:stretch>
            <a:fillRect/>
          </a:stretch>
        </p:blipFill>
        <p:spPr>
          <a:xfrm>
            <a:off x="0" y="2353229"/>
            <a:ext cx="3886200" cy="2741012"/>
          </a:xfrm>
          <a:prstGeom prst="rect">
            <a:avLst/>
          </a:prstGeom>
        </p:spPr>
      </p:pic>
    </p:spTree>
    <p:extLst>
      <p:ext uri="{BB962C8B-B14F-4D97-AF65-F5344CB8AC3E}">
        <p14:creationId xmlns:p14="http://schemas.microsoft.com/office/powerpoint/2010/main" val="183926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F57A70A2-E5A6-3462-AD59-446907ED0704}"/>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00F2833A-ECF5-89C4-D8CB-2A9F94CF005C}"/>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Customer Risk Profiling</a:t>
            </a:r>
            <a:endParaRPr sz="2420" dirty="0"/>
          </a:p>
        </p:txBody>
      </p:sp>
      <p:sp>
        <p:nvSpPr>
          <p:cNvPr id="9" name="TextBox 8">
            <a:extLst>
              <a:ext uri="{FF2B5EF4-FFF2-40B4-BE49-F238E27FC236}">
                <a16:creationId xmlns:a16="http://schemas.microsoft.com/office/drawing/2014/main" id="{B79AF190-92BE-DBBB-2A28-246DB6D1DD28}"/>
              </a:ext>
            </a:extLst>
          </p:cNvPr>
          <p:cNvSpPr txBox="1"/>
          <p:nvPr/>
        </p:nvSpPr>
        <p:spPr>
          <a:xfrm>
            <a:off x="4640361" y="1294108"/>
            <a:ext cx="4502728" cy="2308324"/>
          </a:xfrm>
          <a:prstGeom prst="rect">
            <a:avLst/>
          </a:prstGeom>
          <a:noFill/>
        </p:spPr>
        <p:txBody>
          <a:bodyPr wrap="square" rtlCol="0">
            <a:spAutoFit/>
          </a:bodyPr>
          <a:lstStyle/>
          <a:p>
            <a:r>
              <a:rPr lang="en-IN" sz="1600" dirty="0"/>
              <a:t>In this we analyse that which customer category is most likely to churn or pose higher risk of reduced spending.</a:t>
            </a:r>
          </a:p>
          <a:p>
            <a:r>
              <a:rPr lang="en-IN" sz="1600" dirty="0"/>
              <a:t>This can be analysed using Employees performance who are resolving customer issues.</a:t>
            </a:r>
          </a:p>
          <a:p>
            <a:r>
              <a:rPr lang="en-IN" sz="1600" dirty="0"/>
              <a:t>From the chart given we can see that only 3 employees are handling all the customers leading to high risk of churn rates.</a:t>
            </a:r>
          </a:p>
        </p:txBody>
      </p:sp>
      <p:pic>
        <p:nvPicPr>
          <p:cNvPr id="4" name="Picture 3">
            <a:extLst>
              <a:ext uri="{FF2B5EF4-FFF2-40B4-BE49-F238E27FC236}">
                <a16:creationId xmlns:a16="http://schemas.microsoft.com/office/drawing/2014/main" id="{7A7C8E8B-7366-EEC8-0F80-EF9801B5E18F}"/>
              </a:ext>
            </a:extLst>
          </p:cNvPr>
          <p:cNvPicPr>
            <a:picLocks noChangeAspect="1"/>
          </p:cNvPicPr>
          <p:nvPr/>
        </p:nvPicPr>
        <p:blipFill>
          <a:blip r:embed="rId3"/>
          <a:stretch>
            <a:fillRect/>
          </a:stretch>
        </p:blipFill>
        <p:spPr>
          <a:xfrm>
            <a:off x="0" y="1294108"/>
            <a:ext cx="4503639" cy="2605947"/>
          </a:xfrm>
          <a:prstGeom prst="rect">
            <a:avLst/>
          </a:prstGeom>
        </p:spPr>
      </p:pic>
    </p:spTree>
    <p:extLst>
      <p:ext uri="{BB962C8B-B14F-4D97-AF65-F5344CB8AC3E}">
        <p14:creationId xmlns:p14="http://schemas.microsoft.com/office/powerpoint/2010/main" val="374108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DD68EF00-A2D5-2C06-CEA7-9141C540AF14}"/>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44B16242-AC52-3423-BB20-620F4E2EAF38}"/>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Customer Lifetime Value Modelling</a:t>
            </a:r>
            <a:endParaRPr sz="2420" dirty="0"/>
          </a:p>
        </p:txBody>
      </p:sp>
      <p:sp>
        <p:nvSpPr>
          <p:cNvPr id="9" name="TextBox 8">
            <a:extLst>
              <a:ext uri="{FF2B5EF4-FFF2-40B4-BE49-F238E27FC236}">
                <a16:creationId xmlns:a16="http://schemas.microsoft.com/office/drawing/2014/main" id="{010A1AA8-008C-70AB-28BF-E007EC2968D2}"/>
              </a:ext>
            </a:extLst>
          </p:cNvPr>
          <p:cNvSpPr txBox="1"/>
          <p:nvPr/>
        </p:nvSpPr>
        <p:spPr>
          <a:xfrm>
            <a:off x="4641272" y="647310"/>
            <a:ext cx="4502728" cy="4832092"/>
          </a:xfrm>
          <a:prstGeom prst="rect">
            <a:avLst/>
          </a:prstGeom>
          <a:noFill/>
        </p:spPr>
        <p:txBody>
          <a:bodyPr wrap="square" rtlCol="0">
            <a:spAutoFit/>
          </a:bodyPr>
          <a:lstStyle/>
          <a:p>
            <a:r>
              <a:rPr lang="en-IN" sz="1600" dirty="0"/>
              <a:t>In this we analyse </a:t>
            </a:r>
            <a:r>
              <a:rPr lang="en-GB" sz="1600" dirty="0">
                <a:solidFill>
                  <a:schemeClr val="tx1"/>
                </a:solidFill>
                <a:effectLst/>
                <a:latin typeface="Arial" panose="020B0604020202020204" pitchFamily="34" charset="0"/>
                <a:ea typeface="Arial" panose="020B0604020202020204" pitchFamily="34" charset="0"/>
              </a:rPr>
              <a:t>total net profit a company can generate from a customer over their entire relationship with the business. This is CLV by definition and it is predicted using a formula :-</a:t>
            </a:r>
            <a:r>
              <a:rPr lang="en-GB" sz="1600" b="1" dirty="0">
                <a:solidFill>
                  <a:schemeClr val="tx1"/>
                </a:solidFill>
                <a:effectLst/>
                <a:latin typeface="Arial" panose="020B0604020202020204" pitchFamily="34" charset="0"/>
                <a:ea typeface="Arial" panose="020B0604020202020204" pitchFamily="34" charset="0"/>
              </a:rPr>
              <a:t>CLV = Average Order Value × Purchase Frequency × Customer Lifespan</a:t>
            </a:r>
          </a:p>
          <a:p>
            <a:endParaRPr lang="en-GB" sz="1600" b="1" dirty="0">
              <a:solidFill>
                <a:schemeClr val="tx1"/>
              </a:solidFill>
              <a:effectLst/>
              <a:latin typeface="Arial" panose="020B0604020202020204" pitchFamily="34" charset="0"/>
              <a:ea typeface="Arial" panose="020B0604020202020204" pitchFamily="34" charset="0"/>
            </a:endParaRPr>
          </a:p>
          <a:p>
            <a:r>
              <a:rPr lang="en-GB" sz="1600" dirty="0">
                <a:solidFill>
                  <a:schemeClr val="tx1"/>
                </a:solidFill>
                <a:effectLst/>
                <a:latin typeface="Arial" panose="020B0604020202020204" pitchFamily="34" charset="0"/>
                <a:ea typeface="Arial" panose="020B0604020202020204" pitchFamily="34" charset="0"/>
              </a:rPr>
              <a:t>A higher CLV indicates that </a:t>
            </a:r>
            <a:r>
              <a:rPr lang="en-GB" sz="1600" b="1" dirty="0">
                <a:solidFill>
                  <a:schemeClr val="tx1"/>
                </a:solidFill>
                <a:effectLst/>
                <a:latin typeface="Arial" panose="020B0604020202020204" pitchFamily="34" charset="0"/>
                <a:ea typeface="Arial" panose="020B0604020202020204" pitchFamily="34" charset="0"/>
              </a:rPr>
              <a:t>a customer is generating more revenue for the business over time</a:t>
            </a:r>
            <a:r>
              <a:rPr lang="en-GB" sz="1600" dirty="0">
                <a:solidFill>
                  <a:schemeClr val="tx1"/>
                </a:solidFill>
                <a:effectLst/>
                <a:latin typeface="Arial" panose="020B0604020202020204" pitchFamily="34" charset="0"/>
                <a:ea typeface="Arial" panose="020B0604020202020204" pitchFamily="34" charset="0"/>
              </a:rPr>
              <a:t>, which is generally viewed as more desirable. </a:t>
            </a:r>
          </a:p>
          <a:p>
            <a:endParaRPr lang="en-GB" sz="1600" b="1" dirty="0">
              <a:solidFill>
                <a:schemeClr val="tx1"/>
              </a:solidFill>
              <a:latin typeface="Arial" panose="020B0604020202020204" pitchFamily="34" charset="0"/>
              <a:ea typeface="Arial" panose="020B0604020202020204" pitchFamily="34" charset="0"/>
            </a:endParaRPr>
          </a:p>
          <a:p>
            <a:r>
              <a:rPr lang="en-GB" sz="1600" dirty="0">
                <a:solidFill>
                  <a:schemeClr val="tx1"/>
                </a:solidFill>
                <a:latin typeface="Arial" panose="020B0604020202020204" pitchFamily="34" charset="0"/>
                <a:ea typeface="Arial" panose="020B0604020202020204" pitchFamily="34" charset="0"/>
              </a:rPr>
              <a:t>From the line graph, predicted value is almost same as Total spent.</a:t>
            </a:r>
          </a:p>
          <a:p>
            <a:r>
              <a:rPr lang="en-GB" sz="1600" dirty="0">
                <a:solidFill>
                  <a:schemeClr val="tx1"/>
                </a:solidFill>
                <a:latin typeface="Arial" panose="020B0604020202020204" pitchFamily="34" charset="0"/>
                <a:ea typeface="Arial" panose="020B0604020202020204" pitchFamily="34" charset="0"/>
              </a:rPr>
              <a:t>We need to focus on initial customers who have higher CLV for </a:t>
            </a:r>
            <a:r>
              <a:rPr lang="en-GB" sz="1600" dirty="0">
                <a:effectLst/>
                <a:latin typeface="Arial" panose="020B0604020202020204" pitchFamily="34" charset="0"/>
                <a:ea typeface="Arial" panose="020B0604020202020204" pitchFamily="34" charset="0"/>
              </a:rPr>
              <a:t>targeted marketing and loyalty program strategies</a:t>
            </a:r>
            <a:endParaRPr lang="en-GB" sz="1600" dirty="0">
              <a:solidFill>
                <a:schemeClr val="tx1"/>
              </a:solidFill>
              <a:latin typeface="Arial" panose="020B0604020202020204" pitchFamily="34" charset="0"/>
              <a:ea typeface="Arial" panose="020B0604020202020204" pitchFamily="34" charset="0"/>
            </a:endParaRPr>
          </a:p>
          <a:p>
            <a:endParaRPr lang="en-IN" sz="1600" dirty="0">
              <a:solidFill>
                <a:schemeClr val="tx1"/>
              </a:solidFill>
              <a:effectLst/>
              <a:latin typeface="Arial" panose="020B0604020202020204" pitchFamily="34" charset="0"/>
              <a:ea typeface="Arial" panose="020B0604020202020204" pitchFamily="34" charset="0"/>
            </a:endParaRPr>
          </a:p>
          <a:p>
            <a:endParaRPr lang="en-IN" sz="1600" dirty="0">
              <a:solidFill>
                <a:schemeClr val="tx1"/>
              </a:solidFill>
            </a:endParaRPr>
          </a:p>
        </p:txBody>
      </p:sp>
      <p:pic>
        <p:nvPicPr>
          <p:cNvPr id="3" name="Picture 2">
            <a:extLst>
              <a:ext uri="{FF2B5EF4-FFF2-40B4-BE49-F238E27FC236}">
                <a16:creationId xmlns:a16="http://schemas.microsoft.com/office/drawing/2014/main" id="{0BA683B9-33EE-8AF3-BEC5-947C6BC65813}"/>
              </a:ext>
            </a:extLst>
          </p:cNvPr>
          <p:cNvPicPr>
            <a:picLocks noChangeAspect="1"/>
          </p:cNvPicPr>
          <p:nvPr/>
        </p:nvPicPr>
        <p:blipFill>
          <a:blip r:embed="rId3"/>
          <a:stretch>
            <a:fillRect/>
          </a:stretch>
        </p:blipFill>
        <p:spPr>
          <a:xfrm>
            <a:off x="0" y="1294108"/>
            <a:ext cx="4643957" cy="2564383"/>
          </a:xfrm>
          <a:prstGeom prst="rect">
            <a:avLst/>
          </a:prstGeom>
        </p:spPr>
      </p:pic>
    </p:spTree>
    <p:extLst>
      <p:ext uri="{BB962C8B-B14F-4D97-AF65-F5344CB8AC3E}">
        <p14:creationId xmlns:p14="http://schemas.microsoft.com/office/powerpoint/2010/main" val="298197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9D5D702B-F9C8-BB2E-5E61-D0BA27E6B70D}"/>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DC53F644-2253-4696-E369-4307F73C0993}"/>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Recommendation</a:t>
            </a:r>
            <a:endParaRPr sz="2420" dirty="0"/>
          </a:p>
        </p:txBody>
      </p:sp>
      <p:sp>
        <p:nvSpPr>
          <p:cNvPr id="2" name="TextBox 1">
            <a:extLst>
              <a:ext uri="{FF2B5EF4-FFF2-40B4-BE49-F238E27FC236}">
                <a16:creationId xmlns:a16="http://schemas.microsoft.com/office/drawing/2014/main" id="{30007E5A-B7CB-2AFF-3DB2-F8C8BBEA62A4}"/>
              </a:ext>
            </a:extLst>
          </p:cNvPr>
          <p:cNvSpPr txBox="1"/>
          <p:nvPr/>
        </p:nvSpPr>
        <p:spPr>
          <a:xfrm>
            <a:off x="310551" y="871268"/>
            <a:ext cx="8574657" cy="4031873"/>
          </a:xfrm>
          <a:prstGeom prst="rect">
            <a:avLst/>
          </a:prstGeom>
          <a:noFill/>
        </p:spPr>
        <p:txBody>
          <a:bodyPr wrap="square" rtlCol="0">
            <a:spAutoFit/>
          </a:bodyPr>
          <a:lstStyle/>
          <a:p>
            <a:pPr marL="285750" indent="-285750">
              <a:buFont typeface="Arial" panose="020B0604020202020204" pitchFamily="34" charset="0"/>
              <a:buChar char="•"/>
            </a:pPr>
            <a:r>
              <a:rPr lang="en-IN" sz="1600" dirty="0"/>
              <a:t>It is better time to create a online selling and subscription based Music Platform as nowadays physical media purchasing is declining.</a:t>
            </a:r>
          </a:p>
          <a:p>
            <a:endParaRPr lang="en-IN" sz="1600" dirty="0"/>
          </a:p>
          <a:p>
            <a:pPr marL="285750" indent="-285750">
              <a:buFont typeface="Arial" panose="020B0604020202020204" pitchFamily="34" charset="0"/>
              <a:buChar char="•"/>
            </a:pPr>
            <a:r>
              <a:rPr lang="en-IN" sz="1600" dirty="0"/>
              <a:t>Company need to create strategies like some Loyalty programs for their long term and High CLV Customers to retain their interest and believe in the company.</a:t>
            </a:r>
          </a:p>
          <a:p>
            <a:endParaRPr lang="en-IN" sz="1600" dirty="0"/>
          </a:p>
          <a:p>
            <a:pPr marL="285750" indent="-285750">
              <a:buFont typeface="Arial" panose="020B0604020202020204" pitchFamily="34" charset="0"/>
              <a:buChar char="•"/>
            </a:pPr>
            <a:r>
              <a:rPr lang="en-IN" sz="1600" dirty="0"/>
              <a:t>For acquiring new customers, company need to set up events and more importantly tie up with Music directors, Musicians to promote and sell their brands all over the world.</a:t>
            </a:r>
          </a:p>
          <a:p>
            <a:endParaRPr lang="en-IN" sz="1600" dirty="0"/>
          </a:p>
          <a:p>
            <a:pPr marL="285750" indent="-285750">
              <a:buFont typeface="Arial" panose="020B0604020202020204" pitchFamily="34" charset="0"/>
              <a:buChar char="•"/>
            </a:pPr>
            <a:r>
              <a:rPr lang="en-IN" sz="1600" dirty="0"/>
              <a:t>Company need to focus primarily on those countries where physical media is still popular and secondly on countries where Music Industry is large and huge amount of Music is generated every year like USA, India etc.</a:t>
            </a:r>
          </a:p>
          <a:p>
            <a:endParaRPr lang="en-IN" sz="1600" dirty="0"/>
          </a:p>
          <a:p>
            <a:pPr marL="285750" indent="-285750">
              <a:buFont typeface="Arial" panose="020B0604020202020204" pitchFamily="34" charset="0"/>
              <a:buChar char="•"/>
            </a:pPr>
            <a:r>
              <a:rPr lang="en-IN" sz="1600" dirty="0"/>
              <a:t>Company also need to focus on services they are providing as it directly impacts churn rate. For that they need to divide work among employees and create trainings for them on how to resolve and talk to customers regarding their problems and issues</a:t>
            </a:r>
          </a:p>
        </p:txBody>
      </p:sp>
    </p:spTree>
    <p:extLst>
      <p:ext uri="{BB962C8B-B14F-4D97-AF65-F5344CB8AC3E}">
        <p14:creationId xmlns:p14="http://schemas.microsoft.com/office/powerpoint/2010/main" val="374321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964A6779-643A-9936-430F-087B3665E103}"/>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625BF612-B48A-DFFF-8A85-9CB6AA505ABE}"/>
              </a:ext>
            </a:extLst>
          </p:cNvPr>
          <p:cNvSpPr txBox="1">
            <a:spLocks noGrp="1"/>
          </p:cNvSpPr>
          <p:nvPr>
            <p:ph type="title"/>
          </p:nvPr>
        </p:nvSpPr>
        <p:spPr>
          <a:xfrm>
            <a:off x="311699" y="298897"/>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Conclusion</a:t>
            </a:r>
            <a:endParaRPr sz="2420" dirty="0"/>
          </a:p>
        </p:txBody>
      </p:sp>
      <p:sp>
        <p:nvSpPr>
          <p:cNvPr id="2" name="TextBox 1">
            <a:extLst>
              <a:ext uri="{FF2B5EF4-FFF2-40B4-BE49-F238E27FC236}">
                <a16:creationId xmlns:a16="http://schemas.microsoft.com/office/drawing/2014/main" id="{728F312C-D95B-C980-7B02-FDEF6D35092A}"/>
              </a:ext>
            </a:extLst>
          </p:cNvPr>
          <p:cNvSpPr txBox="1"/>
          <p:nvPr/>
        </p:nvSpPr>
        <p:spPr>
          <a:xfrm>
            <a:off x="284671" y="1910030"/>
            <a:ext cx="8574657" cy="1323439"/>
          </a:xfrm>
          <a:prstGeom prst="rect">
            <a:avLst/>
          </a:prstGeom>
          <a:noFill/>
        </p:spPr>
        <p:txBody>
          <a:bodyPr wrap="square" rtlCol="0">
            <a:spAutoFit/>
          </a:bodyPr>
          <a:lstStyle/>
          <a:p>
            <a:r>
              <a:rPr lang="en-IN" sz="1600" dirty="0"/>
              <a:t>As Physical Media sales still on decline, it is better for companies to move on online mode. But Chinook has almost 0 churn rate which shows that there are people who loves to listen songs using CDs, Cassettes and other physical music media and Company has done great to hold on these Customers. Promoting their best sellers, organising events and teeing up with Popular Artists will help the company in increasing their revenue. </a:t>
            </a:r>
          </a:p>
        </p:txBody>
      </p:sp>
    </p:spTree>
    <p:extLst>
      <p:ext uri="{BB962C8B-B14F-4D97-AF65-F5344CB8AC3E}">
        <p14:creationId xmlns:p14="http://schemas.microsoft.com/office/powerpoint/2010/main" val="192870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a:t>Problem statement</a:t>
            </a:r>
            <a:endParaRPr sz="242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dk1"/>
                </a:solidFill>
              </a:rPr>
              <a:t>You are hired as a data analyst at Chinook, and your objective is to </a:t>
            </a:r>
            <a:r>
              <a:rPr lang="en-GB" sz="1600" dirty="0" err="1">
                <a:solidFill>
                  <a:schemeClr val="dk1"/>
                </a:solidFill>
              </a:rPr>
              <a:t>analyze</a:t>
            </a:r>
            <a:r>
              <a:rPr lang="en-GB" sz="1600" dirty="0">
                <a:solidFill>
                  <a:schemeClr val="dk1"/>
                </a:solidFill>
              </a:rPr>
              <a:t> music record sales data to gain insights and make recommendations for the company's strategy in the physical music marke</a:t>
            </a:r>
            <a:r>
              <a:rPr lang="en-GB" dirty="0">
                <a:solidFill>
                  <a:schemeClr val="dk1"/>
                </a:solidFill>
              </a:rPr>
              <a:t>t.</a:t>
            </a: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1"/>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Clr>
                <a:schemeClr val="dk1"/>
              </a:buClr>
              <a:buSzPct val="55000"/>
              <a:buFont typeface="Arial"/>
              <a:buNone/>
            </a:pPr>
            <a:r>
              <a:rPr lang="en-GB" sz="2000">
                <a:solidFill>
                  <a:schemeClr val="dk1"/>
                </a:solidFill>
              </a:rPr>
              <a:t>customer:</a:t>
            </a:r>
            <a:endParaRPr sz="2000">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customer_id: Unique identifier assigned to each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first_name: The given name or first name of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last_name: The surname or family name of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company: The name of the company associated with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address: The street address of a customer's location.</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city: The city where a customer is located.</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state: The state or province where a customer is located.</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country: The country where a customer is located.</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postal_code: The postal or zip code of a customer's address.</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phone: The phone number of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fax: The fax number associated with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email: The email address of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support_rep_id: The employee ID of the support representative assigned to a customer.</a:t>
            </a:r>
            <a:endParaRPr sz="1874">
              <a:solidFill>
                <a:schemeClr val="dk1"/>
              </a:solidFill>
            </a:endParaRPr>
          </a:p>
          <a:p>
            <a:pPr marL="0" lvl="0" indent="0" algn="l" rtl="0">
              <a:spcBef>
                <a:spcPts val="0"/>
              </a:spcBef>
              <a:spcAft>
                <a:spcPts val="0"/>
              </a:spcAft>
              <a:buClr>
                <a:schemeClr val="dk1"/>
              </a:buClr>
              <a:buSzPct val="61111"/>
              <a:buFont typeface="Arial"/>
              <a:buNone/>
            </a:pPr>
            <a:endParaRPr sz="1800"/>
          </a:p>
          <a:p>
            <a:pPr marL="0" lvl="0" indent="0" algn="l" rtl="0">
              <a:spcBef>
                <a:spcPts val="1200"/>
              </a:spcBef>
              <a:spcAft>
                <a:spcPts val="1200"/>
              </a:spcAft>
              <a:buNone/>
            </a:pPr>
            <a:endParaRPr/>
          </a:p>
        </p:txBody>
      </p:sp>
      <p:sp>
        <p:nvSpPr>
          <p:cNvPr id="85" name="Google Shape;8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a:solidFill>
                  <a:schemeClr val="dk1"/>
                </a:solidFill>
              </a:rPr>
              <a:t>invoice: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invoice_id: Unique identifier assigned to each invoice.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customer_id: The customer ID associated with the invoice.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invoice_date: The date when the invoice was generated or issued.</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billing_address: The street address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billing_city: The city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billing_state: The state or province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billing_country: The country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billing_postal_code: The postal or zip code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total: The total amount due on the invoice.</a:t>
            </a:r>
            <a:endParaRPr sz="1100">
              <a:solidFill>
                <a:schemeClr val="dk1"/>
              </a:solidFill>
            </a:endParaRPr>
          </a:p>
          <a:p>
            <a:pPr marL="0" lvl="0" indent="0" algn="l" rtl="0">
              <a:spcBef>
                <a:spcPts val="0"/>
              </a:spcBef>
              <a:spcAft>
                <a:spcPts val="1200"/>
              </a:spcAft>
              <a:buNone/>
            </a:pPr>
            <a:endParaRPr sz="1100"/>
          </a:p>
        </p:txBody>
      </p:sp>
      <p:sp>
        <p:nvSpPr>
          <p:cNvPr id="86" name="Google Shape;86;p1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140" b="1">
                <a:solidFill>
                  <a:srgbClr val="000000"/>
                </a:solidFill>
              </a:rPr>
              <a:t>Data description</a:t>
            </a:r>
            <a:endParaRPr sz="2140" b="1">
              <a:solidFill>
                <a:srgbClr val="000000"/>
              </a:solidFill>
            </a:endParaRPr>
          </a:p>
          <a:p>
            <a:pPr marL="0" lvl="0" indent="0" algn="l" rtl="0">
              <a:lnSpc>
                <a:spcPct val="80000"/>
              </a:lnSpc>
              <a:spcBef>
                <a:spcPts val="0"/>
              </a:spcBef>
              <a:spcAft>
                <a:spcPts val="0"/>
              </a:spcAft>
              <a:buSzPts val="605"/>
              <a:buNone/>
            </a:pPr>
            <a:endParaRPr sz="2140" b="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935"/>
              <a:buFont typeface="Arial"/>
              <a:buNone/>
            </a:pPr>
            <a:r>
              <a:rPr lang="en-GB" sz="935" b="1">
                <a:solidFill>
                  <a:schemeClr val="dk1"/>
                </a:solidFill>
              </a:rPr>
              <a:t>invoice</a:t>
            </a:r>
            <a:r>
              <a:rPr lang="en-GB" sz="935">
                <a:solidFill>
                  <a:schemeClr val="dk1"/>
                </a:solidFill>
              </a:rPr>
              <a:t>:</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invoice_id: Unique identifier assigned to each invoice.</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customer_id: The customer ID associated with the invoice.</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invoice_date: The date when the invoice was generated or issued.</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billing_address: The street address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billing_city: The city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billing_state: The state or province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billing_country: The country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billing_postal_code: The postal or zip code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total: The total amount due on the invoice.</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endParaRPr sz="935">
              <a:solidFill>
                <a:schemeClr val="dk1"/>
              </a:solidFill>
            </a:endParaRPr>
          </a:p>
          <a:p>
            <a:pPr marL="0" lvl="0" indent="0" algn="l" rtl="0">
              <a:lnSpc>
                <a:spcPct val="105000"/>
              </a:lnSpc>
              <a:spcBef>
                <a:spcPts val="0"/>
              </a:spcBef>
              <a:spcAft>
                <a:spcPts val="0"/>
              </a:spcAft>
              <a:buClr>
                <a:schemeClr val="dk1"/>
              </a:buClr>
              <a:buSzPts val="935"/>
              <a:buFont typeface="Arial"/>
              <a:buNone/>
            </a:pPr>
            <a:r>
              <a:rPr lang="en-GB" sz="935" b="1">
                <a:solidFill>
                  <a:schemeClr val="dk1"/>
                </a:solidFill>
              </a:rPr>
              <a:t>invoice_line:</a:t>
            </a:r>
            <a:endParaRPr sz="935" b="1">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invoice_line_id: Unique identifier assigned to each line item on an invoice.</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invoice_id: The invoice ID to which the line item belongs.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track_id: The ID of the track or product included in the line item.</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unit_price: The price per unit for the line item.</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quantity: The quantity of units for the line item.</a:t>
            </a:r>
            <a:endParaRPr sz="935">
              <a:solidFill>
                <a:schemeClr val="dk1"/>
              </a:solidFill>
            </a:endParaRPr>
          </a:p>
          <a:p>
            <a:pPr marL="0" lvl="0" indent="0" algn="l" rtl="0">
              <a:lnSpc>
                <a:spcPct val="105000"/>
              </a:lnSpc>
              <a:spcBef>
                <a:spcPts val="0"/>
              </a:spcBef>
              <a:spcAft>
                <a:spcPts val="1200"/>
              </a:spcAft>
              <a:buSzPts val="935"/>
              <a:buNone/>
            </a:pPr>
            <a:endParaRPr sz="1190"/>
          </a:p>
        </p:txBody>
      </p:sp>
      <p:sp>
        <p:nvSpPr>
          <p:cNvPr id="92" name="Google Shape;92;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100000"/>
              <a:buFont typeface="Arial"/>
              <a:buNone/>
            </a:pPr>
            <a:r>
              <a:rPr lang="en-GB" sz="1100" b="1">
                <a:solidFill>
                  <a:schemeClr val="dk1"/>
                </a:solidFill>
              </a:rPr>
              <a:t>p</a:t>
            </a:r>
            <a:r>
              <a:rPr lang="en-GB" sz="1050" b="1">
                <a:solidFill>
                  <a:schemeClr val="dk1"/>
                </a:solidFill>
              </a:rPr>
              <a:t>laylist</a:t>
            </a:r>
            <a:r>
              <a:rPr lang="en-GB" sz="1050">
                <a:solidFill>
                  <a:schemeClr val="dk1"/>
                </a:solidFill>
              </a:rPr>
              <a:t>:</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playlist_id: Unique identifier assigned to each playlist.</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name: The name or title of the playlist.</a:t>
            </a:r>
            <a:endParaRPr sz="1050">
              <a:solidFill>
                <a:schemeClr val="dk1"/>
              </a:solidFill>
            </a:endParaRPr>
          </a:p>
          <a:p>
            <a:pPr marL="0" lvl="0" indent="0" algn="l" rtl="0">
              <a:spcBef>
                <a:spcPts val="0"/>
              </a:spcBef>
              <a:spcAft>
                <a:spcPts val="0"/>
              </a:spcAft>
              <a:buClr>
                <a:schemeClr val="dk1"/>
              </a:buClr>
              <a:buSzPct val="104761"/>
              <a:buFont typeface="Arial"/>
              <a:buNone/>
            </a:pPr>
            <a:endParaRPr sz="1050">
              <a:solidFill>
                <a:schemeClr val="dk1"/>
              </a:solidFill>
            </a:endParaRPr>
          </a:p>
          <a:p>
            <a:pPr marL="0" lvl="0" indent="0" algn="l" rtl="0">
              <a:spcBef>
                <a:spcPts val="0"/>
              </a:spcBef>
              <a:spcAft>
                <a:spcPts val="0"/>
              </a:spcAft>
              <a:buClr>
                <a:schemeClr val="dk1"/>
              </a:buClr>
              <a:buSzPct val="104761"/>
              <a:buFont typeface="Arial"/>
              <a:buNone/>
            </a:pPr>
            <a:r>
              <a:rPr lang="en-GB" sz="1050" b="1">
                <a:solidFill>
                  <a:schemeClr val="dk1"/>
                </a:solidFill>
              </a:rPr>
              <a:t>playlist_track</a:t>
            </a:r>
            <a:r>
              <a:rPr lang="en-GB" sz="1050">
                <a:solidFill>
                  <a:schemeClr val="dk1"/>
                </a:solidFill>
              </a:rPr>
              <a:t>:</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playlist_id: The ID of the playlist to which the track belongs.</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track_id: The ID of the track included in the playlist.</a:t>
            </a:r>
            <a:endParaRPr sz="1050">
              <a:solidFill>
                <a:schemeClr val="dk1"/>
              </a:solidFill>
            </a:endParaRPr>
          </a:p>
          <a:p>
            <a:pPr marL="0" lvl="0" indent="0" algn="l" rtl="0">
              <a:spcBef>
                <a:spcPts val="0"/>
              </a:spcBef>
              <a:spcAft>
                <a:spcPts val="0"/>
              </a:spcAft>
              <a:buClr>
                <a:schemeClr val="dk1"/>
              </a:buClr>
              <a:buSzPct val="104761"/>
              <a:buFont typeface="Arial"/>
              <a:buNone/>
            </a:pPr>
            <a:endParaRPr sz="1050">
              <a:solidFill>
                <a:schemeClr val="dk1"/>
              </a:solidFill>
            </a:endParaRPr>
          </a:p>
          <a:p>
            <a:pPr marL="0" lvl="0" indent="0" algn="l" rtl="0">
              <a:spcBef>
                <a:spcPts val="0"/>
              </a:spcBef>
              <a:spcAft>
                <a:spcPts val="0"/>
              </a:spcAft>
              <a:buClr>
                <a:schemeClr val="dk1"/>
              </a:buClr>
              <a:buSzPct val="104761"/>
              <a:buFont typeface="Arial"/>
              <a:buNone/>
            </a:pPr>
            <a:r>
              <a:rPr lang="en-GB" sz="1050" b="1">
                <a:solidFill>
                  <a:schemeClr val="dk1"/>
                </a:solidFill>
              </a:rPr>
              <a:t>track</a:t>
            </a:r>
            <a:r>
              <a:rPr lang="en-GB" sz="1050">
                <a:solidFill>
                  <a:schemeClr val="dk1"/>
                </a:solidFill>
              </a:rPr>
              <a:t>:</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track_id: Unique identifier assigned to each track or song.</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name: The title or name of the track.</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album_id: The ID of the album to which the track belongs.</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media_type_id: The ID of the media type associated with the track.</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genre_id: The ID of the genre associated with the track.</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composer: The name of the composer or artist who composed the track.</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milliseconds: The duration of the track in milliseconds.</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bytes: The file size of the track in bytes.</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unit_price: The price per unit for the track.</a:t>
            </a:r>
            <a:endParaRPr sz="1050"/>
          </a:p>
          <a:p>
            <a:pPr marL="0" lvl="0" indent="0" algn="l" rtl="0">
              <a:spcBef>
                <a:spcPts val="0"/>
              </a:spcBef>
              <a:spcAft>
                <a:spcPts val="1200"/>
              </a:spcAft>
              <a:buNone/>
            </a:pPr>
            <a:endParaRPr/>
          </a:p>
        </p:txBody>
      </p:sp>
      <p:sp>
        <p:nvSpPr>
          <p:cNvPr id="93" name="Google Shape;93;p19"/>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140" b="1">
                <a:solidFill>
                  <a:srgbClr val="000000"/>
                </a:solidFill>
              </a:rPr>
              <a:t>Data description</a:t>
            </a:r>
            <a:endParaRPr sz="2140" b="1">
              <a:solidFill>
                <a:srgbClr val="000000"/>
              </a:solidFill>
            </a:endParaRPr>
          </a:p>
          <a:p>
            <a:pPr marL="0" lvl="0" indent="0" algn="l" rtl="0">
              <a:lnSpc>
                <a:spcPct val="80000"/>
              </a:lnSpc>
              <a:spcBef>
                <a:spcPts val="0"/>
              </a:spcBef>
              <a:spcAft>
                <a:spcPts val="0"/>
              </a:spcAft>
              <a:buSzPts val="605"/>
              <a:buNone/>
            </a:pPr>
            <a:endParaRPr sz="2140"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100" b="1">
                <a:solidFill>
                  <a:schemeClr val="dk1"/>
                </a:solidFill>
              </a:rPr>
              <a:t>album</a:t>
            </a:r>
            <a:r>
              <a:rPr lang="en-GB"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album_id: Unique identifier assigned to each album.</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title: The title or name of the album.</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artist_id: The ID of the artist associated with the album.</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artist</a:t>
            </a:r>
            <a:r>
              <a:rPr lang="en-GB"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artist_id: Unique identifier assigned to each artist.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name: The name of the artist.</a:t>
            </a:r>
            <a:endParaRPr sz="1100">
              <a:solidFill>
                <a:schemeClr val="dk1"/>
              </a:solidFill>
            </a:endParaRPr>
          </a:p>
          <a:p>
            <a:pPr marL="0" lvl="0" indent="0" algn="l" rtl="0">
              <a:spcBef>
                <a:spcPts val="0"/>
              </a:spcBef>
              <a:spcAft>
                <a:spcPts val="1200"/>
              </a:spcAft>
              <a:buNone/>
            </a:pPr>
            <a:endParaRPr/>
          </a:p>
        </p:txBody>
      </p:sp>
      <p:sp>
        <p:nvSpPr>
          <p:cNvPr id="99" name="Google Shape;99;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100" b="1">
                <a:solidFill>
                  <a:schemeClr val="dk1"/>
                </a:solidFill>
              </a:rPr>
              <a:t>media_type</a:t>
            </a:r>
            <a:r>
              <a:rPr lang="en-GB"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media_type_id: Unique identifier assigned to each media type.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name: The name or description of the media type (e.g., MPEG audio file, AAC audio file).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genre</a:t>
            </a:r>
            <a:r>
              <a:rPr lang="en-GB"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genre_id: Unique identifier assigned to each genre.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name: The name or description of the genre (e.g., rock, pop, classical).</a:t>
            </a:r>
            <a:endParaRPr sz="1100">
              <a:solidFill>
                <a:schemeClr val="dk1"/>
              </a:solidFill>
            </a:endParaRPr>
          </a:p>
          <a:p>
            <a:pPr marL="0" lvl="0" indent="0" algn="l" rtl="0">
              <a:spcBef>
                <a:spcPts val="0"/>
              </a:spcBef>
              <a:spcAft>
                <a:spcPts val="1200"/>
              </a:spcAft>
              <a:buNone/>
            </a:pPr>
            <a:endParaRPr sz="1100"/>
          </a:p>
        </p:txBody>
      </p:sp>
      <p:sp>
        <p:nvSpPr>
          <p:cNvPr id="100" name="Google Shape;100;p20"/>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140" b="1">
                <a:solidFill>
                  <a:srgbClr val="000000"/>
                </a:solidFill>
              </a:rPr>
              <a:t>Data description</a:t>
            </a:r>
            <a:endParaRPr sz="2140" b="1">
              <a:solidFill>
                <a:srgbClr val="000000"/>
              </a:solidFill>
            </a:endParaRPr>
          </a:p>
          <a:p>
            <a:pPr marL="0" lvl="0" indent="0" algn="l" rtl="0">
              <a:lnSpc>
                <a:spcPct val="80000"/>
              </a:lnSpc>
              <a:spcBef>
                <a:spcPts val="0"/>
              </a:spcBef>
              <a:spcAft>
                <a:spcPts val="0"/>
              </a:spcAft>
              <a:buSzPts val="605"/>
              <a:buNone/>
            </a:pPr>
            <a:endParaRPr sz="2140" b="1">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70720014-C017-E2B0-6CE9-1482A5154C3A}"/>
            </a:ext>
          </a:extLst>
        </p:cNvPr>
        <p:cNvGrpSpPr/>
        <p:nvPr/>
      </p:nvGrpSpPr>
      <p:grpSpPr>
        <a:xfrm>
          <a:off x="0" y="0"/>
          <a:ext cx="0" cy="0"/>
          <a:chOff x="0" y="0"/>
          <a:chExt cx="0" cy="0"/>
        </a:xfrm>
      </p:grpSpPr>
      <p:sp>
        <p:nvSpPr>
          <p:cNvPr id="91" name="Google Shape;91;p19">
            <a:extLst>
              <a:ext uri="{FF2B5EF4-FFF2-40B4-BE49-F238E27FC236}">
                <a16:creationId xmlns:a16="http://schemas.microsoft.com/office/drawing/2014/main" id="{86F0A4CB-5770-2A8A-DDBD-D11148A2B258}"/>
              </a:ext>
            </a:extLst>
          </p:cNvPr>
          <p:cNvSpPr txBox="1">
            <a:spLocks noGrp="1"/>
          </p:cNvSpPr>
          <p:nvPr>
            <p:ph type="body" idx="1"/>
          </p:nvPr>
        </p:nvSpPr>
        <p:spPr>
          <a:xfrm>
            <a:off x="311699" y="490924"/>
            <a:ext cx="8520599" cy="4652575"/>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935"/>
              <a:buNone/>
            </a:pPr>
            <a:r>
              <a:rPr lang="en-IN" sz="1600" b="1" dirty="0">
                <a:solidFill>
                  <a:schemeClr val="dk1"/>
                </a:solidFill>
              </a:rPr>
              <a:t>1. Data Preprocessing :-</a:t>
            </a:r>
          </a:p>
          <a:p>
            <a:pPr marL="285750" indent="-285750">
              <a:lnSpc>
                <a:spcPct val="105000"/>
              </a:lnSpc>
              <a:buClr>
                <a:schemeClr val="dk1"/>
              </a:buClr>
              <a:buSzPts val="935"/>
            </a:pPr>
            <a:r>
              <a:rPr lang="en-IN" sz="1600" dirty="0">
                <a:solidFill>
                  <a:schemeClr val="dk1"/>
                </a:solidFill>
              </a:rPr>
              <a:t>Removing columns like Address, postal code, phone number and other unwanted columns which have no part in analysis.</a:t>
            </a:r>
          </a:p>
          <a:p>
            <a:pPr marL="285750" indent="-285750">
              <a:lnSpc>
                <a:spcPct val="105000"/>
              </a:lnSpc>
              <a:buClr>
                <a:schemeClr val="dk1"/>
              </a:buClr>
              <a:buSzPts val="935"/>
            </a:pPr>
            <a:r>
              <a:rPr lang="en-IN" sz="1600" dirty="0">
                <a:solidFill>
                  <a:schemeClr val="dk1"/>
                </a:solidFill>
              </a:rPr>
              <a:t>This is done using duplicating the original table and taking only the required columns in the copied table</a:t>
            </a:r>
            <a:endParaRPr lang="en-IN" sz="1600" b="1" dirty="0">
              <a:solidFill>
                <a:schemeClr val="dk1"/>
              </a:solidFill>
            </a:endParaRPr>
          </a:p>
          <a:p>
            <a:pPr marL="0" lvl="0" indent="0" algn="l" rtl="0">
              <a:lnSpc>
                <a:spcPct val="105000"/>
              </a:lnSpc>
              <a:spcBef>
                <a:spcPts val="0"/>
              </a:spcBef>
              <a:spcAft>
                <a:spcPts val="0"/>
              </a:spcAft>
              <a:buClr>
                <a:schemeClr val="dk1"/>
              </a:buClr>
              <a:buSzPts val="935"/>
              <a:buNone/>
            </a:pPr>
            <a:r>
              <a:rPr lang="en-IN" sz="1600" b="1" dirty="0">
                <a:solidFill>
                  <a:schemeClr val="dk1"/>
                </a:solidFill>
              </a:rPr>
              <a:t>2. Data Cleaning</a:t>
            </a:r>
          </a:p>
          <a:p>
            <a:pPr marL="285750" indent="-285750">
              <a:lnSpc>
                <a:spcPct val="105000"/>
              </a:lnSpc>
              <a:buClr>
                <a:schemeClr val="dk1"/>
              </a:buClr>
              <a:buSzPts val="935"/>
            </a:pPr>
            <a:r>
              <a:rPr lang="en-IN" sz="1600" dirty="0">
                <a:solidFill>
                  <a:schemeClr val="dk1"/>
                </a:solidFill>
              </a:rPr>
              <a:t>Removing columns like state from customers and employee table</a:t>
            </a:r>
            <a:r>
              <a:rPr lang="en-IN" sz="1600" b="1" dirty="0">
                <a:solidFill>
                  <a:schemeClr val="dk1"/>
                </a:solidFill>
              </a:rPr>
              <a:t> </a:t>
            </a:r>
            <a:r>
              <a:rPr lang="en-IN" sz="1600" dirty="0">
                <a:solidFill>
                  <a:schemeClr val="dk1"/>
                </a:solidFill>
              </a:rPr>
              <a:t>as there are null values and keeping City and Country columns are enough for analysis.</a:t>
            </a:r>
          </a:p>
          <a:p>
            <a:pPr marL="285750" indent="-285750">
              <a:lnSpc>
                <a:spcPct val="105000"/>
              </a:lnSpc>
              <a:buClr>
                <a:schemeClr val="dk1"/>
              </a:buClr>
              <a:buSzPts val="935"/>
            </a:pPr>
            <a:r>
              <a:rPr lang="en-IN" sz="1600" dirty="0">
                <a:solidFill>
                  <a:schemeClr val="dk1"/>
                </a:solidFill>
              </a:rPr>
              <a:t>There were some data inconsistencies in </a:t>
            </a:r>
            <a:r>
              <a:rPr lang="en-IN" sz="1600" dirty="0" err="1">
                <a:solidFill>
                  <a:schemeClr val="dk1"/>
                </a:solidFill>
              </a:rPr>
              <a:t>playlist_track</a:t>
            </a:r>
            <a:r>
              <a:rPr lang="en-IN" sz="1600" dirty="0">
                <a:solidFill>
                  <a:schemeClr val="dk1"/>
                </a:solidFill>
              </a:rPr>
              <a:t> table in </a:t>
            </a:r>
            <a:r>
              <a:rPr lang="en-IN" sz="1600" dirty="0" err="1">
                <a:solidFill>
                  <a:schemeClr val="dk1"/>
                </a:solidFill>
              </a:rPr>
              <a:t>playlist_id</a:t>
            </a:r>
            <a:r>
              <a:rPr lang="en-IN" sz="1600" dirty="0">
                <a:solidFill>
                  <a:schemeClr val="dk1"/>
                </a:solidFill>
              </a:rPr>
              <a:t> column where ids like 8 and 10 have same values as 1 and 3 ids </a:t>
            </a:r>
            <a:r>
              <a:rPr lang="en-IN" sz="1600" dirty="0" err="1">
                <a:solidFill>
                  <a:schemeClr val="dk1"/>
                </a:solidFill>
              </a:rPr>
              <a:t>repectively</a:t>
            </a:r>
            <a:r>
              <a:rPr lang="en-IN" sz="1600" dirty="0">
                <a:solidFill>
                  <a:schemeClr val="dk1"/>
                </a:solidFill>
              </a:rPr>
              <a:t>. They were causing data mapping problems with track table.</a:t>
            </a:r>
          </a:p>
          <a:p>
            <a:pPr marL="285750" indent="-285750">
              <a:lnSpc>
                <a:spcPct val="105000"/>
              </a:lnSpc>
              <a:buClr>
                <a:schemeClr val="dk1"/>
              </a:buClr>
              <a:buSzPts val="935"/>
            </a:pPr>
            <a:r>
              <a:rPr lang="en-IN" sz="1600" dirty="0">
                <a:solidFill>
                  <a:schemeClr val="dk1"/>
                </a:solidFill>
              </a:rPr>
              <a:t>There were no duplicate rows in almost all tables.</a:t>
            </a:r>
          </a:p>
          <a:p>
            <a:pPr marL="0" lvl="0" indent="0" algn="l" rtl="0">
              <a:lnSpc>
                <a:spcPct val="105000"/>
              </a:lnSpc>
              <a:spcBef>
                <a:spcPts val="0"/>
              </a:spcBef>
              <a:spcAft>
                <a:spcPts val="0"/>
              </a:spcAft>
              <a:buClr>
                <a:schemeClr val="dk1"/>
              </a:buClr>
              <a:buSzPts val="935"/>
              <a:buNone/>
            </a:pPr>
            <a:r>
              <a:rPr lang="en-IN" sz="1600" b="1" dirty="0">
                <a:solidFill>
                  <a:schemeClr val="dk1"/>
                </a:solidFill>
              </a:rPr>
              <a:t>3. Data Analysis</a:t>
            </a:r>
          </a:p>
          <a:p>
            <a:pPr marL="285750" indent="-285750">
              <a:lnSpc>
                <a:spcPct val="105000"/>
              </a:lnSpc>
              <a:buClr>
                <a:schemeClr val="dk1"/>
              </a:buClr>
              <a:buSzPts val="935"/>
            </a:pPr>
            <a:r>
              <a:rPr lang="en-IN" sz="1600" dirty="0">
                <a:solidFill>
                  <a:schemeClr val="dk1"/>
                </a:solidFill>
              </a:rPr>
              <a:t>Calculated various KPIs (Key Performance Indicators) like Total revenue, Churn Rate, Total Customers.</a:t>
            </a:r>
          </a:p>
          <a:p>
            <a:pPr marL="285750" indent="-285750">
              <a:lnSpc>
                <a:spcPct val="105000"/>
              </a:lnSpc>
              <a:buClr>
                <a:schemeClr val="dk1"/>
              </a:buClr>
              <a:buSzPts val="935"/>
            </a:pPr>
            <a:r>
              <a:rPr lang="en-IN" sz="1600" dirty="0">
                <a:solidFill>
                  <a:schemeClr val="dk1"/>
                </a:solidFill>
              </a:rPr>
              <a:t>Done analysis on Top Artists, Top Genres, Top Albums, Customer Purchasing </a:t>
            </a:r>
            <a:r>
              <a:rPr lang="en-GB" sz="1600" dirty="0">
                <a:solidFill>
                  <a:schemeClr val="tx1">
                    <a:lumMod val="95000"/>
                    <a:lumOff val="5000"/>
                  </a:schemeClr>
                </a:solidFill>
                <a:effectLst/>
                <a:latin typeface="Arial" panose="020B0604020202020204" pitchFamily="34" charset="0"/>
                <a:ea typeface="Arial" panose="020B0604020202020204" pitchFamily="34" charset="0"/>
              </a:rPr>
              <a:t>Behaviour, Product Affinity, Regional Market, Customer Risk Profiling, Customer Lifetime Value Modelling</a:t>
            </a:r>
            <a:endParaRPr lang="en-IN" sz="1600" dirty="0">
              <a:solidFill>
                <a:schemeClr val="dk1"/>
              </a:solidFill>
            </a:endParaRPr>
          </a:p>
          <a:p>
            <a:pPr marL="342900" lvl="0" indent="-342900" algn="l" rtl="0">
              <a:lnSpc>
                <a:spcPct val="105000"/>
              </a:lnSpc>
              <a:spcBef>
                <a:spcPts val="0"/>
              </a:spcBef>
              <a:spcAft>
                <a:spcPts val="0"/>
              </a:spcAft>
              <a:buClr>
                <a:schemeClr val="dk1"/>
              </a:buClr>
              <a:buSzPts val="935"/>
              <a:buFont typeface="Arial"/>
              <a:buAutoNum type="arabicPeriod"/>
            </a:pPr>
            <a:endParaRPr sz="1600" b="1" dirty="0">
              <a:solidFill>
                <a:schemeClr val="dk1"/>
              </a:solidFill>
            </a:endParaRPr>
          </a:p>
        </p:txBody>
      </p:sp>
      <p:sp>
        <p:nvSpPr>
          <p:cNvPr id="93" name="Google Shape;93;p19">
            <a:extLst>
              <a:ext uri="{FF2B5EF4-FFF2-40B4-BE49-F238E27FC236}">
                <a16:creationId xmlns:a16="http://schemas.microsoft.com/office/drawing/2014/main" id="{BB962D08-2ACE-6E97-BB80-199095084AD8}"/>
              </a:ext>
            </a:extLst>
          </p:cNvPr>
          <p:cNvSpPr txBox="1"/>
          <p:nvPr/>
        </p:nvSpPr>
        <p:spPr>
          <a:xfrm>
            <a:off x="311699"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IN" sz="2140" b="1" dirty="0">
                <a:solidFill>
                  <a:srgbClr val="000000"/>
                </a:solidFill>
              </a:rPr>
              <a:t>Methodology</a:t>
            </a:r>
            <a:endParaRPr sz="2140" b="1" dirty="0">
              <a:solidFill>
                <a:srgbClr val="000000"/>
              </a:solidFill>
            </a:endParaRPr>
          </a:p>
          <a:p>
            <a:pPr marL="0" lvl="0" indent="0" algn="l" rtl="0">
              <a:lnSpc>
                <a:spcPct val="80000"/>
              </a:lnSpc>
              <a:spcBef>
                <a:spcPts val="0"/>
              </a:spcBef>
              <a:spcAft>
                <a:spcPts val="0"/>
              </a:spcAft>
              <a:buSzPts val="605"/>
              <a:buNone/>
            </a:pPr>
            <a:endParaRPr sz="2140" b="1" dirty="0">
              <a:solidFill>
                <a:srgbClr val="000000"/>
              </a:solidFill>
            </a:endParaRPr>
          </a:p>
        </p:txBody>
      </p:sp>
    </p:spTree>
    <p:extLst>
      <p:ext uri="{BB962C8B-B14F-4D97-AF65-F5344CB8AC3E}">
        <p14:creationId xmlns:p14="http://schemas.microsoft.com/office/powerpoint/2010/main" val="149135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Database Schema</a:t>
            </a:r>
            <a:endParaRPr sz="2420" dirty="0"/>
          </a:p>
        </p:txBody>
      </p:sp>
      <p:pic>
        <p:nvPicPr>
          <p:cNvPr id="3" name="Picture 2">
            <a:extLst>
              <a:ext uri="{FF2B5EF4-FFF2-40B4-BE49-F238E27FC236}">
                <a16:creationId xmlns:a16="http://schemas.microsoft.com/office/drawing/2014/main" id="{2718CDD3-31F1-16D4-5B70-B2A8A5F7EBBB}"/>
              </a:ext>
            </a:extLst>
          </p:cNvPr>
          <p:cNvPicPr>
            <a:picLocks noChangeAspect="1"/>
          </p:cNvPicPr>
          <p:nvPr/>
        </p:nvPicPr>
        <p:blipFill>
          <a:blip r:embed="rId3"/>
          <a:stretch>
            <a:fillRect/>
          </a:stretch>
        </p:blipFill>
        <p:spPr>
          <a:xfrm>
            <a:off x="2088572" y="572700"/>
            <a:ext cx="4966856" cy="45043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825F45AD-1C8E-ED55-0D0D-CAD118F6E9A0}"/>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DCEF84A9-9F5A-2950-4D93-06D4B95EA014}"/>
              </a:ext>
            </a:extLst>
          </p:cNvPr>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Key Performance Indicators</a:t>
            </a:r>
            <a:endParaRPr sz="2420" dirty="0"/>
          </a:p>
        </p:txBody>
      </p:sp>
      <p:sp>
        <p:nvSpPr>
          <p:cNvPr id="2" name="TextBox 1">
            <a:extLst>
              <a:ext uri="{FF2B5EF4-FFF2-40B4-BE49-F238E27FC236}">
                <a16:creationId xmlns:a16="http://schemas.microsoft.com/office/drawing/2014/main" id="{EE582A7B-2855-C693-11CB-9BFAA09DC13B}"/>
              </a:ext>
            </a:extLst>
          </p:cNvPr>
          <p:cNvSpPr txBox="1"/>
          <p:nvPr/>
        </p:nvSpPr>
        <p:spPr>
          <a:xfrm>
            <a:off x="311700" y="596383"/>
            <a:ext cx="2126700" cy="646331"/>
          </a:xfrm>
          <a:prstGeom prst="rect">
            <a:avLst/>
          </a:prstGeom>
          <a:noFill/>
        </p:spPr>
        <p:txBody>
          <a:bodyPr wrap="square" rtlCol="0">
            <a:spAutoFit/>
          </a:bodyPr>
          <a:lstStyle/>
          <a:p>
            <a:r>
              <a:rPr lang="en-IN" sz="1800" b="1" dirty="0"/>
              <a:t>Total Customers</a:t>
            </a:r>
          </a:p>
          <a:p>
            <a:endParaRPr lang="en-IN" sz="1800" b="1" dirty="0"/>
          </a:p>
        </p:txBody>
      </p:sp>
      <p:pic>
        <p:nvPicPr>
          <p:cNvPr id="5" name="Picture 4">
            <a:extLst>
              <a:ext uri="{FF2B5EF4-FFF2-40B4-BE49-F238E27FC236}">
                <a16:creationId xmlns:a16="http://schemas.microsoft.com/office/drawing/2014/main" id="{AD0902E9-6C83-4C52-9652-822BEEA12C73}"/>
              </a:ext>
            </a:extLst>
          </p:cNvPr>
          <p:cNvPicPr>
            <a:picLocks noChangeAspect="1"/>
          </p:cNvPicPr>
          <p:nvPr/>
        </p:nvPicPr>
        <p:blipFill>
          <a:blip r:embed="rId3"/>
          <a:stretch>
            <a:fillRect/>
          </a:stretch>
        </p:blipFill>
        <p:spPr>
          <a:xfrm>
            <a:off x="311700" y="919548"/>
            <a:ext cx="8055038" cy="594412"/>
          </a:xfrm>
          <a:prstGeom prst="rect">
            <a:avLst/>
          </a:prstGeom>
        </p:spPr>
      </p:pic>
      <p:pic>
        <p:nvPicPr>
          <p:cNvPr id="7" name="Picture 6">
            <a:extLst>
              <a:ext uri="{FF2B5EF4-FFF2-40B4-BE49-F238E27FC236}">
                <a16:creationId xmlns:a16="http://schemas.microsoft.com/office/drawing/2014/main" id="{45354468-0FE7-EF0D-6D76-449852C3EBD7}"/>
              </a:ext>
            </a:extLst>
          </p:cNvPr>
          <p:cNvPicPr>
            <a:picLocks noChangeAspect="1"/>
          </p:cNvPicPr>
          <p:nvPr/>
        </p:nvPicPr>
        <p:blipFill>
          <a:blip r:embed="rId4"/>
          <a:stretch>
            <a:fillRect/>
          </a:stretch>
        </p:blipFill>
        <p:spPr>
          <a:xfrm>
            <a:off x="311700" y="1495616"/>
            <a:ext cx="1443568" cy="594411"/>
          </a:xfrm>
          <a:prstGeom prst="rect">
            <a:avLst/>
          </a:prstGeom>
        </p:spPr>
      </p:pic>
      <p:sp>
        <p:nvSpPr>
          <p:cNvPr id="12" name="TextBox 11">
            <a:extLst>
              <a:ext uri="{FF2B5EF4-FFF2-40B4-BE49-F238E27FC236}">
                <a16:creationId xmlns:a16="http://schemas.microsoft.com/office/drawing/2014/main" id="{CD80227E-2623-FFC6-0BBD-5E6988380440}"/>
              </a:ext>
            </a:extLst>
          </p:cNvPr>
          <p:cNvSpPr txBox="1"/>
          <p:nvPr/>
        </p:nvSpPr>
        <p:spPr>
          <a:xfrm>
            <a:off x="311699" y="2112320"/>
            <a:ext cx="1835755" cy="369332"/>
          </a:xfrm>
          <a:prstGeom prst="rect">
            <a:avLst/>
          </a:prstGeom>
          <a:noFill/>
        </p:spPr>
        <p:txBody>
          <a:bodyPr wrap="square" rtlCol="0">
            <a:spAutoFit/>
          </a:bodyPr>
          <a:lstStyle/>
          <a:p>
            <a:r>
              <a:rPr lang="en-IN" sz="1800" b="1" dirty="0"/>
              <a:t>Total Revenue</a:t>
            </a:r>
          </a:p>
        </p:txBody>
      </p:sp>
      <p:pic>
        <p:nvPicPr>
          <p:cNvPr id="18" name="Picture 17">
            <a:extLst>
              <a:ext uri="{FF2B5EF4-FFF2-40B4-BE49-F238E27FC236}">
                <a16:creationId xmlns:a16="http://schemas.microsoft.com/office/drawing/2014/main" id="{E6E5AD8B-E86A-6DC7-AA66-12E039D7A98B}"/>
              </a:ext>
            </a:extLst>
          </p:cNvPr>
          <p:cNvPicPr>
            <a:picLocks noChangeAspect="1"/>
          </p:cNvPicPr>
          <p:nvPr/>
        </p:nvPicPr>
        <p:blipFill>
          <a:blip r:embed="rId5"/>
          <a:stretch>
            <a:fillRect/>
          </a:stretch>
        </p:blipFill>
        <p:spPr>
          <a:xfrm>
            <a:off x="311698" y="2569336"/>
            <a:ext cx="8055038" cy="510675"/>
          </a:xfrm>
          <a:prstGeom prst="rect">
            <a:avLst/>
          </a:prstGeom>
        </p:spPr>
      </p:pic>
      <p:pic>
        <p:nvPicPr>
          <p:cNvPr id="20" name="Picture 19">
            <a:extLst>
              <a:ext uri="{FF2B5EF4-FFF2-40B4-BE49-F238E27FC236}">
                <a16:creationId xmlns:a16="http://schemas.microsoft.com/office/drawing/2014/main" id="{B694E3FD-0FAA-3C0C-6B16-FCA4241227E4}"/>
              </a:ext>
            </a:extLst>
          </p:cNvPr>
          <p:cNvPicPr>
            <a:picLocks noChangeAspect="1"/>
          </p:cNvPicPr>
          <p:nvPr/>
        </p:nvPicPr>
        <p:blipFill>
          <a:blip r:embed="rId6"/>
          <a:stretch>
            <a:fillRect/>
          </a:stretch>
        </p:blipFill>
        <p:spPr>
          <a:xfrm>
            <a:off x="311698" y="3167694"/>
            <a:ext cx="1393260" cy="640579"/>
          </a:xfrm>
          <a:prstGeom prst="rect">
            <a:avLst/>
          </a:prstGeom>
        </p:spPr>
      </p:pic>
    </p:spTree>
    <p:extLst>
      <p:ext uri="{BB962C8B-B14F-4D97-AF65-F5344CB8AC3E}">
        <p14:creationId xmlns:p14="http://schemas.microsoft.com/office/powerpoint/2010/main" val="119126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5A5EB8BF-771B-3A66-4188-D98595D6F7E9}"/>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524CA064-1245-3270-FF8B-E697B6E07FC8}"/>
              </a:ext>
            </a:extLst>
          </p:cNvPr>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Key Performance Indicators</a:t>
            </a:r>
            <a:endParaRPr sz="2420" dirty="0"/>
          </a:p>
        </p:txBody>
      </p:sp>
      <p:sp>
        <p:nvSpPr>
          <p:cNvPr id="12" name="TextBox 11">
            <a:extLst>
              <a:ext uri="{FF2B5EF4-FFF2-40B4-BE49-F238E27FC236}">
                <a16:creationId xmlns:a16="http://schemas.microsoft.com/office/drawing/2014/main" id="{38709CC4-FE3B-C4EC-BD2A-B65ABD426076}"/>
              </a:ext>
            </a:extLst>
          </p:cNvPr>
          <p:cNvSpPr txBox="1"/>
          <p:nvPr/>
        </p:nvSpPr>
        <p:spPr>
          <a:xfrm>
            <a:off x="311700" y="572700"/>
            <a:ext cx="1443568" cy="369332"/>
          </a:xfrm>
          <a:prstGeom prst="rect">
            <a:avLst/>
          </a:prstGeom>
          <a:noFill/>
        </p:spPr>
        <p:txBody>
          <a:bodyPr wrap="square" rtlCol="0">
            <a:spAutoFit/>
          </a:bodyPr>
          <a:lstStyle/>
          <a:p>
            <a:r>
              <a:rPr lang="en-IN" sz="1800" b="1" dirty="0"/>
              <a:t>Churn Rate</a:t>
            </a:r>
          </a:p>
        </p:txBody>
      </p:sp>
      <p:pic>
        <p:nvPicPr>
          <p:cNvPr id="14" name="Picture 13">
            <a:extLst>
              <a:ext uri="{FF2B5EF4-FFF2-40B4-BE49-F238E27FC236}">
                <a16:creationId xmlns:a16="http://schemas.microsoft.com/office/drawing/2014/main" id="{FAFF01A4-4F08-A1F9-7A75-D8C4DE5724F2}"/>
              </a:ext>
            </a:extLst>
          </p:cNvPr>
          <p:cNvPicPr>
            <a:picLocks noChangeAspect="1"/>
          </p:cNvPicPr>
          <p:nvPr/>
        </p:nvPicPr>
        <p:blipFill>
          <a:blip r:embed="rId3"/>
          <a:stretch>
            <a:fillRect/>
          </a:stretch>
        </p:blipFill>
        <p:spPr>
          <a:xfrm>
            <a:off x="7529918" y="1955717"/>
            <a:ext cx="1384437" cy="755148"/>
          </a:xfrm>
          <a:prstGeom prst="rect">
            <a:avLst/>
          </a:prstGeom>
        </p:spPr>
      </p:pic>
      <p:pic>
        <p:nvPicPr>
          <p:cNvPr id="16" name="Picture 15">
            <a:extLst>
              <a:ext uri="{FF2B5EF4-FFF2-40B4-BE49-F238E27FC236}">
                <a16:creationId xmlns:a16="http://schemas.microsoft.com/office/drawing/2014/main" id="{37D18E7E-28DB-F9E8-385E-ED3BC37C690A}"/>
              </a:ext>
            </a:extLst>
          </p:cNvPr>
          <p:cNvPicPr>
            <a:picLocks noChangeAspect="1"/>
          </p:cNvPicPr>
          <p:nvPr/>
        </p:nvPicPr>
        <p:blipFill>
          <a:blip r:embed="rId4"/>
          <a:stretch>
            <a:fillRect/>
          </a:stretch>
        </p:blipFill>
        <p:spPr>
          <a:xfrm>
            <a:off x="389720" y="1076927"/>
            <a:ext cx="6412861" cy="3025064"/>
          </a:xfrm>
          <a:prstGeom prst="rect">
            <a:avLst/>
          </a:prstGeom>
        </p:spPr>
      </p:pic>
    </p:spTree>
    <p:extLst>
      <p:ext uri="{BB962C8B-B14F-4D97-AF65-F5344CB8AC3E}">
        <p14:creationId xmlns:p14="http://schemas.microsoft.com/office/powerpoint/2010/main" val="28084759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Chinook Project</Template>
  <TotalTime>338</TotalTime>
  <Words>1620</Words>
  <Application>Microsoft Office PowerPoint</Application>
  <PresentationFormat>On-screen Show (16:9)</PresentationFormat>
  <Paragraphs>135</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Chinook Sales Analysis </vt:lpstr>
      <vt:lpstr>Problem statement</vt:lpstr>
      <vt:lpstr>PowerPoint Presentation</vt:lpstr>
      <vt:lpstr>PowerPoint Presentation</vt:lpstr>
      <vt:lpstr>PowerPoint Presentation</vt:lpstr>
      <vt:lpstr>PowerPoint Presentation</vt:lpstr>
      <vt:lpstr>Database Schema</vt:lpstr>
      <vt:lpstr>Key Performance Indicators</vt:lpstr>
      <vt:lpstr>Key Performance Indicators</vt:lpstr>
      <vt:lpstr>Top 10 Artists</vt:lpstr>
      <vt:lpstr>Top 10 Albums</vt:lpstr>
      <vt:lpstr>Top 10 Genres</vt:lpstr>
      <vt:lpstr>Customer Purchasing Behaviour</vt:lpstr>
      <vt:lpstr>Product Affinity</vt:lpstr>
      <vt:lpstr>Regional Market</vt:lpstr>
      <vt:lpstr>Customer Risk Profiling</vt:lpstr>
      <vt:lpstr>Customer Lifetime Value Modelling</vt:lpstr>
      <vt:lpstr>Recommendation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Shivansh Gupta</dc:creator>
  <cp:lastModifiedBy>Shivansh Gupta</cp:lastModifiedBy>
  <cp:revision>3</cp:revision>
  <dcterms:created xsi:type="dcterms:W3CDTF">2025-02-24T12:04:36Z</dcterms:created>
  <dcterms:modified xsi:type="dcterms:W3CDTF">2025-02-25T12:36:45Z</dcterms:modified>
</cp:coreProperties>
</file>