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2"/>
  </p:notesMasterIdLst>
  <p:sldIdLst>
    <p:sldId id="26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8"/>
    <p:restoredTop sz="94702"/>
  </p:normalViewPr>
  <p:slideViewPr>
    <p:cSldViewPr snapToGrid="0">
      <p:cViewPr varScale="1">
        <p:scale>
          <a:sx n="175" d="100"/>
          <a:sy n="175" d="100"/>
        </p:scale>
        <p:origin x="168" y="2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e3989b42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e3989b42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e3989b4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e3989b4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9eebc46c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9eebc46c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e3989b42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e3989b42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e3989b42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e3989b42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e3989b42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e3989b4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e3989b42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e3989b42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e3989b4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e3989b4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e3989b4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e3989b4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771525" y="3808640"/>
            <a:ext cx="2416544" cy="723465"/>
          </a:xfrm>
        </p:spPr>
        <p:txBody>
          <a:bodyPr>
            <a:noAutofit/>
          </a:bodyPr>
          <a:lstStyle>
            <a:lvl1pPr marL="0" indent="0">
              <a:buNone/>
              <a:defRPr sz="1050">
                <a:solidFill>
                  <a:schemeClr val="accent2">
                    <a:lumMod val="50000"/>
                  </a:schemeClr>
                </a:solidFill>
              </a:defRPr>
            </a:lvl1pPr>
            <a:lvl2pPr marL="342900" indent="0">
              <a:buNone/>
              <a:defRPr sz="1050">
                <a:solidFill>
                  <a:schemeClr val="bg2">
                    <a:lumMod val="50000"/>
                  </a:schemeClr>
                </a:solidFill>
              </a:defRPr>
            </a:lvl2pPr>
            <a:lvl3pPr marL="685800" indent="0">
              <a:buNone/>
              <a:defRPr sz="1050">
                <a:solidFill>
                  <a:schemeClr val="bg2">
                    <a:lumMod val="50000"/>
                  </a:schemeClr>
                </a:solidFill>
              </a:defRPr>
            </a:lvl3pPr>
            <a:lvl4pPr marL="1028700" indent="0">
              <a:buNone/>
              <a:defRPr sz="1050">
                <a:solidFill>
                  <a:schemeClr val="bg2">
                    <a:lumMod val="50000"/>
                  </a:schemeClr>
                </a:solidFill>
              </a:defRPr>
            </a:lvl4pPr>
            <a:lvl5pPr marL="1371600" indent="0">
              <a:buNone/>
              <a:defRPr sz="1050">
                <a:solidFill>
                  <a:schemeClr val="bg2">
                    <a:lumMod val="50000"/>
                  </a:schemeClr>
                </a:solidFill>
              </a:defRPr>
            </a:lvl5pPr>
          </a:lstStyle>
          <a:p>
            <a:pPr lvl="0"/>
            <a:r>
              <a:rPr lang="en-GB"/>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4666060" y="0"/>
            <a:ext cx="3706415" cy="4294585"/>
          </a:xfrm>
        </p:spPr>
        <p:txBody>
          <a:bodyPr/>
          <a:lstStyle/>
          <a:p>
            <a:r>
              <a:rPr lang="en-GB"/>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p:nvCxnSpPr>
        <p:spPr>
          <a:xfrm>
            <a:off x="771526" y="342908"/>
            <a:ext cx="85724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685885" y="657225"/>
            <a:ext cx="3886115" cy="1681831"/>
          </a:xfrm>
        </p:spPr>
        <p:txBody>
          <a:bodyPr vert="horz" lIns="91440" tIns="45720" rIns="91440" bIns="45720" rtlCol="0" anchor="t">
            <a:normAutofit/>
          </a:bodyPr>
          <a:lstStyle>
            <a:lvl1pPr>
              <a:lnSpc>
                <a:spcPct val="90000"/>
              </a:lnSpc>
              <a:defRPr lang="en-US" sz="5400">
                <a:solidFill>
                  <a:schemeClr val="accent2">
                    <a:lumMod val="50000"/>
                  </a:schemeClr>
                </a:solidFill>
                <a:ea typeface="+mn-ea"/>
                <a:cs typeface="+mn-cs"/>
              </a:defRPr>
            </a:lvl1pPr>
          </a:lstStyle>
          <a:p>
            <a:pPr marL="0" lvl="0" indent="0">
              <a:lnSpc>
                <a:spcPts val="4875"/>
              </a:lnSpc>
              <a:spcBef>
                <a:spcPts val="75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351529968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4657725" y="0"/>
            <a:ext cx="3714750" cy="2476500"/>
          </a:xfrm>
        </p:spPr>
        <p:txBody>
          <a:bodyPr/>
          <a:lstStyle/>
          <a:p>
            <a:r>
              <a:rPr lang="en-GB"/>
              <a:t>Click icon to add picture</a:t>
            </a:r>
            <a:endParaRPr lang="en-US"/>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771525" y="2667002"/>
            <a:ext cx="2331720" cy="1714500"/>
          </a:xfrm>
        </p:spPr>
        <p:txBody>
          <a:bodyPr>
            <a:normAutofit/>
          </a:bodyPr>
          <a:lstStyle>
            <a:lvl1pPr>
              <a:defRPr>
                <a:solidFill>
                  <a:schemeClr val="accent2">
                    <a:lumMod val="50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05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2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3406140" y="2667001"/>
            <a:ext cx="2331720" cy="1714499"/>
          </a:xfrm>
        </p:spPr>
        <p:txBody>
          <a:bodyPr>
            <a:normAutofit/>
          </a:bodyPr>
          <a:lstStyle>
            <a:lvl1pPr>
              <a:defRPr>
                <a:solidFill>
                  <a:schemeClr val="accent2">
                    <a:lumMod val="50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05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2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6040755" y="2667001"/>
            <a:ext cx="2331720" cy="1714499"/>
          </a:xfrm>
        </p:spPr>
        <p:txBody>
          <a:bodyPr>
            <a:normAutofit/>
          </a:bodyPr>
          <a:lstStyle>
            <a:lvl1pPr>
              <a:defRPr>
                <a:solidFill>
                  <a:schemeClr val="accent2">
                    <a:lumMod val="50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05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2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671648" y="404418"/>
            <a:ext cx="2943225" cy="1825790"/>
          </a:xfrm>
        </p:spPr>
        <p:txBody>
          <a:bodyPr vert="horz" lIns="91440" tIns="45720" rIns="91440" bIns="45720" rtlCol="0" anchor="ctr">
            <a:normAutofit/>
          </a:bodyPr>
          <a:lstStyle>
            <a:lvl1pPr>
              <a:defRPr lang="en-US" sz="5400" dirty="0">
                <a:solidFill>
                  <a:schemeClr val="accent2">
                    <a:lumMod val="50000"/>
                  </a:schemeClr>
                </a:solidFill>
                <a:latin typeface="+mn-lt"/>
                <a:ea typeface="+mn-ea"/>
                <a:cs typeface="+mn-cs"/>
              </a:defRPr>
            </a:lvl1pPr>
          </a:lstStyle>
          <a:p>
            <a:pPr marL="0" lvl="0" indent="0">
              <a:spcBef>
                <a:spcPts val="75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p:nvCxnSpPr>
        <p:spPr>
          <a:xfrm>
            <a:off x="771526" y="342908"/>
            <a:ext cx="85724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8854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672622" y="430128"/>
            <a:ext cx="7617620" cy="1027193"/>
          </a:xfrm>
        </p:spPr>
        <p:txBody>
          <a:bodyPr vert="horz" lIns="91440" tIns="45720" rIns="91440" bIns="45720" rtlCol="0" anchor="ctr">
            <a:noAutofit/>
          </a:bodyPr>
          <a:lstStyle>
            <a:lvl1pPr>
              <a:defRPr lang="en-US" sz="54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p:nvCxnSpPr>
        <p:spPr>
          <a:xfrm>
            <a:off x="771526" y="342908"/>
            <a:ext cx="85724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77531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4657725" y="2657476"/>
            <a:ext cx="3714750" cy="2137172"/>
          </a:xfrm>
        </p:spPr>
        <p:txBody>
          <a:bodyPr/>
          <a:lstStyle/>
          <a:p>
            <a:r>
              <a:rPr lang="en-GB"/>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4657725" y="348853"/>
            <a:ext cx="3714750" cy="2137172"/>
          </a:xfrm>
        </p:spPr>
        <p:txBody>
          <a:bodyPr/>
          <a:lstStyle/>
          <a:p>
            <a:r>
              <a:rPr lang="en-GB"/>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571438" y="388479"/>
            <a:ext cx="2217420" cy="1000125"/>
          </a:xfrm>
        </p:spPr>
        <p:txBody>
          <a:bodyPr>
            <a:noAutofit/>
          </a:bodyPr>
          <a:lstStyle>
            <a:lvl1pPr marL="0" indent="0">
              <a:lnSpc>
                <a:spcPct val="90000"/>
              </a:lnSpc>
              <a:buNone/>
              <a:defRPr sz="66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780098" y="1507332"/>
            <a:ext cx="2943225" cy="2137172"/>
          </a:xfrm>
        </p:spPr>
        <p:txBody>
          <a:bodyPr>
            <a:normAutofit/>
          </a:bodyPr>
          <a:lstStyle>
            <a:lvl1pPr marL="0" indent="0">
              <a:buNone/>
              <a:defRPr sz="1200">
                <a:solidFill>
                  <a:schemeClr val="tx2">
                    <a:lumMod val="50000"/>
                  </a:schemeClr>
                </a:solidFill>
              </a:defRPr>
            </a:lvl1pPr>
            <a:lvl2pPr marL="342900" indent="0">
              <a:buNone/>
              <a:defRPr sz="1500">
                <a:solidFill>
                  <a:schemeClr val="tx2">
                    <a:lumMod val="50000"/>
                  </a:schemeClr>
                </a:solidFill>
              </a:defRPr>
            </a:lvl2pPr>
            <a:lvl3pPr marL="685800" indent="0">
              <a:buNone/>
              <a:defRPr sz="1350">
                <a:solidFill>
                  <a:schemeClr val="tx2">
                    <a:lumMod val="50000"/>
                  </a:schemeClr>
                </a:solidFill>
              </a:defRPr>
            </a:lvl3pPr>
            <a:lvl4pPr marL="1028700" indent="0">
              <a:buNone/>
              <a:defRPr sz="1200">
                <a:solidFill>
                  <a:schemeClr val="tx2">
                    <a:lumMod val="50000"/>
                  </a:schemeClr>
                </a:solidFill>
              </a:defRPr>
            </a:lvl4pPr>
            <a:lvl5pPr marL="1371600" indent="0">
              <a:buNone/>
              <a:defRPr sz="1200">
                <a:solidFill>
                  <a:schemeClr val="tx2">
                    <a:lumMod val="50000"/>
                  </a:schemeClr>
                </a:solidFill>
              </a:defRPr>
            </a:lvl5pPr>
          </a:lstStyle>
          <a:p>
            <a:pPr lvl="0"/>
            <a:r>
              <a:rPr lang="en-GB"/>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779860" y="3800475"/>
            <a:ext cx="2934890" cy="989410"/>
          </a:xfrm>
        </p:spPr>
        <p:txBody>
          <a:bodyPr>
            <a:normAutofit/>
          </a:bodyPr>
          <a:lstStyle>
            <a:lvl1pPr>
              <a:defRPr lang="en-US" sz="1200" kern="1200" dirty="0" smtClean="0">
                <a:solidFill>
                  <a:schemeClr val="tx2">
                    <a:lumMod val="50000"/>
                  </a:schemeClr>
                </a:solidFill>
                <a:latin typeface="+mn-lt"/>
                <a:ea typeface="+mn-ea"/>
                <a:cs typeface="+mn-cs"/>
              </a:defRPr>
            </a:lvl1pPr>
          </a:lstStyle>
          <a:p>
            <a:pPr marL="0" lvl="0" indent="0" algn="l" defTabSz="685800" rtl="0" eaLnBrk="1" latinLnBrk="0" hangingPunct="1">
              <a:lnSpc>
                <a:spcPct val="90000"/>
              </a:lnSpc>
              <a:spcBef>
                <a:spcPts val="750"/>
              </a:spcBef>
              <a:buFont typeface="Arial" panose="020B0604020202020204" pitchFamily="34" charset="0"/>
              <a:buNone/>
            </a:pPr>
            <a:r>
              <a:rPr lang="en-GB"/>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780098" y="348853"/>
            <a:ext cx="2951735" cy="1005461"/>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750"/>
              </a:spcBef>
              <a:buFont typeface="Arial" panose="020B0604020202020204" pitchFamily="34" charset="0"/>
            </a:pPr>
            <a:r>
              <a:rPr lang="en-US" dirty="0"/>
              <a:t>Title</a:t>
            </a:r>
          </a:p>
        </p:txBody>
      </p:sp>
    </p:spTree>
    <p:extLst>
      <p:ext uri="{BB962C8B-B14F-4D97-AF65-F5344CB8AC3E}">
        <p14:creationId xmlns:p14="http://schemas.microsoft.com/office/powerpoint/2010/main" val="12363919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4667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5443537" y="1500188"/>
            <a:ext cx="3500438" cy="2549128"/>
          </a:xfrm>
        </p:spPr>
        <p:txBody>
          <a:bodyPr>
            <a:normAutofit/>
          </a:bodyPr>
          <a:lstStyle>
            <a:lvl1pPr marL="0" indent="0">
              <a:lnSpc>
                <a:spcPct val="150000"/>
              </a:lnSpc>
              <a:buNone/>
              <a:defRPr sz="1500">
                <a:solidFill>
                  <a:schemeClr val="accent2">
                    <a:lumMod val="50000"/>
                  </a:schemeClr>
                </a:solidFill>
              </a:defRPr>
            </a:lvl1pPr>
          </a:lstStyle>
          <a:p>
            <a:pPr lvl="0"/>
            <a:r>
              <a:rPr lang="en-GB"/>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685885" y="657225"/>
            <a:ext cx="3886115" cy="1681831"/>
          </a:xfrm>
        </p:spPr>
        <p:txBody>
          <a:bodyPr vert="horz" lIns="91440" tIns="45720" rIns="91440" bIns="45720" rtlCol="0" anchor="t">
            <a:normAutofit/>
          </a:bodyPr>
          <a:lstStyle>
            <a:lvl1pPr>
              <a:defRPr lang="en-US" sz="5400">
                <a:solidFill>
                  <a:schemeClr val="accent2">
                    <a:lumMod val="50000"/>
                  </a:schemeClr>
                </a:solidFill>
                <a:ea typeface="+mn-ea"/>
                <a:cs typeface="+mn-cs"/>
              </a:defRPr>
            </a:lvl1pPr>
          </a:lstStyle>
          <a:p>
            <a:pPr marL="0" lvl="0" indent="0">
              <a:lnSpc>
                <a:spcPts val="4875"/>
              </a:lnSpc>
              <a:spcBef>
                <a:spcPts val="750"/>
              </a:spcBef>
              <a:buFont typeface="Arial" panose="020B0604020202020204" pitchFamily="34" charset="0"/>
            </a:pPr>
            <a:r>
              <a:rPr lang="en-GB"/>
              <a:t>Click to edit Master title style</a:t>
            </a:r>
            <a:endParaRPr lang="en-US"/>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p:nvCxnSpPr>
        <p:spPr>
          <a:xfrm>
            <a:off x="771526" y="342908"/>
            <a:ext cx="85724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6490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6635353" y="2896791"/>
            <a:ext cx="1737122" cy="1903810"/>
          </a:xfrm>
        </p:spPr>
        <p:txBody>
          <a:bodyPr/>
          <a:lstStyle/>
          <a:p>
            <a:r>
              <a:rPr lang="en-GB"/>
              <a:t>Click icon to add picture</a:t>
            </a:r>
            <a:endParaRPr lang="en-US"/>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4657726" y="2890838"/>
            <a:ext cx="1737122" cy="1903810"/>
          </a:xfrm>
        </p:spPr>
        <p:txBody>
          <a:bodyPr/>
          <a:lstStyle/>
          <a:p>
            <a:r>
              <a:rPr lang="en-GB"/>
              <a:t>Click icon to add picture</a:t>
            </a:r>
            <a:endParaRPr lang="en-US"/>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4657725" y="348853"/>
            <a:ext cx="3714750" cy="2318147"/>
          </a:xfrm>
        </p:spPr>
        <p:txBody>
          <a:bodyPr/>
          <a:lstStyle/>
          <a:p>
            <a:r>
              <a:rPr lang="en-GB"/>
              <a:t>Click icon to add picture</a:t>
            </a:r>
            <a:endParaRPr lang="en-US"/>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571438" y="388479"/>
            <a:ext cx="2217420" cy="1000125"/>
          </a:xfrm>
        </p:spPr>
        <p:txBody>
          <a:bodyPr>
            <a:noAutofit/>
          </a:bodyPr>
          <a:lstStyle>
            <a:lvl1pPr marL="0" indent="0">
              <a:lnSpc>
                <a:spcPct val="90000"/>
              </a:lnSpc>
              <a:buNone/>
              <a:defRPr sz="66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780098" y="1507332"/>
            <a:ext cx="2943225" cy="3293269"/>
          </a:xfrm>
        </p:spPr>
        <p:txBody>
          <a:bodyPr>
            <a:normAutofit/>
          </a:bodyPr>
          <a:lstStyle>
            <a:lvl1pPr marL="0" indent="0">
              <a:lnSpc>
                <a:spcPct val="150000"/>
              </a:lnSpc>
              <a:buNone/>
              <a:defRPr sz="1200">
                <a:solidFill>
                  <a:schemeClr val="accent2">
                    <a:lumMod val="50000"/>
                  </a:schemeClr>
                </a:solidFill>
              </a:defRPr>
            </a:lvl1pPr>
            <a:lvl2pPr marL="342900" indent="0">
              <a:buNone/>
              <a:defRPr sz="1500">
                <a:solidFill>
                  <a:schemeClr val="tx2">
                    <a:lumMod val="50000"/>
                  </a:schemeClr>
                </a:solidFill>
              </a:defRPr>
            </a:lvl2pPr>
            <a:lvl3pPr marL="685800" indent="0">
              <a:buNone/>
              <a:defRPr sz="1350">
                <a:solidFill>
                  <a:schemeClr val="tx2">
                    <a:lumMod val="50000"/>
                  </a:schemeClr>
                </a:solidFill>
              </a:defRPr>
            </a:lvl3pPr>
            <a:lvl4pPr marL="1028700" indent="0">
              <a:buNone/>
              <a:defRPr sz="1200">
                <a:solidFill>
                  <a:schemeClr val="tx2">
                    <a:lumMod val="50000"/>
                  </a:schemeClr>
                </a:solidFill>
              </a:defRPr>
            </a:lvl4pPr>
            <a:lvl5pPr marL="1371600" indent="0">
              <a:buNone/>
              <a:defRPr sz="1200">
                <a:solidFill>
                  <a:schemeClr val="tx2">
                    <a:lumMod val="50000"/>
                  </a:schemeClr>
                </a:solidFill>
              </a:defRPr>
            </a:lvl5pPr>
          </a:lstStyle>
          <a:p>
            <a:pPr lvl="0"/>
            <a:r>
              <a:rPr lang="en-GB"/>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771526" y="348853"/>
            <a:ext cx="2951735" cy="1005461"/>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750"/>
              </a:spcBef>
              <a:buFont typeface="Arial" panose="020B0604020202020204" pitchFamily="34" charset="0"/>
            </a:pPr>
            <a:r>
              <a:rPr lang="en-US" dirty="0"/>
              <a:t>Title</a:t>
            </a:r>
          </a:p>
        </p:txBody>
      </p:sp>
    </p:spTree>
    <p:extLst>
      <p:ext uri="{BB962C8B-B14F-4D97-AF65-F5344CB8AC3E}">
        <p14:creationId xmlns:p14="http://schemas.microsoft.com/office/powerpoint/2010/main" val="29147771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079784" y="1819957"/>
            <a:ext cx="1783556" cy="833438"/>
          </a:xfrm>
        </p:spPr>
        <p:txBody>
          <a:bodyPr>
            <a:noAutofit/>
          </a:bodyPr>
          <a:lstStyle>
            <a:lvl1pPr marL="0" indent="0">
              <a:lnSpc>
                <a:spcPct val="90000"/>
              </a:lnSpc>
              <a:buNone/>
              <a:defRPr sz="66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2277866" y="2036240"/>
            <a:ext cx="5006102" cy="49149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75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42725812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88388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766610" y="0"/>
            <a:ext cx="2953941" cy="4800600"/>
          </a:xfrm>
        </p:spPr>
        <p:txBody>
          <a:bodyPr/>
          <a:lstStyle/>
          <a:p>
            <a:r>
              <a:rPr lang="en-GB"/>
              <a:t>Click icon to add picture</a:t>
            </a:r>
            <a:endParaRPr lang="en-US"/>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p:nvPicPr>
        <p:blipFill>
          <a:blip r:embed="rId2"/>
          <a:stretch>
            <a:fillRect/>
          </a:stretch>
        </p:blipFill>
        <p:spPr>
          <a:xfrm>
            <a:off x="4460976" y="1579450"/>
            <a:ext cx="3973412" cy="768163"/>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4460975" y="1579450"/>
            <a:ext cx="3973412" cy="1678100"/>
          </a:xfrm>
        </p:spPr>
        <p:txBody>
          <a:bodyPr anchor="t">
            <a:normAutofit/>
          </a:bodyPr>
          <a:lstStyle>
            <a:lvl1pPr>
              <a:lnSpc>
                <a:spcPct val="150000"/>
              </a:lnSpc>
              <a:spcBef>
                <a:spcPts val="750"/>
              </a:spcBef>
              <a:defRPr sz="1500">
                <a:solidFill>
                  <a:schemeClr val="accent2">
                    <a:lumMod val="50000"/>
                  </a:schemeClr>
                </a:solidFill>
              </a:defRPr>
            </a:lvl1pPr>
          </a:lstStyle>
          <a:p>
            <a:r>
              <a:rPr lang="en-GB"/>
              <a:t>Click to edit Master title style</a:t>
            </a:r>
            <a:endParaRPr lang="en-US"/>
          </a:p>
        </p:txBody>
      </p:sp>
    </p:spTree>
    <p:extLst>
      <p:ext uri="{BB962C8B-B14F-4D97-AF65-F5344CB8AC3E}">
        <p14:creationId xmlns:p14="http://schemas.microsoft.com/office/powerpoint/2010/main" val="40589613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640557" y="1219200"/>
            <a:ext cx="7874794" cy="36456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640556" y="91679"/>
            <a:ext cx="7874794" cy="1016793"/>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53787848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571438" y="388479"/>
            <a:ext cx="2331720" cy="1000125"/>
          </a:xfrm>
        </p:spPr>
        <p:txBody>
          <a:bodyPr>
            <a:noAutofit/>
          </a:bodyPr>
          <a:lstStyle>
            <a:lvl1pPr marL="0" indent="0">
              <a:lnSpc>
                <a:spcPct val="90000"/>
              </a:lnSpc>
              <a:buNone/>
              <a:defRPr sz="66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777451" y="2664508"/>
            <a:ext cx="1406156" cy="2136092"/>
          </a:xfrm>
        </p:spPr>
        <p:txBody>
          <a:bodyPr/>
          <a:lstStyle/>
          <a:p>
            <a:r>
              <a:rPr lang="en-GB"/>
              <a:t>Click icon to add picture</a:t>
            </a:r>
            <a:endParaRPr lang="en-US"/>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2325898" y="2664508"/>
            <a:ext cx="1406156" cy="2136092"/>
          </a:xfrm>
        </p:spPr>
        <p:txBody>
          <a:bodyPr/>
          <a:lstStyle/>
          <a:p>
            <a:r>
              <a:rPr lang="en-GB"/>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3874743" y="2664508"/>
            <a:ext cx="1406156" cy="2136092"/>
          </a:xfrm>
        </p:spPr>
        <p:txBody>
          <a:bodyPr/>
          <a:lstStyle/>
          <a:p>
            <a:r>
              <a:rPr lang="en-GB"/>
              <a:t>Click icon to add picture</a:t>
            </a:r>
            <a:endParaRPr lang="en-US"/>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5429302" y="2664508"/>
            <a:ext cx="1406156" cy="2136092"/>
          </a:xfrm>
        </p:spPr>
        <p:txBody>
          <a:bodyPr/>
          <a:lstStyle/>
          <a:p>
            <a:r>
              <a:rPr lang="en-GB"/>
              <a:t>Click icon to add picture</a:t>
            </a:r>
            <a:endParaRPr lang="en-US"/>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6972034" y="2664508"/>
            <a:ext cx="1406156" cy="2136092"/>
          </a:xfrm>
        </p:spPr>
        <p:txBody>
          <a:bodyPr/>
          <a:lstStyle/>
          <a:p>
            <a:r>
              <a:rPr lang="en-GB"/>
              <a:t>Click icon to add picture</a:t>
            </a:r>
            <a:endParaRPr lang="en-US"/>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788670" y="488631"/>
            <a:ext cx="6743672" cy="75437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750"/>
              </a:spcBef>
              <a:buFont typeface="Arial" panose="020B0604020202020204" pitchFamily="34" charset="0"/>
            </a:pPr>
            <a:r>
              <a:rPr lang="en-GB"/>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777479" y="2038350"/>
            <a:ext cx="1400175" cy="533400"/>
          </a:xfrm>
        </p:spPr>
        <p:txBody>
          <a:bodyPr>
            <a:noAutofit/>
          </a:bodyPr>
          <a:lstStyle>
            <a:lvl1pPr marL="0" indent="0">
              <a:lnSpc>
                <a:spcPct val="100000"/>
              </a:lnSpc>
              <a:spcBef>
                <a:spcPts val="0"/>
              </a:spcBef>
              <a:buNone/>
              <a:defRPr sz="1350">
                <a:solidFill>
                  <a:schemeClr val="accent2">
                    <a:lumMod val="50000"/>
                  </a:schemeClr>
                </a:solidFill>
              </a:defRPr>
            </a:lvl1pPr>
            <a:lvl2pPr>
              <a:defRPr sz="1050"/>
            </a:lvl2pPr>
            <a:lvl3pPr>
              <a:defRPr sz="1050"/>
            </a:lvl3pPr>
            <a:lvl4pPr>
              <a:defRPr sz="1050"/>
            </a:lvl4pPr>
            <a:lvl5pPr>
              <a:defRPr sz="105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2314575" y="2038804"/>
            <a:ext cx="1400175" cy="533400"/>
          </a:xfrm>
        </p:spPr>
        <p:txBody>
          <a:bodyPr>
            <a:noAutofit/>
          </a:bodyPr>
          <a:lstStyle>
            <a:lvl1pPr marL="0" indent="0">
              <a:lnSpc>
                <a:spcPct val="100000"/>
              </a:lnSpc>
              <a:spcBef>
                <a:spcPts val="0"/>
              </a:spcBef>
              <a:buNone/>
              <a:defRPr sz="1350">
                <a:solidFill>
                  <a:schemeClr val="accent2">
                    <a:lumMod val="50000"/>
                  </a:schemeClr>
                </a:solidFill>
              </a:defRPr>
            </a:lvl1pPr>
            <a:lvl2pPr>
              <a:defRPr sz="1050"/>
            </a:lvl2pPr>
            <a:lvl3pPr>
              <a:defRPr sz="1050"/>
            </a:lvl3pPr>
            <a:lvl4pPr>
              <a:defRPr sz="1050"/>
            </a:lvl4pPr>
            <a:lvl5pPr>
              <a:defRPr sz="105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3857625" y="2038804"/>
            <a:ext cx="1400175" cy="533400"/>
          </a:xfrm>
        </p:spPr>
        <p:txBody>
          <a:bodyPr>
            <a:noAutofit/>
          </a:bodyPr>
          <a:lstStyle>
            <a:lvl1pPr marL="0" indent="0">
              <a:lnSpc>
                <a:spcPct val="100000"/>
              </a:lnSpc>
              <a:spcBef>
                <a:spcPts val="0"/>
              </a:spcBef>
              <a:buNone/>
              <a:defRPr sz="1350">
                <a:solidFill>
                  <a:schemeClr val="accent2">
                    <a:lumMod val="50000"/>
                  </a:schemeClr>
                </a:solidFill>
              </a:defRPr>
            </a:lvl1pPr>
            <a:lvl2pPr>
              <a:defRPr sz="1050"/>
            </a:lvl2pPr>
            <a:lvl3pPr>
              <a:defRPr sz="1050"/>
            </a:lvl3pPr>
            <a:lvl4pPr>
              <a:defRPr sz="1050"/>
            </a:lvl4pPr>
            <a:lvl5pPr>
              <a:defRPr sz="105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5429303" y="2038804"/>
            <a:ext cx="1400175" cy="533400"/>
          </a:xfrm>
        </p:spPr>
        <p:txBody>
          <a:bodyPr>
            <a:noAutofit/>
          </a:bodyPr>
          <a:lstStyle>
            <a:lvl1pPr marL="0" indent="0">
              <a:lnSpc>
                <a:spcPct val="100000"/>
              </a:lnSpc>
              <a:spcBef>
                <a:spcPts val="0"/>
              </a:spcBef>
              <a:buNone/>
              <a:defRPr sz="1350">
                <a:solidFill>
                  <a:schemeClr val="accent2">
                    <a:lumMod val="50000"/>
                  </a:schemeClr>
                </a:solidFill>
              </a:defRPr>
            </a:lvl1pPr>
            <a:lvl2pPr>
              <a:defRPr sz="1050"/>
            </a:lvl2pPr>
            <a:lvl3pPr>
              <a:defRPr sz="1050"/>
            </a:lvl3pPr>
            <a:lvl4pPr>
              <a:defRPr sz="1050"/>
            </a:lvl4pPr>
            <a:lvl5pPr>
              <a:defRPr sz="105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6978015" y="2038804"/>
            <a:ext cx="1400175" cy="533400"/>
          </a:xfrm>
        </p:spPr>
        <p:txBody>
          <a:bodyPr>
            <a:noAutofit/>
          </a:bodyPr>
          <a:lstStyle>
            <a:lvl1pPr marL="0" indent="0">
              <a:lnSpc>
                <a:spcPct val="100000"/>
              </a:lnSpc>
              <a:spcBef>
                <a:spcPts val="0"/>
              </a:spcBef>
              <a:buNone/>
              <a:defRPr sz="1350">
                <a:solidFill>
                  <a:schemeClr val="accent2">
                    <a:lumMod val="50000"/>
                  </a:schemeClr>
                </a:solidFill>
              </a:defRPr>
            </a:lvl1pPr>
            <a:lvl2pPr>
              <a:defRPr sz="1050"/>
            </a:lvl2pPr>
            <a:lvl3pPr>
              <a:defRPr sz="1050"/>
            </a:lvl3pPr>
            <a:lvl4pPr>
              <a:defRPr sz="1050"/>
            </a:lvl4pPr>
            <a:lvl5pPr>
              <a:defRPr sz="1050"/>
            </a:lvl5pPr>
          </a:lstStyle>
          <a:p>
            <a:pPr lvl="0"/>
            <a:r>
              <a:rPr lang="en-US" dirty="0"/>
              <a:t>Name</a:t>
            </a:r>
          </a:p>
          <a:p>
            <a:pPr lvl="0"/>
            <a:r>
              <a:rPr lang="en-US" dirty="0"/>
              <a:t>Title</a:t>
            </a:r>
          </a:p>
        </p:txBody>
      </p:sp>
    </p:spTree>
    <p:extLst>
      <p:ext uri="{BB962C8B-B14F-4D97-AF65-F5344CB8AC3E}">
        <p14:creationId xmlns:p14="http://schemas.microsoft.com/office/powerpoint/2010/main" val="334882497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771525" y="2657475"/>
            <a:ext cx="2943225" cy="2486025"/>
          </a:xfrm>
        </p:spPr>
        <p:txBody>
          <a:bodyPr/>
          <a:lstStyle/>
          <a:p>
            <a:r>
              <a:rPr lang="en-GB"/>
              <a:t>Click icon to add picture</a:t>
            </a:r>
            <a:endParaRPr lang="en-US"/>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4643437" y="1485900"/>
            <a:ext cx="3729038" cy="3355181"/>
          </a:xfrm>
        </p:spPr>
        <p:txBody>
          <a:bodyPr>
            <a:normAutofit/>
          </a:bodyPr>
          <a:lstStyle>
            <a:lvl1pPr marL="0" indent="0">
              <a:buNone/>
              <a:defRPr/>
            </a:lvl1pPr>
          </a:lstStyle>
          <a:p>
            <a:pPr lvl="0"/>
            <a:r>
              <a:rPr lang="en-GB" sz="12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671651" y="404418"/>
            <a:ext cx="2943225" cy="1825790"/>
          </a:xfrm>
        </p:spPr>
        <p:txBody>
          <a:bodyPr vert="horz" lIns="91440" tIns="45720" rIns="91440" bIns="45720" rtlCol="0" anchor="ctr">
            <a:normAutofit/>
          </a:bodyPr>
          <a:lstStyle>
            <a:lvl1pPr>
              <a:defRPr lang="en-US" sz="54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p:nvCxnSpPr>
        <p:spPr>
          <a:xfrm>
            <a:off x="771526" y="342908"/>
            <a:ext cx="85724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0810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00013" y="486523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1160EA64-D806-43AC-9DF2-F8C432F32B4C}" type="datetimeFigureOut">
              <a:rPr lang="en-US" smtClean="0"/>
              <a:t>12/9/23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6986588" y="4865237"/>
            <a:ext cx="2057400" cy="273844"/>
          </a:xfrm>
          <a:prstGeom prst="rect">
            <a:avLst/>
          </a:prstGeom>
        </p:spPr>
        <p:txBody>
          <a:bodyPr vert="horz" lIns="91440" tIns="45720" rIns="91440" bIns="45720" rtlCol="0" anchor="ctr"/>
          <a:lstStyle>
            <a:lvl1pPr algn="r">
              <a:defRPr sz="675">
                <a:solidFill>
                  <a:schemeClr val="tx1">
                    <a:tint val="75000"/>
                  </a:schemeClr>
                </a:solidFill>
                <a:latin typeface="Biome Light" panose="020B0303030204020804" pitchFamily="34" charset="0"/>
                <a:cs typeface="Biome Light" panose="020B03030302040208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930884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7"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5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5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5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5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5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p15:clr>
            <a:srgbClr val="F26B43"/>
          </p15:clr>
        </p15:guide>
        <p15:guide id="2" pos="1176">
          <p15:clr>
            <a:srgbClr val="F26B43"/>
          </p15:clr>
        </p15:guide>
        <p15:guide id="3" pos="1296">
          <p15:clr>
            <a:srgbClr val="F26B43"/>
          </p15:clr>
        </p15:guide>
        <p15:guide id="4" pos="1824">
          <p15:clr>
            <a:srgbClr val="F26B43"/>
          </p15:clr>
        </p15:guide>
        <p15:guide id="5" pos="1944">
          <p15:clr>
            <a:srgbClr val="F26B43"/>
          </p15:clr>
        </p15:guide>
        <p15:guide id="6" pos="2472">
          <p15:clr>
            <a:srgbClr val="F26B43"/>
          </p15:clr>
        </p15:guide>
        <p15:guide id="7" pos="2592">
          <p15:clr>
            <a:srgbClr val="F26B43"/>
          </p15:clr>
        </p15:guide>
        <p15:guide id="8" pos="3120">
          <p15:clr>
            <a:srgbClr val="F26B43"/>
          </p15:clr>
        </p15:guide>
        <p15:guide id="9" pos="3240">
          <p15:clr>
            <a:srgbClr val="F26B43"/>
          </p15:clr>
        </p15:guide>
        <p15:guide id="10" pos="3792">
          <p15:clr>
            <a:srgbClr val="F26B43"/>
          </p15:clr>
        </p15:guide>
        <p15:guide id="11" pos="3912">
          <p15:clr>
            <a:srgbClr val="F26B43"/>
          </p15:clr>
        </p15:guide>
        <p15:guide id="12" pos="4416">
          <p15:clr>
            <a:srgbClr val="F26B43"/>
          </p15:clr>
        </p15:guide>
        <p15:guide id="13" pos="4560">
          <p15:clr>
            <a:srgbClr val="F26B43"/>
          </p15:clr>
        </p15:guide>
        <p15:guide id="14" pos="5088">
          <p15:clr>
            <a:srgbClr val="F26B43"/>
          </p15:clr>
        </p15:guide>
        <p15:guide id="15" pos="5208">
          <p15:clr>
            <a:srgbClr val="F26B43"/>
          </p15:clr>
        </p15:guide>
        <p15:guide id="16" pos="5736">
          <p15:clr>
            <a:srgbClr val="F26B43"/>
          </p15:clr>
        </p15:guide>
        <p15:guide id="17" pos="5856">
          <p15:clr>
            <a:srgbClr val="F26B43"/>
          </p15:clr>
        </p15:guide>
        <p15:guide id="18" pos="6384">
          <p15:clr>
            <a:srgbClr val="F26B43"/>
          </p15:clr>
        </p15:guide>
        <p15:guide id="19" pos="6504">
          <p15:clr>
            <a:srgbClr val="F26B43"/>
          </p15:clr>
        </p15:guide>
        <p15:guide id="20" pos="7032">
          <p15:clr>
            <a:srgbClr val="F26B43"/>
          </p15:clr>
        </p15:guide>
        <p15:guide id="21" orient="horz" pos="288">
          <p15:clr>
            <a:srgbClr val="F26B43"/>
          </p15:clr>
        </p15:guide>
        <p15:guide id="22" orient="horz" pos="1128">
          <p15:clr>
            <a:srgbClr val="F26B43"/>
          </p15:clr>
        </p15:guide>
        <p15:guide id="23" orient="horz" pos="1248">
          <p15:clr>
            <a:srgbClr val="F26B43"/>
          </p15:clr>
        </p15:guide>
        <p15:guide id="24" orient="horz" pos="2088">
          <p15:clr>
            <a:srgbClr val="F26B43"/>
          </p15:clr>
        </p15:guide>
        <p15:guide id="25" orient="horz" pos="2232">
          <p15:clr>
            <a:srgbClr val="F26B43"/>
          </p15:clr>
        </p15:guide>
        <p15:guide id="26" orient="horz" pos="3048">
          <p15:clr>
            <a:srgbClr val="F26B43"/>
          </p15:clr>
        </p15:guide>
        <p15:guide id="27" orient="horz" pos="3192">
          <p15:clr>
            <a:srgbClr val="F26B43"/>
          </p15:clr>
        </p15:guide>
        <p15:guide id="28" orient="horz" pos="4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3971925" y="3378872"/>
            <a:ext cx="2416544" cy="723465"/>
          </a:xfrm>
        </p:spPr>
        <p:txBody>
          <a:bodyPr/>
          <a:lstStyle/>
          <a:p>
            <a:br>
              <a:rPr lang="en-US" dirty="0"/>
            </a:br>
            <a:endParaRPr lang="en-US" dirty="0"/>
          </a:p>
        </p:txBody>
      </p:sp>
      <p:sp>
        <p:nvSpPr>
          <p:cNvPr id="11" name="Google Shape;54;p13">
            <a:extLst>
              <a:ext uri="{FF2B5EF4-FFF2-40B4-BE49-F238E27FC236}">
                <a16:creationId xmlns:a16="http://schemas.microsoft.com/office/drawing/2014/main" id="{04225140-E21D-C3A1-C256-D3D96530E582}"/>
              </a:ext>
            </a:extLst>
          </p:cNvPr>
          <p:cNvSpPr txBox="1">
            <a:spLocks/>
          </p:cNvSpPr>
          <p:nvPr/>
        </p:nvSpPr>
        <p:spPr>
          <a:xfrm>
            <a:off x="1309878" y="1954530"/>
            <a:ext cx="6743700" cy="1234440"/>
          </a:xfrm>
          <a:prstGeom prst="rect">
            <a:avLst/>
          </a:prstGeom>
          <a:noFill/>
          <a:ln w="38100" cap="sq">
            <a:solidFill>
              <a:schemeClr val="tx1"/>
            </a:solidFill>
            <a:miter lim="800000"/>
          </a:ln>
        </p:spPr>
        <p:txBody>
          <a:bodyPr spcFirstLastPara="1" vert="horz" lIns="91425" tIns="91425" rIns="91425" bIns="91425" rtlCol="0" anchor="ctr" anchorCtr="0">
            <a:normAutofit/>
          </a:bodyPr>
          <a:lstStyle>
            <a:lvl1pPr algn="l" defTabSz="685800" rtl="0" eaLnBrk="1" latinLnBrk="0" hangingPunct="1">
              <a:lnSpc>
                <a:spcPct val="90000"/>
              </a:lnSpc>
              <a:spcBef>
                <a:spcPct val="0"/>
              </a:spcBef>
              <a:buNone/>
              <a:defRPr lang="en-US" sz="5400" kern="1200">
                <a:solidFill>
                  <a:schemeClr val="accent2">
                    <a:lumMod val="50000"/>
                  </a:schemeClr>
                </a:solidFill>
                <a:latin typeface="+mj-lt"/>
                <a:ea typeface="+mn-ea"/>
                <a:cs typeface="+mn-cs"/>
              </a:defRPr>
            </a:lvl1pPr>
          </a:lstStyle>
          <a:p>
            <a:pPr marL="457200">
              <a:spcBef>
                <a:spcPts val="0"/>
              </a:spcBef>
              <a:buClr>
                <a:schemeClr val="dk1"/>
              </a:buClr>
              <a:buSzPts val="1100"/>
              <a:buFont typeface="Arial"/>
              <a:buNone/>
            </a:pPr>
            <a:r>
              <a:rPr lang="en-IN" sz="2400" b="1" dirty="0"/>
              <a:t>What is the effect of Temperature on Shared Bike Demand in the London market ?</a:t>
            </a: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a:t>
            </a:r>
            <a:endParaRPr/>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rmAutofit fontScale="47500" lnSpcReduction="20000"/>
          </a:bodyPr>
          <a:lstStyle/>
          <a:p>
            <a:r>
              <a:rPr lang="en-IN" b="1" dirty="0">
                <a:effectLst/>
              </a:rPr>
              <a:t>Omitted Variable Bias (Internal Validity):</a:t>
            </a:r>
            <a:endParaRPr lang="en-IN" dirty="0">
              <a:effectLst/>
            </a:endParaRPr>
          </a:p>
          <a:p>
            <a:pPr marL="114300" indent="0">
              <a:buNone/>
            </a:pPr>
            <a:r>
              <a:rPr lang="en-IN" dirty="0">
                <a:effectLst/>
              </a:rPr>
              <a:t>Potential overlook of influential factors like socioeconomic status or specific urban infrastructure.</a:t>
            </a:r>
          </a:p>
          <a:p>
            <a:pPr marL="114300" indent="0">
              <a:buNone/>
            </a:pPr>
            <a:r>
              <a:rPr lang="en-IN" dirty="0">
                <a:effectLst/>
              </a:rPr>
              <a:t>May impact the accuracy of causal relationships derived from the analysis.</a:t>
            </a:r>
          </a:p>
          <a:p>
            <a:r>
              <a:rPr lang="en-IN" b="1" dirty="0">
                <a:effectLst/>
              </a:rPr>
              <a:t>Specificity to London's Context (External Validity):</a:t>
            </a:r>
            <a:endParaRPr lang="en-IN" dirty="0">
              <a:effectLst/>
            </a:endParaRPr>
          </a:p>
          <a:p>
            <a:pPr marL="114300" indent="0">
              <a:buNone/>
            </a:pPr>
            <a:r>
              <a:rPr lang="en-IN" dirty="0">
                <a:effectLst/>
              </a:rPr>
              <a:t>Findings tailored to London's urban environment in 2016, limiting applicability to other cities or time periods.</a:t>
            </a:r>
          </a:p>
          <a:p>
            <a:pPr marL="114300" indent="0">
              <a:buNone/>
            </a:pPr>
            <a:r>
              <a:rPr lang="en-IN" dirty="0">
                <a:effectLst/>
              </a:rPr>
              <a:t>Variations in environmental, cultural, and infrastructural aspects can affect the relevance of results elsewhere.</a:t>
            </a:r>
          </a:p>
          <a:p>
            <a:r>
              <a:rPr lang="en-IN" b="1" dirty="0">
                <a:effectLst/>
              </a:rPr>
              <a:t>Data Reliability:</a:t>
            </a:r>
            <a:endParaRPr lang="en-IN" dirty="0">
              <a:effectLst/>
            </a:endParaRPr>
          </a:p>
          <a:p>
            <a:pPr marL="114300" indent="0">
              <a:buNone/>
            </a:pPr>
            <a:r>
              <a:rPr lang="en-IN" dirty="0">
                <a:effectLst/>
              </a:rPr>
              <a:t>Dependence on the accuracy and consistency of the data collection process.</a:t>
            </a:r>
          </a:p>
          <a:p>
            <a:pPr marL="114300" indent="0">
              <a:buNone/>
            </a:pPr>
            <a:r>
              <a:rPr lang="en-IN" dirty="0">
                <a:effectLst/>
              </a:rPr>
              <a:t>Possible inconsistencies or errors in data reporting could influence the study's outcomes.</a:t>
            </a:r>
          </a:p>
          <a:p>
            <a:r>
              <a:rPr lang="en-IN" b="1" dirty="0">
                <a:effectLst/>
              </a:rPr>
              <a:t>Generalizability Constraints:</a:t>
            </a:r>
            <a:endParaRPr lang="en-IN" dirty="0">
              <a:effectLst/>
            </a:endParaRPr>
          </a:p>
          <a:p>
            <a:pPr marL="114300" indent="0">
              <a:buNone/>
            </a:pPr>
            <a:r>
              <a:rPr lang="en-IN" dirty="0">
                <a:effectLst/>
              </a:rPr>
              <a:t>Caution advised in extending conclusions beyond the specific context and time frame of the study.</a:t>
            </a:r>
          </a:p>
          <a:p>
            <a:pPr marL="114300" indent="0">
              <a:buNone/>
            </a:pPr>
            <a:r>
              <a:rPr lang="en-IN" dirty="0">
                <a:effectLst/>
              </a:rPr>
              <a:t>Results may not accurately represent bike sharing dynamics in differing urban settings or future scenarios.</a:t>
            </a:r>
          </a:p>
          <a:p>
            <a:pPr marL="114300" indent="0">
              <a:buNone/>
            </a:pPr>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IN" sz="1800" b="0" i="0" dirty="0">
                <a:solidFill>
                  <a:schemeClr val="tx1"/>
                </a:solidFill>
                <a:effectLst/>
                <a:latin typeface="Agency FB" panose="020B0503020202020204" pitchFamily="34" charset="77"/>
              </a:rPr>
              <a:t>In this study, we present a comprehensive analysis of the weather factors influencing bike sharing usage in London. Utilizing a rich dataset encompassing hourly records of bike sharing counts along with environmental and temporal variables, This project aims to dissect the key drivers behind the fluctuating demand for bike sharing in </a:t>
            </a:r>
            <a:r>
              <a:rPr lang="en-IN" sz="1800" b="0" i="0" dirty="0" err="1">
                <a:solidFill>
                  <a:schemeClr val="tx1"/>
                </a:solidFill>
                <a:effectLst/>
                <a:latin typeface="Agency FB" panose="020B0503020202020204" pitchFamily="34" charset="77"/>
              </a:rPr>
              <a:t>ths</a:t>
            </a:r>
            <a:r>
              <a:rPr lang="en-IN" sz="1800" b="0" i="0" dirty="0">
                <a:solidFill>
                  <a:schemeClr val="tx1"/>
                </a:solidFill>
                <a:effectLst/>
                <a:latin typeface="Agency FB" panose="020B0503020202020204" pitchFamily="34" charset="77"/>
              </a:rPr>
              <a:t> urban landscape. Utilizing detailed hourly data, the analysis focuses on how environmental variables like temperature, humidity, and weather conditions, along with temporal factors such as weekends and holidays, affect bike sharing usage. Through linear regression and time series analysis, the project explores both linear and non-linear relationships between these variables and bike sharing counts. The findings provide valuable insights into the dynamics of urban bike sharing, highlighting the significant role of weather and time-related factors. This research offers practical implications for urban transportation planning and the promotion of sustainable mobility solutions.</a:t>
            </a:r>
            <a:br>
              <a:rPr lang="en-IN" sz="1800" dirty="0">
                <a:solidFill>
                  <a:schemeClr val="tx1"/>
                </a:solidFill>
                <a:latin typeface="Agency FB" panose="020B0503020202020204" pitchFamily="34" charset="77"/>
              </a:rPr>
            </a:br>
            <a:endParaRPr sz="1800" dirty="0">
              <a:solidFill>
                <a:schemeClr val="tx1"/>
              </a:solidFill>
              <a:latin typeface="Agency FB" panose="020B0503020202020204" pitchFamily="34" charset="7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fontScale="55000" lnSpcReduction="20000"/>
          </a:bodyPr>
          <a:lstStyle/>
          <a:p>
            <a:pPr algn="l"/>
            <a:r>
              <a:rPr lang="en-IN" b="0" i="0" dirty="0">
                <a:effectLst/>
                <a:latin typeface="Söhne"/>
              </a:rPr>
              <a:t>In this study, we examine the factors influencing bike sharing demand in London during 2016, focusing on environmental and temporal variables. The aim is to understand how aspects like weather conditions and days of the week affect people's bike sharing choices. This research is crucial for enhancing urban mobility strategies and promoting sustainable transportation.</a:t>
            </a:r>
          </a:p>
          <a:p>
            <a:pPr algn="l"/>
            <a:r>
              <a:rPr lang="en-IN" b="0" i="0" dirty="0">
                <a:effectLst/>
                <a:latin typeface="Söhne"/>
              </a:rPr>
              <a:t>Our method involves analysing hourly bike sharing data alongside weather and time-related information, using linear regression and time series analysis. This approach allows us to delve into the complex relationship between these factors and bike sharing usage.</a:t>
            </a:r>
          </a:p>
          <a:p>
            <a:pPr algn="l"/>
            <a:r>
              <a:rPr lang="en-IN" b="0" i="0" dirty="0">
                <a:effectLst/>
                <a:latin typeface="Söhne"/>
              </a:rPr>
              <a:t>Previous studies have highlighted the importance of environmental and urban dynamics in shaping bike sharing trends. Building upon this, our analysis offers new insights, particularly for London's unique urban setting. We find that weather conditions significantly influence bike sharing, reflecting broader trends in outdoor activities, while variations on weekends and holidays point to differing usage patterns for commuting and leisure.</a:t>
            </a:r>
          </a:p>
          <a:p>
            <a:pPr algn="l"/>
            <a:r>
              <a:rPr lang="en-IN" b="0" i="0" dirty="0">
                <a:effectLst/>
                <a:latin typeface="Söhne"/>
              </a:rPr>
              <a:t>Overall, this project sheds light on key drivers of bike sharing in London, providing valuable information for urban planners and contributing to the broader discussion on sustainable urban transportation.</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Description</a:t>
            </a:r>
            <a:endParaRPr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IN" b="0" i="0" dirty="0">
                <a:solidFill>
                  <a:schemeClr val="tx1"/>
                </a:solidFill>
                <a:effectLst/>
                <a:latin typeface="Söhne"/>
              </a:rPr>
              <a:t>The primary data source is an hourly record of bike sharing counts along with environmental and temporal variables.</a:t>
            </a:r>
          </a:p>
          <a:p>
            <a:pPr marL="0" lvl="0" indent="0" algn="l" rtl="0">
              <a:spcBef>
                <a:spcPts val="0"/>
              </a:spcBef>
              <a:spcAft>
                <a:spcPts val="0"/>
              </a:spcAft>
              <a:buNone/>
            </a:pPr>
            <a:endParaRPr lang="en-IN" dirty="0">
              <a:solidFill>
                <a:schemeClr val="tx1"/>
              </a:solidFill>
              <a:latin typeface="Söhne"/>
            </a:endParaRPr>
          </a:p>
          <a:p>
            <a:pPr marL="0" lvl="0" indent="0" algn="l" rtl="0">
              <a:spcBef>
                <a:spcPts val="0"/>
              </a:spcBef>
              <a:spcAft>
                <a:spcPts val="0"/>
              </a:spcAft>
              <a:buNone/>
            </a:pPr>
            <a:r>
              <a:rPr lang="en-IN" b="1" i="0" dirty="0">
                <a:effectLst/>
                <a:latin typeface="Söhne"/>
              </a:rPr>
              <a:t>Variables:</a:t>
            </a:r>
            <a:r>
              <a:rPr lang="en-IN" dirty="0">
                <a:latin typeface="Söhne"/>
              </a:rPr>
              <a:t> </a:t>
            </a:r>
            <a:r>
              <a:rPr lang="en-IN" b="1" i="0" dirty="0">
                <a:effectLst/>
                <a:latin typeface="Söhne"/>
              </a:rPr>
              <a:t>Timestamp</a:t>
            </a:r>
            <a:r>
              <a:rPr lang="en-IN" dirty="0">
                <a:latin typeface="Söhne"/>
              </a:rPr>
              <a:t>, </a:t>
            </a:r>
            <a:r>
              <a:rPr lang="en-IN" b="1" i="0" dirty="0">
                <a:effectLst/>
                <a:latin typeface="Söhne"/>
              </a:rPr>
              <a:t>Cnt</a:t>
            </a:r>
            <a:r>
              <a:rPr lang="en-IN" dirty="0">
                <a:latin typeface="Söhne"/>
              </a:rPr>
              <a:t>, </a:t>
            </a:r>
            <a:r>
              <a:rPr lang="en-IN" b="1" i="0" dirty="0">
                <a:effectLst/>
                <a:latin typeface="Söhne"/>
              </a:rPr>
              <a:t>Temperature Variables (t1, t2)</a:t>
            </a:r>
            <a:r>
              <a:rPr lang="en-IN" dirty="0">
                <a:latin typeface="Söhne"/>
              </a:rPr>
              <a:t>,</a:t>
            </a:r>
            <a:r>
              <a:rPr lang="en-IN" b="1" i="0" dirty="0">
                <a:effectLst/>
                <a:latin typeface="Söhne"/>
              </a:rPr>
              <a:t>Humidity (hum)</a:t>
            </a:r>
            <a:r>
              <a:rPr lang="en-IN" dirty="0">
                <a:latin typeface="Söhne"/>
              </a:rPr>
              <a:t>,</a:t>
            </a:r>
            <a:r>
              <a:rPr lang="en-IN" b="1" i="0" dirty="0">
                <a:effectLst/>
                <a:latin typeface="Söhne"/>
              </a:rPr>
              <a:t>Wind Speed</a:t>
            </a:r>
            <a:r>
              <a:rPr lang="en-IN" dirty="0">
                <a:latin typeface="Söhne"/>
              </a:rPr>
              <a:t>, </a:t>
            </a:r>
            <a:r>
              <a:rPr lang="en-IN" b="1" i="0" dirty="0">
                <a:effectLst/>
                <a:latin typeface="Söhne"/>
              </a:rPr>
              <a:t>Weather Code</a:t>
            </a:r>
            <a:r>
              <a:rPr lang="en-IN" dirty="0">
                <a:latin typeface="Söhne"/>
              </a:rPr>
              <a:t>, </a:t>
            </a:r>
            <a:r>
              <a:rPr lang="en-IN" b="1" i="0" dirty="0">
                <a:effectLst/>
                <a:latin typeface="Söhne"/>
              </a:rPr>
              <a:t>Is_holiday</a:t>
            </a:r>
            <a:r>
              <a:rPr lang="en-IN" dirty="0">
                <a:latin typeface="Söhne"/>
              </a:rPr>
              <a:t>, </a:t>
            </a:r>
            <a:r>
              <a:rPr lang="en-IN" b="1" i="0" dirty="0">
                <a:effectLst/>
                <a:latin typeface="Söhne"/>
              </a:rPr>
              <a:t>Is_weekend</a:t>
            </a:r>
            <a:r>
              <a:rPr lang="en-IN" dirty="0">
                <a:latin typeface="Söhne"/>
              </a:rPr>
              <a:t>, </a:t>
            </a:r>
            <a:r>
              <a:rPr lang="en-IN" b="1" i="0" dirty="0">
                <a:effectLst/>
                <a:latin typeface="Söhne"/>
              </a:rPr>
              <a:t>Season</a:t>
            </a:r>
            <a:r>
              <a:rPr lang="en-IN" dirty="0">
                <a:latin typeface="Söhne"/>
              </a:rPr>
              <a:t>, </a:t>
            </a:r>
            <a:r>
              <a:rPr lang="en-IN" b="1" i="0" dirty="0">
                <a:effectLst/>
                <a:latin typeface="Söhne"/>
              </a:rPr>
              <a:t>Additional Variables</a:t>
            </a:r>
          </a:p>
          <a:p>
            <a:pPr marL="0" lvl="0" indent="0" algn="l" rtl="0">
              <a:spcBef>
                <a:spcPts val="0"/>
              </a:spcBef>
              <a:spcAft>
                <a:spcPts val="0"/>
              </a:spcAft>
              <a:buNone/>
            </a:pPr>
            <a:endParaRPr lang="en-IN" b="0" i="0" dirty="0">
              <a:solidFill>
                <a:schemeClr val="tx1"/>
              </a:solidFill>
              <a:effectLst/>
              <a:latin typeface="Söhne"/>
            </a:endParaRPr>
          </a:p>
          <a:p>
            <a:pPr marL="0" lvl="0" indent="0" algn="l" rtl="0">
              <a:spcBef>
                <a:spcPts val="0"/>
              </a:spcBef>
              <a:spcAft>
                <a:spcPts val="0"/>
              </a:spcAft>
              <a:buNone/>
            </a:pPr>
            <a:r>
              <a:rPr lang="en-IN" b="0" i="0" dirty="0">
                <a:solidFill>
                  <a:schemeClr val="tx1"/>
                </a:solidFill>
                <a:effectLst/>
                <a:latin typeface="Söhne"/>
              </a:rPr>
              <a:t>The dataset originally presents a panel data structure, recording multiple variables across different time points. We transformed this into a cross-sectional dataset to focus on specific time points for our analysis. This transformation involved aggregating hourly data into larger time frames where necessary and ensuring consistency across different variables.</a:t>
            </a:r>
          </a:p>
          <a:p>
            <a:pPr marL="0" lvl="0" indent="0" algn="l" rtl="0">
              <a:spcBef>
                <a:spcPts val="0"/>
              </a:spcBef>
              <a:spcAft>
                <a:spcPts val="0"/>
              </a:spcAft>
              <a:buNone/>
            </a:pPr>
            <a:endParaRPr lang="en-IN" b="0" i="0" dirty="0">
              <a:effectLst/>
              <a:latin typeface="Söhne"/>
            </a:endParaRPr>
          </a:p>
          <a:p>
            <a:pPr marL="0" lvl="0" indent="0" algn="l" rtl="0">
              <a:spcBef>
                <a:spcPts val="0"/>
              </a:spcBef>
              <a:spcAft>
                <a:spcPts val="0"/>
              </a:spcAft>
              <a:buNone/>
            </a:pPr>
            <a:r>
              <a:rPr lang="en-IN" b="0" i="0" dirty="0">
                <a:effectLst/>
                <a:latin typeface="Söhne"/>
              </a:rPr>
              <a:t>Our preliminary exploratory analysis included generating summary statistics and exploratory graphs. This process helped us understand the distribution of key variables, identify any outliers or anomalies, and assess the need for data cleaning. It also provided initial insights into potential relationships between variables, guiding our subsequent regression analysis.</a:t>
            </a:r>
          </a:p>
          <a:p>
            <a:pPr marL="114300" indent="0" algn="l">
              <a:buNone/>
            </a:pPr>
            <a:endParaRPr lang="en-IN" b="0" i="0" dirty="0">
              <a:effectLst/>
              <a:latin typeface="Söhne"/>
            </a:endParaRPr>
          </a:p>
          <a:p>
            <a:pPr marL="114300" indent="0">
              <a:buNone/>
            </a:pPr>
            <a:br>
              <a:rPr lang="en-IN" dirty="0"/>
            </a:b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Econometric Model</a:t>
            </a:r>
            <a:endParaRPr dirty="0"/>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fontScale="47500" lnSpcReduction="20000"/>
          </a:bodyPr>
          <a:lstStyle/>
          <a:p>
            <a:pPr marL="114300" indent="0" algn="l">
              <a:buNone/>
            </a:pPr>
            <a:r>
              <a:rPr lang="en-IN" b="1" i="0" dirty="0">
                <a:solidFill>
                  <a:schemeClr val="tx1"/>
                </a:solidFill>
                <a:effectLst/>
                <a:latin typeface="Söhne"/>
              </a:rPr>
              <a:t>Dependent Variable:</a:t>
            </a:r>
            <a:r>
              <a:rPr lang="en-IN" b="0" i="0" dirty="0">
                <a:solidFill>
                  <a:schemeClr val="tx1"/>
                </a:solidFill>
                <a:effectLst/>
                <a:latin typeface="Söhne"/>
              </a:rPr>
              <a:t> Bike sharing count (cnt).</a:t>
            </a:r>
          </a:p>
          <a:p>
            <a:pPr marL="114300" indent="0" algn="l">
              <a:buNone/>
            </a:pPr>
            <a:r>
              <a:rPr lang="en-IN" b="1" i="0" dirty="0">
                <a:solidFill>
                  <a:schemeClr val="tx1"/>
                </a:solidFill>
                <a:effectLst/>
                <a:latin typeface="Söhne"/>
              </a:rPr>
              <a:t>Independent Variables:</a:t>
            </a:r>
            <a:r>
              <a:rPr lang="en-IN" b="0" i="0" dirty="0">
                <a:solidFill>
                  <a:schemeClr val="tx1"/>
                </a:solidFill>
                <a:effectLst/>
                <a:latin typeface="Söhne"/>
              </a:rPr>
              <a:t> Temperature (t1, t2), humidity (hum), wind speed, weather conditions, Is_holiday, Is_weekend, and season.</a:t>
            </a:r>
          </a:p>
          <a:p>
            <a:pPr marL="114300" indent="0" algn="l">
              <a:buNone/>
            </a:pPr>
            <a:endParaRPr lang="en-IN" dirty="0">
              <a:solidFill>
                <a:schemeClr val="tx1"/>
              </a:solidFill>
              <a:latin typeface="Söhne"/>
            </a:endParaRPr>
          </a:p>
          <a:p>
            <a:pPr marL="114300" indent="0" algn="l">
              <a:buNone/>
            </a:pPr>
            <a:r>
              <a:rPr lang="en-IN" b="1" i="0" dirty="0">
                <a:solidFill>
                  <a:schemeClr val="tx1"/>
                </a:solidFill>
                <a:effectLst/>
                <a:latin typeface="Söhne"/>
              </a:rPr>
              <a:t>Primary Method:</a:t>
            </a:r>
            <a:r>
              <a:rPr lang="en-IN" b="0" i="0" dirty="0">
                <a:solidFill>
                  <a:schemeClr val="tx1"/>
                </a:solidFill>
                <a:effectLst/>
                <a:latin typeface="Söhne"/>
              </a:rPr>
              <a:t> Linear Regression Analysis.</a:t>
            </a:r>
          </a:p>
          <a:p>
            <a:pPr marL="114300" indent="0" algn="l">
              <a:buNone/>
            </a:pPr>
            <a:r>
              <a:rPr lang="en-IN" b="1" i="0" dirty="0">
                <a:solidFill>
                  <a:schemeClr val="tx1"/>
                </a:solidFill>
                <a:effectLst/>
                <a:latin typeface="Söhne"/>
              </a:rPr>
              <a:t>Purpose:</a:t>
            </a:r>
            <a:r>
              <a:rPr lang="en-IN" b="0" i="0" dirty="0">
                <a:solidFill>
                  <a:schemeClr val="tx1"/>
                </a:solidFill>
                <a:effectLst/>
                <a:latin typeface="Söhne"/>
              </a:rPr>
              <a:t> To estimate the relationship between bike sharing counts and selected independent variables.</a:t>
            </a:r>
          </a:p>
          <a:p>
            <a:pPr marL="114300" indent="0" algn="l">
              <a:buNone/>
            </a:pPr>
            <a:r>
              <a:rPr lang="en-IN" b="1" i="0" dirty="0">
                <a:effectLst/>
                <a:latin typeface="Söhne"/>
              </a:rPr>
              <a:t>Functional Form:</a:t>
            </a:r>
            <a:endParaRPr lang="en-IN" b="0" i="0" dirty="0">
              <a:effectLst/>
              <a:latin typeface="Söhne"/>
            </a:endParaRPr>
          </a:p>
          <a:p>
            <a:pPr marL="742950" lvl="1" indent="-285750" algn="l">
              <a:buFont typeface="Arial" panose="020B0604020202020204" pitchFamily="34" charset="0"/>
              <a:buChar char="•"/>
            </a:pPr>
            <a:r>
              <a:rPr lang="en-IN" b="1" i="0" dirty="0">
                <a:effectLst/>
                <a:latin typeface="Söhne"/>
              </a:rPr>
              <a:t>Linear Model:</a:t>
            </a:r>
            <a:r>
              <a:rPr lang="en-IN" b="0" i="0" dirty="0">
                <a:effectLst/>
                <a:latin typeface="Söhne"/>
              </a:rPr>
              <a:t> Initial approach to understand direct relationships.</a:t>
            </a:r>
          </a:p>
          <a:p>
            <a:pPr marL="742950" lvl="1" indent="-285750" algn="l">
              <a:buFont typeface="Arial" panose="020B0604020202020204" pitchFamily="34" charset="0"/>
              <a:buChar char="•"/>
            </a:pPr>
            <a:r>
              <a:rPr lang="en-IN" b="1" i="0" dirty="0">
                <a:effectLst/>
                <a:latin typeface="Söhne"/>
              </a:rPr>
              <a:t>Consideration for Non-Linearity:</a:t>
            </a:r>
            <a:r>
              <a:rPr lang="en-IN" b="0" i="0" dirty="0">
                <a:effectLst/>
                <a:latin typeface="Söhne"/>
              </a:rPr>
              <a:t> To explore more complex relationships, potential inclusion of polynomial terms or interaction effects.</a:t>
            </a:r>
          </a:p>
          <a:p>
            <a:pPr marL="742950" lvl="1" indent="-285750" algn="l">
              <a:buFont typeface="Arial" panose="020B0604020202020204" pitchFamily="34" charset="0"/>
              <a:buChar char="•"/>
            </a:pPr>
            <a:r>
              <a:rPr lang="en-IN" b="1" i="0" dirty="0">
                <a:effectLst/>
                <a:latin typeface="Söhne"/>
              </a:rPr>
              <a:t>Reason for Choice:</a:t>
            </a:r>
            <a:r>
              <a:rPr lang="en-IN" b="0" i="0" dirty="0">
                <a:effectLst/>
                <a:latin typeface="Söhne"/>
              </a:rPr>
              <a:t> Linear models provide a clear, interpretable baseline. Adjustments for non-linearity or interactions allow for a more nuanced understanding of the data.</a:t>
            </a:r>
          </a:p>
          <a:p>
            <a:pPr marL="114300" indent="0" algn="l">
              <a:buNone/>
            </a:pPr>
            <a:r>
              <a:rPr lang="en-IN" b="1" i="0" dirty="0">
                <a:effectLst/>
                <a:latin typeface="Söhne"/>
              </a:rPr>
              <a:t>Model Evolution:</a:t>
            </a:r>
            <a:endParaRPr lang="en-IN" b="0" i="0" dirty="0">
              <a:effectLst/>
              <a:latin typeface="Söhne"/>
            </a:endParaRPr>
          </a:p>
          <a:p>
            <a:pPr marL="742950" lvl="1" indent="-285750" algn="l">
              <a:buFont typeface="Arial" panose="020B0604020202020204" pitchFamily="34" charset="0"/>
              <a:buChar char="•"/>
            </a:pPr>
            <a:r>
              <a:rPr lang="en-IN" b="1" i="0" dirty="0">
                <a:effectLst/>
                <a:latin typeface="Söhne"/>
              </a:rPr>
              <a:t>From Simple to Complex:</a:t>
            </a:r>
            <a:r>
              <a:rPr lang="en-IN" b="0" i="0" dirty="0">
                <a:effectLst/>
                <a:latin typeface="Söhne"/>
              </a:rPr>
              <a:t> Starting with basic models, progressively adding variables to understand their individual and combined effects.</a:t>
            </a:r>
          </a:p>
          <a:p>
            <a:pPr marL="742950" lvl="1" indent="-285750" algn="l">
              <a:buFont typeface="Arial" panose="020B0604020202020204" pitchFamily="34" charset="0"/>
              <a:buChar char="•"/>
            </a:pPr>
            <a:r>
              <a:rPr lang="en-IN" b="1" i="0" dirty="0">
                <a:effectLst/>
                <a:latin typeface="Söhne"/>
              </a:rPr>
              <a:t>Diagnostic Tests:</a:t>
            </a:r>
            <a:r>
              <a:rPr lang="en-IN" b="0" i="0" dirty="0">
                <a:effectLst/>
                <a:latin typeface="Söhne"/>
              </a:rPr>
              <a:t> Conducted to ensure model validity and to refine model specifications.</a:t>
            </a:r>
          </a:p>
          <a:p>
            <a:pPr marL="114300" indent="0" algn="l">
              <a:buNone/>
            </a:pPr>
            <a:r>
              <a:rPr lang="en-IN" b="1" i="0" dirty="0">
                <a:effectLst/>
                <a:latin typeface="Söhne"/>
              </a:rPr>
              <a:t>Additional Considerations:</a:t>
            </a:r>
            <a:endParaRPr lang="en-IN" b="0" i="0" dirty="0">
              <a:effectLst/>
              <a:latin typeface="Söhne"/>
            </a:endParaRPr>
          </a:p>
          <a:p>
            <a:pPr marL="742950" lvl="1" indent="-285750" algn="l">
              <a:buFont typeface="Arial" panose="020B0604020202020204" pitchFamily="34" charset="0"/>
              <a:buChar char="•"/>
            </a:pPr>
            <a:r>
              <a:rPr lang="en-IN" b="1" i="0" dirty="0">
                <a:effectLst/>
                <a:latin typeface="Söhne"/>
              </a:rPr>
              <a:t>Time Series Analysis:</a:t>
            </a:r>
            <a:r>
              <a:rPr lang="en-IN" b="0" i="0" dirty="0">
                <a:effectLst/>
                <a:latin typeface="Söhne"/>
              </a:rPr>
              <a:t> If applicable, to address any autocorrelation due to the temporal nature of the data.</a:t>
            </a:r>
          </a:p>
          <a:p>
            <a:pPr marL="742950" lvl="1" indent="-285750" algn="l">
              <a:buFont typeface="Arial" panose="020B0604020202020204" pitchFamily="34" charset="0"/>
              <a:buChar char="•"/>
            </a:pPr>
            <a:r>
              <a:rPr lang="en-IN" b="1" i="0" dirty="0">
                <a:effectLst/>
                <a:latin typeface="Söhne"/>
              </a:rPr>
              <a:t>Panel Data Techniques:</a:t>
            </a:r>
            <a:r>
              <a:rPr lang="en-IN" b="0" i="0" dirty="0">
                <a:effectLst/>
                <a:latin typeface="Söhne"/>
              </a:rPr>
              <a:t> Consideration for fixed or random effects if analysing panel data structure.</a:t>
            </a:r>
          </a:p>
          <a:p>
            <a:pPr marL="114300" indent="0" algn="l">
              <a:buNone/>
            </a:pPr>
            <a:endParaRPr lang="en-IN" b="0" i="0" dirty="0">
              <a:solidFill>
                <a:schemeClr val="tx1"/>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84" name="Google Shape;84;p18"/>
          <p:cNvSpPr txBox="1">
            <a:spLocks noGrp="1"/>
          </p:cNvSpPr>
          <p:nvPr>
            <p:ph type="title"/>
          </p:nvPr>
        </p:nvSpPr>
        <p:spPr>
          <a:xfrm>
            <a:off x="628650" y="482600"/>
            <a:ext cx="2916395" cy="1350394"/>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800" kern="1200" spc="200">
                <a:solidFill>
                  <a:schemeClr val="tx1"/>
                </a:solidFill>
                <a:latin typeface="+mj-lt"/>
                <a:ea typeface="+mj-ea"/>
                <a:cs typeface="+mj-cs"/>
              </a:rPr>
              <a:t>Part 1: Descriptive statistics</a:t>
            </a:r>
          </a:p>
        </p:txBody>
      </p:sp>
      <p:sp>
        <p:nvSpPr>
          <p:cNvPr id="85" name="Google Shape;85;p18"/>
          <p:cNvSpPr txBox="1">
            <a:spLocks noGrp="1"/>
          </p:cNvSpPr>
          <p:nvPr>
            <p:ph type="body" idx="1"/>
          </p:nvPr>
        </p:nvSpPr>
        <p:spPr>
          <a:xfrm>
            <a:off x="628650" y="1967534"/>
            <a:ext cx="3403854" cy="3175965"/>
          </a:xfrm>
          <a:prstGeom prst="rect">
            <a:avLst/>
          </a:prstGeom>
        </p:spPr>
        <p:txBody>
          <a:bodyPr spcFirstLastPara="1" vert="horz" lIns="91440" tIns="45720" rIns="91440" bIns="45720" rtlCol="0" anchorCtr="0">
            <a:normAutofit/>
          </a:bodyPr>
          <a:lstStyle/>
          <a:p>
            <a:pPr indent="-228600" defTabSz="914400">
              <a:lnSpc>
                <a:spcPct val="90000"/>
              </a:lnSpc>
              <a:buFont typeface="Arial" panose="020B0604020202020204" pitchFamily="34" charset="0"/>
              <a:buChar char="•"/>
            </a:pPr>
            <a:r>
              <a:rPr lang="en-US" sz="900" b="0" i="0" dirty="0">
                <a:effectLst/>
              </a:rPr>
              <a:t>The histograms for key variables in our bike sharing dataset show:</a:t>
            </a:r>
          </a:p>
          <a:p>
            <a:pPr indent="-228600" defTabSz="914400">
              <a:lnSpc>
                <a:spcPct val="90000"/>
              </a:lnSpc>
              <a:buFont typeface="Arial" panose="020B0604020202020204" pitchFamily="34" charset="0"/>
              <a:buChar char="•"/>
            </a:pPr>
            <a:r>
              <a:rPr lang="en-US" sz="900" b="1" i="0" dirty="0">
                <a:effectLst/>
              </a:rPr>
              <a:t>Real Temperature</a:t>
            </a:r>
            <a:r>
              <a:rPr lang="en-US" sz="900" b="0" i="0" dirty="0">
                <a:effectLst/>
              </a:rPr>
              <a:t>: normally distributed around a mean of 12.38°C.</a:t>
            </a:r>
          </a:p>
          <a:p>
            <a:pPr indent="-228600" defTabSz="914400">
              <a:lnSpc>
                <a:spcPct val="90000"/>
              </a:lnSpc>
              <a:buFont typeface="Arial" panose="020B0604020202020204" pitchFamily="34" charset="0"/>
              <a:buChar char="•"/>
            </a:pPr>
            <a:r>
              <a:rPr lang="en-US" sz="900" b="1" i="0" dirty="0">
                <a:effectLst/>
              </a:rPr>
              <a:t>Feels Like Temperature</a:t>
            </a:r>
            <a:r>
              <a:rPr lang="en-US" sz="900" b="0" i="0" dirty="0">
                <a:effectLst/>
              </a:rPr>
              <a:t>: Bimodal distribution, indicating varied perception of temperatures.</a:t>
            </a:r>
          </a:p>
          <a:p>
            <a:pPr indent="-228600" defTabSz="914400">
              <a:lnSpc>
                <a:spcPct val="90000"/>
              </a:lnSpc>
              <a:buFont typeface="Arial" panose="020B0604020202020204" pitchFamily="34" charset="0"/>
              <a:buChar char="•"/>
            </a:pPr>
            <a:r>
              <a:rPr lang="en-US" sz="900" b="1" i="0" dirty="0">
                <a:effectLst/>
              </a:rPr>
              <a:t>Humidity</a:t>
            </a:r>
            <a:r>
              <a:rPr lang="en-US" sz="900" b="0" i="0" dirty="0">
                <a:effectLst/>
              </a:rPr>
              <a:t>: Left-skewed, suggesting higher humidity levels are more common.</a:t>
            </a:r>
          </a:p>
          <a:p>
            <a:pPr indent="-228600" defTabSz="914400">
              <a:lnSpc>
                <a:spcPct val="90000"/>
              </a:lnSpc>
              <a:buFont typeface="Arial" panose="020B0604020202020204" pitchFamily="34" charset="0"/>
              <a:buChar char="•"/>
            </a:pPr>
            <a:r>
              <a:rPr lang="en-US" sz="900" b="1" i="0" dirty="0">
                <a:effectLst/>
              </a:rPr>
              <a:t>Wind Speed</a:t>
            </a:r>
            <a:r>
              <a:rPr lang="en-US" sz="900" b="0" i="0" dirty="0">
                <a:effectLst/>
              </a:rPr>
              <a:t>: Right-skewed, with most days having moderate wind.</a:t>
            </a:r>
          </a:p>
          <a:p>
            <a:pPr indent="-228600" defTabSz="914400">
              <a:lnSpc>
                <a:spcPct val="90000"/>
              </a:lnSpc>
              <a:buFont typeface="Arial" panose="020B0604020202020204" pitchFamily="34" charset="0"/>
              <a:buChar char="•"/>
            </a:pPr>
            <a:r>
              <a:rPr lang="en-US" sz="900" b="1" i="0" dirty="0">
                <a:effectLst/>
              </a:rPr>
              <a:t>Shared Bike Count</a:t>
            </a:r>
            <a:r>
              <a:rPr lang="en-US" sz="900" b="0" i="0" dirty="0">
                <a:effectLst/>
              </a:rPr>
              <a:t>: Right-skewed, with occasional peaks indicating days of high usage.</a:t>
            </a:r>
          </a:p>
          <a:p>
            <a:pPr indent="-228600" defTabSz="914400">
              <a:lnSpc>
                <a:spcPct val="90000"/>
              </a:lnSpc>
              <a:buFont typeface="Arial" panose="020B0604020202020204" pitchFamily="34" charset="0"/>
              <a:buChar char="•"/>
            </a:pPr>
            <a:r>
              <a:rPr lang="en-US" sz="900" b="0" i="0" dirty="0">
                <a:effectLst/>
              </a:rPr>
              <a:t>These distributions indicate diverse environmental conditions and bike usage patterns, with the variability in 'feels like' temperature and bike counts suggesting the influence of additional factors or specific events. The analysis suggests that temperature, both real and perceived, along with humidity and wind speed, could be significant predictors of bike sharing demand, warranting further investigation through regression analysis that accounts for non-linear relationships.</a:t>
            </a:r>
          </a:p>
          <a:p>
            <a:pPr marL="0" lvl="0" indent="-228600" defTabSz="914400">
              <a:lnSpc>
                <a:spcPct val="90000"/>
              </a:lnSpc>
              <a:spcBef>
                <a:spcPts val="1000"/>
              </a:spcBef>
              <a:spcAft>
                <a:spcPts val="1200"/>
              </a:spcAft>
              <a:buFont typeface="Arial" panose="020B0604020202020204" pitchFamily="34" charset="0"/>
              <a:buChar char="•"/>
            </a:pPr>
            <a:endParaRPr lang="en-US" sz="900" dirty="0"/>
          </a:p>
        </p:txBody>
      </p:sp>
      <p:pic>
        <p:nvPicPr>
          <p:cNvPr id="3" name="Picture 2" descr="A screenshot of a computer program&#10;&#10;Description automatically generated">
            <a:extLst>
              <a:ext uri="{FF2B5EF4-FFF2-40B4-BE49-F238E27FC236}">
                <a16:creationId xmlns:a16="http://schemas.microsoft.com/office/drawing/2014/main" id="{C7912B5C-B6A6-4CB8-3E7A-29687C7A0675}"/>
              </a:ext>
            </a:extLst>
          </p:cNvPr>
          <p:cNvPicPr>
            <a:picLocks noChangeAspect="1"/>
          </p:cNvPicPr>
          <p:nvPr/>
        </p:nvPicPr>
        <p:blipFill>
          <a:blip r:embed="rId3"/>
          <a:stretch>
            <a:fillRect/>
          </a:stretch>
        </p:blipFill>
        <p:spPr>
          <a:xfrm>
            <a:off x="4570857" y="1281535"/>
            <a:ext cx="4487704" cy="2580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678809" y="2664751"/>
            <a:ext cx="5797296" cy="641555"/>
          </a:xfrm>
          <a:prstGeom prst="rect">
            <a:avLst/>
          </a:prstGeom>
          <a:noFill/>
          <a:ln>
            <a:solidFill>
              <a:schemeClr val="bg1"/>
            </a:solid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1800" spc="200" dirty="0">
                <a:solidFill>
                  <a:schemeClr val="accent2">
                    <a:lumMod val="50000"/>
                  </a:schemeClr>
                </a:solidFill>
              </a:rPr>
              <a:t>Part 2: Baseline Regression Analysis</a:t>
            </a:r>
          </a:p>
        </p:txBody>
      </p:sp>
      <p:sp>
        <p:nvSpPr>
          <p:cNvPr id="91" name="Google Shape;91;p19"/>
          <p:cNvSpPr txBox="1">
            <a:spLocks noGrp="1"/>
          </p:cNvSpPr>
          <p:nvPr>
            <p:ph type="body" idx="1"/>
          </p:nvPr>
        </p:nvSpPr>
        <p:spPr>
          <a:xfrm>
            <a:off x="1678809" y="3634557"/>
            <a:ext cx="5786382" cy="953667"/>
          </a:xfrm>
          <a:prstGeom prst="rect">
            <a:avLst/>
          </a:prstGeom>
        </p:spPr>
        <p:txBody>
          <a:bodyPr spcFirstLastPara="1" vert="horz" lIns="91440" tIns="45720" rIns="91440" bIns="45720" rtlCol="0" anchorCtr="0">
            <a:normAutofit/>
          </a:bodyPr>
          <a:lstStyle/>
          <a:p>
            <a:pPr marL="457200" lvl="0" indent="-228600" defTabSz="914400">
              <a:spcBef>
                <a:spcPts val="1000"/>
              </a:spcBef>
              <a:spcAft>
                <a:spcPts val="0"/>
              </a:spcAft>
              <a:buFont typeface="Arial" panose="020B0604020202020204" pitchFamily="34" charset="0"/>
              <a:buChar char="•"/>
            </a:pPr>
            <a:endParaRPr lang="en-US">
              <a:solidFill>
                <a:schemeClr val="bg1"/>
              </a:solidFill>
            </a:endParaRPr>
          </a:p>
          <a:p>
            <a:pPr marL="0" lvl="0" indent="-228600" defTabSz="914400">
              <a:spcBef>
                <a:spcPts val="1000"/>
              </a:spcBef>
              <a:spcAft>
                <a:spcPts val="1200"/>
              </a:spcAft>
              <a:buFont typeface="Arial" panose="020B0604020202020204" pitchFamily="34" charset="0"/>
              <a:buChar char="•"/>
            </a:pPr>
            <a:endParaRPr lang="en-US">
              <a:solidFill>
                <a:schemeClr val="bg1"/>
              </a:solidFill>
            </a:endParaRPr>
          </a:p>
        </p:txBody>
      </p:sp>
      <p:pic>
        <p:nvPicPr>
          <p:cNvPr id="5" name="Picture 4" descr="A screenshot of a computer program&#10;&#10;Description automatically generated">
            <a:extLst>
              <a:ext uri="{FF2B5EF4-FFF2-40B4-BE49-F238E27FC236}">
                <a16:creationId xmlns:a16="http://schemas.microsoft.com/office/drawing/2014/main" id="{E3304B20-5BFD-4BBD-73AD-A49FCF1C4B5E}"/>
              </a:ext>
            </a:extLst>
          </p:cNvPr>
          <p:cNvPicPr>
            <a:picLocks noChangeAspect="1"/>
          </p:cNvPicPr>
          <p:nvPr/>
        </p:nvPicPr>
        <p:blipFill rotWithShape="1">
          <a:blip r:embed="rId3"/>
          <a:srcRect r="33061"/>
          <a:stretch/>
        </p:blipFill>
        <p:spPr>
          <a:xfrm>
            <a:off x="0" y="-19857"/>
            <a:ext cx="3044932" cy="2570060"/>
          </a:xfrm>
          <a:prstGeom prst="rect">
            <a:avLst/>
          </a:prstGeom>
        </p:spPr>
      </p:pic>
      <p:pic>
        <p:nvPicPr>
          <p:cNvPr id="3" name="Picture 2" descr="A screenshot of a computer code&#10;&#10;Description automatically generated">
            <a:extLst>
              <a:ext uri="{FF2B5EF4-FFF2-40B4-BE49-F238E27FC236}">
                <a16:creationId xmlns:a16="http://schemas.microsoft.com/office/drawing/2014/main" id="{6AD3BD03-8B1F-E366-2E9E-4375DBEC698B}"/>
              </a:ext>
            </a:extLst>
          </p:cNvPr>
          <p:cNvPicPr>
            <a:picLocks noChangeAspect="1"/>
          </p:cNvPicPr>
          <p:nvPr/>
        </p:nvPicPr>
        <p:blipFill rotWithShape="1">
          <a:blip r:embed="rId4"/>
          <a:srcRect r="24651" b="-3"/>
          <a:stretch/>
        </p:blipFill>
        <p:spPr>
          <a:xfrm>
            <a:off x="3049546" y="0"/>
            <a:ext cx="3049524" cy="257006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9C18795-5C25-A5EE-E682-0173C1D6C6D2}"/>
              </a:ext>
            </a:extLst>
          </p:cNvPr>
          <p:cNvPicPr>
            <a:picLocks noChangeAspect="1"/>
          </p:cNvPicPr>
          <p:nvPr/>
        </p:nvPicPr>
        <p:blipFill rotWithShape="1">
          <a:blip r:embed="rId5"/>
          <a:srcRect l="1951" r="26498" b="-1"/>
          <a:stretch/>
        </p:blipFill>
        <p:spPr>
          <a:xfrm>
            <a:off x="6089904" y="10"/>
            <a:ext cx="3054096" cy="2571739"/>
          </a:xfrm>
          <a:prstGeom prst="rect">
            <a:avLst/>
          </a:prstGeom>
        </p:spPr>
      </p:pic>
      <p:sp>
        <p:nvSpPr>
          <p:cNvPr id="8" name="TextBox 7">
            <a:extLst>
              <a:ext uri="{FF2B5EF4-FFF2-40B4-BE49-F238E27FC236}">
                <a16:creationId xmlns:a16="http://schemas.microsoft.com/office/drawing/2014/main" id="{50F52F25-3820-FC53-9E22-DC9E0ADA7665}"/>
              </a:ext>
            </a:extLst>
          </p:cNvPr>
          <p:cNvSpPr txBox="1"/>
          <p:nvPr/>
        </p:nvSpPr>
        <p:spPr>
          <a:xfrm>
            <a:off x="-87086" y="3399308"/>
            <a:ext cx="9318171" cy="2246769"/>
          </a:xfrm>
          <a:prstGeom prst="rect">
            <a:avLst/>
          </a:prstGeom>
          <a:noFill/>
        </p:spPr>
        <p:txBody>
          <a:bodyPr wrap="square" rtlCol="0">
            <a:spAutoFit/>
          </a:bodyPr>
          <a:lstStyle/>
          <a:p>
            <a:pPr algn="l"/>
            <a:r>
              <a:rPr lang="en-IN" sz="1200" b="0" i="0" dirty="0">
                <a:effectLst/>
                <a:latin typeface="Söhne"/>
              </a:rPr>
              <a:t>From the analysis, we can conclude that both the real and 'feels like' temperature have a significant positive impact on bike sharing demand, with the relationship being non-linear. Humidity and adverse weather conditions, such as rain, tend to decrease bike sharing, while daylight hours increase usage. The complexity of these relationships is captured better by non-linear and log-linear models, which adjust for the skewness and potential multiplicative effects in the data. </a:t>
            </a:r>
            <a:br>
              <a:rPr lang="en-IN" sz="1200" b="0" i="0" dirty="0">
                <a:effectLst/>
                <a:latin typeface="Söhne"/>
              </a:rPr>
            </a:br>
            <a:br>
              <a:rPr lang="en-IN" sz="1200" b="0" i="0" dirty="0">
                <a:effectLst/>
                <a:latin typeface="Söhne"/>
              </a:rPr>
            </a:br>
            <a:r>
              <a:rPr lang="en-IN" sz="1200" b="0" i="0" dirty="0">
                <a:effectLst/>
                <a:latin typeface="Söhne"/>
              </a:rPr>
              <a:t>While the regression models offer significant insights, they also come with caveats. The presence of unobserved factors, potential measurement errors, and the assumption that past patterns will predict future behaviours can affect the internal and external validity of the analysis. The findings are specific to the London context and may not generalize to other cities or times. It’s also important to consider that the causal effect may be confounded by variables not included in the model.</a:t>
            </a:r>
          </a:p>
          <a:p>
            <a:br>
              <a:rPr lang="en-IN" sz="1400" dirty="0"/>
            </a:b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20"/>
          <p:cNvSpPr txBox="1">
            <a:spLocks noGrp="1"/>
          </p:cNvSpPr>
          <p:nvPr>
            <p:ph type="title"/>
          </p:nvPr>
        </p:nvSpPr>
        <p:spPr>
          <a:xfrm>
            <a:off x="4613470" y="364638"/>
            <a:ext cx="4047928" cy="99417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100" spc="200" dirty="0"/>
              <a:t>Part 3: Alternative Regression Specification</a:t>
            </a:r>
          </a:p>
        </p:txBody>
      </p:sp>
      <p:pic>
        <p:nvPicPr>
          <p:cNvPr id="5" name="Picture 4" descr="A screenshot of a computer code&#10;&#10;Description automatically generated">
            <a:extLst>
              <a:ext uri="{FF2B5EF4-FFF2-40B4-BE49-F238E27FC236}">
                <a16:creationId xmlns:a16="http://schemas.microsoft.com/office/drawing/2014/main" id="{9F70C34D-F070-83EE-90DF-C4DAE2448148}"/>
              </a:ext>
            </a:extLst>
          </p:cNvPr>
          <p:cNvPicPr>
            <a:picLocks noChangeAspect="1"/>
          </p:cNvPicPr>
          <p:nvPr/>
        </p:nvPicPr>
        <p:blipFill>
          <a:blip r:embed="rId3"/>
          <a:stretch>
            <a:fillRect/>
          </a:stretch>
        </p:blipFill>
        <p:spPr>
          <a:xfrm>
            <a:off x="523764" y="675322"/>
            <a:ext cx="3416775" cy="1597341"/>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04" name="Freeform: Shape 10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4800"/>
            <a:ext cx="2004647" cy="10287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FDEBFB4E-C536-D37F-F585-CF68E9AE329B}"/>
              </a:ext>
            </a:extLst>
          </p:cNvPr>
          <p:cNvPicPr>
            <a:picLocks noChangeAspect="1"/>
          </p:cNvPicPr>
          <p:nvPr/>
        </p:nvPicPr>
        <p:blipFill>
          <a:blip r:embed="rId4"/>
          <a:stretch>
            <a:fillRect/>
          </a:stretch>
        </p:blipFill>
        <p:spPr>
          <a:xfrm>
            <a:off x="578689" y="2476911"/>
            <a:ext cx="2368523" cy="2220490"/>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97" name="Google Shape;97;p20"/>
          <p:cNvSpPr txBox="1">
            <a:spLocks noGrp="1"/>
          </p:cNvSpPr>
          <p:nvPr>
            <p:ph type="body" idx="1"/>
          </p:nvPr>
        </p:nvSpPr>
        <p:spPr>
          <a:xfrm>
            <a:off x="4613470" y="1460013"/>
            <a:ext cx="4047928" cy="3263503"/>
          </a:xfrm>
          <a:prstGeom prst="rect">
            <a:avLst/>
          </a:prstGeom>
        </p:spPr>
        <p:txBody>
          <a:bodyPr spcFirstLastPara="1" vert="horz" lIns="91440" tIns="45720" rIns="91440" bIns="45720" rtlCol="0" anchorCtr="0">
            <a:normAutofit/>
          </a:bodyPr>
          <a:lstStyle/>
          <a:p>
            <a:pPr marL="114300" indent="-228600" defTabSz="914400">
              <a:lnSpc>
                <a:spcPct val="90000"/>
              </a:lnSpc>
              <a:buFont typeface="Arial" panose="020B0604020202020204" pitchFamily="34" charset="0"/>
              <a:buChar char="•"/>
            </a:pPr>
            <a:r>
              <a:rPr lang="en-US" sz="900" b="0" i="0" dirty="0">
                <a:effectLst/>
              </a:rPr>
              <a:t>In "Part 3: Alternative Regression Specification," log-transformed non-linear regressions and polynomial terms reveal complex relationships in bike sharing demand:</a:t>
            </a:r>
          </a:p>
          <a:p>
            <a:pPr marL="114300" indent="-228600" defTabSz="914400">
              <a:lnSpc>
                <a:spcPct val="90000"/>
              </a:lnSpc>
              <a:buFont typeface="Arial" panose="020B0604020202020204" pitchFamily="34" charset="0"/>
              <a:buChar char="•"/>
            </a:pPr>
            <a:endParaRPr lang="en-US" sz="900" b="0" i="0" dirty="0">
              <a:effectLst/>
            </a:endParaRPr>
          </a:p>
          <a:p>
            <a:pPr marL="114300" indent="-228600" defTabSz="914400">
              <a:lnSpc>
                <a:spcPct val="90000"/>
              </a:lnSpc>
              <a:buFont typeface="Arial" panose="020B0604020202020204" pitchFamily="34" charset="0"/>
              <a:buChar char="•"/>
            </a:pPr>
            <a:endParaRPr lang="en-US" sz="900" b="0" i="0" dirty="0">
              <a:effectLst/>
            </a:endParaRPr>
          </a:p>
          <a:p>
            <a:pPr indent="-228600" defTabSz="914400">
              <a:lnSpc>
                <a:spcPct val="90000"/>
              </a:lnSpc>
              <a:buFont typeface="Arial" panose="020B0604020202020204" pitchFamily="34" charset="0"/>
              <a:buChar char="•"/>
            </a:pPr>
            <a:r>
              <a:rPr lang="en-US" sz="900" b="1" i="0" dirty="0">
                <a:effectLst/>
              </a:rPr>
              <a:t>Non-linearity</a:t>
            </a:r>
            <a:r>
              <a:rPr lang="en-US" sz="900" b="0" i="0" dirty="0">
                <a:effectLst/>
              </a:rPr>
              <a:t>: Log transformations and polynomial regressions capture the non-linear effects of temperature, with significant coefficients indicating an increase in bike sharing with warmer 'feels like' temperatures.</a:t>
            </a:r>
          </a:p>
          <a:p>
            <a:pPr indent="-228600" defTabSz="914400">
              <a:lnSpc>
                <a:spcPct val="90000"/>
              </a:lnSpc>
              <a:buFont typeface="Arial" panose="020B0604020202020204" pitchFamily="34" charset="0"/>
              <a:buChar char="•"/>
            </a:pPr>
            <a:r>
              <a:rPr lang="en-US" sz="900" b="1" i="0" dirty="0">
                <a:effectLst/>
              </a:rPr>
              <a:t>Interaction Terms</a:t>
            </a:r>
            <a:r>
              <a:rPr lang="en-US" sz="900" b="0" i="0" dirty="0">
                <a:effectLst/>
              </a:rPr>
              <a:t>: The inclusion of interaction terms between temperature and variables like wind speed and daytime indicates these factors' conditional effects on bike sharing.</a:t>
            </a:r>
          </a:p>
          <a:p>
            <a:pPr indent="-228600" defTabSz="914400">
              <a:lnSpc>
                <a:spcPct val="90000"/>
              </a:lnSpc>
              <a:buFont typeface="Arial" panose="020B0604020202020204" pitchFamily="34" charset="0"/>
              <a:buChar char="•"/>
            </a:pPr>
            <a:r>
              <a:rPr lang="en-US" sz="900" b="1" i="0" dirty="0">
                <a:effectLst/>
              </a:rPr>
              <a:t>F-Tests</a:t>
            </a:r>
            <a:r>
              <a:rPr lang="en-US" sz="900" b="0" i="0" dirty="0">
                <a:effectLst/>
              </a:rPr>
              <a:t>: F-tests </a:t>
            </a:r>
            <a:r>
              <a:rPr lang="en-US" sz="900" b="0" i="0" dirty="0" err="1">
                <a:effectLst/>
              </a:rPr>
              <a:t>favour</a:t>
            </a:r>
            <a:r>
              <a:rPr lang="en-US" sz="900" b="0" i="0" dirty="0">
                <a:effectLst/>
              </a:rPr>
              <a:t> more complex quadratic or cubic models over linear ones, confirming their better fit and suggesting a more accurate reflection of the real-world dynamics.</a:t>
            </a:r>
          </a:p>
          <a:p>
            <a:pPr indent="-228600" defTabSz="914400">
              <a:lnSpc>
                <a:spcPct val="90000"/>
              </a:lnSpc>
              <a:buFont typeface="Arial" panose="020B0604020202020204" pitchFamily="34" charset="0"/>
              <a:buChar char="•"/>
            </a:pPr>
            <a:r>
              <a:rPr lang="en-US" sz="900" b="1" i="0" dirty="0">
                <a:effectLst/>
              </a:rPr>
              <a:t>Interpretation and Sensitivity</a:t>
            </a:r>
            <a:r>
              <a:rPr lang="en-US" sz="900" b="0" i="0" dirty="0">
                <a:effectLst/>
              </a:rPr>
              <a:t>: Coefficients have expected signs and are statistically significant. The sensitivity of results to different model specifications underscores the robustness of the findings, with variations in specifications providing consistent economic insights into the factors affecting bike sharing.</a:t>
            </a:r>
          </a:p>
          <a:p>
            <a:pPr marL="0" lvl="0" indent="-228600" defTabSz="914400">
              <a:lnSpc>
                <a:spcPct val="90000"/>
              </a:lnSpc>
              <a:spcBef>
                <a:spcPts val="1000"/>
              </a:spcBef>
              <a:spcAft>
                <a:spcPts val="0"/>
              </a:spcAft>
              <a:buFont typeface="Arial" panose="020B0604020202020204" pitchFamily="34" charset="0"/>
              <a:buChar char="•"/>
            </a:pPr>
            <a:endParaRPr lang="en-US" sz="900" dirty="0"/>
          </a:p>
        </p:txBody>
      </p:sp>
      <p:sp>
        <p:nvSpPr>
          <p:cNvPr id="106" name="Arc 10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154762" y="122007"/>
            <a:ext cx="3062575" cy="3062574"/>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4: Conclusion</a:t>
            </a:r>
            <a:endParaRPr/>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0" lvl="0" indent="0" algn="l" rtl="0">
              <a:spcBef>
                <a:spcPts val="1200"/>
              </a:spcBef>
              <a:spcAft>
                <a:spcPts val="0"/>
              </a:spcAft>
              <a:buNone/>
            </a:pPr>
            <a:r>
              <a:rPr lang="en-IN" sz="1600" b="0" i="0" dirty="0">
                <a:solidFill>
                  <a:schemeClr val="tx1"/>
                </a:solidFill>
                <a:effectLst/>
                <a:latin typeface="Söhne"/>
              </a:rPr>
              <a:t>In our analysis of bike sharing in London using regression models, we examined variables like temperature, humidity, wind speed, and various weather conditions, uncovering the complex dynamics influencing bike sharing demand. Our study highlighted a particularly intricate, non-linear relationship between 'feels like' temperature and bike sharing counts, as revealed by polynomial regression models. F-tests supported the use of these models over simpler linear ones, although the increase in explanatory power was modest. The right-skewed distribution of bike sharing counts led us to consider logarithmic transformations, indicating the potential for log-linear relationships. Visual analysis through scatterplots further illustrated these complex correlations, especially the significant role of temperature. Overall, our research provides a nuanced understanding of the factors driving bike sharing in London, emphasizing the complex and non-linear nature of these relationships, while also acknowledging the limitations inherent in such models.</a:t>
            </a:r>
            <a:br>
              <a:rPr lang="en-IN" sz="1600" dirty="0">
                <a:solidFill>
                  <a:schemeClr val="tx1"/>
                </a:solidFill>
              </a:rPr>
            </a:br>
            <a:endParaRPr lang="en-IN" sz="1600" b="0" i="0" dirty="0">
              <a:solidFill>
                <a:schemeClr val="tx1"/>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color presentation</Template>
  <TotalTime>13166</TotalTime>
  <Words>1533</Words>
  <Application>Microsoft Macintosh PowerPoint</Application>
  <PresentationFormat>On-screen Show (16:9)</PresentationFormat>
  <Paragraphs>72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Agency FB</vt:lpstr>
      <vt:lpstr>Arial</vt:lpstr>
      <vt:lpstr>Biome Light</vt:lpstr>
      <vt:lpstr>Söhne</vt:lpstr>
      <vt:lpstr>Office Theme</vt:lpstr>
      <vt:lpstr>PowerPoint Presentation</vt:lpstr>
      <vt:lpstr>Abstract</vt:lpstr>
      <vt:lpstr>Introduction</vt:lpstr>
      <vt:lpstr>Data Description</vt:lpstr>
      <vt:lpstr>Econometric Model</vt:lpstr>
      <vt:lpstr>Part 1: Descriptive statistics</vt:lpstr>
      <vt:lpstr>Part 2: Baseline Regression Analysis</vt:lpstr>
      <vt:lpstr>Part 3: Alternative Regression Specification</vt:lpstr>
      <vt:lpstr>Part 4: Conclusion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effect of xxx on Shared Bike Demand in the London market ?</dc:title>
  <cp:lastModifiedBy>Shivanshi Tiwari</cp:lastModifiedBy>
  <cp:revision>3</cp:revision>
  <dcterms:modified xsi:type="dcterms:W3CDTF">2023-12-18T22:37:58Z</dcterms:modified>
</cp:coreProperties>
</file>