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6" r:id="rId7"/>
    <p:sldId id="260" r:id="rId8"/>
    <p:sldId id="261" r:id="rId9"/>
    <p:sldId id="267" r:id="rId10"/>
    <p:sldId id="270" r:id="rId11"/>
    <p:sldId id="269" r:id="rId12"/>
    <p:sldId id="271" r:id="rId13"/>
    <p:sldId id="268" r:id="rId14"/>
    <p:sldId id="263" r:id="rId15"/>
    <p:sldId id="262"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646FD2-7510-423B-B923-260E6E4F61E7}"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270016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646FD2-7510-423B-B923-260E6E4F61E7}"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344601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646FD2-7510-423B-B923-260E6E4F61E7}"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96383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646FD2-7510-423B-B923-260E6E4F61E7}"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7978B-9E8C-4EB5-928B-644119EB34D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9300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46FD2-7510-423B-B923-260E6E4F61E7}"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1195013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646FD2-7510-423B-B923-260E6E4F61E7}" type="datetimeFigureOut">
              <a:rPr lang="en-IN" smtClean="0"/>
              <a:t>22-05-2022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3940321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646FD2-7510-423B-B923-260E6E4F61E7}" type="datetimeFigureOut">
              <a:rPr lang="en-IN" smtClean="0"/>
              <a:t>22-05-2022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68056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46FD2-7510-423B-B923-260E6E4F61E7}"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611755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46FD2-7510-423B-B923-260E6E4F61E7}"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299214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646FD2-7510-423B-B923-260E6E4F61E7}"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345682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46FD2-7510-423B-B923-260E6E4F61E7}" type="datetimeFigureOut">
              <a:rPr lang="en-IN" smtClean="0"/>
              <a:t>22-05-2022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18815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646FD2-7510-423B-B923-260E6E4F61E7}"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205323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646FD2-7510-423B-B923-260E6E4F61E7}" type="datetimeFigureOut">
              <a:rPr lang="en-IN" smtClean="0"/>
              <a:t>22-05-2022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80386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646FD2-7510-423B-B923-260E6E4F61E7}" type="datetimeFigureOut">
              <a:rPr lang="en-IN" smtClean="0"/>
              <a:t>22-05-2022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348030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646FD2-7510-423B-B923-260E6E4F61E7}" type="datetimeFigureOut">
              <a:rPr lang="en-IN" smtClean="0"/>
              <a:t>22-05-2022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266890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D646FD2-7510-423B-B923-260E6E4F61E7}" type="datetimeFigureOut">
              <a:rPr lang="en-IN" smtClean="0"/>
              <a:t>22-05-2022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298082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646FD2-7510-423B-B923-260E6E4F61E7}" type="datetimeFigureOut">
              <a:rPr lang="en-IN" smtClean="0"/>
              <a:t>22-05-2022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7978B-9E8C-4EB5-928B-644119EB34D3}" type="slidenum">
              <a:rPr lang="en-IN" smtClean="0"/>
              <a:t>‹#›</a:t>
            </a:fld>
            <a:endParaRPr lang="en-IN"/>
          </a:p>
        </p:txBody>
      </p:sp>
    </p:spTree>
    <p:extLst>
      <p:ext uri="{BB962C8B-B14F-4D97-AF65-F5344CB8AC3E}">
        <p14:creationId xmlns:p14="http://schemas.microsoft.com/office/powerpoint/2010/main" val="55364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646FD2-7510-423B-B923-260E6E4F61E7}" type="datetimeFigureOut">
              <a:rPr lang="en-IN" smtClean="0"/>
              <a:t>22-05-2022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17978B-9E8C-4EB5-928B-644119EB34D3}" type="slidenum">
              <a:rPr lang="en-IN" smtClean="0"/>
              <a:t>‹#›</a:t>
            </a:fld>
            <a:endParaRPr lang="en-IN"/>
          </a:p>
        </p:txBody>
      </p:sp>
    </p:spTree>
    <p:extLst>
      <p:ext uri="{BB962C8B-B14F-4D97-AF65-F5344CB8AC3E}">
        <p14:creationId xmlns:p14="http://schemas.microsoft.com/office/powerpoint/2010/main" val="24258891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20C5-9BC5-D01E-C7C6-EC99791C10A8}"/>
              </a:ext>
            </a:extLst>
          </p:cNvPr>
          <p:cNvSpPr>
            <a:spLocks noGrp="1"/>
          </p:cNvSpPr>
          <p:nvPr>
            <p:ph type="ctrTitle"/>
          </p:nvPr>
        </p:nvSpPr>
        <p:spPr/>
        <p:txBody>
          <a:bodyPr/>
          <a:lstStyle/>
          <a:p>
            <a:r>
              <a:rPr lang="en-IN" dirty="0"/>
              <a:t>Heart Disease Diagnostics Analysis</a:t>
            </a:r>
          </a:p>
        </p:txBody>
      </p:sp>
      <p:sp>
        <p:nvSpPr>
          <p:cNvPr id="3" name="TextBox 2">
            <a:extLst>
              <a:ext uri="{FF2B5EF4-FFF2-40B4-BE49-F238E27FC236}">
                <a16:creationId xmlns:a16="http://schemas.microsoft.com/office/drawing/2014/main" id="{7398743E-6084-3E90-CBAE-F06533422DB8}"/>
              </a:ext>
            </a:extLst>
          </p:cNvPr>
          <p:cNvSpPr txBox="1"/>
          <p:nvPr/>
        </p:nvSpPr>
        <p:spPr>
          <a:xfrm>
            <a:off x="7370618" y="5334000"/>
            <a:ext cx="4267200" cy="1200329"/>
          </a:xfrm>
          <a:prstGeom prst="rect">
            <a:avLst/>
          </a:prstGeom>
          <a:noFill/>
        </p:spPr>
        <p:txBody>
          <a:bodyPr wrap="square" rtlCol="0">
            <a:spAutoFit/>
          </a:bodyPr>
          <a:lstStyle/>
          <a:p>
            <a:pPr algn="r"/>
            <a:r>
              <a:rPr lang="en-IN" sz="2400" dirty="0"/>
              <a:t>Presented By:</a:t>
            </a:r>
          </a:p>
          <a:p>
            <a:pPr algn="r"/>
            <a:r>
              <a:rPr lang="en-IN" sz="2400" dirty="0"/>
              <a:t>Shivansh Kaushal</a:t>
            </a:r>
          </a:p>
          <a:p>
            <a:pPr algn="r"/>
            <a:r>
              <a:rPr lang="en-IN" sz="2400" dirty="0"/>
              <a:t>Chirag Sharma</a:t>
            </a:r>
          </a:p>
        </p:txBody>
      </p:sp>
    </p:spTree>
    <p:extLst>
      <p:ext uri="{BB962C8B-B14F-4D97-AF65-F5344CB8AC3E}">
        <p14:creationId xmlns:p14="http://schemas.microsoft.com/office/powerpoint/2010/main" val="51027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1D96-3D01-4D68-2240-E7266017D798}"/>
              </a:ext>
            </a:extLst>
          </p:cNvPr>
          <p:cNvSpPr>
            <a:spLocks noGrp="1"/>
          </p:cNvSpPr>
          <p:nvPr>
            <p:ph type="title"/>
          </p:nvPr>
        </p:nvSpPr>
        <p:spPr>
          <a:xfrm>
            <a:off x="645130" y="231045"/>
            <a:ext cx="9404723" cy="946591"/>
          </a:xfrm>
        </p:spPr>
        <p:txBody>
          <a:bodyPr/>
          <a:lstStyle/>
          <a:p>
            <a:r>
              <a:rPr lang="en-IN" b="1" dirty="0"/>
              <a:t>Insights (contd.)</a:t>
            </a:r>
            <a:endParaRPr lang="en-IN" dirty="0"/>
          </a:p>
        </p:txBody>
      </p:sp>
      <p:sp>
        <p:nvSpPr>
          <p:cNvPr id="3" name="Content Placeholder 2">
            <a:extLst>
              <a:ext uri="{FF2B5EF4-FFF2-40B4-BE49-F238E27FC236}">
                <a16:creationId xmlns:a16="http://schemas.microsoft.com/office/drawing/2014/main" id="{C89A4DF0-9F70-F343-93B1-6A12C4283E15}"/>
              </a:ext>
            </a:extLst>
          </p:cNvPr>
          <p:cNvSpPr>
            <a:spLocks noGrp="1"/>
          </p:cNvSpPr>
          <p:nvPr>
            <p:ph idx="1"/>
          </p:nvPr>
        </p:nvSpPr>
        <p:spPr>
          <a:xfrm>
            <a:off x="645130" y="1177636"/>
            <a:ext cx="10992687" cy="5180377"/>
          </a:xfrm>
        </p:spPr>
        <p:txBody>
          <a:bodyPr/>
          <a:lstStyle/>
          <a:p>
            <a:pPr marL="0" indent="0" algn="ctr">
              <a:buNone/>
            </a:pPr>
            <a:r>
              <a:rPr lang="en-IN" b="1" dirty="0">
                <a:solidFill>
                  <a:schemeClr val="accent3">
                    <a:lumMod val="60000"/>
                    <a:lumOff val="40000"/>
                  </a:schemeClr>
                </a:solidFill>
              </a:rPr>
              <a:t>Heart Disease vs Age of Patient</a:t>
            </a:r>
          </a:p>
          <a:p>
            <a:pPr marL="0" indent="0" algn="ctr">
              <a:buNone/>
            </a:pPr>
            <a:endParaRPr lang="en-IN" b="1" dirty="0">
              <a:solidFill>
                <a:schemeClr val="accent3">
                  <a:lumMod val="60000"/>
                  <a:lumOff val="40000"/>
                </a:schemeClr>
              </a:solidFill>
            </a:endParaRPr>
          </a:p>
          <a:p>
            <a:pPr marL="0" indent="0" algn="ctr">
              <a:buNone/>
            </a:pPr>
            <a:endParaRPr lang="en-IN" b="1" dirty="0">
              <a:solidFill>
                <a:schemeClr val="accent3">
                  <a:lumMod val="60000"/>
                  <a:lumOff val="40000"/>
                </a:schemeClr>
              </a:solidFill>
            </a:endParaRPr>
          </a:p>
          <a:p>
            <a:pPr marL="0" indent="0" algn="ctr">
              <a:buNone/>
            </a:pPr>
            <a:endParaRPr lang="en-IN" b="1" dirty="0">
              <a:solidFill>
                <a:schemeClr val="accent3">
                  <a:lumMod val="60000"/>
                  <a:lumOff val="40000"/>
                </a:schemeClr>
              </a:solidFill>
            </a:endParaRPr>
          </a:p>
          <a:p>
            <a:pPr marL="0" indent="0" algn="ctr">
              <a:buNone/>
            </a:pPr>
            <a:endParaRPr lang="en-IN" b="1" dirty="0">
              <a:solidFill>
                <a:schemeClr val="accent3">
                  <a:lumMod val="60000"/>
                  <a:lumOff val="40000"/>
                </a:schemeClr>
              </a:solidFill>
            </a:endParaRPr>
          </a:p>
          <a:p>
            <a:pPr marL="0" indent="0" algn="ctr">
              <a:buNone/>
            </a:pPr>
            <a:endParaRPr lang="en-IN" b="1" dirty="0">
              <a:solidFill>
                <a:schemeClr val="accent3">
                  <a:lumMod val="60000"/>
                  <a:lumOff val="40000"/>
                </a:schemeClr>
              </a:solidFill>
            </a:endParaRPr>
          </a:p>
          <a:p>
            <a:pPr marL="0" indent="0" algn="ctr">
              <a:buNone/>
            </a:pPr>
            <a:endParaRPr lang="en-IN" b="1" dirty="0">
              <a:solidFill>
                <a:schemeClr val="accent3">
                  <a:lumMod val="60000"/>
                  <a:lumOff val="40000"/>
                </a:schemeClr>
              </a:solidFill>
            </a:endParaRPr>
          </a:p>
          <a:p>
            <a:pPr marL="0" indent="0" algn="ctr">
              <a:buNone/>
            </a:pPr>
            <a:endParaRPr lang="en-IN" b="1" dirty="0">
              <a:solidFill>
                <a:schemeClr val="accent3">
                  <a:lumMod val="60000"/>
                  <a:lumOff val="40000"/>
                </a:schemeClr>
              </a:solidFill>
            </a:endParaRPr>
          </a:p>
          <a:p>
            <a:pPr marL="0" indent="0">
              <a:spcBef>
                <a:spcPts val="0"/>
              </a:spcBef>
              <a:buNone/>
            </a:pPr>
            <a:endParaRPr lang="en-IN" b="1" dirty="0">
              <a:solidFill>
                <a:schemeClr val="accent3">
                  <a:lumMod val="60000"/>
                  <a:lumOff val="40000"/>
                </a:schemeClr>
              </a:solidFill>
            </a:endParaRPr>
          </a:p>
          <a:p>
            <a:pPr marL="0" indent="0">
              <a:spcBef>
                <a:spcPts val="0"/>
              </a:spcBef>
              <a:buNone/>
            </a:pPr>
            <a:endParaRPr lang="en-IN" b="1" dirty="0">
              <a:solidFill>
                <a:schemeClr val="accent3">
                  <a:lumMod val="60000"/>
                  <a:lumOff val="40000"/>
                </a:schemeClr>
              </a:solidFill>
            </a:endParaRPr>
          </a:p>
          <a:p>
            <a:pPr algn="just">
              <a:spcBef>
                <a:spcPts val="0"/>
              </a:spcBef>
            </a:pPr>
            <a:r>
              <a:rPr lang="en-US" sz="1600" dirty="0"/>
              <a:t>We can clearly see that within 50 to 70 years old age more number of heart disease patients than with age less than 50 years old (indicated in above plot). We have broken down the Age variable into 2 categories/groups/bins, i.e., age less than 50 years &amp; age greater than 50 years.</a:t>
            </a:r>
            <a:endParaRPr lang="en-IN" sz="1600" dirty="0"/>
          </a:p>
          <a:p>
            <a:pPr marL="0" indent="0" algn="ctr">
              <a:buNone/>
            </a:pPr>
            <a:endParaRPr lang="en-IN" b="1" dirty="0">
              <a:solidFill>
                <a:schemeClr val="accent3">
                  <a:lumMod val="60000"/>
                  <a:lumOff val="40000"/>
                </a:schemeClr>
              </a:solidFill>
            </a:endParaRPr>
          </a:p>
        </p:txBody>
      </p:sp>
      <p:pic>
        <p:nvPicPr>
          <p:cNvPr id="4" name="Picture 3">
            <a:extLst>
              <a:ext uri="{FF2B5EF4-FFF2-40B4-BE49-F238E27FC236}">
                <a16:creationId xmlns:a16="http://schemas.microsoft.com/office/drawing/2014/main" id="{58187A5B-30F3-754A-4175-D0DAA0DA675C}"/>
              </a:ext>
            </a:extLst>
          </p:cNvPr>
          <p:cNvPicPr>
            <a:picLocks noChangeAspect="1"/>
          </p:cNvPicPr>
          <p:nvPr/>
        </p:nvPicPr>
        <p:blipFill>
          <a:blip r:embed="rId2"/>
          <a:stretch>
            <a:fillRect/>
          </a:stretch>
        </p:blipFill>
        <p:spPr>
          <a:xfrm>
            <a:off x="1648691" y="1591024"/>
            <a:ext cx="8562109" cy="3288023"/>
          </a:xfrm>
          <a:prstGeom prst="rect">
            <a:avLst/>
          </a:prstGeom>
        </p:spPr>
      </p:pic>
    </p:spTree>
    <p:extLst>
      <p:ext uri="{BB962C8B-B14F-4D97-AF65-F5344CB8AC3E}">
        <p14:creationId xmlns:p14="http://schemas.microsoft.com/office/powerpoint/2010/main" val="182689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C8F7-992A-FEEC-084E-5C579ADC7961}"/>
              </a:ext>
            </a:extLst>
          </p:cNvPr>
          <p:cNvSpPr>
            <a:spLocks noGrp="1"/>
          </p:cNvSpPr>
          <p:nvPr>
            <p:ph type="title"/>
          </p:nvPr>
        </p:nvSpPr>
        <p:spPr>
          <a:xfrm>
            <a:off x="645130" y="272608"/>
            <a:ext cx="9404723" cy="794191"/>
          </a:xfrm>
        </p:spPr>
        <p:txBody>
          <a:bodyPr/>
          <a:lstStyle/>
          <a:p>
            <a:r>
              <a:rPr lang="en-IN" b="1" dirty="0"/>
              <a:t>Insights (contd.)</a:t>
            </a:r>
            <a:endParaRPr lang="en-IN" dirty="0"/>
          </a:p>
        </p:txBody>
      </p:sp>
      <p:sp>
        <p:nvSpPr>
          <p:cNvPr id="3" name="Content Placeholder 2">
            <a:extLst>
              <a:ext uri="{FF2B5EF4-FFF2-40B4-BE49-F238E27FC236}">
                <a16:creationId xmlns:a16="http://schemas.microsoft.com/office/drawing/2014/main" id="{F6FBD592-DAB4-E367-0238-BA5A1B9EC6A8}"/>
              </a:ext>
            </a:extLst>
          </p:cNvPr>
          <p:cNvSpPr>
            <a:spLocks noGrp="1"/>
          </p:cNvSpPr>
          <p:nvPr>
            <p:ph idx="1"/>
          </p:nvPr>
        </p:nvSpPr>
        <p:spPr>
          <a:xfrm>
            <a:off x="645130" y="1274620"/>
            <a:ext cx="11006543" cy="5167744"/>
          </a:xfrm>
        </p:spPr>
        <p:txBody>
          <a:bodyPr/>
          <a:lstStyle/>
          <a:p>
            <a:pPr marL="0" indent="0" algn="ctr">
              <a:buNone/>
            </a:pPr>
            <a:r>
              <a:rPr lang="en-IN" b="1" dirty="0">
                <a:solidFill>
                  <a:schemeClr val="accent3">
                    <a:lumMod val="60000"/>
                    <a:lumOff val="40000"/>
                  </a:schemeClr>
                </a:solidFill>
              </a:rPr>
              <a:t>Heart Disease vs Results of Treadmill Test and Slope of ST Segment</a:t>
            </a:r>
          </a:p>
          <a:p>
            <a:pPr marL="0" indent="0" algn="ctr">
              <a:buNone/>
            </a:pPr>
            <a:endParaRPr lang="en-IN" b="1" dirty="0">
              <a:solidFill>
                <a:schemeClr val="accent3">
                  <a:lumMod val="60000"/>
                  <a:lumOff val="40000"/>
                </a:schemeClr>
              </a:solidFill>
            </a:endParaRPr>
          </a:p>
        </p:txBody>
      </p:sp>
      <p:pic>
        <p:nvPicPr>
          <p:cNvPr id="5" name="Picture 4">
            <a:extLst>
              <a:ext uri="{FF2B5EF4-FFF2-40B4-BE49-F238E27FC236}">
                <a16:creationId xmlns:a16="http://schemas.microsoft.com/office/drawing/2014/main" id="{8385761A-F30A-26DC-0402-A185CD897A9D}"/>
              </a:ext>
            </a:extLst>
          </p:cNvPr>
          <p:cNvPicPr>
            <a:picLocks noChangeAspect="1"/>
          </p:cNvPicPr>
          <p:nvPr/>
        </p:nvPicPr>
        <p:blipFill>
          <a:blip r:embed="rId2"/>
          <a:stretch>
            <a:fillRect/>
          </a:stretch>
        </p:blipFill>
        <p:spPr>
          <a:xfrm>
            <a:off x="1828800" y="1832014"/>
            <a:ext cx="8534400" cy="4052955"/>
          </a:xfrm>
          <a:prstGeom prst="rect">
            <a:avLst/>
          </a:prstGeom>
        </p:spPr>
      </p:pic>
    </p:spTree>
    <p:extLst>
      <p:ext uri="{BB962C8B-B14F-4D97-AF65-F5344CB8AC3E}">
        <p14:creationId xmlns:p14="http://schemas.microsoft.com/office/powerpoint/2010/main" val="170075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B402-6F57-6D85-B438-393E3CEEAA6D}"/>
              </a:ext>
            </a:extLst>
          </p:cNvPr>
          <p:cNvSpPr>
            <a:spLocks noGrp="1"/>
          </p:cNvSpPr>
          <p:nvPr>
            <p:ph type="title"/>
          </p:nvPr>
        </p:nvSpPr>
        <p:spPr>
          <a:xfrm>
            <a:off x="743093" y="217191"/>
            <a:ext cx="9404723" cy="974300"/>
          </a:xfrm>
        </p:spPr>
        <p:txBody>
          <a:bodyPr/>
          <a:lstStyle/>
          <a:p>
            <a:r>
              <a:rPr lang="en-IN" b="1" dirty="0"/>
              <a:t>Insights (contd.)</a:t>
            </a:r>
            <a:endParaRPr lang="en-IN" dirty="0"/>
          </a:p>
        </p:txBody>
      </p:sp>
      <p:sp>
        <p:nvSpPr>
          <p:cNvPr id="3" name="Content Placeholder 2">
            <a:extLst>
              <a:ext uri="{FF2B5EF4-FFF2-40B4-BE49-F238E27FC236}">
                <a16:creationId xmlns:a16="http://schemas.microsoft.com/office/drawing/2014/main" id="{0C2444C6-C312-D447-FF42-8E5515EBBEC2}"/>
              </a:ext>
            </a:extLst>
          </p:cNvPr>
          <p:cNvSpPr>
            <a:spLocks noGrp="1"/>
          </p:cNvSpPr>
          <p:nvPr>
            <p:ph idx="1"/>
          </p:nvPr>
        </p:nvSpPr>
        <p:spPr>
          <a:xfrm>
            <a:off x="724837" y="1191491"/>
            <a:ext cx="10742325" cy="5449318"/>
          </a:xfrm>
        </p:spPr>
        <p:txBody>
          <a:bodyPr>
            <a:normAutofit/>
          </a:bodyPr>
          <a:lstStyle/>
          <a:p>
            <a:r>
              <a:rPr lang="en-IN" sz="1600" dirty="0"/>
              <a:t>From previous two slides we can say:</a:t>
            </a:r>
          </a:p>
          <a:p>
            <a:pPr algn="just"/>
            <a:r>
              <a:rPr lang="en-US" sz="1600" dirty="0"/>
              <a:t>More number of heart disease patients experience angina while doing treadmill test, whereas less number of heart disease patients are experiencing angina at rest. Since the chi-square critical value is coming very high, therefore, we conclude Exercise induced angina to be an important feature.</a:t>
            </a:r>
          </a:p>
          <a:p>
            <a:pPr algn="just"/>
            <a:r>
              <a:rPr lang="en-US" sz="1600" dirty="0"/>
              <a:t>Slowly upsloping ST segment usually indicates heart attack. Horizontal ST Segment depression is considerable abnormal response. Down sloping ST Segment depression represents severe heart attack. We observe more number of patients having abnormal Slope of the ST segment (indicated by Flat slope of the ST segment). Number of patients with down-sloping Slope of ST segment is considerably very less than Flat slope segment patients.</a:t>
            </a:r>
            <a:endParaRPr lang="en-IN" sz="1600" dirty="0"/>
          </a:p>
          <a:p>
            <a:pPr algn="just"/>
            <a:r>
              <a:rPr lang="en-US" sz="1600" dirty="0"/>
              <a:t>We found Age group variable to be important which was indicated by chi-square test of independence. </a:t>
            </a:r>
          </a:p>
          <a:p>
            <a:pPr algn="just"/>
            <a:r>
              <a:rPr lang="en-US" sz="1600" dirty="0"/>
              <a:t>We also calculated the percentage of patients having heart disease given age is above 50 years old &amp; percentage of patients not having heart disease which were coming to be roughly 46% &amp; 53&amp; respectively. The percentage of patients having heart disease &amp; patients not having heart disease were found to be roughly 31% &amp; 69% given the age is less than 50 years old.</a:t>
            </a:r>
          </a:p>
          <a:p>
            <a:pPr algn="just"/>
            <a:r>
              <a:rPr lang="en-US" sz="1600" dirty="0"/>
              <a:t>These observations conclude that as a person becomes older the risk of damaged &amp; narrowing arteries also increases. It also weakens or thickens heart muscles that contributes to Ischemic heart disease &amp; thus lead to heart attack. We also see that patients with Non-heart disease are higher than heart disease patients but with not much greater difference</a:t>
            </a:r>
            <a:endParaRPr lang="en-IN" sz="1600" dirty="0"/>
          </a:p>
        </p:txBody>
      </p:sp>
    </p:spTree>
    <p:extLst>
      <p:ext uri="{BB962C8B-B14F-4D97-AF65-F5344CB8AC3E}">
        <p14:creationId xmlns:p14="http://schemas.microsoft.com/office/powerpoint/2010/main" val="100824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E6B7-77F3-3AF1-A39A-F54E9E2B08CA}"/>
              </a:ext>
            </a:extLst>
          </p:cNvPr>
          <p:cNvSpPr>
            <a:spLocks noGrp="1"/>
          </p:cNvSpPr>
          <p:nvPr>
            <p:ph type="title"/>
          </p:nvPr>
        </p:nvSpPr>
        <p:spPr>
          <a:xfrm>
            <a:off x="770802" y="300318"/>
            <a:ext cx="9404723" cy="891173"/>
          </a:xfrm>
        </p:spPr>
        <p:txBody>
          <a:bodyPr/>
          <a:lstStyle/>
          <a:p>
            <a:r>
              <a:rPr lang="en-IN" b="1" dirty="0"/>
              <a:t>KPIs</a:t>
            </a:r>
          </a:p>
        </p:txBody>
      </p:sp>
      <p:sp>
        <p:nvSpPr>
          <p:cNvPr id="3" name="Content Placeholder 2">
            <a:extLst>
              <a:ext uri="{FF2B5EF4-FFF2-40B4-BE49-F238E27FC236}">
                <a16:creationId xmlns:a16="http://schemas.microsoft.com/office/drawing/2014/main" id="{FCC791CA-CBF5-A5F3-45E6-0EB276C3C904}"/>
              </a:ext>
            </a:extLst>
          </p:cNvPr>
          <p:cNvSpPr>
            <a:spLocks noGrp="1"/>
          </p:cNvSpPr>
          <p:nvPr>
            <p:ph idx="1"/>
          </p:nvPr>
        </p:nvSpPr>
        <p:spPr>
          <a:xfrm>
            <a:off x="770802" y="1484881"/>
            <a:ext cx="10423671" cy="4791228"/>
          </a:xfrm>
        </p:spPr>
        <p:txBody>
          <a:bodyPr>
            <a:normAutofit/>
          </a:bodyPr>
          <a:lstStyle/>
          <a:p>
            <a:pPr marL="457200" indent="-457200" algn="just">
              <a:buFont typeface="+mj-lt"/>
              <a:buAutoNum type="arabicPeriod"/>
            </a:pPr>
            <a:r>
              <a:rPr lang="en-US" dirty="0"/>
              <a:t>Percentage of People Having Heart Disease</a:t>
            </a:r>
          </a:p>
          <a:p>
            <a:pPr marL="457200" indent="-457200" algn="just">
              <a:buFont typeface="+mj-lt"/>
              <a:buAutoNum type="arabicPeriod"/>
            </a:pPr>
            <a:r>
              <a:rPr lang="en-US" dirty="0"/>
              <a:t>Age Distribution including Gender</a:t>
            </a:r>
          </a:p>
          <a:p>
            <a:pPr marL="457200" indent="-457200" algn="just">
              <a:buFont typeface="+mj-lt"/>
              <a:buAutoNum type="arabicPeriod"/>
            </a:pPr>
            <a:r>
              <a:rPr lang="en-US" dirty="0"/>
              <a:t>Gender Distribution Based on Heart Disease</a:t>
            </a:r>
          </a:p>
          <a:p>
            <a:pPr marL="457200" indent="-457200" algn="just">
              <a:buFont typeface="+mj-lt"/>
              <a:buAutoNum type="arabicPeriod"/>
            </a:pPr>
            <a:r>
              <a:rPr lang="en-US" dirty="0"/>
              <a:t>Chest Pain Experienced by People Suffering from Heart Disease</a:t>
            </a:r>
          </a:p>
          <a:p>
            <a:pPr marL="457200" indent="-457200" algn="just">
              <a:buFont typeface="+mj-lt"/>
              <a:buAutoNum type="arabicPeriod"/>
            </a:pPr>
            <a:r>
              <a:rPr lang="en-US" dirty="0"/>
              <a:t>Blood Pressure, Cholesterol Level and Maximum Heart Rate of People According   to their Age and Heart Disease Patients.</a:t>
            </a:r>
          </a:p>
          <a:p>
            <a:pPr marL="457200" indent="-457200" algn="just">
              <a:buFont typeface="+mj-lt"/>
              <a:buAutoNum type="arabicPeriod"/>
            </a:pPr>
            <a:r>
              <a:rPr lang="en-US" dirty="0"/>
              <a:t>ST Depression Experienced by People According to their age and heart disease.</a:t>
            </a:r>
            <a:endParaRPr lang="en-IN" dirty="0"/>
          </a:p>
        </p:txBody>
      </p:sp>
    </p:spTree>
    <p:extLst>
      <p:ext uri="{BB962C8B-B14F-4D97-AF65-F5344CB8AC3E}">
        <p14:creationId xmlns:p14="http://schemas.microsoft.com/office/powerpoint/2010/main" val="531946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86E7-8F82-69D6-6987-7F099AC5A3AF}"/>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2EFAD5B9-03B7-04D9-EA99-C5F5AE46B076}"/>
              </a:ext>
            </a:extLst>
          </p:cNvPr>
          <p:cNvSpPr>
            <a:spLocks noGrp="1"/>
          </p:cNvSpPr>
          <p:nvPr>
            <p:ph idx="1"/>
          </p:nvPr>
        </p:nvSpPr>
        <p:spPr>
          <a:xfrm>
            <a:off x="646112" y="2052918"/>
            <a:ext cx="10548362" cy="4195481"/>
          </a:xfrm>
        </p:spPr>
        <p:txBody>
          <a:bodyPr/>
          <a:lstStyle/>
          <a:p>
            <a:pPr algn="just"/>
            <a:r>
              <a:rPr lang="en-US" dirty="0"/>
              <a:t>Gender, Age, Cholesterol, Resting blood pressure, Maximum heart rate, Chest pain &amp; some test results like Thallium test, Angiogram results, Exercise induced angina, slope of ST segment are the important factors in determining the Heart disease. </a:t>
            </a:r>
          </a:p>
          <a:p>
            <a:pPr algn="just"/>
            <a:r>
              <a:rPr lang="en-US" dirty="0"/>
              <a:t>As people becomes older they need to maintain their blood pressure, cholesterol level, Heart rates and they should visit to a doctor as well to get check their health check. To avoid any heart disease they can do some of the following things like avoid smoking, do exercise, avoid high fat consumption diet and adopt low fat diet, eat raw green vegetables, maintain their stress level. In short, people should change their lifestyle &amp; adopt healthy habits.</a:t>
            </a:r>
            <a:endParaRPr lang="en-IN" dirty="0"/>
          </a:p>
        </p:txBody>
      </p:sp>
    </p:spTree>
    <p:extLst>
      <p:ext uri="{BB962C8B-B14F-4D97-AF65-F5344CB8AC3E}">
        <p14:creationId xmlns:p14="http://schemas.microsoft.com/office/powerpoint/2010/main" val="205705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30E6-1F1A-4439-2F55-DBF748E4DF62}"/>
              </a:ext>
            </a:extLst>
          </p:cNvPr>
          <p:cNvSpPr>
            <a:spLocks noGrp="1"/>
          </p:cNvSpPr>
          <p:nvPr>
            <p:ph type="title"/>
          </p:nvPr>
        </p:nvSpPr>
        <p:spPr>
          <a:xfrm>
            <a:off x="645130" y="244900"/>
            <a:ext cx="9404723" cy="863464"/>
          </a:xfrm>
        </p:spPr>
        <p:txBody>
          <a:bodyPr/>
          <a:lstStyle/>
          <a:p>
            <a:r>
              <a:rPr lang="en-IN" b="1" dirty="0"/>
              <a:t>Q n A</a:t>
            </a:r>
          </a:p>
        </p:txBody>
      </p:sp>
      <p:sp>
        <p:nvSpPr>
          <p:cNvPr id="3" name="Content Placeholder 2">
            <a:extLst>
              <a:ext uri="{FF2B5EF4-FFF2-40B4-BE49-F238E27FC236}">
                <a16:creationId xmlns:a16="http://schemas.microsoft.com/office/drawing/2014/main" id="{08640F39-E389-C7EF-993E-61022789D908}"/>
              </a:ext>
            </a:extLst>
          </p:cNvPr>
          <p:cNvSpPr>
            <a:spLocks noGrp="1"/>
          </p:cNvSpPr>
          <p:nvPr>
            <p:ph idx="1"/>
          </p:nvPr>
        </p:nvSpPr>
        <p:spPr>
          <a:xfrm>
            <a:off x="651164" y="1496291"/>
            <a:ext cx="10895706" cy="4904509"/>
          </a:xfrm>
        </p:spPr>
        <p:txBody>
          <a:bodyPr>
            <a:normAutofit/>
          </a:bodyPr>
          <a:lstStyle/>
          <a:p>
            <a:pPr marL="0" indent="0" algn="just">
              <a:spcBef>
                <a:spcPts val="100"/>
              </a:spcBef>
              <a:buNone/>
            </a:pPr>
            <a:r>
              <a:rPr lang="en-US" sz="1600" b="1" i="0" u="none" strike="noStrike" baseline="0" dirty="0">
                <a:solidFill>
                  <a:schemeClr val="accent3">
                    <a:lumMod val="60000"/>
                    <a:lumOff val="40000"/>
                  </a:schemeClr>
                </a:solidFill>
                <a:latin typeface="Century Gothic" panose="020B0502020202020204" pitchFamily="34" charset="0"/>
              </a:rPr>
              <a:t>Q1) What’s the source of data?</a:t>
            </a:r>
            <a:endParaRPr lang="en-US" sz="1600" b="0" i="0" u="none" strike="noStrike" baseline="0" dirty="0">
              <a:solidFill>
                <a:schemeClr val="accent3">
                  <a:lumMod val="60000"/>
                  <a:lumOff val="40000"/>
                </a:schemeClr>
              </a:solidFill>
              <a:latin typeface="Century Gothic" panose="020B0502020202020204" pitchFamily="34" charset="0"/>
            </a:endParaRPr>
          </a:p>
          <a:p>
            <a:pPr marL="0" indent="0" algn="just">
              <a:spcBef>
                <a:spcPts val="100"/>
              </a:spcBef>
              <a:buNone/>
            </a:pPr>
            <a:r>
              <a:rPr lang="en-US" sz="1600" b="0" i="0" u="none" strike="noStrike" baseline="0" dirty="0">
                <a:solidFill>
                  <a:srgbClr val="006FC0"/>
                </a:solidFill>
                <a:latin typeface="Century Gothic" panose="020B0502020202020204" pitchFamily="34" charset="0"/>
              </a:rPr>
              <a:t>Ans) </a:t>
            </a:r>
            <a:r>
              <a:rPr lang="en-US" sz="1600" b="0" i="0" u="none" strike="noStrike" baseline="0" dirty="0">
                <a:latin typeface="Century Gothic" panose="020B0502020202020204" pitchFamily="34" charset="0"/>
              </a:rPr>
              <a:t>The Dataset was taken from iNeuron’s Provided Project Description Document. 		</a:t>
            </a:r>
            <a:r>
              <a:rPr lang="en-US" sz="1600" b="0" i="0" u="none" strike="noStrike" baseline="0" dirty="0">
                <a:solidFill>
                  <a:srgbClr val="00AFEF"/>
                </a:solidFill>
                <a:latin typeface="Century Gothic" panose="020B0502020202020204" pitchFamily="34" charset="0"/>
              </a:rPr>
              <a:t>https://drive.google.com/drive/folders/165Pjmfb9W9PGy0rZjHEA22LW0Lt3Y-Q8</a:t>
            </a:r>
          </a:p>
          <a:p>
            <a:pPr marL="0" indent="0" algn="just">
              <a:buNone/>
            </a:pPr>
            <a:r>
              <a:rPr lang="en-US" sz="1600" b="1" i="0" u="none" strike="noStrike" baseline="0" dirty="0">
                <a:solidFill>
                  <a:schemeClr val="accent3">
                    <a:lumMod val="60000"/>
                    <a:lumOff val="40000"/>
                  </a:schemeClr>
                </a:solidFill>
                <a:latin typeface="Century Gothic" panose="020B0502020202020204" pitchFamily="34" charset="0"/>
              </a:rPr>
              <a:t>Q2) What was the type of data?</a:t>
            </a:r>
            <a:endParaRPr lang="en-US" sz="1600" b="0" i="0" u="none" strike="noStrike" baseline="0" dirty="0">
              <a:solidFill>
                <a:schemeClr val="accent3">
                  <a:lumMod val="60000"/>
                  <a:lumOff val="40000"/>
                </a:schemeClr>
              </a:solidFill>
              <a:latin typeface="Century Gothic" panose="020B0502020202020204" pitchFamily="34" charset="0"/>
            </a:endParaRPr>
          </a:p>
          <a:p>
            <a:pPr marL="0" indent="0" algn="just">
              <a:spcBef>
                <a:spcPts val="100"/>
              </a:spcBef>
              <a:buNone/>
            </a:pPr>
            <a:r>
              <a:rPr lang="en-US" sz="1600" b="0" i="0" u="none" strike="noStrike" baseline="0" dirty="0">
                <a:solidFill>
                  <a:srgbClr val="006FC0"/>
                </a:solidFill>
                <a:latin typeface="Century Gothic" panose="020B0502020202020204" pitchFamily="34" charset="0"/>
              </a:rPr>
              <a:t>Ans) </a:t>
            </a:r>
            <a:r>
              <a:rPr lang="en-US" sz="1600" b="0" i="0" u="none" strike="noStrike" baseline="0" dirty="0">
                <a:latin typeface="Century Gothic" panose="020B0502020202020204" pitchFamily="34" charset="0"/>
              </a:rPr>
              <a:t>The data was the combination of numerical and Categorical values.</a:t>
            </a:r>
          </a:p>
          <a:p>
            <a:pPr marL="0" indent="0" algn="just">
              <a:buNone/>
            </a:pPr>
            <a:r>
              <a:rPr lang="en-US" sz="1600" b="1" i="0" u="none" strike="noStrike" baseline="0" dirty="0">
                <a:solidFill>
                  <a:schemeClr val="accent3">
                    <a:lumMod val="60000"/>
                    <a:lumOff val="40000"/>
                  </a:schemeClr>
                </a:solidFill>
                <a:latin typeface="Century Gothic" panose="020B0502020202020204" pitchFamily="34" charset="0"/>
              </a:rPr>
              <a:t>Q 3) What’s the complete flow you followed in this Project?</a:t>
            </a:r>
            <a:endParaRPr lang="en-US" sz="1600" b="0" i="0" u="none" strike="noStrike" baseline="0" dirty="0">
              <a:solidFill>
                <a:schemeClr val="accent3">
                  <a:lumMod val="60000"/>
                  <a:lumOff val="40000"/>
                </a:schemeClr>
              </a:solidFill>
              <a:latin typeface="Century Gothic" panose="020B0502020202020204" pitchFamily="34" charset="0"/>
            </a:endParaRPr>
          </a:p>
          <a:p>
            <a:pPr marL="0" indent="0" algn="just">
              <a:spcBef>
                <a:spcPts val="100"/>
              </a:spcBef>
              <a:buNone/>
            </a:pPr>
            <a:r>
              <a:rPr lang="en-IN" sz="1600" b="0" i="0" u="none" strike="noStrike" baseline="0" dirty="0">
                <a:solidFill>
                  <a:srgbClr val="006FC0"/>
                </a:solidFill>
                <a:latin typeface="Century Gothic" panose="020B0502020202020204" pitchFamily="34" charset="0"/>
              </a:rPr>
              <a:t>Ans) </a:t>
            </a:r>
            <a:r>
              <a:rPr lang="en-IN" sz="1600" b="0" i="0" u="none" strike="noStrike" baseline="0" dirty="0">
                <a:latin typeface="Century Gothic" panose="020B0502020202020204" pitchFamily="34" charset="0"/>
              </a:rPr>
              <a:t>Refer slide 3</a:t>
            </a:r>
            <a:r>
              <a:rPr lang="en-IN" sz="1600" baseline="30000" dirty="0">
                <a:latin typeface="Century Gothic" panose="020B0502020202020204" pitchFamily="34" charset="0"/>
              </a:rPr>
              <a:t>rd</a:t>
            </a:r>
            <a:r>
              <a:rPr lang="en-IN" sz="1600" b="0" i="0" u="none" strike="noStrike" baseline="0" dirty="0">
                <a:latin typeface="Century Gothic" panose="020B0502020202020204" pitchFamily="34" charset="0"/>
              </a:rPr>
              <a:t> for better Understanding </a:t>
            </a:r>
          </a:p>
          <a:p>
            <a:pPr marL="0" indent="0" algn="just">
              <a:buNone/>
            </a:pPr>
            <a:r>
              <a:rPr lang="en-US" sz="1600" b="1" i="0" u="none" strike="noStrike" baseline="0" dirty="0">
                <a:solidFill>
                  <a:schemeClr val="accent3">
                    <a:lumMod val="60000"/>
                    <a:lumOff val="40000"/>
                  </a:schemeClr>
                </a:solidFill>
                <a:latin typeface="Century Gothic" panose="020B0502020202020204" pitchFamily="34" charset="0"/>
              </a:rPr>
              <a:t>Q4) What techniques were you using for data?</a:t>
            </a:r>
            <a:endParaRPr lang="en-US" sz="1600" b="0" i="0" u="none" strike="noStrike" baseline="0" dirty="0">
              <a:solidFill>
                <a:schemeClr val="accent3">
                  <a:lumMod val="60000"/>
                  <a:lumOff val="40000"/>
                </a:schemeClr>
              </a:solidFill>
              <a:latin typeface="Century Gothic" panose="020B0502020202020204" pitchFamily="34" charset="0"/>
            </a:endParaRPr>
          </a:p>
          <a:p>
            <a:pPr marL="0" indent="0" algn="just">
              <a:spcBef>
                <a:spcPts val="100"/>
              </a:spcBef>
              <a:buNone/>
            </a:pPr>
            <a:r>
              <a:rPr lang="en-IN" sz="1600" b="0" i="0" u="none" strike="noStrike" baseline="0" dirty="0">
                <a:solidFill>
                  <a:srgbClr val="006FC0"/>
                </a:solidFill>
                <a:latin typeface="Century Gothic" panose="020B0502020202020204" pitchFamily="34" charset="0"/>
              </a:rPr>
              <a:t>Ans</a:t>
            </a:r>
            <a:r>
              <a:rPr lang="en-IN" sz="1600" b="0" i="0" u="none" strike="noStrike" baseline="0" dirty="0">
                <a:latin typeface="Century Gothic" panose="020B0502020202020204" pitchFamily="34" charset="0"/>
              </a:rPr>
              <a:t>) -  Removing unwanted attributes</a:t>
            </a:r>
          </a:p>
          <a:p>
            <a:pPr marL="0" indent="0" algn="just">
              <a:spcBef>
                <a:spcPts val="100"/>
              </a:spcBef>
              <a:buNone/>
            </a:pPr>
            <a:r>
              <a:rPr lang="en-US" sz="1600" b="0" i="0" u="none" strike="noStrike" baseline="0" dirty="0">
                <a:latin typeface="Century Gothic" panose="020B0502020202020204" pitchFamily="34" charset="0"/>
              </a:rPr>
              <a:t>	 - Visualizing  relation of independent variables with each other and output variables.</a:t>
            </a:r>
          </a:p>
          <a:p>
            <a:pPr marL="0" indent="0" algn="just">
              <a:spcBef>
                <a:spcPts val="100"/>
              </a:spcBef>
              <a:buNone/>
            </a:pPr>
            <a:r>
              <a:rPr lang="en-IN" sz="1600" b="0" i="0" u="none" strike="noStrike" baseline="0" dirty="0">
                <a:latin typeface="Century Gothic" panose="020B0502020202020204" pitchFamily="34" charset="0"/>
              </a:rPr>
              <a:t>	 - Removing outliers</a:t>
            </a:r>
          </a:p>
          <a:p>
            <a:pPr marL="0" indent="0" algn="just">
              <a:spcBef>
                <a:spcPts val="100"/>
              </a:spcBef>
              <a:buNone/>
            </a:pPr>
            <a:r>
              <a:rPr lang="en-US" sz="1600" b="0" i="0" u="none" strike="noStrike" baseline="0" dirty="0">
                <a:latin typeface="Century Gothic" panose="020B0502020202020204" pitchFamily="34" charset="0"/>
              </a:rPr>
              <a:t>	 - Cleaning data and imputing if null values are present. </a:t>
            </a:r>
          </a:p>
          <a:p>
            <a:pPr marL="0" indent="0" algn="just">
              <a:spcBef>
                <a:spcPts val="100"/>
              </a:spcBef>
              <a:buNone/>
            </a:pPr>
            <a:r>
              <a:rPr lang="en-IN" sz="1600" b="0" i="0" u="none" strike="noStrike" baseline="0" dirty="0">
                <a:latin typeface="Century Gothic" panose="020B0502020202020204" pitchFamily="34" charset="0"/>
              </a:rPr>
              <a:t>	 - Converting Numerical data into Categorical values.</a:t>
            </a:r>
          </a:p>
          <a:p>
            <a:pPr marL="0" indent="0" algn="just">
              <a:buNone/>
            </a:pPr>
            <a:r>
              <a:rPr lang="en-US" sz="1600" b="1" i="0" u="none" strike="noStrike" baseline="0" dirty="0">
                <a:solidFill>
                  <a:schemeClr val="accent3">
                    <a:lumMod val="60000"/>
                    <a:lumOff val="40000"/>
                  </a:schemeClr>
                </a:solidFill>
                <a:latin typeface="Century Gothic" panose="020B0502020202020204" pitchFamily="34" charset="0"/>
              </a:rPr>
              <a:t>Q5) What were the libraries that you used in Python?</a:t>
            </a:r>
            <a:endParaRPr lang="en-US" sz="1600" b="0" i="0" u="none" strike="noStrike" baseline="0" dirty="0">
              <a:solidFill>
                <a:schemeClr val="accent3">
                  <a:lumMod val="60000"/>
                  <a:lumOff val="40000"/>
                </a:schemeClr>
              </a:solidFill>
              <a:latin typeface="Century Gothic" panose="020B0502020202020204" pitchFamily="34" charset="0"/>
            </a:endParaRPr>
          </a:p>
          <a:p>
            <a:pPr marL="0" indent="0" algn="just">
              <a:spcBef>
                <a:spcPts val="100"/>
              </a:spcBef>
              <a:buNone/>
            </a:pPr>
            <a:r>
              <a:rPr lang="en-US" sz="1600" b="0" i="0" u="none" strike="noStrike" baseline="0" dirty="0">
                <a:solidFill>
                  <a:srgbClr val="006FC0"/>
                </a:solidFill>
                <a:latin typeface="Century Gothic" panose="020B0502020202020204" pitchFamily="34" charset="0"/>
              </a:rPr>
              <a:t>Ans) </a:t>
            </a:r>
            <a:r>
              <a:rPr lang="en-US" sz="1600" b="0" i="0" u="none" strike="noStrike" baseline="0" dirty="0">
                <a:latin typeface="Century Gothic" panose="020B0502020202020204" pitchFamily="34" charset="0"/>
              </a:rPr>
              <a:t>I used Pandas, NumPy and Matplotlib and Seaborn libraries in Pandas.</a:t>
            </a:r>
            <a:endParaRPr lang="en-IN" sz="1600" dirty="0"/>
          </a:p>
        </p:txBody>
      </p:sp>
    </p:spTree>
    <p:extLst>
      <p:ext uri="{BB962C8B-B14F-4D97-AF65-F5344CB8AC3E}">
        <p14:creationId xmlns:p14="http://schemas.microsoft.com/office/powerpoint/2010/main" val="416283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4DD4-4B6B-0C48-936A-ACC84479E976}"/>
              </a:ext>
            </a:extLst>
          </p:cNvPr>
          <p:cNvSpPr>
            <a:spLocks noGrp="1"/>
          </p:cNvSpPr>
          <p:nvPr>
            <p:ph type="title"/>
          </p:nvPr>
        </p:nvSpPr>
        <p:spPr>
          <a:xfrm>
            <a:off x="1176198" y="2440542"/>
            <a:ext cx="9404723" cy="1720639"/>
          </a:xfrm>
        </p:spPr>
        <p:txBody>
          <a:bodyPr/>
          <a:lstStyle/>
          <a:p>
            <a:pPr algn="ctr"/>
            <a:r>
              <a:rPr lang="en-IN" sz="7200" dirty="0"/>
              <a:t>Thank You</a:t>
            </a:r>
          </a:p>
        </p:txBody>
      </p:sp>
    </p:spTree>
    <p:extLst>
      <p:ext uri="{BB962C8B-B14F-4D97-AF65-F5344CB8AC3E}">
        <p14:creationId xmlns:p14="http://schemas.microsoft.com/office/powerpoint/2010/main" val="183880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AB23-B6C2-A8D2-5857-B0E3AC00B5CA}"/>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D24371F7-681B-BFCD-E7B7-D3E729C15DCC}"/>
              </a:ext>
            </a:extLst>
          </p:cNvPr>
          <p:cNvSpPr>
            <a:spLocks noGrp="1"/>
          </p:cNvSpPr>
          <p:nvPr>
            <p:ph idx="1"/>
          </p:nvPr>
        </p:nvSpPr>
        <p:spPr>
          <a:xfrm>
            <a:off x="645130" y="2093844"/>
            <a:ext cx="10900759" cy="3127513"/>
          </a:xfrm>
        </p:spPr>
        <p:txBody>
          <a:bodyPr/>
          <a:lstStyle/>
          <a:p>
            <a:pPr algn="just"/>
            <a:r>
              <a:rPr lang="en-US" dirty="0"/>
              <a:t>Health is real wealth in the pandemic time we all realized the brute effects of covid-19 on all irrespective of any status. </a:t>
            </a:r>
          </a:p>
          <a:p>
            <a:pPr algn="just"/>
            <a:r>
              <a:rPr lang="en-US" dirty="0"/>
              <a:t>The goal of this project is to analyze and to predict the probability of heart disease occurrence, based on a combination of features that describes the disease. </a:t>
            </a:r>
          </a:p>
          <a:p>
            <a:pPr algn="just"/>
            <a:r>
              <a:rPr lang="en-US" dirty="0"/>
              <a:t>To achieve the goal, we used a data set that is formed by taking into consideration some of the information of 303 individuals. The problem is based on the given information about each individual we have to calculate that whether that individual will suffer from heart disease or not.</a:t>
            </a:r>
            <a:endParaRPr lang="en-IN" dirty="0"/>
          </a:p>
        </p:txBody>
      </p:sp>
    </p:spTree>
    <p:extLst>
      <p:ext uri="{BB962C8B-B14F-4D97-AF65-F5344CB8AC3E}">
        <p14:creationId xmlns:p14="http://schemas.microsoft.com/office/powerpoint/2010/main" val="212189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38A6-BD5D-78E6-79FE-48956744CBA7}"/>
              </a:ext>
            </a:extLst>
          </p:cNvPr>
          <p:cNvSpPr>
            <a:spLocks noGrp="1"/>
          </p:cNvSpPr>
          <p:nvPr>
            <p:ph type="title"/>
          </p:nvPr>
        </p:nvSpPr>
        <p:spPr/>
        <p:txBody>
          <a:bodyPr/>
          <a:lstStyle/>
          <a:p>
            <a:r>
              <a:rPr lang="en-IN" b="1" dirty="0"/>
              <a:t>Architecture</a:t>
            </a:r>
          </a:p>
        </p:txBody>
      </p:sp>
      <p:pic>
        <p:nvPicPr>
          <p:cNvPr id="17" name="Content Placeholder 16">
            <a:extLst>
              <a:ext uri="{FF2B5EF4-FFF2-40B4-BE49-F238E27FC236}">
                <a16:creationId xmlns:a16="http://schemas.microsoft.com/office/drawing/2014/main" id="{A1DD681D-DB87-BACB-7897-B358C234FFA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57" b="89700" l="5388" r="95690">
                        <a14:foregroundMark x1="7974" y1="17167" x2="7974" y2="17167"/>
                        <a14:foregroundMark x1="13685" y1="18026" x2="13685" y2="18026"/>
                        <a14:foregroundMark x1="12392" y1="25322" x2="12392" y2="25322"/>
                        <a14:foregroundMark x1="41918" y1="17811" x2="41918" y2="17811"/>
                        <a14:foregroundMark x1="39763" y1="17382" x2="39763" y2="17382"/>
                        <a14:foregroundMark x1="28448" y1="12661" x2="28448" y2="12661"/>
                        <a14:foregroundMark x1="5388" y1="19528" x2="5388" y2="19528"/>
                        <a14:foregroundMark x1="32004" y1="16524" x2="32004" y2="16524"/>
                        <a14:foregroundMark x1="20151" y1="18026" x2="20151" y2="18026"/>
                        <a14:foregroundMark x1="40194" y1="13305" x2="40194" y2="13305"/>
                        <a14:foregroundMark x1="46444" y1="19099" x2="46444" y2="19099"/>
                        <a14:foregroundMark x1="73276" y1="18026" x2="73276" y2="18026"/>
                        <a14:foregroundMark x1="72198" y1="18026" x2="72198" y2="18026"/>
                        <a14:foregroundMark x1="73599" y1="15451" x2="73599" y2="15451"/>
                        <a14:foregroundMark x1="64116" y1="11803" x2="64116" y2="11803"/>
                        <a14:foregroundMark x1="80496" y1="16524" x2="80496" y2="16524"/>
                        <a14:foregroundMark x1="84806" y1="14807" x2="84806" y2="14807"/>
                        <a14:foregroundMark x1="95690" y1="15451" x2="95690" y2="15451"/>
                        <a14:foregroundMark x1="67349" y1="16309" x2="67349" y2="16309"/>
                        <a14:foregroundMark x1="66164" y1="14378" x2="66164" y2="14378"/>
                        <a14:foregroundMark x1="86207" y1="32189" x2="86207" y2="32189"/>
                        <a14:foregroundMark x1="93319" y1="57725" x2="93319" y2="57725"/>
                        <a14:foregroundMark x1="73707" y1="53433" x2="73707" y2="53433"/>
                        <a14:foregroundMark x1="74138" y1="71674" x2="74138" y2="71674"/>
                        <a14:foregroundMark x1="63901" y1="80687" x2="63901" y2="80687"/>
                        <a14:foregroundMark x1="38039" y1="51073" x2="38039" y2="51073"/>
                        <a14:foregroundMark x1="47306" y1="53219" x2="47306" y2="53219"/>
                        <a14:foregroundMark x1="16164" y1="54721" x2="16164" y2="54721"/>
                        <a14:foregroundMark x1="11315" y1="35622" x2="11315" y2="35622"/>
                        <a14:foregroundMark x1="14440" y1="35837" x2="14440" y2="35837"/>
                        <a14:foregroundMark x1="72198" y1="16309" x2="72198" y2="16309"/>
                        <a14:foregroundMark x1="9052" y1="37768" x2="9052" y2="37768"/>
                      </a14:backgroundRemoval>
                    </a14:imgEffect>
                    <a14:imgEffect>
                      <a14:sharpenSoften amount="25000"/>
                    </a14:imgEffect>
                  </a14:imgLayer>
                </a14:imgProps>
              </a:ext>
            </a:extLst>
          </a:blip>
          <a:stretch>
            <a:fillRect/>
          </a:stretch>
        </p:blipFill>
        <p:spPr>
          <a:xfrm>
            <a:off x="1039091" y="1595437"/>
            <a:ext cx="9753600" cy="4583689"/>
          </a:xfrm>
        </p:spPr>
      </p:pic>
    </p:spTree>
    <p:extLst>
      <p:ext uri="{BB962C8B-B14F-4D97-AF65-F5344CB8AC3E}">
        <p14:creationId xmlns:p14="http://schemas.microsoft.com/office/powerpoint/2010/main" val="330557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221F-E21D-AB5D-960E-837FC6F0615E}"/>
              </a:ext>
            </a:extLst>
          </p:cNvPr>
          <p:cNvSpPr>
            <a:spLocks noGrp="1"/>
          </p:cNvSpPr>
          <p:nvPr>
            <p:ph type="title"/>
          </p:nvPr>
        </p:nvSpPr>
        <p:spPr/>
        <p:txBody>
          <a:bodyPr/>
          <a:lstStyle/>
          <a:p>
            <a:r>
              <a:rPr lang="en-IN" b="1" dirty="0"/>
              <a:t>Dataset Description</a:t>
            </a:r>
          </a:p>
        </p:txBody>
      </p:sp>
      <p:sp>
        <p:nvSpPr>
          <p:cNvPr id="6" name="Rectangle 1">
            <a:extLst>
              <a:ext uri="{FF2B5EF4-FFF2-40B4-BE49-F238E27FC236}">
                <a16:creationId xmlns:a16="http://schemas.microsoft.com/office/drawing/2014/main" id="{155FF3BA-AEDB-5038-7BB9-D70A4D170CB6}"/>
              </a:ext>
            </a:extLst>
          </p:cNvPr>
          <p:cNvSpPr>
            <a:spLocks noGrp="1" noChangeArrowheads="1"/>
          </p:cNvSpPr>
          <p:nvPr>
            <p:ph sz="half" idx="1"/>
          </p:nvPr>
        </p:nvSpPr>
        <p:spPr bwMode="auto">
          <a:xfrm>
            <a:off x="625752" y="1449287"/>
            <a:ext cx="5470248" cy="472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ts val="30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age</a:t>
            </a:r>
            <a:r>
              <a:rPr kumimoji="0" lang="en-US" altLang="en-US" sz="1400" b="0" i="0" u="none" strike="noStrike" cap="none" normalizeH="0" baseline="0" dirty="0">
                <a:ln>
                  <a:noFill/>
                </a:ln>
                <a:solidFill>
                  <a:schemeClr val="tx1"/>
                </a:solidFill>
                <a:effectLst/>
                <a:latin typeface="Arial" panose="020B0604020202020204" pitchFamily="34" charset="0"/>
              </a:rPr>
              <a:t> : Age in years </a:t>
            </a:r>
          </a:p>
          <a:p>
            <a:pPr marL="0" marR="0" lvl="0" indent="0" algn="just" defTabSz="914400" rtl="0" eaLnBrk="0" fontAlgn="base" latinLnBrk="0" hangingPunct="0">
              <a:lnSpc>
                <a:spcPct val="100000"/>
              </a:lnSpc>
              <a:spcBef>
                <a:spcPct val="0"/>
              </a:spcBef>
              <a:spcAft>
                <a:spcPts val="30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sex</a:t>
            </a:r>
            <a:r>
              <a:rPr kumimoji="0" lang="en-US" altLang="en-US" sz="1400" b="0" i="0" u="none" strike="noStrike" cap="none" normalizeH="0" baseline="0" dirty="0">
                <a:ln>
                  <a:noFill/>
                </a:ln>
                <a:solidFill>
                  <a:schemeClr val="tx1"/>
                </a:solidFill>
                <a:effectLst/>
                <a:latin typeface="Arial" panose="020B0604020202020204" pitchFamily="34" charset="0"/>
              </a:rPr>
              <a:t> : Sex </a:t>
            </a:r>
          </a:p>
          <a:p>
            <a:pPr marL="0" marR="0" lvl="0" indent="0" algn="just" defTabSz="914400" rtl="0" eaLnBrk="0" fontAlgn="base" latinLnBrk="0" hangingPunct="0">
              <a:lnSpc>
                <a:spcPct val="100000"/>
              </a:lnSpc>
              <a:spcBef>
                <a:spcPct val="0"/>
              </a:spcBef>
              <a:spcAft>
                <a:spcPts val="300"/>
              </a:spcAft>
              <a:buClrTx/>
              <a:buSzTx/>
              <a:buNone/>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1 : Male </a:t>
            </a:r>
          </a:p>
          <a:p>
            <a:pPr marL="0" marR="0" lvl="0" indent="0" algn="just"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0 : Female</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ts val="30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cp</a:t>
            </a:r>
            <a:r>
              <a:rPr kumimoji="0" lang="en-US" altLang="en-US" sz="1400" b="0" i="0" u="none" strike="noStrike" cap="none" normalizeH="0" baseline="0" dirty="0">
                <a:ln>
                  <a:noFill/>
                </a:ln>
                <a:solidFill>
                  <a:schemeClr val="tx1"/>
                </a:solidFill>
                <a:effectLst/>
                <a:latin typeface="Arial" panose="020B0604020202020204" pitchFamily="34" charset="0"/>
              </a:rPr>
              <a:t> : Chest Pain Type</a:t>
            </a:r>
            <a:r>
              <a:rPr kumimoji="0" lang="en-US" altLang="en-US" sz="1400" b="0" i="0" u="none" strike="noStrike" cap="none" normalizeH="0" baseline="0" dirty="0">
                <a:ln>
                  <a:noFill/>
                </a:ln>
                <a:solidFill>
                  <a:schemeClr val="tx1"/>
                </a:solidFill>
                <a:effectLst/>
                <a:latin typeface="Arial Unicode MS" panose="020B0604020202020204" pitchFamily="34" charset="-128"/>
              </a:rPr>
              <a:t> </a:t>
            </a:r>
          </a:p>
          <a:p>
            <a:pPr marL="0" marR="0" lvl="0" indent="0" algn="just"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1 : Typical Angina </a:t>
            </a:r>
          </a:p>
          <a:p>
            <a:pPr marL="0" marR="0" lvl="0" indent="0" algn="just"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2 : Atypical Angina </a:t>
            </a:r>
          </a:p>
          <a:p>
            <a:pPr marL="0" marR="0" lvl="0" indent="0" algn="just"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3 : Non-anginal Pain </a:t>
            </a:r>
          </a:p>
          <a:p>
            <a:pPr marL="0" marR="0" lvl="0" indent="0" algn="just"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4 : Asymptomatic</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ts val="300"/>
              </a:spcAft>
              <a:buClrTx/>
              <a:buSzTx/>
              <a:buFontTx/>
              <a:buChar char="•"/>
              <a:tabLst/>
            </a:pPr>
            <a:r>
              <a:rPr lang="en-US" altLang="en-US" sz="1400" b="1" dirty="0">
                <a:latin typeface="Arial" panose="020B0604020202020204" pitchFamily="34" charset="0"/>
              </a:rPr>
              <a:t> t</a:t>
            </a:r>
            <a:r>
              <a:rPr kumimoji="0" lang="en-US" altLang="en-US" sz="1400" b="1" i="0" u="none" strike="noStrike" cap="none" normalizeH="0" baseline="0" dirty="0">
                <a:ln>
                  <a:noFill/>
                </a:ln>
                <a:solidFill>
                  <a:schemeClr val="tx1"/>
                </a:solidFill>
                <a:effectLst/>
                <a:latin typeface="Arial" panose="020B0604020202020204" pitchFamily="34" charset="0"/>
              </a:rPr>
              <a:t>restbps </a:t>
            </a:r>
            <a:r>
              <a:rPr kumimoji="0" lang="en-US" altLang="en-US" sz="1400" b="0" i="0" u="none" strike="noStrike" cap="none" normalizeH="0" baseline="0" dirty="0">
                <a:ln>
                  <a:noFill/>
                </a:ln>
                <a:solidFill>
                  <a:schemeClr val="tx1"/>
                </a:solidFill>
                <a:effectLst/>
                <a:latin typeface="Arial" panose="020B0604020202020204" pitchFamily="34" charset="0"/>
              </a:rPr>
              <a:t>: Resting Blood Pressure (in mm Hg on 	 	admission to the hospital) </a:t>
            </a:r>
          </a:p>
          <a:p>
            <a:pPr marL="0" marR="0" lvl="0" indent="0" algn="just" defTabSz="914400" rtl="0" eaLnBrk="0" fontAlgn="base" latinLnBrk="0" hangingPunct="0">
              <a:lnSpc>
                <a:spcPct val="100000"/>
              </a:lnSpc>
              <a:spcBef>
                <a:spcPct val="0"/>
              </a:spcBef>
              <a:spcAft>
                <a:spcPts val="30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chol</a:t>
            </a:r>
            <a:r>
              <a:rPr kumimoji="0" lang="en-US" altLang="en-US" sz="1400" b="0" i="0" u="none" strike="noStrike" cap="none" normalizeH="0" baseline="0" dirty="0">
                <a:ln>
                  <a:noFill/>
                </a:ln>
                <a:solidFill>
                  <a:schemeClr val="tx1"/>
                </a:solidFill>
                <a:effectLst/>
                <a:latin typeface="Arial" panose="020B0604020202020204" pitchFamily="34" charset="0"/>
              </a:rPr>
              <a:t> : Serum Cholesterol in mg/dl </a:t>
            </a:r>
          </a:p>
          <a:p>
            <a:pPr marL="0" marR="0" lvl="0" indent="0" algn="just" defTabSz="914400" rtl="0" eaLnBrk="0" fontAlgn="base" latinLnBrk="0" hangingPunct="0">
              <a:lnSpc>
                <a:spcPct val="100000"/>
              </a:lnSpc>
              <a:spcBef>
                <a:spcPct val="0"/>
              </a:spcBef>
              <a:spcAft>
                <a:spcPts val="30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restecg</a:t>
            </a:r>
            <a:r>
              <a:rPr kumimoji="0" lang="en-US" altLang="en-US" sz="1400" b="0" i="0" u="none" strike="noStrike" cap="none" normalizeH="0" baseline="0" dirty="0">
                <a:ln>
                  <a:noFill/>
                </a:ln>
                <a:solidFill>
                  <a:schemeClr val="tx1"/>
                </a:solidFill>
                <a:effectLst/>
                <a:latin typeface="Arial" panose="020B0604020202020204" pitchFamily="34" charset="0"/>
              </a:rPr>
              <a:t> : Resting Electrocardiographic Results</a:t>
            </a:r>
            <a:r>
              <a:rPr kumimoji="0" lang="en-US" altLang="en-US" sz="1400" b="0" i="0" u="none" strike="noStrike" cap="none" normalizeH="0" baseline="0" dirty="0">
                <a:ln>
                  <a:noFill/>
                </a:ln>
                <a:solidFill>
                  <a:schemeClr val="tx1"/>
                </a:solidFill>
                <a:effectLst/>
                <a:latin typeface="Arial Unicode MS" panose="020B0604020202020204" pitchFamily="34" charset="-128"/>
              </a:rPr>
              <a:t> </a:t>
            </a:r>
          </a:p>
          <a:p>
            <a:pPr marL="0" marR="0" lvl="0" indent="0" algn="just"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0 : Normal </a:t>
            </a:r>
          </a:p>
          <a:p>
            <a:pPr marL="0" marR="0" lvl="0" indent="0" algn="just"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1 : Having ST-T wave abnormality (T wave 	    	     inversions and/or ST elevation or depression 	     of &gt; 0.05 mV) </a:t>
            </a:r>
          </a:p>
          <a:p>
            <a:pPr marL="0" marR="0" lvl="0" indent="0" algn="just"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2: Showing probable or definite left ventricular 	   	    hypertrophy by Estes' criteria</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0B74653-CAB9-210A-0C30-22F164DA7480}"/>
              </a:ext>
            </a:extLst>
          </p:cNvPr>
          <p:cNvSpPr>
            <a:spLocks noGrp="1" noChangeArrowheads="1"/>
          </p:cNvSpPr>
          <p:nvPr>
            <p:ph sz="half" idx="2"/>
          </p:nvPr>
        </p:nvSpPr>
        <p:spPr bwMode="auto">
          <a:xfrm>
            <a:off x="6302096" y="1447366"/>
            <a:ext cx="5470248" cy="513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ts val="300"/>
              </a:spcAft>
              <a:buClrTx/>
              <a:buSzTx/>
              <a:buFontTx/>
              <a:buChar char="•"/>
              <a:tabLst/>
            </a:pPr>
            <a:r>
              <a:rPr lang="en-US" altLang="en-US" sz="1400" dirty="0">
                <a:latin typeface="Arial Unicode MS" panose="020B0604020202020204" pitchFamily="34" charset="-128"/>
              </a:rPr>
              <a:t> </a:t>
            </a:r>
            <a:r>
              <a:rPr kumimoji="0" lang="en-US" altLang="en-US" sz="1400" b="1" i="0" u="none" strike="noStrike" cap="none" normalizeH="0" baseline="0" dirty="0">
                <a:ln>
                  <a:noFill/>
                </a:ln>
                <a:solidFill>
                  <a:schemeClr val="tx1"/>
                </a:solidFill>
                <a:effectLst/>
                <a:latin typeface="Arial" panose="020B0604020202020204" pitchFamily="34" charset="0"/>
              </a:rPr>
              <a:t>fbs</a:t>
            </a:r>
            <a:r>
              <a:rPr kumimoji="0" lang="en-US" altLang="en-US" sz="1400" b="0" i="0" u="none" strike="noStrike" cap="none" normalizeH="0" baseline="0" dirty="0">
                <a:ln>
                  <a:noFill/>
                </a:ln>
                <a:solidFill>
                  <a:schemeClr val="tx1"/>
                </a:solidFill>
                <a:effectLst/>
                <a:latin typeface="Arial" panose="020B0604020202020204" pitchFamily="34" charset="0"/>
              </a:rPr>
              <a:t> : Fasting Blood Sugar &gt; 120 mg/dl </a:t>
            </a:r>
          </a:p>
          <a:p>
            <a:pPr marL="0" marR="0" lvl="0" indent="0" algn="just" defTabSz="914400" rtl="0" eaLnBrk="0" fontAlgn="base" latinLnBrk="0" hangingPunct="0">
              <a:lnSpc>
                <a:spcPct val="100000"/>
              </a:lnSpc>
              <a:spcBef>
                <a:spcPct val="0"/>
              </a:spcBef>
              <a:spcAft>
                <a:spcPts val="300"/>
              </a:spcAft>
              <a:buClrTx/>
              <a:buSzTx/>
              <a:buNone/>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1 : True </a:t>
            </a:r>
          </a:p>
          <a:p>
            <a:pPr marL="0" marR="0" lvl="0" indent="0" algn="just"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0 : False</a:t>
            </a:r>
            <a:r>
              <a:rPr kumimoji="0" lang="en-US" altLang="en-US" sz="1400" b="0" i="0" u="none" strike="noStrike" cap="none" normalizeH="0" baseline="0" dirty="0">
                <a:ln>
                  <a:noFill/>
                </a:ln>
                <a:solidFill>
                  <a:schemeClr val="tx1"/>
                </a:solidFill>
                <a:effectLst/>
              </a:rPr>
              <a:t> </a:t>
            </a:r>
            <a:endParaRPr lang="en-US" altLang="en-US" sz="14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ts val="300"/>
              </a:spcAft>
              <a:buClrTx/>
              <a:buSzTx/>
              <a:buFontTx/>
              <a:buChar char="•"/>
              <a:tabLst/>
            </a:pPr>
            <a:r>
              <a:rPr lang="en-US" altLang="en-US" sz="1400" dirty="0">
                <a:latin typeface="Arial Unicode MS" panose="020B0604020202020204" pitchFamily="34" charset="-128"/>
              </a:rPr>
              <a:t>thalach : Maximum Heart Rate Achieved </a:t>
            </a:r>
          </a:p>
          <a:p>
            <a:pPr marL="0" marR="0" lvl="0" indent="0" algn="l" defTabSz="914400" rtl="0" eaLnBrk="0" fontAlgn="base" latinLnBrk="0" hangingPunct="0">
              <a:lnSpc>
                <a:spcPct val="100000"/>
              </a:lnSpc>
              <a:spcBef>
                <a:spcPct val="0"/>
              </a:spcBef>
              <a:spcAft>
                <a:spcPts val="300"/>
              </a:spcAft>
              <a:buClrTx/>
              <a:buSzTx/>
              <a:buFontTx/>
              <a:buChar char="•"/>
              <a:tabLst/>
            </a:pPr>
            <a:r>
              <a:rPr lang="en-US" altLang="en-US" sz="1400" dirty="0">
                <a:latin typeface="Arial Unicode MS" panose="020B0604020202020204" pitchFamily="34" charset="-128"/>
              </a:rPr>
              <a:t> exang : exercise induced angina </a:t>
            </a:r>
          </a:p>
          <a:p>
            <a:pPr marL="0" marR="0" lvl="0" indent="0" algn="l"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1 : Yes </a:t>
            </a:r>
          </a:p>
          <a:p>
            <a:pPr marL="0" marR="0" lvl="0" indent="0" algn="l"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0 : No </a:t>
            </a:r>
          </a:p>
          <a:p>
            <a:pPr marL="0" marR="0" lvl="0" indent="0" algn="l" defTabSz="914400" rtl="0" eaLnBrk="0" fontAlgn="base" latinLnBrk="0" hangingPunct="0">
              <a:lnSpc>
                <a:spcPct val="100000"/>
              </a:lnSpc>
              <a:spcBef>
                <a:spcPct val="0"/>
              </a:spcBef>
              <a:spcAft>
                <a:spcPts val="300"/>
              </a:spcAft>
              <a:buClrTx/>
              <a:buSzTx/>
              <a:buFontTx/>
              <a:buChar char="•"/>
              <a:tabLst/>
            </a:pPr>
            <a:r>
              <a:rPr lang="en-US" altLang="en-US" sz="1400" dirty="0">
                <a:latin typeface="Arial Unicode MS" panose="020B0604020202020204" pitchFamily="34" charset="-128"/>
              </a:rPr>
              <a:t> oldpeak : ST depression induced by exercise relative to rest </a:t>
            </a:r>
          </a:p>
          <a:p>
            <a:pPr marL="0" marR="0" lvl="0" indent="0" algn="l" defTabSz="914400" rtl="0" eaLnBrk="0" fontAlgn="base" latinLnBrk="0" hangingPunct="0">
              <a:lnSpc>
                <a:spcPct val="100000"/>
              </a:lnSpc>
              <a:spcBef>
                <a:spcPct val="0"/>
              </a:spcBef>
              <a:spcAft>
                <a:spcPts val="300"/>
              </a:spcAft>
              <a:buClrTx/>
              <a:buSzTx/>
              <a:buFontTx/>
              <a:buChar char="•"/>
              <a:tabLst/>
            </a:pPr>
            <a:r>
              <a:rPr lang="en-US" altLang="en-US" sz="1400" dirty="0">
                <a:latin typeface="Arial Unicode MS" panose="020B0604020202020204" pitchFamily="34" charset="-128"/>
              </a:rPr>
              <a:t> slope : the slope of the peak exercise ST segment </a:t>
            </a:r>
          </a:p>
          <a:p>
            <a:pPr marL="0" marR="0" lvl="0" indent="0" algn="l"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1 : upsloping </a:t>
            </a:r>
          </a:p>
          <a:p>
            <a:pPr marL="0" marR="0" lvl="0" indent="0" algn="l"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2 : flat </a:t>
            </a:r>
          </a:p>
          <a:p>
            <a:pPr marL="0" marR="0" lvl="0" indent="0" algn="l"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3 : downsloping </a:t>
            </a:r>
          </a:p>
          <a:p>
            <a:pPr marL="0" marR="0" lvl="0" indent="0" algn="l" defTabSz="914400" rtl="0" eaLnBrk="0" fontAlgn="base" latinLnBrk="0" hangingPunct="0">
              <a:lnSpc>
                <a:spcPct val="100000"/>
              </a:lnSpc>
              <a:spcBef>
                <a:spcPct val="0"/>
              </a:spcBef>
              <a:spcAft>
                <a:spcPts val="300"/>
              </a:spcAft>
              <a:buClrTx/>
              <a:buSzTx/>
              <a:buFontTx/>
              <a:buChar char="•"/>
              <a:tabLst/>
            </a:pPr>
            <a:r>
              <a:rPr lang="en-US" altLang="en-US" sz="1400" dirty="0">
                <a:latin typeface="Arial Unicode MS" panose="020B0604020202020204" pitchFamily="34" charset="-128"/>
              </a:rPr>
              <a:t> ca : Number of major vessels (0-3) colored by fluoroscopy </a:t>
            </a:r>
          </a:p>
          <a:p>
            <a:pPr marL="0" marR="0" lvl="0" indent="0" algn="l" defTabSz="914400" rtl="0" eaLnBrk="0" fontAlgn="base" latinLnBrk="0" hangingPunct="0">
              <a:lnSpc>
                <a:spcPct val="100000"/>
              </a:lnSpc>
              <a:spcBef>
                <a:spcPct val="0"/>
              </a:spcBef>
              <a:spcAft>
                <a:spcPts val="300"/>
              </a:spcAft>
              <a:buClrTx/>
              <a:buSzTx/>
              <a:buFontTx/>
              <a:buChar char="•"/>
              <a:tabLst/>
            </a:pPr>
            <a:r>
              <a:rPr lang="en-US" altLang="en-US" sz="1400" dirty="0">
                <a:latin typeface="Arial Unicode MS" panose="020B0604020202020204" pitchFamily="34" charset="-128"/>
              </a:rPr>
              <a:t> thal : Thalassemia</a:t>
            </a:r>
          </a:p>
          <a:p>
            <a:pPr marL="0" marR="0" lvl="0" indent="0" algn="l"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3 : Normal </a:t>
            </a:r>
          </a:p>
          <a:p>
            <a:pPr marL="0" marR="0" lvl="0" indent="0" algn="l"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6 : Fixed Defect </a:t>
            </a:r>
          </a:p>
          <a:p>
            <a:pPr marL="0" marR="0" lvl="0" indent="0" algn="l"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7 : Reversable Defect </a:t>
            </a:r>
          </a:p>
          <a:p>
            <a:pPr marL="0" marR="0" lvl="0" indent="0" algn="l" defTabSz="914400" rtl="0" eaLnBrk="0" fontAlgn="base" latinLnBrk="0" hangingPunct="0">
              <a:lnSpc>
                <a:spcPct val="100000"/>
              </a:lnSpc>
              <a:spcBef>
                <a:spcPct val="0"/>
              </a:spcBef>
              <a:spcAft>
                <a:spcPts val="300"/>
              </a:spcAft>
              <a:buClrTx/>
              <a:buSzTx/>
              <a:buFontTx/>
              <a:buChar char="•"/>
              <a:tabLst/>
            </a:pPr>
            <a:r>
              <a:rPr lang="en-US" altLang="en-US" sz="1400" dirty="0">
                <a:latin typeface="Arial Unicode MS" panose="020B0604020202020204" pitchFamily="34" charset="-128"/>
              </a:rPr>
              <a:t> num : Diagnosis of heart disease (angiographic disease status) </a:t>
            </a:r>
          </a:p>
          <a:p>
            <a:pPr marL="0" marR="0" lvl="0" indent="0" algn="l"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0: &lt; 50% diameter narrowing </a:t>
            </a:r>
          </a:p>
          <a:p>
            <a:pPr marL="0" marR="0" lvl="0" indent="0" algn="l" defTabSz="914400" rtl="0" eaLnBrk="0" fontAlgn="base" latinLnBrk="0" hangingPunct="0">
              <a:lnSpc>
                <a:spcPct val="100000"/>
              </a:lnSpc>
              <a:spcBef>
                <a:spcPct val="0"/>
              </a:spcBef>
              <a:spcAft>
                <a:spcPts val="300"/>
              </a:spcAft>
              <a:buClrTx/>
              <a:buSzTx/>
              <a:buNone/>
              <a:tabLst/>
            </a:pPr>
            <a:r>
              <a:rPr lang="en-US" altLang="en-US" sz="1400" dirty="0">
                <a:latin typeface="Arial Unicode MS" panose="020B0604020202020204" pitchFamily="34" charset="-128"/>
              </a:rPr>
              <a:t>	1: &gt; </a:t>
            </a:r>
            <a:r>
              <a:rPr kumimoji="0" lang="en-US" altLang="en-US" sz="1400" b="0" i="0" u="none" strike="noStrike" cap="none" normalizeH="0" baseline="0" dirty="0">
                <a:ln>
                  <a:noFill/>
                </a:ln>
                <a:solidFill>
                  <a:schemeClr val="tx1"/>
                </a:solidFill>
                <a:effectLst/>
                <a:latin typeface="Arial Unicode MS" panose="020B0604020202020204" pitchFamily="34" charset="-128"/>
              </a:rPr>
              <a:t>50% diameter narrowing</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330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98B58A-13CF-7ADE-1CF3-18898195E849}"/>
              </a:ext>
            </a:extLst>
          </p:cNvPr>
          <p:cNvSpPr>
            <a:spLocks noGrp="1"/>
          </p:cNvSpPr>
          <p:nvPr>
            <p:ph type="title"/>
          </p:nvPr>
        </p:nvSpPr>
        <p:spPr>
          <a:xfrm>
            <a:off x="646111" y="452718"/>
            <a:ext cx="9404723" cy="904595"/>
          </a:xfrm>
        </p:spPr>
        <p:txBody>
          <a:bodyPr/>
          <a:lstStyle/>
          <a:p>
            <a:r>
              <a:rPr lang="en-IN" b="1" dirty="0"/>
              <a:t>Features in Detail</a:t>
            </a:r>
          </a:p>
        </p:txBody>
      </p:sp>
      <p:sp>
        <p:nvSpPr>
          <p:cNvPr id="8" name="Content Placeholder 7">
            <a:extLst>
              <a:ext uri="{FF2B5EF4-FFF2-40B4-BE49-F238E27FC236}">
                <a16:creationId xmlns:a16="http://schemas.microsoft.com/office/drawing/2014/main" id="{F2C6BA2F-EAEA-6F89-0E72-BF4617513ABB}"/>
              </a:ext>
            </a:extLst>
          </p:cNvPr>
          <p:cNvSpPr>
            <a:spLocks noGrp="1"/>
          </p:cNvSpPr>
          <p:nvPr>
            <p:ph idx="1"/>
          </p:nvPr>
        </p:nvSpPr>
        <p:spPr>
          <a:xfrm>
            <a:off x="646111" y="1357313"/>
            <a:ext cx="10899778" cy="5172075"/>
          </a:xfrm>
        </p:spPr>
        <p:txBody>
          <a:bodyPr>
            <a:normAutofit lnSpcReduction="10000"/>
          </a:bodyPr>
          <a:lstStyle/>
          <a:p>
            <a:pPr algn="just"/>
            <a:r>
              <a:rPr lang="en-US" sz="1600" b="1" dirty="0"/>
              <a:t>Age</a:t>
            </a:r>
            <a:r>
              <a:rPr lang="en-US" sz="1600" dirty="0"/>
              <a:t> : age plays a major role in the prediction of heart attack. As person becomes older the risk of damaged &amp; narrowed arteries also increases. It weakens or thickens heart muscles that contributes to heart attack.</a:t>
            </a:r>
          </a:p>
          <a:p>
            <a:pPr algn="just"/>
            <a:r>
              <a:rPr lang="en-US" sz="1600" b="1" dirty="0"/>
              <a:t>Gender</a:t>
            </a:r>
            <a:r>
              <a:rPr lang="en-US" sz="1600" dirty="0"/>
              <a:t> : men are generally at greater risk of heart disease. However, the risk for a women increases after menopause. The cause of disability &amp; death in women is high after menopause. In the Cleveland dataset, 0 indicates male &amp; 1 indicates female.</a:t>
            </a:r>
          </a:p>
          <a:p>
            <a:pPr algn="just"/>
            <a:r>
              <a:rPr lang="en-US" sz="1600" b="1" dirty="0"/>
              <a:t>Chest pain (cp) </a:t>
            </a:r>
            <a:r>
              <a:rPr lang="en-US" sz="1600" dirty="0"/>
              <a:t>: The main symptom of heart attack is angina which is commonly called as chest pain. If the blood flow to the heart disease decreases, then the delivery of oxygen to heart muscles also decreases. Thus, there is a cause of discomfort, or painful feeling which is known as angina. The byproduct lactic acid builds up in the heart muscle because of less efficiency of heart when chest pain occurs.</a:t>
            </a:r>
          </a:p>
          <a:p>
            <a:pPr algn="just"/>
            <a:r>
              <a:rPr lang="en-IN" sz="1600" b="1" dirty="0"/>
              <a:t>Resting Blood Pressure </a:t>
            </a:r>
            <a:r>
              <a:rPr lang="en-IN" sz="1400" dirty="0"/>
              <a:t>: </a:t>
            </a:r>
            <a:r>
              <a:rPr lang="en-US" sz="1600" dirty="0"/>
              <a:t>Your blood pressure is recorded as two numbers: a) Systolic blood pressure (the first number) – indicates how much pressure your blood is exerting against your artery walls when the heart beats. b) Diastolic blood pressure (the second number) – indicates how much pressure your blood is exerting against your artery walls while the heart is resting between beats</a:t>
            </a:r>
          </a:p>
          <a:p>
            <a:pPr algn="just"/>
            <a:r>
              <a:rPr lang="en-US" sz="1600" b="1" dirty="0"/>
              <a:t>Serum Cholesterol </a:t>
            </a:r>
            <a:r>
              <a:rPr lang="en-US" sz="1600" dirty="0"/>
              <a:t>: The cholesterol is classified as Low density lipoprotein (LDL) which is considered as Bad Cholesterol, High density lipoprotein (HDL) cholesterol which is generally considered as God Cholesterol, triglycerides and total cholesterol. The combined values of LDL, HDL and other lipids are called total cholesterol. The appropriate value of total cholesterol is less than 200 mg/dL. In Cleveland data set, serum cholesterol ranges from 160-410 mg/dL</a:t>
            </a:r>
          </a:p>
          <a:p>
            <a:pPr algn="just"/>
            <a:endParaRPr lang="en-IN" sz="1600" dirty="0"/>
          </a:p>
        </p:txBody>
      </p:sp>
    </p:spTree>
    <p:extLst>
      <p:ext uri="{BB962C8B-B14F-4D97-AF65-F5344CB8AC3E}">
        <p14:creationId xmlns:p14="http://schemas.microsoft.com/office/powerpoint/2010/main" val="2685537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5A0A-90D5-DF0A-8954-DC38E5DD8FB8}"/>
              </a:ext>
            </a:extLst>
          </p:cNvPr>
          <p:cNvSpPr>
            <a:spLocks noGrp="1"/>
          </p:cNvSpPr>
          <p:nvPr>
            <p:ph type="title"/>
          </p:nvPr>
        </p:nvSpPr>
        <p:spPr>
          <a:xfrm>
            <a:off x="645131" y="263236"/>
            <a:ext cx="9404723" cy="905027"/>
          </a:xfrm>
        </p:spPr>
        <p:txBody>
          <a:bodyPr/>
          <a:lstStyle/>
          <a:p>
            <a:r>
              <a:rPr lang="en-IN" b="1" dirty="0"/>
              <a:t>Features in Detail (Contd.)</a:t>
            </a:r>
            <a:endParaRPr lang="en-IN" dirty="0"/>
          </a:p>
        </p:txBody>
      </p:sp>
      <p:sp>
        <p:nvSpPr>
          <p:cNvPr id="3" name="Content Placeholder 2">
            <a:extLst>
              <a:ext uri="{FF2B5EF4-FFF2-40B4-BE49-F238E27FC236}">
                <a16:creationId xmlns:a16="http://schemas.microsoft.com/office/drawing/2014/main" id="{018E935D-2210-F5E1-4736-14BD3D196FE1}"/>
              </a:ext>
            </a:extLst>
          </p:cNvPr>
          <p:cNvSpPr>
            <a:spLocks noGrp="1"/>
          </p:cNvSpPr>
          <p:nvPr>
            <p:ph idx="1"/>
          </p:nvPr>
        </p:nvSpPr>
        <p:spPr>
          <a:xfrm>
            <a:off x="645131" y="1168263"/>
            <a:ext cx="10964977" cy="5814428"/>
          </a:xfrm>
        </p:spPr>
        <p:txBody>
          <a:bodyPr>
            <a:normAutofit lnSpcReduction="10000"/>
          </a:bodyPr>
          <a:lstStyle/>
          <a:p>
            <a:pPr algn="just"/>
            <a:r>
              <a:rPr lang="en-US" sz="1600" b="1" dirty="0"/>
              <a:t>Fasting blood sugar </a:t>
            </a:r>
            <a:r>
              <a:rPr lang="en-US" sz="1600" dirty="0"/>
              <a:t>: Increased blood sugar is well-defined as fasting blood glucose of greater than 125 mg/dl. Diabetes increases the risk of heart attack. The role of increased heart attack is the same as that of other risk factors high cholesterol level &amp; high blood pressure</a:t>
            </a:r>
          </a:p>
          <a:p>
            <a:pPr algn="just"/>
            <a:r>
              <a:rPr lang="en-US" sz="1600" b="1" dirty="0"/>
              <a:t>Maximum heart rate (beats per minute) </a:t>
            </a:r>
            <a:r>
              <a:rPr lang="en-US" sz="1600" dirty="0"/>
              <a:t>: A normal heart rate is 50 to 100 beats per minute. Heart rate of patients is measured. </a:t>
            </a:r>
          </a:p>
          <a:p>
            <a:pPr algn="just"/>
            <a:r>
              <a:rPr lang="en-US" sz="1600" b="1" dirty="0"/>
              <a:t>Exercise induced angina</a:t>
            </a:r>
            <a:r>
              <a:rPr lang="en-US" sz="1600" dirty="0"/>
              <a:t> : The exercise stress test called treadmill test is the most common method to diagnose the patients with suspected heart disease. In this test, the doctors monitor ECG along with the patients running on treadmill. This is done to identify the problems in heart because while exercising it is easy to identify in a patient. Reason is if anyone has 70-80% blockage in their arteries then it means the artery is supplying blood to the heart only 20-30% of the blood which is sufficient at rest. But when one is involved in any physical exercise the demand for blood increases and supply will not be sufficient to match the demand. This gives the symptoms of heart disease.</a:t>
            </a:r>
          </a:p>
          <a:p>
            <a:pPr algn="just"/>
            <a:r>
              <a:rPr lang="en-US" sz="1600" b="1" dirty="0"/>
              <a:t>Thallium Test : </a:t>
            </a:r>
            <a:r>
              <a:rPr lang="en-US" sz="1600" dirty="0"/>
              <a:t>A thallium stress test is a nuclear imaging test that shows how well blood flows into the heart during exercise and at rest. In this test, thallium is carried to the bloodstream of the entire body and the perfusion defects are identified. People having perfusion defects during exercise have the high risk of MI.. In the HD data set, the normal value obtained in thallium stress test is coded as ‘3’, fixed defect is encoded as ‘6’ and reversible defect is encoded as ‘7’.</a:t>
            </a:r>
          </a:p>
          <a:p>
            <a:pPr algn="just"/>
            <a:r>
              <a:rPr lang="en-US" sz="1600" dirty="0"/>
              <a:t>Angiogram results : Angiography is a medical imaging method used to visualize the organs of the body like arteries, veins and the heart chambers. In this method, a radio opaque contrast agent is injected into the blood vessel and then imaging using fluoroscopy. From the obtained coronary angiogram, the number of major vessels (0-3) colored by fluoroscopy can be measured. The more number of vessels are </a:t>
            </a:r>
            <a:r>
              <a:rPr lang="en-US" sz="1600" dirty="0" err="1"/>
              <a:t>are</a:t>
            </a:r>
            <a:r>
              <a:rPr lang="en-US" sz="1600" dirty="0"/>
              <a:t> colored in number that indicates the severe MI. </a:t>
            </a:r>
            <a:endParaRPr lang="en-IN" sz="1600" dirty="0"/>
          </a:p>
        </p:txBody>
      </p:sp>
    </p:spTree>
    <p:extLst>
      <p:ext uri="{BB962C8B-B14F-4D97-AF65-F5344CB8AC3E}">
        <p14:creationId xmlns:p14="http://schemas.microsoft.com/office/powerpoint/2010/main" val="173560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7FEF-080D-1DAA-D3AD-BD9F66718917}"/>
              </a:ext>
            </a:extLst>
          </p:cNvPr>
          <p:cNvSpPr>
            <a:spLocks noGrp="1"/>
          </p:cNvSpPr>
          <p:nvPr>
            <p:ph type="title"/>
          </p:nvPr>
        </p:nvSpPr>
        <p:spPr>
          <a:xfrm>
            <a:off x="646111" y="190738"/>
            <a:ext cx="9404723" cy="965266"/>
          </a:xfrm>
        </p:spPr>
        <p:txBody>
          <a:bodyPr/>
          <a:lstStyle/>
          <a:p>
            <a:r>
              <a:rPr lang="en-IN" b="1" dirty="0"/>
              <a:t>Insights</a:t>
            </a:r>
          </a:p>
        </p:txBody>
      </p:sp>
      <p:sp>
        <p:nvSpPr>
          <p:cNvPr id="3" name="Content Placeholder 2">
            <a:extLst>
              <a:ext uri="{FF2B5EF4-FFF2-40B4-BE49-F238E27FC236}">
                <a16:creationId xmlns:a16="http://schemas.microsoft.com/office/drawing/2014/main" id="{24F65C52-6799-A700-C833-AC39C3B3EA57}"/>
              </a:ext>
            </a:extLst>
          </p:cNvPr>
          <p:cNvSpPr>
            <a:spLocks noGrp="1"/>
          </p:cNvSpPr>
          <p:nvPr>
            <p:ph idx="1"/>
          </p:nvPr>
        </p:nvSpPr>
        <p:spPr>
          <a:xfrm>
            <a:off x="490328" y="1156004"/>
            <a:ext cx="11145079" cy="5511258"/>
          </a:xfrm>
        </p:spPr>
        <p:txBody>
          <a:bodyPr/>
          <a:lstStyle/>
          <a:p>
            <a:pPr marL="0" indent="0" algn="ctr">
              <a:buNone/>
            </a:pPr>
            <a:r>
              <a:rPr lang="en-IN" b="1" dirty="0">
                <a:solidFill>
                  <a:schemeClr val="accent3">
                    <a:lumMod val="60000"/>
                    <a:lumOff val="40000"/>
                  </a:schemeClr>
                </a:solidFill>
              </a:rPr>
              <a:t>Distribution of our Population over Gender and Age</a:t>
            </a:r>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spcBef>
                <a:spcPts val="0"/>
              </a:spcBef>
              <a:buNone/>
            </a:pPr>
            <a:endParaRPr lang="en-IN" dirty="0"/>
          </a:p>
          <a:p>
            <a:pPr>
              <a:lnSpc>
                <a:spcPct val="150000"/>
              </a:lnSpc>
              <a:spcBef>
                <a:spcPts val="0"/>
              </a:spcBef>
            </a:pPr>
            <a:r>
              <a:rPr lang="en-US" sz="1600" dirty="0"/>
              <a:t>Approximately 54% &amp; 46% of the patients are Non-heart disease patients and Heart disease patients.</a:t>
            </a:r>
          </a:p>
          <a:p>
            <a:pPr>
              <a:lnSpc>
                <a:spcPct val="150000"/>
              </a:lnSpc>
              <a:spcBef>
                <a:spcPts val="0"/>
              </a:spcBef>
            </a:pPr>
            <a:r>
              <a:rPr lang="en-US" sz="1600" dirty="0"/>
              <a:t>Younger as well as older people are present in the dataset. Males are more in number than Females.</a:t>
            </a:r>
            <a:endParaRPr lang="en-IN" sz="1600" dirty="0"/>
          </a:p>
        </p:txBody>
      </p:sp>
      <p:pic>
        <p:nvPicPr>
          <p:cNvPr id="5" name="Picture 4">
            <a:extLst>
              <a:ext uri="{FF2B5EF4-FFF2-40B4-BE49-F238E27FC236}">
                <a16:creationId xmlns:a16="http://schemas.microsoft.com/office/drawing/2014/main" id="{C136E61B-ADEF-936B-65B6-7A3C14FDC7C2}"/>
              </a:ext>
            </a:extLst>
          </p:cNvPr>
          <p:cNvPicPr>
            <a:picLocks noChangeAspect="1"/>
          </p:cNvPicPr>
          <p:nvPr/>
        </p:nvPicPr>
        <p:blipFill>
          <a:blip r:embed="rId2"/>
          <a:stretch>
            <a:fillRect/>
          </a:stretch>
        </p:blipFill>
        <p:spPr>
          <a:xfrm>
            <a:off x="490328" y="1893775"/>
            <a:ext cx="7639780" cy="3481790"/>
          </a:xfrm>
          <a:prstGeom prst="rect">
            <a:avLst/>
          </a:prstGeom>
        </p:spPr>
      </p:pic>
      <p:pic>
        <p:nvPicPr>
          <p:cNvPr id="7" name="Picture 6">
            <a:extLst>
              <a:ext uri="{FF2B5EF4-FFF2-40B4-BE49-F238E27FC236}">
                <a16:creationId xmlns:a16="http://schemas.microsoft.com/office/drawing/2014/main" id="{9163B4E1-36C4-1AC0-9C09-E5E5BC70983A}"/>
              </a:ext>
            </a:extLst>
          </p:cNvPr>
          <p:cNvPicPr>
            <a:picLocks noChangeAspect="1"/>
          </p:cNvPicPr>
          <p:nvPr/>
        </p:nvPicPr>
        <p:blipFill rotWithShape="1">
          <a:blip r:embed="rId3"/>
          <a:srcRect l="48750" r="7273" b="14447"/>
          <a:stretch/>
        </p:blipFill>
        <p:spPr>
          <a:xfrm>
            <a:off x="7735402" y="1893775"/>
            <a:ext cx="3966269" cy="3481790"/>
          </a:xfrm>
          <a:prstGeom prst="rect">
            <a:avLst/>
          </a:prstGeom>
        </p:spPr>
      </p:pic>
    </p:spTree>
    <p:extLst>
      <p:ext uri="{BB962C8B-B14F-4D97-AF65-F5344CB8AC3E}">
        <p14:creationId xmlns:p14="http://schemas.microsoft.com/office/powerpoint/2010/main" val="1959053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F7A6-F53F-C9C9-4F17-A0D4D4F63353}"/>
              </a:ext>
            </a:extLst>
          </p:cNvPr>
          <p:cNvSpPr>
            <a:spLocks noGrp="1"/>
          </p:cNvSpPr>
          <p:nvPr>
            <p:ph type="title"/>
          </p:nvPr>
        </p:nvSpPr>
        <p:spPr>
          <a:xfrm>
            <a:off x="646111" y="176857"/>
            <a:ext cx="9404723" cy="849609"/>
          </a:xfrm>
        </p:spPr>
        <p:txBody>
          <a:bodyPr/>
          <a:lstStyle/>
          <a:p>
            <a:r>
              <a:rPr lang="en-IN" b="1" dirty="0"/>
              <a:t>Insights (contd.)</a:t>
            </a:r>
            <a:endParaRPr lang="en-IN" dirty="0"/>
          </a:p>
        </p:txBody>
      </p:sp>
      <p:sp>
        <p:nvSpPr>
          <p:cNvPr id="4" name="Content Placeholder 3">
            <a:extLst>
              <a:ext uri="{FF2B5EF4-FFF2-40B4-BE49-F238E27FC236}">
                <a16:creationId xmlns:a16="http://schemas.microsoft.com/office/drawing/2014/main" id="{5C6C01A5-8087-F4B9-20C4-4FC84497E46D}"/>
              </a:ext>
            </a:extLst>
          </p:cNvPr>
          <p:cNvSpPr>
            <a:spLocks noGrp="1"/>
          </p:cNvSpPr>
          <p:nvPr>
            <p:ph sz="half" idx="1"/>
          </p:nvPr>
        </p:nvSpPr>
        <p:spPr>
          <a:xfrm>
            <a:off x="535271" y="1173884"/>
            <a:ext cx="5449889" cy="5199207"/>
          </a:xfrm>
        </p:spPr>
        <p:txBody>
          <a:bodyPr>
            <a:normAutofit fontScale="92500" lnSpcReduction="20000"/>
          </a:bodyPr>
          <a:lstStyle/>
          <a:p>
            <a:pPr marL="0" indent="0" algn="ctr">
              <a:buNone/>
            </a:pPr>
            <a:r>
              <a:rPr lang="en-IN" sz="2000" b="1" dirty="0">
                <a:solidFill>
                  <a:schemeClr val="accent3">
                    <a:lumMod val="60000"/>
                    <a:lumOff val="40000"/>
                  </a:schemeClr>
                </a:solidFill>
              </a:rPr>
              <a:t>Heart Disease vs Gender</a:t>
            </a:r>
          </a:p>
          <a:p>
            <a:pPr marL="0" indent="0" algn="ctr">
              <a:buNone/>
            </a:pPr>
            <a:endParaRPr lang="en-IN" sz="2000" b="1" dirty="0">
              <a:solidFill>
                <a:schemeClr val="accent3">
                  <a:lumMod val="60000"/>
                  <a:lumOff val="40000"/>
                </a:schemeClr>
              </a:solidFill>
            </a:endParaRPr>
          </a:p>
          <a:p>
            <a:pPr marL="0" indent="0" algn="ctr">
              <a:buNone/>
            </a:pPr>
            <a:endParaRPr lang="en-IN" sz="2000" b="1" dirty="0">
              <a:solidFill>
                <a:schemeClr val="accent3">
                  <a:lumMod val="60000"/>
                  <a:lumOff val="40000"/>
                </a:schemeClr>
              </a:solidFill>
            </a:endParaRPr>
          </a:p>
          <a:p>
            <a:pPr marL="0" indent="0" algn="ctr">
              <a:buNone/>
            </a:pPr>
            <a:endParaRPr lang="en-IN" sz="2000" b="1" dirty="0">
              <a:solidFill>
                <a:schemeClr val="accent3">
                  <a:lumMod val="60000"/>
                  <a:lumOff val="40000"/>
                </a:schemeClr>
              </a:solidFill>
            </a:endParaRPr>
          </a:p>
          <a:p>
            <a:pPr marL="0" indent="0" algn="ctr">
              <a:buNone/>
            </a:pPr>
            <a:endParaRPr lang="en-IN" sz="2000" b="1" dirty="0">
              <a:solidFill>
                <a:schemeClr val="accent3">
                  <a:lumMod val="60000"/>
                  <a:lumOff val="40000"/>
                </a:schemeClr>
              </a:solidFill>
            </a:endParaRPr>
          </a:p>
          <a:p>
            <a:pPr marL="0" indent="0" algn="ctr">
              <a:buNone/>
            </a:pPr>
            <a:endParaRPr lang="en-IN" sz="2000" b="1" dirty="0">
              <a:solidFill>
                <a:schemeClr val="accent3">
                  <a:lumMod val="60000"/>
                  <a:lumOff val="40000"/>
                </a:schemeClr>
              </a:solidFill>
            </a:endParaRPr>
          </a:p>
          <a:p>
            <a:pPr marL="0" indent="0" algn="ctr">
              <a:buNone/>
            </a:pPr>
            <a:endParaRPr lang="en-IN" sz="2000" b="1" dirty="0">
              <a:solidFill>
                <a:schemeClr val="accent3">
                  <a:lumMod val="60000"/>
                  <a:lumOff val="40000"/>
                </a:schemeClr>
              </a:solidFill>
            </a:endParaRPr>
          </a:p>
          <a:p>
            <a:pPr marL="0" indent="0" algn="ctr">
              <a:buNone/>
            </a:pPr>
            <a:endParaRPr lang="en-IN" sz="2000" b="1" dirty="0">
              <a:solidFill>
                <a:schemeClr val="accent3">
                  <a:lumMod val="60000"/>
                  <a:lumOff val="40000"/>
                </a:schemeClr>
              </a:solidFill>
            </a:endParaRPr>
          </a:p>
          <a:p>
            <a:pPr marL="0" indent="0" algn="ctr">
              <a:buNone/>
            </a:pPr>
            <a:endParaRPr lang="en-IN" sz="2000" b="1" dirty="0">
              <a:solidFill>
                <a:schemeClr val="accent3">
                  <a:lumMod val="60000"/>
                  <a:lumOff val="40000"/>
                </a:schemeClr>
              </a:solidFill>
            </a:endParaRPr>
          </a:p>
          <a:p>
            <a:pPr marL="0" indent="0" algn="ctr">
              <a:buNone/>
            </a:pPr>
            <a:endParaRPr lang="en-IN" sz="2000" b="1" dirty="0">
              <a:solidFill>
                <a:schemeClr val="accent3">
                  <a:lumMod val="60000"/>
                  <a:lumOff val="40000"/>
                </a:schemeClr>
              </a:solidFill>
            </a:endParaRPr>
          </a:p>
          <a:p>
            <a:pPr algn="just"/>
            <a:endParaRPr lang="en-US" sz="1700" dirty="0"/>
          </a:p>
          <a:p>
            <a:pPr algn="just">
              <a:lnSpc>
                <a:spcPct val="120000"/>
              </a:lnSpc>
            </a:pPr>
            <a:r>
              <a:rPr lang="en-US" sz="1700" dirty="0"/>
              <a:t>Both Men &amp; Women are at greater risk of heart disease but the number for males is higher overall (indicated in below image). Gender is very important feature since the Critical value was coming very high using chi-square test.</a:t>
            </a:r>
            <a:endParaRPr lang="en-IN" sz="1700" dirty="0"/>
          </a:p>
          <a:p>
            <a:pPr marL="0" indent="0" algn="ctr">
              <a:buNone/>
            </a:pPr>
            <a:endParaRPr lang="en-IN" sz="2000" b="1" dirty="0">
              <a:solidFill>
                <a:schemeClr val="accent3">
                  <a:lumMod val="60000"/>
                  <a:lumOff val="40000"/>
                </a:schemeClr>
              </a:solidFill>
            </a:endParaRPr>
          </a:p>
        </p:txBody>
      </p:sp>
      <p:sp>
        <p:nvSpPr>
          <p:cNvPr id="5" name="Content Placeholder 4">
            <a:extLst>
              <a:ext uri="{FF2B5EF4-FFF2-40B4-BE49-F238E27FC236}">
                <a16:creationId xmlns:a16="http://schemas.microsoft.com/office/drawing/2014/main" id="{970A932C-F8B3-EE3F-7488-C0B42932CD0B}"/>
              </a:ext>
            </a:extLst>
          </p:cNvPr>
          <p:cNvSpPr>
            <a:spLocks noGrp="1"/>
          </p:cNvSpPr>
          <p:nvPr>
            <p:ph sz="half" idx="2"/>
          </p:nvPr>
        </p:nvSpPr>
        <p:spPr>
          <a:xfrm>
            <a:off x="6095999" y="1169402"/>
            <a:ext cx="5548107" cy="5199207"/>
          </a:xfrm>
        </p:spPr>
        <p:txBody>
          <a:bodyPr>
            <a:normAutofit fontScale="92500" lnSpcReduction="20000"/>
          </a:bodyPr>
          <a:lstStyle/>
          <a:p>
            <a:pPr marL="0" indent="0" algn="ctr">
              <a:buNone/>
            </a:pPr>
            <a:r>
              <a:rPr lang="en-IN" sz="1800" b="1" dirty="0">
                <a:solidFill>
                  <a:schemeClr val="accent3">
                    <a:lumMod val="60000"/>
                    <a:lumOff val="40000"/>
                  </a:schemeClr>
                </a:solidFill>
              </a:rPr>
              <a:t>Heart Disease vs Chest Pain</a:t>
            </a:r>
          </a:p>
          <a:p>
            <a:pPr marL="0" indent="0" algn="ctr">
              <a:buNone/>
            </a:pPr>
            <a:endParaRPr lang="en-IN" b="1" dirty="0">
              <a:solidFill>
                <a:schemeClr val="accent3">
                  <a:lumMod val="60000"/>
                  <a:lumOff val="40000"/>
                </a:schemeClr>
              </a:solidFill>
            </a:endParaRPr>
          </a:p>
          <a:p>
            <a:pPr marL="0" indent="0" algn="ctr">
              <a:buNone/>
            </a:pPr>
            <a:endParaRPr lang="en-IN" sz="1800" b="1" dirty="0">
              <a:solidFill>
                <a:schemeClr val="accent3">
                  <a:lumMod val="60000"/>
                  <a:lumOff val="40000"/>
                </a:schemeClr>
              </a:solidFill>
            </a:endParaRPr>
          </a:p>
          <a:p>
            <a:pPr marL="0" indent="0" algn="ctr">
              <a:buNone/>
            </a:pPr>
            <a:endParaRPr lang="en-IN" b="1" dirty="0">
              <a:solidFill>
                <a:schemeClr val="accent3">
                  <a:lumMod val="60000"/>
                  <a:lumOff val="40000"/>
                </a:schemeClr>
              </a:solidFill>
            </a:endParaRPr>
          </a:p>
          <a:p>
            <a:pPr marL="0" indent="0" algn="ctr">
              <a:buNone/>
            </a:pPr>
            <a:endParaRPr lang="en-IN" sz="1800" b="1" dirty="0">
              <a:solidFill>
                <a:schemeClr val="accent3">
                  <a:lumMod val="60000"/>
                  <a:lumOff val="40000"/>
                </a:schemeClr>
              </a:solidFill>
            </a:endParaRPr>
          </a:p>
          <a:p>
            <a:pPr marL="0" indent="0" algn="ctr">
              <a:buNone/>
            </a:pPr>
            <a:endParaRPr lang="en-IN" b="1" dirty="0">
              <a:solidFill>
                <a:schemeClr val="accent3">
                  <a:lumMod val="60000"/>
                  <a:lumOff val="40000"/>
                </a:schemeClr>
              </a:solidFill>
            </a:endParaRPr>
          </a:p>
          <a:p>
            <a:pPr marL="0" indent="0" algn="ctr">
              <a:buNone/>
            </a:pPr>
            <a:endParaRPr lang="en-IN" sz="1800" b="1" dirty="0">
              <a:solidFill>
                <a:schemeClr val="accent3">
                  <a:lumMod val="60000"/>
                  <a:lumOff val="40000"/>
                </a:schemeClr>
              </a:solidFill>
            </a:endParaRPr>
          </a:p>
          <a:p>
            <a:pPr marL="0" indent="0" algn="ctr">
              <a:buNone/>
            </a:pPr>
            <a:endParaRPr lang="en-IN" b="1" dirty="0">
              <a:solidFill>
                <a:schemeClr val="accent3">
                  <a:lumMod val="60000"/>
                  <a:lumOff val="40000"/>
                </a:schemeClr>
              </a:solidFill>
            </a:endParaRPr>
          </a:p>
          <a:p>
            <a:pPr marL="0" indent="0" algn="ctr">
              <a:buNone/>
            </a:pPr>
            <a:endParaRPr lang="en-IN" sz="1800" b="1" dirty="0">
              <a:solidFill>
                <a:schemeClr val="accent3">
                  <a:lumMod val="60000"/>
                  <a:lumOff val="40000"/>
                </a:schemeClr>
              </a:solidFill>
            </a:endParaRPr>
          </a:p>
          <a:p>
            <a:pPr marL="0" indent="0" algn="ctr">
              <a:buNone/>
            </a:pPr>
            <a:endParaRPr lang="en-IN" b="1" dirty="0">
              <a:solidFill>
                <a:schemeClr val="accent3">
                  <a:lumMod val="60000"/>
                  <a:lumOff val="40000"/>
                </a:schemeClr>
              </a:solidFill>
            </a:endParaRPr>
          </a:p>
          <a:p>
            <a:pPr marL="0" indent="0" algn="ctr">
              <a:buNone/>
            </a:pPr>
            <a:endParaRPr lang="en-IN" sz="1800" b="1" dirty="0">
              <a:solidFill>
                <a:schemeClr val="accent3">
                  <a:lumMod val="60000"/>
                  <a:lumOff val="40000"/>
                </a:schemeClr>
              </a:solidFill>
            </a:endParaRPr>
          </a:p>
          <a:p>
            <a:endParaRPr lang="en-US" sz="1800" dirty="0"/>
          </a:p>
          <a:p>
            <a:pPr algn="just">
              <a:lnSpc>
                <a:spcPct val="120000"/>
              </a:lnSpc>
            </a:pPr>
            <a:r>
              <a:rPr lang="en-US" sz="1700" dirty="0"/>
              <a:t>Asymptomatic chest pain is the main cause of heart disease among all the types of chest pains. Chest pain is a very important variable which was indicated by high chi-square critical value.</a:t>
            </a:r>
            <a:endParaRPr lang="en-IN" sz="1700" dirty="0"/>
          </a:p>
          <a:p>
            <a:pPr marL="0" indent="0" algn="ctr">
              <a:buNone/>
            </a:pPr>
            <a:endParaRPr lang="en-IN" dirty="0"/>
          </a:p>
        </p:txBody>
      </p:sp>
      <p:pic>
        <p:nvPicPr>
          <p:cNvPr id="7" name="Picture 6">
            <a:extLst>
              <a:ext uri="{FF2B5EF4-FFF2-40B4-BE49-F238E27FC236}">
                <a16:creationId xmlns:a16="http://schemas.microsoft.com/office/drawing/2014/main" id="{64AD1C39-32D8-9947-80F5-9742BB02D35A}"/>
              </a:ext>
            </a:extLst>
          </p:cNvPr>
          <p:cNvPicPr>
            <a:picLocks noChangeAspect="1"/>
          </p:cNvPicPr>
          <p:nvPr/>
        </p:nvPicPr>
        <p:blipFill>
          <a:blip r:embed="rId2"/>
          <a:stretch>
            <a:fillRect/>
          </a:stretch>
        </p:blipFill>
        <p:spPr>
          <a:xfrm>
            <a:off x="1569827" y="1551710"/>
            <a:ext cx="3602456" cy="3449782"/>
          </a:xfrm>
          <a:prstGeom prst="rect">
            <a:avLst/>
          </a:prstGeom>
        </p:spPr>
      </p:pic>
      <p:pic>
        <p:nvPicPr>
          <p:cNvPr id="9" name="Picture 8">
            <a:extLst>
              <a:ext uri="{FF2B5EF4-FFF2-40B4-BE49-F238E27FC236}">
                <a16:creationId xmlns:a16="http://schemas.microsoft.com/office/drawing/2014/main" id="{978DAA67-A84B-BC44-74C0-1225FF074E1F}"/>
              </a:ext>
            </a:extLst>
          </p:cNvPr>
          <p:cNvPicPr>
            <a:picLocks noChangeAspect="1"/>
          </p:cNvPicPr>
          <p:nvPr/>
        </p:nvPicPr>
        <p:blipFill>
          <a:blip r:embed="rId3"/>
          <a:stretch>
            <a:fillRect/>
          </a:stretch>
        </p:blipFill>
        <p:spPr>
          <a:xfrm>
            <a:off x="6830291" y="1544855"/>
            <a:ext cx="4267199" cy="3609035"/>
          </a:xfrm>
          <a:prstGeom prst="rect">
            <a:avLst/>
          </a:prstGeom>
        </p:spPr>
      </p:pic>
    </p:spTree>
    <p:extLst>
      <p:ext uri="{BB962C8B-B14F-4D97-AF65-F5344CB8AC3E}">
        <p14:creationId xmlns:p14="http://schemas.microsoft.com/office/powerpoint/2010/main" val="351093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A4DD-0129-269B-4632-38BBF57A6E4B}"/>
              </a:ext>
            </a:extLst>
          </p:cNvPr>
          <p:cNvSpPr>
            <a:spLocks noGrp="1"/>
          </p:cNvSpPr>
          <p:nvPr>
            <p:ph type="title"/>
          </p:nvPr>
        </p:nvSpPr>
        <p:spPr>
          <a:xfrm>
            <a:off x="770802" y="129378"/>
            <a:ext cx="9404723" cy="960446"/>
          </a:xfrm>
        </p:spPr>
        <p:txBody>
          <a:bodyPr/>
          <a:lstStyle/>
          <a:p>
            <a:r>
              <a:rPr lang="en-IN" b="1" dirty="0"/>
              <a:t>Insights (contd.)</a:t>
            </a:r>
            <a:endParaRPr lang="en-IN" dirty="0"/>
          </a:p>
        </p:txBody>
      </p:sp>
      <p:sp>
        <p:nvSpPr>
          <p:cNvPr id="3" name="Content Placeholder 2">
            <a:extLst>
              <a:ext uri="{FF2B5EF4-FFF2-40B4-BE49-F238E27FC236}">
                <a16:creationId xmlns:a16="http://schemas.microsoft.com/office/drawing/2014/main" id="{30FC23FE-B52D-7A7D-B163-802EECF6BE24}"/>
              </a:ext>
            </a:extLst>
          </p:cNvPr>
          <p:cNvSpPr>
            <a:spLocks noGrp="1"/>
          </p:cNvSpPr>
          <p:nvPr>
            <p:ph idx="1"/>
          </p:nvPr>
        </p:nvSpPr>
        <p:spPr>
          <a:xfrm>
            <a:off x="704055" y="1089824"/>
            <a:ext cx="10783889" cy="5768176"/>
          </a:xfrm>
        </p:spPr>
        <p:txBody>
          <a:bodyPr>
            <a:normAutofit fontScale="85000" lnSpcReduction="20000"/>
          </a:bodyPr>
          <a:lstStyle/>
          <a:p>
            <a:pPr marL="0" indent="0" algn="ctr">
              <a:buNone/>
            </a:pPr>
            <a:r>
              <a:rPr lang="en-US" b="1" dirty="0">
                <a:solidFill>
                  <a:schemeClr val="accent3">
                    <a:lumMod val="60000"/>
                    <a:lumOff val="40000"/>
                  </a:schemeClr>
                </a:solidFill>
              </a:rPr>
              <a:t>What do Angiogram results &amp; Thallium test say about heart disease?</a:t>
            </a:r>
          </a:p>
          <a:p>
            <a:pPr marL="0" indent="0" algn="just">
              <a:buNone/>
            </a:pPr>
            <a:endParaRPr lang="en-US" sz="1400" dirty="0"/>
          </a:p>
          <a:p>
            <a:pPr marL="0" indent="0" algn="just">
              <a:buNone/>
            </a:pPr>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lnSpc>
                <a:spcPct val="120000"/>
              </a:lnSpc>
            </a:pPr>
            <a:endParaRPr lang="en-US" sz="1600" dirty="0"/>
          </a:p>
          <a:p>
            <a:pPr algn="just">
              <a:lnSpc>
                <a:spcPct val="120000"/>
              </a:lnSpc>
            </a:pPr>
            <a:r>
              <a:rPr lang="en-US" sz="1600" dirty="0"/>
              <a:t>We notice that more number of non-heart disease patients with zero/no defect in their major vessels that supply blood, oxygen &amp; nutrients to the heart than heart disease patients. But as the number of major vessels blocked increases we observe more number of heart diseases patients than with non-heart disease patients. These patients need an immediate attention (indicated by angiogram results). We observe a greater number of heart disease patients with reversible defect (indicated by Thallium test). And both features are important indicated by a very high chi-square critical value.</a:t>
            </a:r>
            <a:endParaRPr lang="en-IN" sz="1600" dirty="0"/>
          </a:p>
        </p:txBody>
      </p:sp>
      <p:pic>
        <p:nvPicPr>
          <p:cNvPr id="6" name="Picture 5">
            <a:extLst>
              <a:ext uri="{FF2B5EF4-FFF2-40B4-BE49-F238E27FC236}">
                <a16:creationId xmlns:a16="http://schemas.microsoft.com/office/drawing/2014/main" id="{174E7A75-6FD3-DE79-5757-15EF86309848}"/>
              </a:ext>
            </a:extLst>
          </p:cNvPr>
          <p:cNvPicPr>
            <a:picLocks noChangeAspect="1"/>
          </p:cNvPicPr>
          <p:nvPr/>
        </p:nvPicPr>
        <p:blipFill rotWithShape="1">
          <a:blip r:embed="rId2"/>
          <a:srcRect l="6309" t="5941" r="8994" b="2525"/>
          <a:stretch/>
        </p:blipFill>
        <p:spPr>
          <a:xfrm>
            <a:off x="1724890" y="1452282"/>
            <a:ext cx="8742218" cy="3840153"/>
          </a:xfrm>
          <a:prstGeom prst="rect">
            <a:avLst/>
          </a:prstGeom>
        </p:spPr>
      </p:pic>
    </p:spTree>
    <p:extLst>
      <p:ext uri="{BB962C8B-B14F-4D97-AF65-F5344CB8AC3E}">
        <p14:creationId xmlns:p14="http://schemas.microsoft.com/office/powerpoint/2010/main" val="3867142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363</TotalTime>
  <Words>2086</Words>
  <Application>Microsoft Office PowerPoint</Application>
  <PresentationFormat>Widescreen</PresentationFormat>
  <Paragraphs>161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Unicode MS</vt:lpstr>
      <vt:lpstr>Arial</vt:lpstr>
      <vt:lpstr>Century Gothic</vt:lpstr>
      <vt:lpstr>Wingdings 3</vt:lpstr>
      <vt:lpstr>Ion</vt:lpstr>
      <vt:lpstr>Heart Disease Diagnostics Analysis</vt:lpstr>
      <vt:lpstr>Problem Statement</vt:lpstr>
      <vt:lpstr>Architecture</vt:lpstr>
      <vt:lpstr>Dataset Description</vt:lpstr>
      <vt:lpstr>Features in Detail</vt:lpstr>
      <vt:lpstr>Features in Detail (Contd.)</vt:lpstr>
      <vt:lpstr>Insights</vt:lpstr>
      <vt:lpstr>Insights (contd.)</vt:lpstr>
      <vt:lpstr>Insights (contd.)</vt:lpstr>
      <vt:lpstr>Insights (contd.)</vt:lpstr>
      <vt:lpstr>Insights (contd.)</vt:lpstr>
      <vt:lpstr>Insights (contd.)</vt:lpstr>
      <vt:lpstr>KPIs</vt:lpstr>
      <vt:lpstr>Conclusion</vt:lpstr>
      <vt:lpstr>Q n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Diagnostics Analysis</dc:title>
  <dc:creator>SHIVANSH KAUSHAL</dc:creator>
  <cp:lastModifiedBy>SHIVANSH KAUSHAL</cp:lastModifiedBy>
  <cp:revision>15</cp:revision>
  <dcterms:created xsi:type="dcterms:W3CDTF">2022-05-18T11:36:43Z</dcterms:created>
  <dcterms:modified xsi:type="dcterms:W3CDTF">2022-05-22T17:42:06Z</dcterms:modified>
</cp:coreProperties>
</file>