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p:scale>
          <a:sx n="92" d="100"/>
          <a:sy n="92" d="100"/>
        </p:scale>
        <p:origin x="-1186" y="-29"/>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146A0B-CCD4-40D9-971D-87084DFB12B1}" type="datetimeFigureOut">
              <a:rPr lang="en-IN" smtClean="0"/>
              <a:t>26-08-2019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32EA3A-1436-46BC-B96A-3C96CCE41B51}" type="slidenum">
              <a:rPr lang="en-IN" smtClean="0"/>
              <a:t>‹#›</a:t>
            </a:fld>
            <a:endParaRPr lang="en-IN"/>
          </a:p>
        </p:txBody>
      </p:sp>
    </p:spTree>
    <p:extLst>
      <p:ext uri="{BB962C8B-B14F-4D97-AF65-F5344CB8AC3E}">
        <p14:creationId xmlns:p14="http://schemas.microsoft.com/office/powerpoint/2010/main" val="713614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98465B-8D56-49AF-B610-7DE72AC0D42B}"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6F67E-E5FC-46B2-9FAA-CCBEA838091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98465B-8D56-49AF-B610-7DE72AC0D42B}"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6F67E-E5FC-46B2-9FAA-CCBEA838091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298465B-8D56-49AF-B610-7DE72AC0D42B}"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6F67E-E5FC-46B2-9FAA-CCBEA838091F}"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98465B-8D56-49AF-B610-7DE72AC0D42B}"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6F67E-E5FC-46B2-9FAA-CCBEA838091F}"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8465B-8D56-49AF-B610-7DE72AC0D42B}"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6F67E-E5FC-46B2-9FAA-CCBEA838091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C298465B-8D56-49AF-B610-7DE72AC0D42B}"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6F67E-E5FC-46B2-9FAA-CCBEA838091F}"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98465B-8D56-49AF-B610-7DE72AC0D42B}" type="datetimeFigureOut">
              <a:rPr lang="en-IN" smtClean="0"/>
              <a:t>26-08-2019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46F67E-E5FC-46B2-9FAA-CCBEA838091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98465B-8D56-49AF-B610-7DE72AC0D42B}" type="datetimeFigureOut">
              <a:rPr lang="en-IN" smtClean="0"/>
              <a:t>26-08-2019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46F67E-E5FC-46B2-9FAA-CCBEA838091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C298465B-8D56-49AF-B610-7DE72AC0D42B}" type="datetimeFigureOut">
              <a:rPr lang="en-IN" smtClean="0"/>
              <a:t>26-08-2019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46F67E-E5FC-46B2-9FAA-CCBEA838091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298465B-8D56-49AF-B610-7DE72AC0D42B}"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6F67E-E5FC-46B2-9FAA-CCBEA838091F}"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98465B-8D56-49AF-B610-7DE72AC0D42B}"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6F67E-E5FC-46B2-9FAA-CCBEA838091F}"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298465B-8D56-49AF-B610-7DE72AC0D42B}" type="datetimeFigureOut">
              <a:rPr lang="en-IN" smtClean="0"/>
              <a:t>26-08-2019</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F46F67E-E5FC-46B2-9FAA-CCBEA838091F}"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0" y="0"/>
            <a:ext cx="9144000" cy="6858000"/>
          </a:xfrm>
          <a:prstGeom prst="rect">
            <a:avLst/>
          </a:prstGeom>
          <a:blipFill dpi="0" rotWithShape="1">
            <a:blip r:embed="rId13">
              <a:alphaModFix amt="31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5576" y="836712"/>
            <a:ext cx="7772400" cy="1440160"/>
          </a:xfrm>
        </p:spPr>
        <p:txBody>
          <a:bodyPr>
            <a:normAutofit fontScale="90000"/>
          </a:bodyPr>
          <a:lstStyle/>
          <a:p>
            <a:r>
              <a:rPr lang="en-IN" sz="4000" dirty="0" smtClean="0">
                <a:effectLst/>
                <a:latin typeface="Tahoma" pitchFamily="34" charset="0"/>
                <a:ea typeface="Tahoma" pitchFamily="34" charset="0"/>
                <a:cs typeface="Tahoma" pitchFamily="34" charset="0"/>
              </a:rPr>
              <a:t>    </a:t>
            </a:r>
            <a:r>
              <a:rPr lang="en-IN" sz="4400" b="1" dirty="0" smtClean="0">
                <a:solidFill>
                  <a:schemeClr val="tx1">
                    <a:lumMod val="95000"/>
                    <a:lumOff val="5000"/>
                  </a:schemeClr>
                </a:solidFill>
                <a:effectLst/>
                <a:latin typeface="Algerian" pitchFamily="82" charset="0"/>
                <a:ea typeface="Tahoma" pitchFamily="34" charset="0"/>
                <a:cs typeface="Tahoma" pitchFamily="34" charset="0"/>
              </a:rPr>
              <a:t>DARBHANGA COLLEGE OF                                                                                                          </a:t>
            </a:r>
            <a:br>
              <a:rPr lang="en-IN" sz="4400" b="1" dirty="0" smtClean="0">
                <a:solidFill>
                  <a:schemeClr val="tx1">
                    <a:lumMod val="95000"/>
                    <a:lumOff val="5000"/>
                  </a:schemeClr>
                </a:solidFill>
                <a:effectLst/>
                <a:latin typeface="Algerian" pitchFamily="82" charset="0"/>
                <a:ea typeface="Tahoma" pitchFamily="34" charset="0"/>
                <a:cs typeface="Tahoma" pitchFamily="34" charset="0"/>
              </a:rPr>
            </a:br>
            <a:r>
              <a:rPr lang="en-IN" sz="4400" b="1" dirty="0" smtClean="0">
                <a:solidFill>
                  <a:schemeClr val="tx1">
                    <a:lumMod val="95000"/>
                    <a:lumOff val="5000"/>
                  </a:schemeClr>
                </a:solidFill>
                <a:effectLst/>
                <a:latin typeface="Algerian" pitchFamily="82" charset="0"/>
                <a:ea typeface="Tahoma" pitchFamily="34" charset="0"/>
                <a:cs typeface="Tahoma" pitchFamily="34" charset="0"/>
              </a:rPr>
              <a:t>    ENGINEERING</a:t>
            </a:r>
            <a:r>
              <a:rPr lang="en-IN" sz="4400" b="1" dirty="0" smtClean="0">
                <a:effectLst/>
                <a:latin typeface="Algerian" pitchFamily="82" charset="0"/>
                <a:ea typeface="Tahoma" pitchFamily="34" charset="0"/>
                <a:cs typeface="Tahoma" pitchFamily="34" charset="0"/>
              </a:rPr>
              <a:t/>
            </a:r>
            <a:br>
              <a:rPr lang="en-IN" sz="4400" b="1" dirty="0" smtClean="0">
                <a:effectLst/>
                <a:latin typeface="Algerian" pitchFamily="82" charset="0"/>
                <a:ea typeface="Tahoma" pitchFamily="34" charset="0"/>
                <a:cs typeface="Tahoma" pitchFamily="34" charset="0"/>
              </a:rPr>
            </a:br>
            <a:r>
              <a:rPr lang="en-IN" sz="3600" dirty="0">
                <a:solidFill>
                  <a:schemeClr val="bg1">
                    <a:lumMod val="95000"/>
                  </a:schemeClr>
                </a:solidFill>
                <a:latin typeface="Arial Rounded MT Bold" pitchFamily="34" charset="0"/>
                <a:ea typeface="Tahoma" pitchFamily="34" charset="0"/>
                <a:cs typeface="Tahoma" pitchFamily="34" charset="0"/>
              </a:rPr>
              <a:t>D</a:t>
            </a:r>
            <a:r>
              <a:rPr lang="en-IN" sz="3600" dirty="0" smtClean="0">
                <a:solidFill>
                  <a:schemeClr val="bg1">
                    <a:lumMod val="95000"/>
                  </a:schemeClr>
                </a:solidFill>
                <a:latin typeface="Arial Rounded MT Bold" pitchFamily="34" charset="0"/>
                <a:ea typeface="Tahoma" pitchFamily="34" charset="0"/>
                <a:cs typeface="Tahoma" pitchFamily="34" charset="0"/>
              </a:rPr>
              <a:t>epartment of CSE</a:t>
            </a:r>
            <a:endParaRPr lang="en-IN" sz="3600" dirty="0">
              <a:solidFill>
                <a:schemeClr val="bg1">
                  <a:lumMod val="95000"/>
                </a:schemeClr>
              </a:solidFill>
              <a:effectLst/>
              <a:latin typeface="Arial Rounded MT Bold" pitchFamily="34" charset="0"/>
              <a:ea typeface="Tahoma" pitchFamily="34" charset="0"/>
              <a:cs typeface="Tahoma" pitchFamily="34" charset="0"/>
            </a:endParaRPr>
          </a:p>
        </p:txBody>
      </p:sp>
      <p:sp>
        <p:nvSpPr>
          <p:cNvPr id="5" name="Subtitle 4"/>
          <p:cNvSpPr>
            <a:spLocks noGrp="1"/>
          </p:cNvSpPr>
          <p:nvPr>
            <p:ph type="subTitle" idx="1"/>
          </p:nvPr>
        </p:nvSpPr>
        <p:spPr>
          <a:xfrm>
            <a:off x="1187624" y="3573016"/>
            <a:ext cx="7128792" cy="1656184"/>
          </a:xfrm>
        </p:spPr>
        <p:txBody>
          <a:bodyPr>
            <a:normAutofit fontScale="25000" lnSpcReduction="20000"/>
          </a:bodyPr>
          <a:lstStyle/>
          <a:p>
            <a:endParaRPr lang="en-IN" sz="2800" i="1" dirty="0" smtClean="0"/>
          </a:p>
          <a:p>
            <a:endParaRPr lang="en-IN" sz="4500" i="1" dirty="0" smtClean="0"/>
          </a:p>
          <a:p>
            <a:endParaRPr lang="en-IN" sz="2800" i="1" dirty="0" smtClean="0">
              <a:latin typeface="Bahnschrift Light" pitchFamily="34" charset="0"/>
            </a:endParaRPr>
          </a:p>
          <a:p>
            <a:endParaRPr lang="en-IN" sz="2800" i="1" dirty="0">
              <a:latin typeface="Bahnschrift Light" pitchFamily="34" charset="0"/>
            </a:endParaRPr>
          </a:p>
          <a:p>
            <a:endParaRPr lang="en-IN" sz="2800" i="1" dirty="0" smtClean="0">
              <a:latin typeface="Bahnschrift Light" pitchFamily="34" charset="0"/>
            </a:endParaRPr>
          </a:p>
          <a:p>
            <a:endParaRPr lang="en-IN" sz="2800" i="1" dirty="0">
              <a:latin typeface="Bahnschrift Light" pitchFamily="34" charset="0"/>
            </a:endParaRPr>
          </a:p>
          <a:p>
            <a:r>
              <a:rPr lang="en-IN" sz="9600" b="1" dirty="0" smtClean="0">
                <a:solidFill>
                  <a:schemeClr val="tx1"/>
                </a:solidFill>
                <a:latin typeface="Arial Black" pitchFamily="34" charset="0"/>
              </a:rPr>
              <a:t>Internship Project </a:t>
            </a:r>
            <a:r>
              <a:rPr lang="en-IN" sz="14400" i="1" smtClean="0">
                <a:solidFill>
                  <a:schemeClr val="tx1"/>
                </a:solidFill>
                <a:latin typeface="Algerian" pitchFamily="82" charset="0"/>
              </a:rPr>
              <a:t>– RATTIC</a:t>
            </a:r>
            <a:endParaRPr lang="en-IN" sz="14400" i="1" dirty="0" smtClean="0">
              <a:solidFill>
                <a:schemeClr val="tx1"/>
              </a:solidFill>
              <a:latin typeface="Algerian" pitchFamily="82" charset="0"/>
            </a:endParaRPr>
          </a:p>
          <a:p>
            <a:endParaRPr lang="en-IN" sz="14400" i="1" dirty="0" smtClean="0">
              <a:solidFill>
                <a:schemeClr val="tx1"/>
              </a:solidFill>
              <a:latin typeface="Algerian" pitchFamily="82" charset="0"/>
            </a:endParaRPr>
          </a:p>
          <a:p>
            <a:r>
              <a:rPr lang="en-IN" sz="6400" i="1" dirty="0" smtClean="0">
                <a:solidFill>
                  <a:schemeClr val="bg2">
                    <a:lumMod val="25000"/>
                  </a:schemeClr>
                </a:solidFill>
                <a:latin typeface="Bahnschrift SemiBold" pitchFamily="34" charset="0"/>
              </a:rPr>
              <a:t> presented by- “The Seven Amigo</a:t>
            </a:r>
            <a:r>
              <a:rPr lang="en-IN" sz="6400" i="1" dirty="0" smtClean="0">
                <a:latin typeface="Bahnschrift SemiBold" pitchFamily="34" charset="0"/>
              </a:rPr>
              <a:t>”</a:t>
            </a:r>
            <a:endParaRPr lang="en-IN" sz="6400" i="1" dirty="0">
              <a:latin typeface="Bahnschrift SemiBold"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6" y="2492896"/>
            <a:ext cx="1930076" cy="1800200"/>
          </a:xfrm>
          <a:prstGeom prst="rect">
            <a:avLst/>
          </a:prstGeom>
        </p:spPr>
      </p:pic>
    </p:spTree>
    <p:extLst>
      <p:ext uri="{BB962C8B-B14F-4D97-AF65-F5344CB8AC3E}">
        <p14:creationId xmlns:p14="http://schemas.microsoft.com/office/powerpoint/2010/main" val="3313772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819472"/>
            <a:ext cx="7772400" cy="2255564"/>
          </a:xfrm>
        </p:spPr>
        <p:txBody>
          <a:bodyPr/>
          <a:lstStyle/>
          <a:p>
            <a:r>
              <a:rPr lang="en-IN" b="1" u="sng" dirty="0" smtClean="0">
                <a:solidFill>
                  <a:schemeClr val="tx2"/>
                </a:solidFill>
                <a:latin typeface="Baskerville Old Face" pitchFamily="18" charset="0"/>
              </a:rPr>
              <a:t>ABOUT THE GAME</a:t>
            </a:r>
            <a:endParaRPr lang="en-IN" b="1" u="sng" dirty="0">
              <a:solidFill>
                <a:schemeClr val="tx2"/>
              </a:solidFill>
              <a:latin typeface="Baskerville Old Face" pitchFamily="18" charset="0"/>
            </a:endParaRPr>
          </a:p>
        </p:txBody>
      </p:sp>
      <p:sp>
        <p:nvSpPr>
          <p:cNvPr id="3" name="Subtitle 2"/>
          <p:cNvSpPr>
            <a:spLocks noGrp="1"/>
          </p:cNvSpPr>
          <p:nvPr>
            <p:ph type="subTitle" idx="1"/>
          </p:nvPr>
        </p:nvSpPr>
        <p:spPr>
          <a:xfrm>
            <a:off x="971600" y="1844824"/>
            <a:ext cx="6400800" cy="3672408"/>
          </a:xfrm>
        </p:spPr>
        <p:txBody>
          <a:bodyPr>
            <a:noAutofit/>
          </a:bodyPr>
          <a:lstStyle/>
          <a:p>
            <a:r>
              <a:rPr lang="en-US" sz="1600" b="1" dirty="0" smtClean="0">
                <a:solidFill>
                  <a:schemeClr val="accent5">
                    <a:lumMod val="50000"/>
                  </a:schemeClr>
                </a:solidFill>
                <a:latin typeface="Bradley Hand ITC" pitchFamily="66" charset="0"/>
              </a:rPr>
              <a:t>If </a:t>
            </a:r>
            <a:r>
              <a:rPr lang="en-US" sz="1600" b="1" dirty="0">
                <a:solidFill>
                  <a:schemeClr val="accent5">
                    <a:lumMod val="50000"/>
                  </a:schemeClr>
                </a:solidFill>
                <a:latin typeface="Bradley Hand ITC" pitchFamily="66" charset="0"/>
              </a:rPr>
              <a:t>your looking for a simple strategy game that can be played with just about anyone, including young children, RATTIC is for </a:t>
            </a:r>
            <a:r>
              <a:rPr lang="en-US" sz="1600" b="1" dirty="0" smtClean="0">
                <a:solidFill>
                  <a:schemeClr val="accent5">
                    <a:lumMod val="50000"/>
                  </a:schemeClr>
                </a:solidFill>
                <a:latin typeface="Bradley Hand ITC" pitchFamily="66" charset="0"/>
              </a:rPr>
              <a:t>you . RATTIC </a:t>
            </a:r>
            <a:r>
              <a:rPr lang="en-US" sz="1600" b="1" dirty="0">
                <a:solidFill>
                  <a:schemeClr val="accent5">
                    <a:lumMod val="50000"/>
                  </a:schemeClr>
                </a:solidFill>
                <a:latin typeface="Bradley Hand ITC" pitchFamily="66" charset="0"/>
              </a:rPr>
              <a:t>is a combination of word </a:t>
            </a:r>
            <a:r>
              <a:rPr lang="en-US" sz="1600" b="1" dirty="0" smtClean="0">
                <a:solidFill>
                  <a:schemeClr val="accent5">
                    <a:lumMod val="50000"/>
                  </a:schemeClr>
                </a:solidFill>
                <a:latin typeface="Bradley Hand ITC" pitchFamily="66" charset="0"/>
              </a:rPr>
              <a:t>“ RaT ” </a:t>
            </a:r>
            <a:r>
              <a:rPr lang="en-US" sz="1600" b="1" dirty="0">
                <a:solidFill>
                  <a:schemeClr val="accent5">
                    <a:lumMod val="50000"/>
                  </a:schemeClr>
                </a:solidFill>
                <a:latin typeface="Bradley Hand ITC" pitchFamily="66" charset="0"/>
              </a:rPr>
              <a:t>and “Tactics” meaning technique usually used in multiplayer games. It is an abstract strategy board </a:t>
            </a:r>
            <a:r>
              <a:rPr lang="en-US" sz="1600" b="1" dirty="0" smtClean="0">
                <a:solidFill>
                  <a:schemeClr val="accent5">
                    <a:lumMod val="50000"/>
                  </a:schemeClr>
                </a:solidFill>
                <a:latin typeface="Bradley Hand ITC" pitchFamily="66" charset="0"/>
              </a:rPr>
              <a:t>game . The idea </a:t>
            </a:r>
            <a:r>
              <a:rPr lang="en-US" sz="1600" b="1" dirty="0">
                <a:solidFill>
                  <a:schemeClr val="accent5">
                    <a:lumMod val="50000"/>
                  </a:schemeClr>
                </a:solidFill>
                <a:latin typeface="Bradley Hand ITC" pitchFamily="66" charset="0"/>
              </a:rPr>
              <a:t>of this game has been taken from a Japanese </a:t>
            </a:r>
            <a:r>
              <a:rPr lang="en-US" sz="1600" b="1" dirty="0" smtClean="0">
                <a:solidFill>
                  <a:schemeClr val="accent5">
                    <a:lumMod val="50000"/>
                  </a:schemeClr>
                </a:solidFill>
                <a:latin typeface="Bradley Hand ITC" pitchFamily="66" charset="0"/>
              </a:rPr>
              <a:t>game           “ Gomoku ”.</a:t>
            </a:r>
            <a:r>
              <a:rPr lang="en-US" sz="1600" b="1" dirty="0">
                <a:solidFill>
                  <a:schemeClr val="accent5">
                    <a:lumMod val="50000"/>
                  </a:schemeClr>
                </a:solidFill>
                <a:latin typeface="Bradley Hand ITC" pitchFamily="66" charset="0"/>
              </a:rPr>
              <a:t>It is </a:t>
            </a:r>
            <a:r>
              <a:rPr lang="en-US" sz="1600" b="1" dirty="0" smtClean="0">
                <a:solidFill>
                  <a:schemeClr val="accent5">
                    <a:lumMod val="50000"/>
                  </a:schemeClr>
                </a:solidFill>
                <a:latin typeface="Bradley Hand ITC" pitchFamily="66" charset="0"/>
              </a:rPr>
              <a:t>FREE  ! Put </a:t>
            </a:r>
            <a:r>
              <a:rPr lang="en-US" sz="1600" b="1" dirty="0">
                <a:solidFill>
                  <a:schemeClr val="accent5">
                    <a:lumMod val="50000"/>
                  </a:schemeClr>
                </a:solidFill>
                <a:latin typeface="Bradley Hand ITC" pitchFamily="66" charset="0"/>
              </a:rPr>
              <a:t>your strategy skills to the test and see if you have what it takes to outsmart your </a:t>
            </a:r>
            <a:r>
              <a:rPr lang="en-US" sz="1600" b="1" dirty="0" smtClean="0">
                <a:solidFill>
                  <a:schemeClr val="accent5">
                    <a:lumMod val="50000"/>
                  </a:schemeClr>
                </a:solidFill>
                <a:latin typeface="Bradley Hand ITC" pitchFamily="66" charset="0"/>
              </a:rPr>
              <a:t>opponents . The </a:t>
            </a:r>
            <a:r>
              <a:rPr lang="en-US" sz="1600" b="1" dirty="0">
                <a:solidFill>
                  <a:schemeClr val="accent5">
                    <a:lumMod val="50000"/>
                  </a:schemeClr>
                </a:solidFill>
                <a:latin typeface="Bradley Hand ITC" pitchFamily="66" charset="0"/>
              </a:rPr>
              <a:t>game objective is to place your symbol in the grid and be the first to get 4 symbol in a line either horizontally, vertically, or diagonally to win. It’s simple, fast, and fun. Master the grid! This game helps children improve hand &amp; eye coordination &amp; strategic thinking skills. The game is fun and approachable, which makes it accessible for people of all ages. If you have never played RATTIC, then you are in for a treat. You will have a blast playing this game with your </a:t>
            </a:r>
            <a:r>
              <a:rPr lang="en-US" sz="1600" b="1" dirty="0" smtClean="0">
                <a:solidFill>
                  <a:schemeClr val="accent5">
                    <a:lumMod val="50000"/>
                  </a:schemeClr>
                </a:solidFill>
                <a:latin typeface="Bradley Hand ITC" pitchFamily="66" charset="0"/>
              </a:rPr>
              <a:t>friends . Want </a:t>
            </a:r>
            <a:r>
              <a:rPr lang="en-US" sz="1600" b="1" dirty="0">
                <a:solidFill>
                  <a:schemeClr val="accent5">
                    <a:lumMod val="50000"/>
                  </a:schemeClr>
                </a:solidFill>
                <a:latin typeface="Bradley Hand ITC" pitchFamily="66" charset="0"/>
              </a:rPr>
              <a:t>a fun way to pass the time? Try your hand at RATTIC game that tests your skills in strategy, creativity, and luck!</a:t>
            </a:r>
            <a:r>
              <a:rPr lang="en-US" sz="1600" b="1" dirty="0" smtClean="0">
                <a:solidFill>
                  <a:schemeClr val="accent5">
                    <a:lumMod val="50000"/>
                  </a:schemeClr>
                </a:solidFill>
                <a:latin typeface="Bradley Hand ITC" pitchFamily="66" charset="0"/>
              </a:rPr>
              <a:t>❖❖❖❖ Rattic  </a:t>
            </a:r>
            <a:r>
              <a:rPr lang="en-US" sz="1600" b="1" dirty="0">
                <a:solidFill>
                  <a:schemeClr val="accent5">
                    <a:lumMod val="50000"/>
                  </a:schemeClr>
                </a:solidFill>
                <a:latin typeface="Bradley Hand ITC" pitchFamily="66" charset="0"/>
              </a:rPr>
              <a:t>Features ❖❖❖❖6X7 game </a:t>
            </a:r>
            <a:r>
              <a:rPr lang="en-US" sz="1600" b="1" dirty="0" smtClean="0">
                <a:solidFill>
                  <a:schemeClr val="accent5">
                    <a:lumMod val="50000"/>
                  </a:schemeClr>
                </a:solidFill>
                <a:latin typeface="Bradley Hand ITC" pitchFamily="66" charset="0"/>
              </a:rPr>
              <a:t>grid. Beautiful </a:t>
            </a:r>
            <a:r>
              <a:rPr lang="en-US" sz="1600" b="1" dirty="0">
                <a:solidFill>
                  <a:schemeClr val="accent5">
                    <a:lumMod val="50000"/>
                  </a:schemeClr>
                </a:solidFill>
                <a:latin typeface="Bradley Hand ITC" pitchFamily="66" charset="0"/>
              </a:rPr>
              <a:t>and simple user </a:t>
            </a:r>
            <a:r>
              <a:rPr lang="en-US" sz="1600" b="1" dirty="0" smtClean="0">
                <a:solidFill>
                  <a:schemeClr val="accent5">
                    <a:lumMod val="50000"/>
                  </a:schemeClr>
                </a:solidFill>
                <a:latin typeface="Bradley Hand ITC" pitchFamily="66" charset="0"/>
              </a:rPr>
              <a:t>interface . Fast </a:t>
            </a:r>
            <a:r>
              <a:rPr lang="en-US" sz="1600" b="1" dirty="0">
                <a:solidFill>
                  <a:schemeClr val="accent5">
                    <a:lumMod val="50000"/>
                  </a:schemeClr>
                </a:solidFill>
                <a:latin typeface="Bradley Hand ITC" pitchFamily="66" charset="0"/>
              </a:rPr>
              <a:t>Paced </a:t>
            </a:r>
            <a:r>
              <a:rPr lang="en-US" sz="1600" b="1" dirty="0" smtClean="0">
                <a:solidFill>
                  <a:schemeClr val="accent5">
                    <a:lumMod val="50000"/>
                  </a:schemeClr>
                </a:solidFill>
                <a:latin typeface="Bradley Hand ITC" pitchFamily="66" charset="0"/>
              </a:rPr>
              <a:t>Gameplay . This </a:t>
            </a:r>
            <a:r>
              <a:rPr lang="en-US" sz="1600" b="1" dirty="0">
                <a:solidFill>
                  <a:schemeClr val="accent5">
                    <a:lumMod val="50000"/>
                  </a:schemeClr>
                </a:solidFill>
                <a:latin typeface="Bradley Hand ITC" pitchFamily="66" charset="0"/>
              </a:rPr>
              <a:t>game is made with the help of “C program</a:t>
            </a:r>
            <a:r>
              <a:rPr lang="en-US" sz="1400" b="1" dirty="0" smtClean="0">
                <a:solidFill>
                  <a:schemeClr val="accent5">
                    <a:lumMod val="50000"/>
                  </a:schemeClr>
                </a:solidFill>
                <a:latin typeface="Bradley Hand ITC" pitchFamily="66" charset="0"/>
              </a:rPr>
              <a:t>”.</a:t>
            </a:r>
            <a:endParaRPr lang="en-IN" sz="1400" b="1" dirty="0" smtClean="0">
              <a:solidFill>
                <a:schemeClr val="accent5">
                  <a:lumMod val="50000"/>
                </a:schemeClr>
              </a:solidFill>
              <a:latin typeface="Bradley Hand ITC" pitchFamily="66"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2950" y="836712"/>
            <a:ext cx="1286900" cy="1224136"/>
          </a:xfrm>
          <a:prstGeom prst="rect">
            <a:avLst/>
          </a:prstGeom>
        </p:spPr>
      </p:pic>
    </p:spTree>
    <p:extLst>
      <p:ext uri="{BB962C8B-B14F-4D97-AF65-F5344CB8AC3E}">
        <p14:creationId xmlns:p14="http://schemas.microsoft.com/office/powerpoint/2010/main" val="3022346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531440"/>
            <a:ext cx="7772400" cy="1780108"/>
          </a:xfrm>
        </p:spPr>
        <p:txBody>
          <a:bodyPr/>
          <a:lstStyle/>
          <a:p>
            <a:r>
              <a:rPr lang="en-IN" b="1" u="sng" dirty="0" smtClean="0">
                <a:solidFill>
                  <a:schemeClr val="tx1">
                    <a:lumMod val="85000"/>
                    <a:lumOff val="15000"/>
                  </a:schemeClr>
                </a:solidFill>
                <a:latin typeface="Algerian" pitchFamily="82" charset="0"/>
              </a:rPr>
              <a:t>DISCLAIMER</a:t>
            </a:r>
            <a:endParaRPr lang="en-IN" b="1" u="sng" dirty="0">
              <a:solidFill>
                <a:schemeClr val="tx1">
                  <a:lumMod val="85000"/>
                  <a:lumOff val="15000"/>
                </a:schemeClr>
              </a:solidFill>
              <a:latin typeface="Algerian" pitchFamily="82" charset="0"/>
            </a:endParaRPr>
          </a:p>
        </p:txBody>
      </p:sp>
      <p:sp>
        <p:nvSpPr>
          <p:cNvPr id="3" name="Subtitle 2"/>
          <p:cNvSpPr>
            <a:spLocks noGrp="1"/>
          </p:cNvSpPr>
          <p:nvPr>
            <p:ph type="subTitle" idx="1"/>
          </p:nvPr>
        </p:nvSpPr>
        <p:spPr>
          <a:xfrm>
            <a:off x="899592" y="1412776"/>
            <a:ext cx="7416824" cy="4824536"/>
          </a:xfrm>
          <a:noFill/>
        </p:spPr>
        <p:txBody>
          <a:bodyPr>
            <a:normAutofit fontScale="92500" lnSpcReduction="10000"/>
          </a:bodyPr>
          <a:lstStyle/>
          <a:p>
            <a:r>
              <a:rPr lang="en-US" b="1" dirty="0">
                <a:solidFill>
                  <a:schemeClr val="accent4">
                    <a:lumMod val="50000"/>
                  </a:schemeClr>
                </a:solidFill>
                <a:latin typeface="Arial" pitchFamily="34" charset="0"/>
                <a:cs typeface="Arial" pitchFamily="34" charset="0"/>
              </a:rPr>
              <a:t>Rattics is a game made only for playing and educational </a:t>
            </a:r>
            <a:r>
              <a:rPr lang="en-US" b="1" dirty="0" smtClean="0">
                <a:solidFill>
                  <a:schemeClr val="accent4">
                    <a:lumMod val="50000"/>
                  </a:schemeClr>
                </a:solidFill>
                <a:latin typeface="Arial" pitchFamily="34" charset="0"/>
                <a:cs typeface="Arial" pitchFamily="34" charset="0"/>
              </a:rPr>
              <a:t>purpose . The </a:t>
            </a:r>
            <a:r>
              <a:rPr lang="en-US" b="1" dirty="0">
                <a:solidFill>
                  <a:schemeClr val="accent4">
                    <a:lumMod val="50000"/>
                  </a:schemeClr>
                </a:solidFill>
                <a:latin typeface="Arial" pitchFamily="34" charset="0"/>
                <a:cs typeface="Arial" pitchFamily="34" charset="0"/>
              </a:rPr>
              <a:t>materials available on or through this game is created by </a:t>
            </a:r>
            <a:r>
              <a:rPr lang="en-US" b="1" dirty="0" smtClean="0">
                <a:solidFill>
                  <a:schemeClr val="accent4">
                    <a:lumMod val="50000"/>
                  </a:schemeClr>
                </a:solidFill>
                <a:latin typeface="Arial" pitchFamily="34" charset="0"/>
                <a:cs typeface="Arial" pitchFamily="34" charset="0"/>
              </a:rPr>
              <a:t>“THE </a:t>
            </a:r>
            <a:r>
              <a:rPr lang="en-US" b="1" dirty="0">
                <a:solidFill>
                  <a:schemeClr val="accent4">
                    <a:lumMod val="50000"/>
                  </a:schemeClr>
                </a:solidFill>
                <a:latin typeface="Arial" pitchFamily="34" charset="0"/>
                <a:cs typeface="Arial" pitchFamily="34" charset="0"/>
              </a:rPr>
              <a:t>SEVEN </a:t>
            </a:r>
            <a:r>
              <a:rPr lang="en-US" b="1" dirty="0" smtClean="0">
                <a:solidFill>
                  <a:schemeClr val="accent4">
                    <a:lumMod val="50000"/>
                  </a:schemeClr>
                </a:solidFill>
                <a:latin typeface="Arial" pitchFamily="34" charset="0"/>
                <a:cs typeface="Arial" pitchFamily="34" charset="0"/>
              </a:rPr>
              <a:t>AMIGO”. To </a:t>
            </a:r>
            <a:r>
              <a:rPr lang="en-US" b="1" dirty="0">
                <a:solidFill>
                  <a:schemeClr val="accent4">
                    <a:lumMod val="50000"/>
                  </a:schemeClr>
                </a:solidFill>
                <a:latin typeface="Arial" pitchFamily="34" charset="0"/>
                <a:cs typeface="Arial" pitchFamily="34" charset="0"/>
              </a:rPr>
              <a:t>the maximum extent permitted by the law , we make no statement, representation, or warranty about the quality, accuracy, context, completeness, availability or suitability for any </a:t>
            </a:r>
            <a:r>
              <a:rPr lang="en-US" b="1" dirty="0" smtClean="0">
                <a:solidFill>
                  <a:schemeClr val="accent4">
                    <a:lumMod val="50000"/>
                  </a:schemeClr>
                </a:solidFill>
                <a:latin typeface="Arial" pitchFamily="34" charset="0"/>
                <a:cs typeface="Arial" pitchFamily="34" charset="0"/>
              </a:rPr>
              <a:t>purpose. Despite </a:t>
            </a:r>
            <a:r>
              <a:rPr lang="en-US" b="1" dirty="0">
                <a:solidFill>
                  <a:schemeClr val="accent4">
                    <a:lumMod val="50000"/>
                  </a:schemeClr>
                </a:solidFill>
                <a:latin typeface="Arial" pitchFamily="34" charset="0"/>
                <a:cs typeface="Arial" pitchFamily="34" charset="0"/>
              </a:rPr>
              <a:t>our best efforts , we make no warranties that the materials available on this game are free from infection by computer </a:t>
            </a:r>
            <a:r>
              <a:rPr lang="en-US" b="1" dirty="0" smtClean="0">
                <a:solidFill>
                  <a:schemeClr val="accent4">
                    <a:lumMod val="50000"/>
                  </a:schemeClr>
                </a:solidFill>
                <a:latin typeface="Arial" pitchFamily="34" charset="0"/>
                <a:cs typeface="Arial" pitchFamily="34" charset="0"/>
              </a:rPr>
              <a:t>viruses. We </a:t>
            </a:r>
            <a:r>
              <a:rPr lang="en-US" b="1" dirty="0">
                <a:solidFill>
                  <a:schemeClr val="accent4">
                    <a:lumMod val="50000"/>
                  </a:schemeClr>
                </a:solidFill>
                <a:latin typeface="Arial" pitchFamily="34" charset="0"/>
                <a:cs typeface="Arial" pitchFamily="34" charset="0"/>
              </a:rPr>
              <a:t>disclaim all responsibility and liability for all expenses, losses, damages and our contents are intended to be used or must be used for learning </a:t>
            </a:r>
            <a:r>
              <a:rPr lang="en-US" b="1" dirty="0" smtClean="0">
                <a:solidFill>
                  <a:schemeClr val="accent4">
                    <a:lumMod val="50000"/>
                  </a:schemeClr>
                </a:solidFill>
                <a:latin typeface="Arial" pitchFamily="34" charset="0"/>
                <a:cs typeface="Arial" pitchFamily="34" charset="0"/>
              </a:rPr>
              <a:t>purpose . The </a:t>
            </a:r>
            <a:r>
              <a:rPr lang="en-US" b="1" dirty="0">
                <a:solidFill>
                  <a:schemeClr val="accent4">
                    <a:lumMod val="50000"/>
                  </a:schemeClr>
                </a:solidFill>
                <a:latin typeface="Arial" pitchFamily="34" charset="0"/>
                <a:cs typeface="Arial" pitchFamily="34" charset="0"/>
              </a:rPr>
              <a:t>makers of this game are not responsible for mental stress caused to the loosing </a:t>
            </a:r>
            <a:r>
              <a:rPr lang="en-US" b="1" dirty="0" smtClean="0">
                <a:solidFill>
                  <a:schemeClr val="accent4">
                    <a:lumMod val="50000"/>
                  </a:schemeClr>
                </a:solidFill>
                <a:latin typeface="Arial" pitchFamily="34" charset="0"/>
                <a:cs typeface="Arial" pitchFamily="34" charset="0"/>
              </a:rPr>
              <a:t>team . This </a:t>
            </a:r>
            <a:r>
              <a:rPr lang="en-US" b="1" dirty="0">
                <a:solidFill>
                  <a:schemeClr val="accent4">
                    <a:lumMod val="50000"/>
                  </a:schemeClr>
                </a:solidFill>
                <a:latin typeface="Arial" pitchFamily="34" charset="0"/>
                <a:cs typeface="Arial" pitchFamily="34" charset="0"/>
              </a:rPr>
              <a:t>game cannot be copyrighted until the owners </a:t>
            </a:r>
            <a:r>
              <a:rPr lang="en-US" b="1" dirty="0" smtClean="0">
                <a:solidFill>
                  <a:schemeClr val="accent4">
                    <a:lumMod val="50000"/>
                  </a:schemeClr>
                </a:solidFill>
                <a:latin typeface="Arial" pitchFamily="34" charset="0"/>
                <a:cs typeface="Arial" pitchFamily="34" charset="0"/>
              </a:rPr>
              <a:t>consent . T&amp;C's Applied. The </a:t>
            </a:r>
            <a:r>
              <a:rPr lang="en-US" b="1" dirty="0">
                <a:solidFill>
                  <a:schemeClr val="accent4">
                    <a:lumMod val="50000"/>
                  </a:schemeClr>
                </a:solidFill>
                <a:latin typeface="Arial" pitchFamily="34" charset="0"/>
                <a:cs typeface="Arial" pitchFamily="34" charset="0"/>
              </a:rPr>
              <a:t>last decision will be taken by owner and you have no any rights to use edit and maltreat with the source codes without any legal </a:t>
            </a:r>
            <a:r>
              <a:rPr lang="en-US" b="1" dirty="0" smtClean="0">
                <a:solidFill>
                  <a:schemeClr val="accent4">
                    <a:lumMod val="50000"/>
                  </a:schemeClr>
                </a:solidFill>
                <a:latin typeface="Arial" pitchFamily="34" charset="0"/>
                <a:cs typeface="Arial" pitchFamily="34" charset="0"/>
              </a:rPr>
              <a:t>permission. For </a:t>
            </a:r>
            <a:r>
              <a:rPr lang="en-US" b="1" dirty="0">
                <a:solidFill>
                  <a:schemeClr val="accent4">
                    <a:lumMod val="50000"/>
                  </a:schemeClr>
                </a:solidFill>
                <a:latin typeface="Arial" pitchFamily="34" charset="0"/>
                <a:cs typeface="Arial" pitchFamily="34" charset="0"/>
              </a:rPr>
              <a:t>more details regarding terms of use </a:t>
            </a:r>
            <a:r>
              <a:rPr lang="en-US" b="1" dirty="0" smtClean="0">
                <a:solidFill>
                  <a:schemeClr val="accent4">
                    <a:lumMod val="50000"/>
                  </a:schemeClr>
                </a:solidFill>
                <a:latin typeface="Arial" pitchFamily="34" charset="0"/>
                <a:cs typeface="Arial" pitchFamily="34" charset="0"/>
              </a:rPr>
              <a:t>contact </a:t>
            </a:r>
            <a:r>
              <a:rPr lang="en-US" b="1" dirty="0">
                <a:solidFill>
                  <a:schemeClr val="accent4">
                    <a:lumMod val="50000"/>
                  </a:schemeClr>
                </a:solidFill>
                <a:latin typeface="Arial" pitchFamily="34" charset="0"/>
                <a:cs typeface="Arial" pitchFamily="34" charset="0"/>
              </a:rPr>
              <a:t>owner</a:t>
            </a:r>
            <a:r>
              <a:rPr lang="en-US" b="1" dirty="0" smtClean="0">
                <a:solidFill>
                  <a:schemeClr val="accent4">
                    <a:lumMod val="50000"/>
                  </a:schemeClr>
                </a:solidFill>
                <a:latin typeface="Arial" pitchFamily="34" charset="0"/>
                <a:cs typeface="Arial" pitchFamily="34" charset="0"/>
              </a:rPr>
              <a:t>.</a:t>
            </a:r>
            <a:endParaRPr lang="en-IN" b="1" dirty="0">
              <a:solidFill>
                <a:schemeClr val="accent4">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280849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0648"/>
            <a:ext cx="7772400" cy="864096"/>
          </a:xfrm>
        </p:spPr>
        <p:txBody>
          <a:bodyPr/>
          <a:lstStyle/>
          <a:p>
            <a:r>
              <a:rPr lang="en-IN" u="sng" dirty="0" smtClean="0">
                <a:solidFill>
                  <a:schemeClr val="tx1"/>
                </a:solidFill>
                <a:effectLst>
                  <a:outerShdw blurRad="38100" dist="38100" dir="2700000" algn="tl">
                    <a:srgbClr val="000000">
                      <a:alpha val="43137"/>
                    </a:srgbClr>
                  </a:outerShdw>
                </a:effectLst>
                <a:latin typeface="Britannic Bold" pitchFamily="34" charset="0"/>
              </a:rPr>
              <a:t>INSTRUCTIONS</a:t>
            </a:r>
            <a:endParaRPr lang="en-IN" u="sng" dirty="0">
              <a:solidFill>
                <a:schemeClr val="tx1"/>
              </a:solidFill>
              <a:effectLst>
                <a:outerShdw blurRad="38100" dist="38100" dir="2700000" algn="tl">
                  <a:srgbClr val="000000">
                    <a:alpha val="43137"/>
                  </a:srgbClr>
                </a:outerShdw>
              </a:effectLst>
              <a:latin typeface="Britannic Bold" pitchFamily="34" charset="0"/>
            </a:endParaRPr>
          </a:p>
        </p:txBody>
      </p:sp>
      <p:sp>
        <p:nvSpPr>
          <p:cNvPr id="3" name="Subtitle 2"/>
          <p:cNvSpPr>
            <a:spLocks noGrp="1"/>
          </p:cNvSpPr>
          <p:nvPr>
            <p:ph type="subTitle" idx="1"/>
          </p:nvPr>
        </p:nvSpPr>
        <p:spPr>
          <a:xfrm>
            <a:off x="395536" y="1340768"/>
            <a:ext cx="8280920" cy="4536504"/>
          </a:xfrm>
          <a:noFill/>
        </p:spPr>
        <p:txBody>
          <a:bodyPr>
            <a:noAutofit/>
          </a:bodyPr>
          <a:lstStyle/>
          <a:p>
            <a:pPr marL="800100" lvl="1" indent="-342900" algn="l">
              <a:buClrTx/>
              <a:buFont typeface="Wingdings" pitchFamily="2" charset="2"/>
              <a:buChar char="Ø"/>
            </a:pPr>
            <a:r>
              <a:rPr lang="en-US" sz="1600" dirty="0" smtClean="0">
                <a:solidFill>
                  <a:srgbClr val="002060"/>
                </a:solidFill>
                <a:latin typeface="Berlin Sans FB" pitchFamily="34" charset="0"/>
                <a:ea typeface="MS UI Gothic" pitchFamily="34" charset="-128"/>
              </a:rPr>
              <a:t> Two </a:t>
            </a:r>
            <a:r>
              <a:rPr lang="en-US" sz="1600" dirty="0">
                <a:solidFill>
                  <a:srgbClr val="002060"/>
                </a:solidFill>
                <a:latin typeface="Berlin Sans FB" pitchFamily="34" charset="0"/>
                <a:ea typeface="MS UI Gothic" pitchFamily="34" charset="-128"/>
              </a:rPr>
              <a:t>players are required for playing the game</a:t>
            </a:r>
            <a:r>
              <a:rPr lang="en-US" sz="1600" dirty="0" smtClean="0">
                <a:solidFill>
                  <a:srgbClr val="002060"/>
                </a:solidFill>
                <a:latin typeface="Berlin Sans FB" pitchFamily="34" charset="0"/>
                <a:ea typeface="MS UI Gothic" pitchFamily="34" charset="-128"/>
              </a:rPr>
              <a:t>.</a:t>
            </a:r>
            <a:endParaRPr lang="en-US" sz="1600" dirty="0">
              <a:solidFill>
                <a:srgbClr val="002060"/>
              </a:solidFill>
              <a:latin typeface="Berlin Sans FB" pitchFamily="34" charset="0"/>
              <a:ea typeface="MS UI Gothic" pitchFamily="34" charset="-128"/>
            </a:endParaRPr>
          </a:p>
          <a:p>
            <a:pPr marL="800100" lvl="1" indent="-342900" algn="l">
              <a:buClrTx/>
              <a:buFont typeface="Wingdings" pitchFamily="2" charset="2"/>
              <a:buChar char="Ø"/>
            </a:pPr>
            <a:r>
              <a:rPr lang="en-US" sz="1600" dirty="0" smtClean="0">
                <a:solidFill>
                  <a:srgbClr val="002060"/>
                </a:solidFill>
                <a:latin typeface="Berlin Sans FB" pitchFamily="34" charset="0"/>
                <a:ea typeface="MS UI Gothic" pitchFamily="34" charset="-128"/>
              </a:rPr>
              <a:t> A </a:t>
            </a:r>
            <a:r>
              <a:rPr lang="en-US" sz="1600" dirty="0">
                <a:solidFill>
                  <a:srgbClr val="002060"/>
                </a:solidFill>
                <a:latin typeface="Berlin Sans FB" pitchFamily="34" charset="0"/>
                <a:ea typeface="MS UI Gothic" pitchFamily="34" charset="-128"/>
              </a:rPr>
              <a:t>dashboard of 6 row and 7 column is provided to you, it means there are total of 42 spaces in </a:t>
            </a:r>
            <a:r>
              <a:rPr lang="en-US" sz="1600" dirty="0" smtClean="0">
                <a:solidFill>
                  <a:srgbClr val="002060"/>
                </a:solidFill>
                <a:latin typeface="Berlin Sans FB" pitchFamily="34" charset="0"/>
                <a:ea typeface="MS UI Gothic" pitchFamily="34" charset="-128"/>
              </a:rPr>
              <a:t>    which </a:t>
            </a:r>
            <a:r>
              <a:rPr lang="en-US" sz="1600" dirty="0">
                <a:solidFill>
                  <a:srgbClr val="002060"/>
                </a:solidFill>
                <a:latin typeface="Berlin Sans FB" pitchFamily="34" charset="0"/>
                <a:ea typeface="MS UI Gothic" pitchFamily="34" charset="-128"/>
              </a:rPr>
              <a:t>you can place your symbol one by one</a:t>
            </a:r>
            <a:r>
              <a:rPr lang="en-US" sz="1600" dirty="0" smtClean="0">
                <a:solidFill>
                  <a:srgbClr val="002060"/>
                </a:solidFill>
                <a:latin typeface="Berlin Sans FB" pitchFamily="34" charset="0"/>
                <a:ea typeface="MS UI Gothic" pitchFamily="34" charset="-128"/>
              </a:rPr>
              <a:t>.</a:t>
            </a:r>
          </a:p>
          <a:p>
            <a:pPr marL="800100" lvl="1" indent="-342900" algn="l">
              <a:buClrTx/>
              <a:buFont typeface="Wingdings" pitchFamily="2" charset="2"/>
              <a:buChar char="Ø"/>
            </a:pPr>
            <a:r>
              <a:rPr lang="en-US" sz="1600" dirty="0" smtClean="0">
                <a:solidFill>
                  <a:srgbClr val="002060"/>
                </a:solidFill>
                <a:latin typeface="Berlin Sans FB" pitchFamily="34" charset="0"/>
                <a:ea typeface="MS UI Gothic" pitchFamily="34" charset="-128"/>
              </a:rPr>
              <a:t> </a:t>
            </a:r>
            <a:r>
              <a:rPr lang="en-US" sz="1600" dirty="0">
                <a:solidFill>
                  <a:srgbClr val="002060"/>
                </a:solidFill>
                <a:latin typeface="Berlin Sans FB" pitchFamily="34" charset="0"/>
                <a:ea typeface="MS UI Gothic" pitchFamily="34" charset="-128"/>
              </a:rPr>
              <a:t>Each player get 21 turns at the max</a:t>
            </a:r>
            <a:r>
              <a:rPr lang="en-US" sz="1600" dirty="0" smtClean="0">
                <a:solidFill>
                  <a:srgbClr val="002060"/>
                </a:solidFill>
                <a:latin typeface="Berlin Sans FB" pitchFamily="34" charset="0"/>
                <a:ea typeface="MS UI Gothic" pitchFamily="34" charset="-128"/>
              </a:rPr>
              <a:t>.</a:t>
            </a:r>
          </a:p>
          <a:p>
            <a:pPr marL="800100" lvl="1" indent="-342900" algn="l">
              <a:buClrTx/>
              <a:buFont typeface="Wingdings" pitchFamily="2" charset="2"/>
              <a:buChar char="Ø"/>
            </a:pPr>
            <a:r>
              <a:rPr lang="en-US" sz="1600" dirty="0" smtClean="0">
                <a:solidFill>
                  <a:srgbClr val="002060"/>
                </a:solidFill>
                <a:latin typeface="Berlin Sans FB" pitchFamily="34" charset="0"/>
                <a:ea typeface="MS UI Gothic" pitchFamily="34" charset="-128"/>
              </a:rPr>
              <a:t> </a:t>
            </a:r>
            <a:r>
              <a:rPr lang="en-US" sz="1600" dirty="0">
                <a:solidFill>
                  <a:srgbClr val="002060"/>
                </a:solidFill>
                <a:latin typeface="Berlin Sans FB" pitchFamily="34" charset="0"/>
                <a:ea typeface="MS UI Gothic" pitchFamily="34" charset="-128"/>
              </a:rPr>
              <a:t>You have to select your symbol as per your choice [between X  and O</a:t>
            </a:r>
            <a:r>
              <a:rPr lang="en-US" sz="1600" dirty="0" smtClean="0">
                <a:solidFill>
                  <a:srgbClr val="002060"/>
                </a:solidFill>
                <a:latin typeface="Berlin Sans FB" pitchFamily="34" charset="0"/>
                <a:ea typeface="MS UI Gothic" pitchFamily="34" charset="-128"/>
              </a:rPr>
              <a:t>].</a:t>
            </a:r>
          </a:p>
          <a:p>
            <a:pPr marL="800100" lvl="1" indent="-342900" algn="l">
              <a:buClrTx/>
              <a:buFont typeface="Wingdings" pitchFamily="2" charset="2"/>
              <a:buChar char="Ø"/>
            </a:pPr>
            <a:r>
              <a:rPr lang="en-US" sz="1600" dirty="0" smtClean="0">
                <a:solidFill>
                  <a:srgbClr val="002060"/>
                </a:solidFill>
                <a:latin typeface="Berlin Sans FB" pitchFamily="34" charset="0"/>
                <a:ea typeface="MS UI Gothic" pitchFamily="34" charset="-128"/>
              </a:rPr>
              <a:t> </a:t>
            </a:r>
            <a:r>
              <a:rPr lang="en-US" sz="1600" dirty="0">
                <a:solidFill>
                  <a:srgbClr val="002060"/>
                </a:solidFill>
                <a:latin typeface="Berlin Sans FB" pitchFamily="34" charset="0"/>
                <a:ea typeface="MS UI Gothic" pitchFamily="34" charset="-128"/>
              </a:rPr>
              <a:t>The player  with the symbol ‘X’ will  get the first chance and vice versa</a:t>
            </a:r>
            <a:r>
              <a:rPr lang="en-US" sz="1600" dirty="0" smtClean="0">
                <a:solidFill>
                  <a:srgbClr val="002060"/>
                </a:solidFill>
                <a:latin typeface="Berlin Sans FB" pitchFamily="34" charset="0"/>
                <a:ea typeface="MS UI Gothic" pitchFamily="34" charset="-128"/>
              </a:rPr>
              <a:t>.</a:t>
            </a:r>
          </a:p>
          <a:p>
            <a:pPr marL="800100" lvl="1" indent="-342900" algn="l">
              <a:buClrTx/>
              <a:buFont typeface="Wingdings" pitchFamily="2" charset="2"/>
              <a:buChar char="Ø"/>
            </a:pPr>
            <a:r>
              <a:rPr lang="en-US" sz="1600" dirty="0" smtClean="0">
                <a:solidFill>
                  <a:srgbClr val="002060"/>
                </a:solidFill>
                <a:latin typeface="Berlin Sans FB" pitchFamily="34" charset="0"/>
                <a:ea typeface="MS UI Gothic" pitchFamily="34" charset="-128"/>
              </a:rPr>
              <a:t> </a:t>
            </a:r>
            <a:r>
              <a:rPr lang="en-US" sz="1600" dirty="0">
                <a:solidFill>
                  <a:srgbClr val="002060"/>
                </a:solidFill>
                <a:latin typeface="Berlin Sans FB" pitchFamily="34" charset="0"/>
                <a:ea typeface="MS UI Gothic" pitchFamily="34" charset="-128"/>
              </a:rPr>
              <a:t>Before starting, players decide randomly which of them will be the beginner; moves are made </a:t>
            </a:r>
            <a:r>
              <a:rPr lang="en-US" sz="1600" dirty="0" smtClean="0">
                <a:solidFill>
                  <a:srgbClr val="002060"/>
                </a:solidFill>
                <a:latin typeface="Berlin Sans FB" pitchFamily="34" charset="0"/>
                <a:ea typeface="MS UI Gothic" pitchFamily="34" charset="-128"/>
              </a:rPr>
              <a:t> alternatively</a:t>
            </a:r>
            <a:r>
              <a:rPr lang="en-US" sz="1600" dirty="0">
                <a:solidFill>
                  <a:srgbClr val="002060"/>
                </a:solidFill>
                <a:latin typeface="Berlin Sans FB" pitchFamily="34" charset="0"/>
                <a:ea typeface="MS UI Gothic" pitchFamily="34" charset="-128"/>
              </a:rPr>
              <a:t>, one by turn</a:t>
            </a:r>
            <a:r>
              <a:rPr lang="en-US" sz="1600" dirty="0" smtClean="0">
                <a:solidFill>
                  <a:srgbClr val="002060"/>
                </a:solidFill>
                <a:latin typeface="Berlin Sans FB" pitchFamily="34" charset="0"/>
                <a:ea typeface="MS UI Gothic" pitchFamily="34" charset="-128"/>
              </a:rPr>
              <a:t>.</a:t>
            </a:r>
          </a:p>
          <a:p>
            <a:pPr marL="800100" lvl="1" indent="-342900" algn="l">
              <a:buClrTx/>
              <a:buFont typeface="Wingdings" pitchFamily="2" charset="2"/>
              <a:buChar char="Ø"/>
            </a:pPr>
            <a:r>
              <a:rPr lang="en-US" sz="1600" dirty="0" smtClean="0">
                <a:solidFill>
                  <a:srgbClr val="002060"/>
                </a:solidFill>
                <a:latin typeface="Berlin Sans FB" pitchFamily="34" charset="0"/>
                <a:ea typeface="MS UI Gothic" pitchFamily="34" charset="-128"/>
              </a:rPr>
              <a:t> </a:t>
            </a:r>
            <a:r>
              <a:rPr lang="en-US" sz="1600" dirty="0">
                <a:solidFill>
                  <a:srgbClr val="002060"/>
                </a:solidFill>
                <a:latin typeface="Berlin Sans FB" pitchFamily="34" charset="0"/>
                <a:ea typeface="MS UI Gothic" pitchFamily="34" charset="-128"/>
              </a:rPr>
              <a:t>Enter the column number to place your symbol in dashboard</a:t>
            </a:r>
            <a:r>
              <a:rPr lang="en-US" sz="1600" dirty="0" smtClean="0">
                <a:solidFill>
                  <a:srgbClr val="002060"/>
                </a:solidFill>
                <a:latin typeface="Berlin Sans FB" pitchFamily="34" charset="0"/>
                <a:ea typeface="MS UI Gothic" pitchFamily="34" charset="-128"/>
              </a:rPr>
              <a:t>.</a:t>
            </a:r>
          </a:p>
          <a:p>
            <a:pPr marL="800100" lvl="1" indent="-342900" algn="l">
              <a:buClrTx/>
              <a:buFont typeface="Wingdings" pitchFamily="2" charset="2"/>
              <a:buChar char="Ø"/>
            </a:pPr>
            <a:r>
              <a:rPr lang="en-US" sz="1600" dirty="0" smtClean="0">
                <a:solidFill>
                  <a:srgbClr val="002060"/>
                </a:solidFill>
                <a:latin typeface="Berlin Sans FB" pitchFamily="34" charset="0"/>
                <a:ea typeface="MS UI Gothic" pitchFamily="34" charset="-128"/>
              </a:rPr>
              <a:t> </a:t>
            </a:r>
            <a:r>
              <a:rPr lang="en-US" sz="1600" dirty="0">
                <a:solidFill>
                  <a:srgbClr val="002060"/>
                </a:solidFill>
                <a:latin typeface="Berlin Sans FB" pitchFamily="34" charset="0"/>
                <a:ea typeface="MS UI Gothic" pitchFamily="34" charset="-128"/>
              </a:rPr>
              <a:t>Symbol automatically placed in the last row of </a:t>
            </a:r>
            <a:r>
              <a:rPr lang="en-US" sz="1600" dirty="0" smtClean="0">
                <a:solidFill>
                  <a:srgbClr val="002060"/>
                </a:solidFill>
                <a:latin typeface="Berlin Sans FB" pitchFamily="34" charset="0"/>
                <a:ea typeface="MS UI Gothic" pitchFamily="34" charset="-128"/>
              </a:rPr>
              <a:t>chosen </a:t>
            </a:r>
            <a:r>
              <a:rPr lang="en-US" sz="1600" dirty="0">
                <a:solidFill>
                  <a:srgbClr val="002060"/>
                </a:solidFill>
                <a:latin typeface="Berlin Sans FB" pitchFamily="34" charset="0"/>
                <a:ea typeface="MS UI Gothic" pitchFamily="34" charset="-128"/>
              </a:rPr>
              <a:t>column</a:t>
            </a:r>
            <a:r>
              <a:rPr lang="en-US" sz="1600" dirty="0" smtClean="0">
                <a:solidFill>
                  <a:srgbClr val="002060"/>
                </a:solidFill>
                <a:latin typeface="Berlin Sans FB" pitchFamily="34" charset="0"/>
                <a:ea typeface="MS UI Gothic" pitchFamily="34" charset="-128"/>
              </a:rPr>
              <a:t>.</a:t>
            </a:r>
          </a:p>
          <a:p>
            <a:pPr marL="800100" lvl="1" indent="-342900" algn="l">
              <a:buClrTx/>
              <a:buFont typeface="Wingdings" pitchFamily="2" charset="2"/>
              <a:buChar char="Ø"/>
            </a:pPr>
            <a:r>
              <a:rPr lang="en-US" sz="1600" dirty="0" smtClean="0">
                <a:solidFill>
                  <a:srgbClr val="002060"/>
                </a:solidFill>
                <a:latin typeface="Berlin Sans FB" pitchFamily="34" charset="0"/>
                <a:ea typeface="MS UI Gothic" pitchFamily="34" charset="-128"/>
              </a:rPr>
              <a:t> </a:t>
            </a:r>
            <a:r>
              <a:rPr lang="en-US" sz="1600" dirty="0">
                <a:solidFill>
                  <a:srgbClr val="002060"/>
                </a:solidFill>
                <a:latin typeface="Berlin Sans FB" pitchFamily="34" charset="0"/>
                <a:ea typeface="MS UI Gothic" pitchFamily="34" charset="-128"/>
              </a:rPr>
              <a:t>First of all last row will be filled then the row preceding it and proceeds in same manner</a:t>
            </a:r>
            <a:r>
              <a:rPr lang="en-US" sz="1600" dirty="0" smtClean="0">
                <a:solidFill>
                  <a:srgbClr val="002060"/>
                </a:solidFill>
                <a:latin typeface="Berlin Sans FB" pitchFamily="34" charset="0"/>
                <a:ea typeface="MS UI Gothic" pitchFamily="34" charset="-128"/>
              </a:rPr>
              <a:t>.</a:t>
            </a:r>
          </a:p>
          <a:p>
            <a:pPr marL="800100" lvl="1" indent="-342900" algn="l">
              <a:buClrTx/>
              <a:buFont typeface="Wingdings" pitchFamily="2" charset="2"/>
              <a:buChar char="Ø"/>
            </a:pPr>
            <a:r>
              <a:rPr lang="en-US" sz="1600" dirty="0" smtClean="0">
                <a:solidFill>
                  <a:srgbClr val="002060"/>
                </a:solidFill>
                <a:latin typeface="Berlin Sans FB" pitchFamily="34" charset="0"/>
                <a:ea typeface="MS UI Gothic" pitchFamily="34" charset="-128"/>
              </a:rPr>
              <a:t> </a:t>
            </a:r>
            <a:r>
              <a:rPr lang="en-US" sz="1600" dirty="0">
                <a:solidFill>
                  <a:srgbClr val="002060"/>
                </a:solidFill>
                <a:latin typeface="Berlin Sans FB" pitchFamily="34" charset="0"/>
                <a:ea typeface="MS UI Gothic" pitchFamily="34" charset="-128"/>
              </a:rPr>
              <a:t>Player who first matches their four Symbol ‘X’ or ‘O’ in a straight line either horizontally ,vertically or diagonally will win the match</a:t>
            </a:r>
            <a:r>
              <a:rPr lang="en-US" sz="1600" dirty="0" smtClean="0">
                <a:solidFill>
                  <a:srgbClr val="002060"/>
                </a:solidFill>
                <a:latin typeface="Berlin Sans FB" pitchFamily="34" charset="0"/>
                <a:ea typeface="MS UI Gothic" pitchFamily="34" charset="-128"/>
              </a:rPr>
              <a:t>.</a:t>
            </a:r>
          </a:p>
          <a:p>
            <a:pPr marL="800100" lvl="1" indent="-342900" algn="l">
              <a:buClrTx/>
              <a:buFont typeface="Wingdings" pitchFamily="2" charset="2"/>
              <a:buChar char="Ø"/>
            </a:pPr>
            <a:r>
              <a:rPr lang="en-US" sz="1600" dirty="0" smtClean="0">
                <a:solidFill>
                  <a:srgbClr val="002060"/>
                </a:solidFill>
                <a:latin typeface="Berlin Sans FB" pitchFamily="34" charset="0"/>
                <a:ea typeface="MS UI Gothic" pitchFamily="34" charset="-128"/>
              </a:rPr>
              <a:t> </a:t>
            </a:r>
            <a:r>
              <a:rPr lang="en-US" sz="1600" dirty="0">
                <a:solidFill>
                  <a:srgbClr val="002060"/>
                </a:solidFill>
                <a:latin typeface="Berlin Sans FB" pitchFamily="34" charset="0"/>
                <a:ea typeface="MS UI Gothic" pitchFamily="34" charset="-128"/>
              </a:rPr>
              <a:t>If all 42 spaces are filled with the symbol 'X' or 'Y' and there is no any straight line matching with any respective symbol then the match will tie</a:t>
            </a:r>
            <a:r>
              <a:rPr lang="en-US" sz="1600" dirty="0" smtClean="0">
                <a:solidFill>
                  <a:srgbClr val="002060"/>
                </a:solidFill>
                <a:latin typeface="Berlin Sans FB" pitchFamily="34" charset="0"/>
                <a:ea typeface="MS UI Gothic" pitchFamily="34" charset="-128"/>
              </a:rPr>
              <a:t>.</a:t>
            </a:r>
            <a:endParaRPr lang="en-IN" sz="1600" dirty="0" smtClean="0">
              <a:solidFill>
                <a:srgbClr val="002060"/>
              </a:solidFill>
              <a:latin typeface="Berlin Sans FB" pitchFamily="34" charset="0"/>
              <a:ea typeface="MS UI Gothic" pitchFamily="34" charset="-128"/>
            </a:endParaRPr>
          </a:p>
        </p:txBody>
      </p:sp>
    </p:spTree>
    <p:extLst>
      <p:ext uri="{BB962C8B-B14F-4D97-AF65-F5344CB8AC3E}">
        <p14:creationId xmlns:p14="http://schemas.microsoft.com/office/powerpoint/2010/main" val="2330273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024" y="260648"/>
            <a:ext cx="7772400" cy="864096"/>
          </a:xfrm>
        </p:spPr>
        <p:txBody>
          <a:bodyPr/>
          <a:lstStyle/>
          <a:p>
            <a:r>
              <a:rPr lang="en-IN" u="sng" dirty="0" smtClean="0">
                <a:solidFill>
                  <a:srgbClr val="C00000"/>
                </a:solidFill>
                <a:effectLst>
                  <a:outerShdw blurRad="38100" dist="38100" dir="2700000" algn="tl">
                    <a:srgbClr val="000000">
                      <a:alpha val="43137"/>
                    </a:srgbClr>
                  </a:outerShdw>
                </a:effectLst>
                <a:latin typeface="Bahnschrift SemiBold" pitchFamily="34" charset="0"/>
              </a:rPr>
              <a:t>CREDITS</a:t>
            </a:r>
            <a:endParaRPr lang="en-IN" u="sng" dirty="0">
              <a:solidFill>
                <a:srgbClr val="C00000"/>
              </a:solidFill>
              <a:effectLst>
                <a:outerShdw blurRad="38100" dist="38100" dir="2700000" algn="tl">
                  <a:srgbClr val="000000">
                    <a:alpha val="43137"/>
                  </a:srgbClr>
                </a:outerShdw>
              </a:effectLst>
              <a:latin typeface="Bahnschrift SemiBold" pitchFamily="34" charset="0"/>
            </a:endParaRPr>
          </a:p>
        </p:txBody>
      </p:sp>
      <p:sp>
        <p:nvSpPr>
          <p:cNvPr id="3" name="Subtitle 2"/>
          <p:cNvSpPr>
            <a:spLocks noGrp="1"/>
          </p:cNvSpPr>
          <p:nvPr>
            <p:ph type="subTitle" idx="1"/>
          </p:nvPr>
        </p:nvSpPr>
        <p:spPr>
          <a:xfrm>
            <a:off x="827584" y="1340768"/>
            <a:ext cx="7560840" cy="3744416"/>
          </a:xfrm>
        </p:spPr>
        <p:txBody>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819616001"/>
              </p:ext>
            </p:extLst>
          </p:nvPr>
        </p:nvGraphicFramePr>
        <p:xfrm>
          <a:off x="1524000" y="1397000"/>
          <a:ext cx="6096000" cy="2966720"/>
        </p:xfrm>
        <a:graphic>
          <a:graphicData uri="http://schemas.openxmlformats.org/drawingml/2006/table">
            <a:tbl>
              <a:tblPr firstRow="1" bandRow="1">
                <a:tableStyleId>{5C22544A-7EE6-4342-B048-85BDC9FD1C3A}</a:tableStyleId>
              </a:tblPr>
              <a:tblGrid>
                <a:gridCol w="1823864"/>
                <a:gridCol w="2448272"/>
                <a:gridCol w="1823864"/>
              </a:tblGrid>
              <a:tr h="370840">
                <a:tc>
                  <a:txBody>
                    <a:bodyPr/>
                    <a:lstStyle/>
                    <a:p>
                      <a:r>
                        <a:rPr lang="en-IN" dirty="0" smtClean="0"/>
                        <a:t>ROLL</a:t>
                      </a:r>
                      <a:r>
                        <a:rPr lang="en-IN" baseline="0" dirty="0" smtClean="0"/>
                        <a:t> NUMBER</a:t>
                      </a:r>
                      <a:endParaRPr lang="en-IN" dirty="0"/>
                    </a:p>
                  </a:txBody>
                  <a:tcPr/>
                </a:tc>
                <a:tc>
                  <a:txBody>
                    <a:bodyPr/>
                    <a:lstStyle/>
                    <a:p>
                      <a:r>
                        <a:rPr lang="en-IN" dirty="0" smtClean="0"/>
                        <a:t>NAME</a:t>
                      </a:r>
                      <a:endParaRPr lang="en-IN" dirty="0"/>
                    </a:p>
                  </a:txBody>
                  <a:tcPr/>
                </a:tc>
                <a:tc>
                  <a:txBody>
                    <a:bodyPr/>
                    <a:lstStyle/>
                    <a:p>
                      <a:r>
                        <a:rPr lang="en-IN" dirty="0" smtClean="0"/>
                        <a:t>REG-N NUMBER</a:t>
                      </a:r>
                      <a:endParaRPr lang="en-IN" dirty="0"/>
                    </a:p>
                  </a:txBody>
                  <a:tcPr/>
                </a:tc>
              </a:tr>
              <a:tr h="370840">
                <a:tc>
                  <a:txBody>
                    <a:bodyPr/>
                    <a:lstStyle/>
                    <a:p>
                      <a:r>
                        <a:rPr lang="en-IN" dirty="0" smtClean="0"/>
                        <a:t>18-CS-01</a:t>
                      </a:r>
                      <a:endParaRPr lang="en-IN" dirty="0"/>
                    </a:p>
                  </a:txBody>
                  <a:tcPr/>
                </a:tc>
                <a:tc>
                  <a:txBody>
                    <a:bodyPr/>
                    <a:lstStyle/>
                    <a:p>
                      <a:r>
                        <a:rPr lang="en-IN" dirty="0" smtClean="0"/>
                        <a:t>SHIVANSH SAGAR</a:t>
                      </a:r>
                      <a:endParaRPr lang="en-IN" dirty="0"/>
                    </a:p>
                  </a:txBody>
                  <a:tcPr/>
                </a:tc>
                <a:tc>
                  <a:txBody>
                    <a:bodyPr/>
                    <a:lstStyle/>
                    <a:p>
                      <a:r>
                        <a:rPr lang="en-IN" dirty="0" smtClean="0"/>
                        <a:t>18105111016</a:t>
                      </a:r>
                      <a:endParaRPr lang="en-IN" dirty="0"/>
                    </a:p>
                  </a:txBody>
                  <a:tcPr/>
                </a:tc>
              </a:tr>
              <a:tr h="370840">
                <a:tc>
                  <a:txBody>
                    <a:bodyPr/>
                    <a:lstStyle/>
                    <a:p>
                      <a:r>
                        <a:rPr lang="en-IN" dirty="0" smtClean="0"/>
                        <a:t>18-CS-04</a:t>
                      </a:r>
                      <a:endParaRPr lang="en-IN" dirty="0"/>
                    </a:p>
                  </a:txBody>
                  <a:tcPr/>
                </a:tc>
                <a:tc>
                  <a:txBody>
                    <a:bodyPr/>
                    <a:lstStyle/>
                    <a:p>
                      <a:r>
                        <a:rPr lang="en-IN" dirty="0" smtClean="0"/>
                        <a:t>JEMINI KUMAR</a:t>
                      </a:r>
                      <a:endParaRPr lang="en-IN" dirty="0"/>
                    </a:p>
                  </a:txBody>
                  <a:tcPr/>
                </a:tc>
                <a:tc>
                  <a:txBody>
                    <a:bodyPr/>
                    <a:lstStyle/>
                    <a:p>
                      <a:r>
                        <a:rPr lang="en-IN" dirty="0" smtClean="0"/>
                        <a:t>18105111019</a:t>
                      </a:r>
                      <a:endParaRPr lang="en-IN" dirty="0"/>
                    </a:p>
                  </a:txBody>
                  <a:tcPr/>
                </a:tc>
              </a:tr>
              <a:tr h="370840">
                <a:tc>
                  <a:txBody>
                    <a:bodyPr/>
                    <a:lstStyle/>
                    <a:p>
                      <a:r>
                        <a:rPr lang="en-IN" dirty="0" smtClean="0"/>
                        <a:t>18-CS-18</a:t>
                      </a:r>
                      <a:endParaRPr lang="en-IN" dirty="0"/>
                    </a:p>
                  </a:txBody>
                  <a:tcPr/>
                </a:tc>
                <a:tc>
                  <a:txBody>
                    <a:bodyPr/>
                    <a:lstStyle/>
                    <a:p>
                      <a:r>
                        <a:rPr lang="en-IN" dirty="0" smtClean="0"/>
                        <a:t>SHUBHAM</a:t>
                      </a:r>
                      <a:r>
                        <a:rPr lang="en-IN" baseline="0" dirty="0" smtClean="0"/>
                        <a:t> KUMAR</a:t>
                      </a:r>
                      <a:endParaRPr lang="en-IN" dirty="0"/>
                    </a:p>
                  </a:txBody>
                  <a:tcPr/>
                </a:tc>
                <a:tc>
                  <a:txBody>
                    <a:bodyPr/>
                    <a:lstStyle/>
                    <a:p>
                      <a:r>
                        <a:rPr lang="en-IN" dirty="0" smtClean="0"/>
                        <a:t>18105111021</a:t>
                      </a:r>
                      <a:endParaRPr lang="en-IN" dirty="0"/>
                    </a:p>
                  </a:txBody>
                  <a:tcPr/>
                </a:tc>
              </a:tr>
              <a:tr h="370840">
                <a:tc>
                  <a:txBody>
                    <a:bodyPr/>
                    <a:lstStyle/>
                    <a:p>
                      <a:r>
                        <a:rPr lang="en-IN" dirty="0" smtClean="0"/>
                        <a:t>18-CS-52</a:t>
                      </a:r>
                      <a:endParaRPr lang="en-IN" dirty="0"/>
                    </a:p>
                  </a:txBody>
                  <a:tcPr/>
                </a:tc>
                <a:tc>
                  <a:txBody>
                    <a:bodyPr/>
                    <a:lstStyle/>
                    <a:p>
                      <a:r>
                        <a:rPr lang="en-IN" dirty="0" smtClean="0"/>
                        <a:t>PRAGATI</a:t>
                      </a:r>
                      <a:endParaRPr lang="en-IN" dirty="0"/>
                    </a:p>
                  </a:txBody>
                  <a:tcPr/>
                </a:tc>
                <a:tc>
                  <a:txBody>
                    <a:bodyPr/>
                    <a:lstStyle/>
                    <a:p>
                      <a:r>
                        <a:rPr lang="en-IN" dirty="0" smtClean="0"/>
                        <a:t>18105111034</a:t>
                      </a:r>
                      <a:endParaRPr lang="en-IN" dirty="0"/>
                    </a:p>
                  </a:txBody>
                  <a:tcPr/>
                </a:tc>
              </a:tr>
              <a:tr h="370840">
                <a:tc>
                  <a:txBody>
                    <a:bodyPr/>
                    <a:lstStyle/>
                    <a:p>
                      <a:r>
                        <a:rPr lang="en-IN" dirty="0" smtClean="0"/>
                        <a:t>18-CS-57</a:t>
                      </a:r>
                      <a:endParaRPr lang="en-IN" dirty="0"/>
                    </a:p>
                  </a:txBody>
                  <a:tcPr/>
                </a:tc>
                <a:tc>
                  <a:txBody>
                    <a:bodyPr/>
                    <a:lstStyle/>
                    <a:p>
                      <a:r>
                        <a:rPr lang="en-IN" dirty="0" smtClean="0"/>
                        <a:t>POOJA PRIYA</a:t>
                      </a:r>
                      <a:endParaRPr lang="en-IN" dirty="0"/>
                    </a:p>
                  </a:txBody>
                  <a:tcPr/>
                </a:tc>
                <a:tc>
                  <a:txBody>
                    <a:bodyPr/>
                    <a:lstStyle/>
                    <a:p>
                      <a:r>
                        <a:rPr lang="en-IN" dirty="0" smtClean="0"/>
                        <a:t>18105111033</a:t>
                      </a:r>
                      <a:endParaRPr lang="en-IN" dirty="0"/>
                    </a:p>
                  </a:txBody>
                  <a:tcPr/>
                </a:tc>
              </a:tr>
              <a:tr h="370840">
                <a:tc>
                  <a:txBody>
                    <a:bodyPr/>
                    <a:lstStyle/>
                    <a:p>
                      <a:r>
                        <a:rPr lang="en-IN" dirty="0" smtClean="0"/>
                        <a:t>18-CS-58</a:t>
                      </a:r>
                      <a:endParaRPr lang="en-IN" dirty="0"/>
                    </a:p>
                  </a:txBody>
                  <a:tcPr/>
                </a:tc>
                <a:tc>
                  <a:txBody>
                    <a:bodyPr/>
                    <a:lstStyle/>
                    <a:p>
                      <a:r>
                        <a:rPr lang="en-IN" dirty="0" smtClean="0"/>
                        <a:t>ANJALI </a:t>
                      </a:r>
                      <a:endParaRPr lang="en-IN" dirty="0"/>
                    </a:p>
                  </a:txBody>
                  <a:tcPr/>
                </a:tc>
                <a:tc>
                  <a:txBody>
                    <a:bodyPr/>
                    <a:lstStyle/>
                    <a:p>
                      <a:r>
                        <a:rPr lang="en-IN" dirty="0" smtClean="0"/>
                        <a:t>18105111031</a:t>
                      </a:r>
                      <a:endParaRPr lang="en-IN" dirty="0"/>
                    </a:p>
                  </a:txBody>
                  <a:tcPr/>
                </a:tc>
              </a:tr>
              <a:tr h="370840">
                <a:tc>
                  <a:txBody>
                    <a:bodyPr/>
                    <a:lstStyle/>
                    <a:p>
                      <a:r>
                        <a:rPr lang="en-IN" dirty="0" smtClean="0"/>
                        <a:t>18-CS-65</a:t>
                      </a:r>
                      <a:endParaRPr lang="en-IN" dirty="0"/>
                    </a:p>
                  </a:txBody>
                  <a:tcPr/>
                </a:tc>
                <a:tc>
                  <a:txBody>
                    <a:bodyPr/>
                    <a:lstStyle/>
                    <a:p>
                      <a:r>
                        <a:rPr lang="en-IN" dirty="0" smtClean="0"/>
                        <a:t>AKSHAY VERMA</a:t>
                      </a:r>
                      <a:endParaRPr lang="en-IN" dirty="0"/>
                    </a:p>
                  </a:txBody>
                  <a:tcPr/>
                </a:tc>
                <a:tc>
                  <a:txBody>
                    <a:bodyPr/>
                    <a:lstStyle/>
                    <a:p>
                      <a:r>
                        <a:rPr lang="en-IN" dirty="0" smtClean="0"/>
                        <a:t>18105111040</a:t>
                      </a:r>
                      <a:endParaRPr lang="en-IN" dirty="0"/>
                    </a:p>
                  </a:txBody>
                  <a:tcPr/>
                </a:tc>
              </a:tr>
            </a:tbl>
          </a:graphicData>
        </a:graphic>
      </p:graphicFrame>
    </p:spTree>
    <p:extLst>
      <p:ext uri="{BB962C8B-B14F-4D97-AF65-F5344CB8AC3E}">
        <p14:creationId xmlns:p14="http://schemas.microsoft.com/office/powerpoint/2010/main" val="306904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476672"/>
            <a:ext cx="7772400" cy="1008112"/>
          </a:xfrm>
        </p:spPr>
        <p:txBody>
          <a:bodyPr>
            <a:normAutofit/>
          </a:bodyPr>
          <a:lstStyle/>
          <a:p>
            <a:r>
              <a:rPr lang="en-IN" sz="4800" b="1" u="sng" dirty="0" smtClean="0">
                <a:latin typeface="Baskerville Old Face" pitchFamily="18" charset="0"/>
              </a:rPr>
              <a:t>CONCLUSION</a:t>
            </a:r>
            <a:endParaRPr lang="en-IN" sz="4800" b="1" u="sng" dirty="0">
              <a:latin typeface="Baskerville Old Face" pitchFamily="18" charset="0"/>
            </a:endParaRPr>
          </a:p>
        </p:txBody>
      </p:sp>
      <p:sp>
        <p:nvSpPr>
          <p:cNvPr id="3" name="Subtitle 2"/>
          <p:cNvSpPr>
            <a:spLocks noGrp="1"/>
          </p:cNvSpPr>
          <p:nvPr>
            <p:ph type="subTitle" idx="1"/>
          </p:nvPr>
        </p:nvSpPr>
        <p:spPr>
          <a:xfrm>
            <a:off x="1475656" y="2060848"/>
            <a:ext cx="6400800" cy="2680321"/>
          </a:xfrm>
        </p:spPr>
        <p:txBody>
          <a:bodyPr>
            <a:normAutofit fontScale="25000" lnSpcReduction="20000"/>
          </a:bodyPr>
          <a:lstStyle/>
          <a:p>
            <a:r>
              <a:rPr lang="en-IN" sz="9600" dirty="0" smtClean="0">
                <a:solidFill>
                  <a:schemeClr val="bg2">
                    <a:lumMod val="25000"/>
                  </a:schemeClr>
                </a:solidFill>
                <a:latin typeface="Bahnschrift SemiLight Condensed" pitchFamily="34" charset="0"/>
              </a:rPr>
              <a:t>Now that we have already completed the presentation of the programming of a game “rattics”. It had been a great working experience as many of the concepts of C programming was revised and cleared. We got to learn about many new properties of C like the use of standard library function , pointers , array , looping and how to apply logics for solving the problems. I think the making of the game went smoothly and we had no problems , except when we were unable to print an instruction. All the team members cooperated  for the success of this internship project. Many such games can be designed using similar concepts and tools.</a:t>
            </a:r>
          </a:p>
          <a:p>
            <a:r>
              <a:rPr lang="en-IN" dirty="0" smtClean="0"/>
              <a:t>  </a:t>
            </a:r>
            <a:endParaRPr lang="en-IN" dirty="0"/>
          </a:p>
        </p:txBody>
      </p:sp>
    </p:spTree>
    <p:extLst>
      <p:ext uri="{BB962C8B-B14F-4D97-AF65-F5344CB8AC3E}">
        <p14:creationId xmlns:p14="http://schemas.microsoft.com/office/powerpoint/2010/main" val="1820677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355</TotalTime>
  <Words>831</Words>
  <Application>Microsoft Office PowerPoint</Application>
  <PresentationFormat>On-screen Show (4:3)</PresentationFormat>
  <Paragraphs>54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Waveform</vt:lpstr>
      <vt:lpstr>    DARBHANGA COLLEGE OF                                                                                                               ENGINEERING Department of CSE</vt:lpstr>
      <vt:lpstr>ABOUT THE GAME</vt:lpstr>
      <vt:lpstr>DISCLAIMER</vt:lpstr>
      <vt:lpstr>INSTRUCTIONS</vt:lpstr>
      <vt:lpstr>CREDITS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DARBHANGA COLLEGE OF                                                                                                                           ENGINEERING</dc:title>
  <dc:creator>Pragati Bhardwaj</dc:creator>
  <cp:lastModifiedBy>Pragati Bhardwaj</cp:lastModifiedBy>
  <cp:revision>37</cp:revision>
  <dcterms:created xsi:type="dcterms:W3CDTF">2019-07-27T14:51:43Z</dcterms:created>
  <dcterms:modified xsi:type="dcterms:W3CDTF">2019-08-26T12:09:18Z</dcterms:modified>
</cp:coreProperties>
</file>