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6" r:id="rId3"/>
    <p:sldId id="294" r:id="rId4"/>
    <p:sldId id="290" r:id="rId5"/>
    <p:sldId id="291" r:id="rId6"/>
    <p:sldId id="264" r:id="rId7"/>
    <p:sldId id="295" r:id="rId8"/>
    <p:sldId id="288" r:id="rId9"/>
    <p:sldId id="287" r:id="rId10"/>
    <p:sldId id="266" r:id="rId11"/>
    <p:sldId id="259" r:id="rId12"/>
    <p:sldId id="260" r:id="rId13"/>
    <p:sldId id="268" r:id="rId14"/>
    <p:sldId id="273" r:id="rId15"/>
    <p:sldId id="272" r:id="rId16"/>
    <p:sldId id="276" r:id="rId17"/>
    <p:sldId id="278" r:id="rId18"/>
    <p:sldId id="279" r:id="rId19"/>
    <p:sldId id="277" r:id="rId20"/>
    <p:sldId id="271" r:id="rId21"/>
    <p:sldId id="284" r:id="rId22"/>
    <p:sldId id="282" r:id="rId23"/>
    <p:sldId id="275"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365" autoAdjust="0"/>
    <p:restoredTop sz="84900" autoAdjust="0"/>
  </p:normalViewPr>
  <p:slideViewPr>
    <p:cSldViewPr snapToGrid="0">
      <p:cViewPr varScale="1">
        <p:scale>
          <a:sx n="54" d="100"/>
          <a:sy n="54" d="100"/>
        </p:scale>
        <p:origin x="64" y="104"/>
      </p:cViewPr>
      <p:guideLst/>
    </p:cSldViewPr>
  </p:slideViewPr>
  <p:notesTextViewPr>
    <p:cViewPr>
      <p:scale>
        <a:sx n="1" d="1"/>
        <a:sy n="1" d="1"/>
      </p:scale>
      <p:origin x="0" y="-10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EBEF0A-A025-458E-8096-BCBF043904F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85F638-C275-4C0C-8023-6F41B4C95AC1}">
      <dgm:prSet/>
      <dgm:spPr/>
      <dgm:t>
        <a:bodyPr/>
        <a:lstStyle/>
        <a:p>
          <a:pPr>
            <a:lnSpc>
              <a:spcPct val="100000"/>
            </a:lnSpc>
          </a:pPr>
          <a:r>
            <a:rPr lang="en-US" b="0" i="0" dirty="0"/>
            <a:t>Established in 2008 by the Board of Control for Cricket in India (BCCI).</a:t>
          </a:r>
        </a:p>
      </dgm:t>
    </dgm:pt>
    <dgm:pt modelId="{CB980F06-5D36-4CDA-B265-A5EF0EA65E03}" type="parTrans" cxnId="{B7158F74-F6D9-4C7B-A7EF-814D6DA60621}">
      <dgm:prSet/>
      <dgm:spPr/>
      <dgm:t>
        <a:bodyPr/>
        <a:lstStyle/>
        <a:p>
          <a:endParaRPr lang="en-US"/>
        </a:p>
      </dgm:t>
    </dgm:pt>
    <dgm:pt modelId="{9925C0B2-78B7-4FA3-974C-7BEA9A16F452}" type="sibTrans" cxnId="{B7158F74-F6D9-4C7B-A7EF-814D6DA60621}">
      <dgm:prSet/>
      <dgm:spPr/>
      <dgm:t>
        <a:bodyPr/>
        <a:lstStyle/>
        <a:p>
          <a:endParaRPr lang="en-US"/>
        </a:p>
      </dgm:t>
    </dgm:pt>
    <dgm:pt modelId="{AB886862-1F37-4383-BBA9-27A5EB6ED7AA}">
      <dgm:prSet/>
      <dgm:spPr/>
      <dgm:t>
        <a:bodyPr/>
        <a:lstStyle/>
        <a:p>
          <a:pPr>
            <a:lnSpc>
              <a:spcPct val="100000"/>
            </a:lnSpc>
          </a:pPr>
          <a:r>
            <a:rPr lang="en-US" b="0" i="0" dirty="0"/>
            <a:t>Twenty20 cricket league, where each team plays each other in a double round-robin format followed by playoffs.</a:t>
          </a:r>
          <a:endParaRPr lang="en-US" dirty="0"/>
        </a:p>
      </dgm:t>
    </dgm:pt>
    <dgm:pt modelId="{D832E13F-9B1B-4E07-9C48-9BBE8524659B}" type="parTrans" cxnId="{FB234E85-7A31-4288-873B-16A5C37FFC95}">
      <dgm:prSet/>
      <dgm:spPr/>
      <dgm:t>
        <a:bodyPr/>
        <a:lstStyle/>
        <a:p>
          <a:endParaRPr lang="en-US"/>
        </a:p>
      </dgm:t>
    </dgm:pt>
    <dgm:pt modelId="{889F1733-709B-413F-8DC3-BCABD95F5646}" type="sibTrans" cxnId="{FB234E85-7A31-4288-873B-16A5C37FFC95}">
      <dgm:prSet/>
      <dgm:spPr/>
      <dgm:t>
        <a:bodyPr/>
        <a:lstStyle/>
        <a:p>
          <a:endParaRPr lang="en-US"/>
        </a:p>
      </dgm:t>
    </dgm:pt>
    <dgm:pt modelId="{7BB6D593-4C08-45EC-9AD7-3CFE02E9D061}">
      <dgm:prSet/>
      <dgm:spPr/>
      <dgm:t>
        <a:bodyPr/>
        <a:lstStyle/>
        <a:p>
          <a:pPr>
            <a:lnSpc>
              <a:spcPct val="100000"/>
            </a:lnSpc>
          </a:pPr>
          <a:r>
            <a:rPr lang="en-US" b="0" i="0" dirty="0"/>
            <a:t>The IPL has significantly boosted the Indian economy, with franchises, sponsorships, and broadcasting rights generating substantial revenue and entertainment.</a:t>
          </a:r>
          <a:endParaRPr lang="en-US" dirty="0"/>
        </a:p>
      </dgm:t>
    </dgm:pt>
    <dgm:pt modelId="{0168AD39-7755-4091-92D5-A913550792A5}" type="parTrans" cxnId="{3B3C86F7-B566-48EC-80A9-867CB0048D79}">
      <dgm:prSet/>
      <dgm:spPr/>
      <dgm:t>
        <a:bodyPr/>
        <a:lstStyle/>
        <a:p>
          <a:endParaRPr lang="en-US"/>
        </a:p>
      </dgm:t>
    </dgm:pt>
    <dgm:pt modelId="{21F46AC6-E39D-4DE8-A8B1-ED4FC5B71D54}" type="sibTrans" cxnId="{3B3C86F7-B566-48EC-80A9-867CB0048D79}">
      <dgm:prSet/>
      <dgm:spPr/>
      <dgm:t>
        <a:bodyPr/>
        <a:lstStyle/>
        <a:p>
          <a:endParaRPr lang="en-US"/>
        </a:p>
      </dgm:t>
    </dgm:pt>
    <dgm:pt modelId="{D9CBB8D2-A28D-4B02-871E-A37F9353576B}">
      <dgm:prSet/>
      <dgm:spPr/>
      <dgm:t>
        <a:bodyPr/>
        <a:lstStyle/>
        <a:p>
          <a:pPr>
            <a:lnSpc>
              <a:spcPct val="100000"/>
            </a:lnSpc>
          </a:pPr>
          <a:r>
            <a:rPr lang="en-US" dirty="0"/>
            <a:t>Source of the dataset is ESPN cricket info</a:t>
          </a:r>
        </a:p>
      </dgm:t>
    </dgm:pt>
    <dgm:pt modelId="{AA036DF6-909C-4487-8869-4BB99C6EB2A0}" type="parTrans" cxnId="{0F0B54AA-ADB9-4EAA-829D-EA14940181A2}">
      <dgm:prSet/>
      <dgm:spPr/>
    </dgm:pt>
    <dgm:pt modelId="{02FF4502-C5D5-4931-91C1-6DEFD77C5533}" type="sibTrans" cxnId="{0F0B54AA-ADB9-4EAA-829D-EA14940181A2}">
      <dgm:prSet/>
      <dgm:spPr/>
    </dgm:pt>
    <dgm:pt modelId="{FF7BEA3C-9D3B-452A-A11E-65EBDD1995BE}" type="pres">
      <dgm:prSet presAssocID="{21EBEF0A-A025-458E-8096-BCBF043904FF}" presName="root" presStyleCnt="0">
        <dgm:presLayoutVars>
          <dgm:dir/>
          <dgm:resizeHandles val="exact"/>
        </dgm:presLayoutVars>
      </dgm:prSet>
      <dgm:spPr/>
    </dgm:pt>
    <dgm:pt modelId="{CC585ED1-36BF-4A22-8401-A17021E73451}" type="pres">
      <dgm:prSet presAssocID="{DC85F638-C275-4C0C-8023-6F41B4C95AC1}" presName="compNode" presStyleCnt="0"/>
      <dgm:spPr/>
    </dgm:pt>
    <dgm:pt modelId="{776AA5D4-2166-4910-8310-97B6F268C9CF}" type="pres">
      <dgm:prSet presAssocID="{DC85F638-C275-4C0C-8023-6F41B4C95AC1}" presName="bgRect" presStyleLbl="bgShp" presStyleIdx="0" presStyleCnt="4" custScaleX="93432" custScaleY="60417" custLinFactNeighborY="-2308"/>
      <dgm:spPr/>
    </dgm:pt>
    <dgm:pt modelId="{D3864107-69DD-4DB9-A6E4-44E10147C3AC}" type="pres">
      <dgm:prSet presAssocID="{DC85F638-C275-4C0C-8023-6F41B4C95AC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ourglass Full with solid fill"/>
        </a:ext>
      </dgm:extLst>
    </dgm:pt>
    <dgm:pt modelId="{C10BD5A0-EAEE-4F2E-9FBF-A45143388395}" type="pres">
      <dgm:prSet presAssocID="{DC85F638-C275-4C0C-8023-6F41B4C95AC1}" presName="spaceRect" presStyleCnt="0"/>
      <dgm:spPr/>
    </dgm:pt>
    <dgm:pt modelId="{8AD35D6B-6D0A-4A2F-A52E-63B35F6BAD23}" type="pres">
      <dgm:prSet presAssocID="{DC85F638-C275-4C0C-8023-6F41B4C95AC1}" presName="parTx" presStyleLbl="revTx" presStyleIdx="0" presStyleCnt="4">
        <dgm:presLayoutVars>
          <dgm:chMax val="0"/>
          <dgm:chPref val="0"/>
        </dgm:presLayoutVars>
      </dgm:prSet>
      <dgm:spPr/>
    </dgm:pt>
    <dgm:pt modelId="{D34B353D-F86F-4C82-AC01-1A7AA2B1A82F}" type="pres">
      <dgm:prSet presAssocID="{9925C0B2-78B7-4FA3-974C-7BEA9A16F452}" presName="sibTrans" presStyleCnt="0"/>
      <dgm:spPr/>
    </dgm:pt>
    <dgm:pt modelId="{6F7DA00B-ED95-49B3-8B16-7E52D3152F83}" type="pres">
      <dgm:prSet presAssocID="{AB886862-1F37-4383-BBA9-27A5EB6ED7AA}" presName="compNode" presStyleCnt="0"/>
      <dgm:spPr/>
    </dgm:pt>
    <dgm:pt modelId="{6BAD2E64-36F9-4BFD-88AC-7CA32DA0CD7B}" type="pres">
      <dgm:prSet presAssocID="{AB886862-1F37-4383-BBA9-27A5EB6ED7AA}" presName="bgRect" presStyleLbl="bgShp" presStyleIdx="1" presStyleCnt="4" custLinFactNeighborX="263" custLinFactNeighborY="-4605"/>
      <dgm:spPr/>
    </dgm:pt>
    <dgm:pt modelId="{CDB045A2-553A-4B6B-884F-07A532402BBB}" type="pres">
      <dgm:prSet presAssocID="{AB886862-1F37-4383-BBA9-27A5EB6ED7A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ss Pieces"/>
        </a:ext>
      </dgm:extLst>
    </dgm:pt>
    <dgm:pt modelId="{529905E4-AA24-4C6E-8C12-A1E22EF31CF8}" type="pres">
      <dgm:prSet presAssocID="{AB886862-1F37-4383-BBA9-27A5EB6ED7AA}" presName="spaceRect" presStyleCnt="0"/>
      <dgm:spPr/>
    </dgm:pt>
    <dgm:pt modelId="{7F019CE6-7735-49BC-9DA7-25F65B8DF0DD}" type="pres">
      <dgm:prSet presAssocID="{AB886862-1F37-4383-BBA9-27A5EB6ED7AA}" presName="parTx" presStyleLbl="revTx" presStyleIdx="1" presStyleCnt="4">
        <dgm:presLayoutVars>
          <dgm:chMax val="0"/>
          <dgm:chPref val="0"/>
        </dgm:presLayoutVars>
      </dgm:prSet>
      <dgm:spPr/>
    </dgm:pt>
    <dgm:pt modelId="{DE4C5FA8-A9FA-451E-BEC8-BB8E99803DDA}" type="pres">
      <dgm:prSet presAssocID="{889F1733-709B-413F-8DC3-BCABD95F5646}" presName="sibTrans" presStyleCnt="0"/>
      <dgm:spPr/>
    </dgm:pt>
    <dgm:pt modelId="{C80803C4-E22D-4F14-867B-D9A16E6EFFCE}" type="pres">
      <dgm:prSet presAssocID="{7BB6D593-4C08-45EC-9AD7-3CFE02E9D061}" presName="compNode" presStyleCnt="0"/>
      <dgm:spPr/>
    </dgm:pt>
    <dgm:pt modelId="{C4ECCFE8-7B8A-4B25-AD25-49A493DAB48A}" type="pres">
      <dgm:prSet presAssocID="{7BB6D593-4C08-45EC-9AD7-3CFE02E9D061}" presName="bgRect" presStyleLbl="bgShp" presStyleIdx="2" presStyleCnt="4"/>
      <dgm:spPr/>
    </dgm:pt>
    <dgm:pt modelId="{A13EDB16-BD99-4745-87A9-6B419941B32A}" type="pres">
      <dgm:prSet presAssocID="{7BB6D593-4C08-45EC-9AD7-3CFE02E9D0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B48A799B-B2E7-47A1-A915-21B52040143E}" type="pres">
      <dgm:prSet presAssocID="{7BB6D593-4C08-45EC-9AD7-3CFE02E9D061}" presName="spaceRect" presStyleCnt="0"/>
      <dgm:spPr/>
    </dgm:pt>
    <dgm:pt modelId="{E15C67A0-6567-4A2D-8547-5F75CBC66957}" type="pres">
      <dgm:prSet presAssocID="{7BB6D593-4C08-45EC-9AD7-3CFE02E9D061}" presName="parTx" presStyleLbl="revTx" presStyleIdx="2" presStyleCnt="4">
        <dgm:presLayoutVars>
          <dgm:chMax val="0"/>
          <dgm:chPref val="0"/>
        </dgm:presLayoutVars>
      </dgm:prSet>
      <dgm:spPr/>
    </dgm:pt>
    <dgm:pt modelId="{5C8878A8-FC83-402E-B017-33BFAB3C24BE}" type="pres">
      <dgm:prSet presAssocID="{21F46AC6-E39D-4DE8-A8B1-ED4FC5B71D54}" presName="sibTrans" presStyleCnt="0"/>
      <dgm:spPr/>
    </dgm:pt>
    <dgm:pt modelId="{4C2DBE7C-17E8-4C17-9C0C-8DFBD9C7E7EA}" type="pres">
      <dgm:prSet presAssocID="{D9CBB8D2-A28D-4B02-871E-A37F9353576B}" presName="compNode" presStyleCnt="0"/>
      <dgm:spPr/>
    </dgm:pt>
    <dgm:pt modelId="{0872556F-1903-4FAA-B206-0D1EE282790C}" type="pres">
      <dgm:prSet presAssocID="{D9CBB8D2-A28D-4B02-871E-A37F9353576B}" presName="bgRect" presStyleLbl="bgShp" presStyleIdx="3" presStyleCnt="4"/>
      <dgm:spPr/>
    </dgm:pt>
    <dgm:pt modelId="{009592B2-C1E6-4211-AA55-0719E2E56E9B}" type="pres">
      <dgm:prSet presAssocID="{D9CBB8D2-A28D-4B02-871E-A37F9353576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Research with solid fill"/>
        </a:ext>
      </dgm:extLst>
    </dgm:pt>
    <dgm:pt modelId="{CB4C03EA-E8BB-4C01-A93C-86B7363692FE}" type="pres">
      <dgm:prSet presAssocID="{D9CBB8D2-A28D-4B02-871E-A37F9353576B}" presName="spaceRect" presStyleCnt="0"/>
      <dgm:spPr/>
    </dgm:pt>
    <dgm:pt modelId="{603690A8-339E-405C-BFB1-AEEC3D373802}" type="pres">
      <dgm:prSet presAssocID="{D9CBB8D2-A28D-4B02-871E-A37F9353576B}" presName="parTx" presStyleLbl="revTx" presStyleIdx="3" presStyleCnt="4">
        <dgm:presLayoutVars>
          <dgm:chMax val="0"/>
          <dgm:chPref val="0"/>
        </dgm:presLayoutVars>
      </dgm:prSet>
      <dgm:spPr/>
    </dgm:pt>
  </dgm:ptLst>
  <dgm:cxnLst>
    <dgm:cxn modelId="{B7158F74-F6D9-4C7B-A7EF-814D6DA60621}" srcId="{21EBEF0A-A025-458E-8096-BCBF043904FF}" destId="{DC85F638-C275-4C0C-8023-6F41B4C95AC1}" srcOrd="0" destOrd="0" parTransId="{CB980F06-5D36-4CDA-B265-A5EF0EA65E03}" sibTransId="{9925C0B2-78B7-4FA3-974C-7BEA9A16F452}"/>
    <dgm:cxn modelId="{FB234E85-7A31-4288-873B-16A5C37FFC95}" srcId="{21EBEF0A-A025-458E-8096-BCBF043904FF}" destId="{AB886862-1F37-4383-BBA9-27A5EB6ED7AA}" srcOrd="1" destOrd="0" parTransId="{D832E13F-9B1B-4E07-9C48-9BBE8524659B}" sibTransId="{889F1733-709B-413F-8DC3-BCABD95F5646}"/>
    <dgm:cxn modelId="{6455C385-34F1-4DE9-ACEA-01AA4EE0B36F}" type="presOf" srcId="{7BB6D593-4C08-45EC-9AD7-3CFE02E9D061}" destId="{E15C67A0-6567-4A2D-8547-5F75CBC66957}" srcOrd="0" destOrd="0" presId="urn:microsoft.com/office/officeart/2018/2/layout/IconVerticalSolidList"/>
    <dgm:cxn modelId="{0F0B54AA-ADB9-4EAA-829D-EA14940181A2}" srcId="{21EBEF0A-A025-458E-8096-BCBF043904FF}" destId="{D9CBB8D2-A28D-4B02-871E-A37F9353576B}" srcOrd="3" destOrd="0" parTransId="{AA036DF6-909C-4487-8869-4BB99C6EB2A0}" sibTransId="{02FF4502-C5D5-4931-91C1-6DEFD77C5533}"/>
    <dgm:cxn modelId="{663F46BB-4159-4DA8-9902-29130C231E99}" type="presOf" srcId="{21EBEF0A-A025-458E-8096-BCBF043904FF}" destId="{FF7BEA3C-9D3B-452A-A11E-65EBDD1995BE}" srcOrd="0" destOrd="0" presId="urn:microsoft.com/office/officeart/2018/2/layout/IconVerticalSolidList"/>
    <dgm:cxn modelId="{BC27C9CB-9B4F-4362-B39F-60FD15542A21}" type="presOf" srcId="{AB886862-1F37-4383-BBA9-27A5EB6ED7AA}" destId="{7F019CE6-7735-49BC-9DA7-25F65B8DF0DD}" srcOrd="0" destOrd="0" presId="urn:microsoft.com/office/officeart/2018/2/layout/IconVerticalSolidList"/>
    <dgm:cxn modelId="{02C220CD-9EB8-41ED-8F6C-A5537B630A34}" type="presOf" srcId="{DC85F638-C275-4C0C-8023-6F41B4C95AC1}" destId="{8AD35D6B-6D0A-4A2F-A52E-63B35F6BAD23}" srcOrd="0" destOrd="0" presId="urn:microsoft.com/office/officeart/2018/2/layout/IconVerticalSolidList"/>
    <dgm:cxn modelId="{C878CDF2-122A-4E59-9BB1-C765BD2671D0}" type="presOf" srcId="{D9CBB8D2-A28D-4B02-871E-A37F9353576B}" destId="{603690A8-339E-405C-BFB1-AEEC3D373802}" srcOrd="0" destOrd="0" presId="urn:microsoft.com/office/officeart/2018/2/layout/IconVerticalSolidList"/>
    <dgm:cxn modelId="{3B3C86F7-B566-48EC-80A9-867CB0048D79}" srcId="{21EBEF0A-A025-458E-8096-BCBF043904FF}" destId="{7BB6D593-4C08-45EC-9AD7-3CFE02E9D061}" srcOrd="2" destOrd="0" parTransId="{0168AD39-7755-4091-92D5-A913550792A5}" sibTransId="{21F46AC6-E39D-4DE8-A8B1-ED4FC5B71D54}"/>
    <dgm:cxn modelId="{7A936735-F66F-42B6-9D07-69217C9F0813}" type="presParOf" srcId="{FF7BEA3C-9D3B-452A-A11E-65EBDD1995BE}" destId="{CC585ED1-36BF-4A22-8401-A17021E73451}" srcOrd="0" destOrd="0" presId="urn:microsoft.com/office/officeart/2018/2/layout/IconVerticalSolidList"/>
    <dgm:cxn modelId="{4DCA07C1-C516-4AFF-B0FC-243B55D42664}" type="presParOf" srcId="{CC585ED1-36BF-4A22-8401-A17021E73451}" destId="{776AA5D4-2166-4910-8310-97B6F268C9CF}" srcOrd="0" destOrd="0" presId="urn:microsoft.com/office/officeart/2018/2/layout/IconVerticalSolidList"/>
    <dgm:cxn modelId="{F843C602-EFFB-4DB7-A0AA-6A1DA5136B75}" type="presParOf" srcId="{CC585ED1-36BF-4A22-8401-A17021E73451}" destId="{D3864107-69DD-4DB9-A6E4-44E10147C3AC}" srcOrd="1" destOrd="0" presId="urn:microsoft.com/office/officeart/2018/2/layout/IconVerticalSolidList"/>
    <dgm:cxn modelId="{0ADDE395-2580-4A64-A628-B78F9E872B0F}" type="presParOf" srcId="{CC585ED1-36BF-4A22-8401-A17021E73451}" destId="{C10BD5A0-EAEE-4F2E-9FBF-A45143388395}" srcOrd="2" destOrd="0" presId="urn:microsoft.com/office/officeart/2018/2/layout/IconVerticalSolidList"/>
    <dgm:cxn modelId="{A1F0B765-62B0-400E-B8FB-3D832EA35577}" type="presParOf" srcId="{CC585ED1-36BF-4A22-8401-A17021E73451}" destId="{8AD35D6B-6D0A-4A2F-A52E-63B35F6BAD23}" srcOrd="3" destOrd="0" presId="urn:microsoft.com/office/officeart/2018/2/layout/IconVerticalSolidList"/>
    <dgm:cxn modelId="{0C69E90D-DE00-46C1-A993-AC642F268EAD}" type="presParOf" srcId="{FF7BEA3C-9D3B-452A-A11E-65EBDD1995BE}" destId="{D34B353D-F86F-4C82-AC01-1A7AA2B1A82F}" srcOrd="1" destOrd="0" presId="urn:microsoft.com/office/officeart/2018/2/layout/IconVerticalSolidList"/>
    <dgm:cxn modelId="{12EF97A9-8D50-4C8E-AEA4-AD5CF284F365}" type="presParOf" srcId="{FF7BEA3C-9D3B-452A-A11E-65EBDD1995BE}" destId="{6F7DA00B-ED95-49B3-8B16-7E52D3152F83}" srcOrd="2" destOrd="0" presId="urn:microsoft.com/office/officeart/2018/2/layout/IconVerticalSolidList"/>
    <dgm:cxn modelId="{E6953616-2FD1-4FC9-97EF-E0E0925ACB5C}" type="presParOf" srcId="{6F7DA00B-ED95-49B3-8B16-7E52D3152F83}" destId="{6BAD2E64-36F9-4BFD-88AC-7CA32DA0CD7B}" srcOrd="0" destOrd="0" presId="urn:microsoft.com/office/officeart/2018/2/layout/IconVerticalSolidList"/>
    <dgm:cxn modelId="{2049DD3F-3F41-4855-B03E-7D7F18B7D3A2}" type="presParOf" srcId="{6F7DA00B-ED95-49B3-8B16-7E52D3152F83}" destId="{CDB045A2-553A-4B6B-884F-07A532402BBB}" srcOrd="1" destOrd="0" presId="urn:microsoft.com/office/officeart/2018/2/layout/IconVerticalSolidList"/>
    <dgm:cxn modelId="{CADCCD59-8F52-4FC7-AA35-BF78EA8C877F}" type="presParOf" srcId="{6F7DA00B-ED95-49B3-8B16-7E52D3152F83}" destId="{529905E4-AA24-4C6E-8C12-A1E22EF31CF8}" srcOrd="2" destOrd="0" presId="urn:microsoft.com/office/officeart/2018/2/layout/IconVerticalSolidList"/>
    <dgm:cxn modelId="{4C988EE5-27E4-4DB4-AAE3-492838EBD429}" type="presParOf" srcId="{6F7DA00B-ED95-49B3-8B16-7E52D3152F83}" destId="{7F019CE6-7735-49BC-9DA7-25F65B8DF0DD}" srcOrd="3" destOrd="0" presId="urn:microsoft.com/office/officeart/2018/2/layout/IconVerticalSolidList"/>
    <dgm:cxn modelId="{D41C7157-5554-4FEF-B868-BF46B7C7EDB1}" type="presParOf" srcId="{FF7BEA3C-9D3B-452A-A11E-65EBDD1995BE}" destId="{DE4C5FA8-A9FA-451E-BEC8-BB8E99803DDA}" srcOrd="3" destOrd="0" presId="urn:microsoft.com/office/officeart/2018/2/layout/IconVerticalSolidList"/>
    <dgm:cxn modelId="{8C54749F-FDCC-431D-9049-B3DDD1828B04}" type="presParOf" srcId="{FF7BEA3C-9D3B-452A-A11E-65EBDD1995BE}" destId="{C80803C4-E22D-4F14-867B-D9A16E6EFFCE}" srcOrd="4" destOrd="0" presId="urn:microsoft.com/office/officeart/2018/2/layout/IconVerticalSolidList"/>
    <dgm:cxn modelId="{AB414E03-B94F-41FF-956E-D21C83586ED2}" type="presParOf" srcId="{C80803C4-E22D-4F14-867B-D9A16E6EFFCE}" destId="{C4ECCFE8-7B8A-4B25-AD25-49A493DAB48A}" srcOrd="0" destOrd="0" presId="urn:microsoft.com/office/officeart/2018/2/layout/IconVerticalSolidList"/>
    <dgm:cxn modelId="{EF8936D8-A67C-4B19-AEE4-111CD09FE859}" type="presParOf" srcId="{C80803C4-E22D-4F14-867B-D9A16E6EFFCE}" destId="{A13EDB16-BD99-4745-87A9-6B419941B32A}" srcOrd="1" destOrd="0" presId="urn:microsoft.com/office/officeart/2018/2/layout/IconVerticalSolidList"/>
    <dgm:cxn modelId="{AF6FB066-C3D1-4F04-87FA-2284CAB5671A}" type="presParOf" srcId="{C80803C4-E22D-4F14-867B-D9A16E6EFFCE}" destId="{B48A799B-B2E7-47A1-A915-21B52040143E}" srcOrd="2" destOrd="0" presId="urn:microsoft.com/office/officeart/2018/2/layout/IconVerticalSolidList"/>
    <dgm:cxn modelId="{F58CE137-3C60-4C6F-8A73-17E95F05ECC4}" type="presParOf" srcId="{C80803C4-E22D-4F14-867B-D9A16E6EFFCE}" destId="{E15C67A0-6567-4A2D-8547-5F75CBC66957}" srcOrd="3" destOrd="0" presId="urn:microsoft.com/office/officeart/2018/2/layout/IconVerticalSolidList"/>
    <dgm:cxn modelId="{100A8B52-8F5A-40B2-A0F6-61AF7499BF8D}" type="presParOf" srcId="{FF7BEA3C-9D3B-452A-A11E-65EBDD1995BE}" destId="{5C8878A8-FC83-402E-B017-33BFAB3C24BE}" srcOrd="5" destOrd="0" presId="urn:microsoft.com/office/officeart/2018/2/layout/IconVerticalSolidList"/>
    <dgm:cxn modelId="{C24F561A-B11D-42C5-9DD4-B4C10CF5ADAC}" type="presParOf" srcId="{FF7BEA3C-9D3B-452A-A11E-65EBDD1995BE}" destId="{4C2DBE7C-17E8-4C17-9C0C-8DFBD9C7E7EA}" srcOrd="6" destOrd="0" presId="urn:microsoft.com/office/officeart/2018/2/layout/IconVerticalSolidList"/>
    <dgm:cxn modelId="{B023CCC0-B1D9-49D9-B60C-2EB1432070FD}" type="presParOf" srcId="{4C2DBE7C-17E8-4C17-9C0C-8DFBD9C7E7EA}" destId="{0872556F-1903-4FAA-B206-0D1EE282790C}" srcOrd="0" destOrd="0" presId="urn:microsoft.com/office/officeart/2018/2/layout/IconVerticalSolidList"/>
    <dgm:cxn modelId="{2899BED7-CCCF-463C-80F9-78E7C05B6B19}" type="presParOf" srcId="{4C2DBE7C-17E8-4C17-9C0C-8DFBD9C7E7EA}" destId="{009592B2-C1E6-4211-AA55-0719E2E56E9B}" srcOrd="1" destOrd="0" presId="urn:microsoft.com/office/officeart/2018/2/layout/IconVerticalSolidList"/>
    <dgm:cxn modelId="{294D55ED-04E4-48D6-9928-0DD556E5AFFA}" type="presParOf" srcId="{4C2DBE7C-17E8-4C17-9C0C-8DFBD9C7E7EA}" destId="{CB4C03EA-E8BB-4C01-A93C-86B7363692FE}" srcOrd="2" destOrd="0" presId="urn:microsoft.com/office/officeart/2018/2/layout/IconVerticalSolidList"/>
    <dgm:cxn modelId="{089E869E-A410-407B-8748-CF2C4900DF7D}" type="presParOf" srcId="{4C2DBE7C-17E8-4C17-9C0C-8DFBD9C7E7EA}" destId="{603690A8-339E-405C-BFB1-AEEC3D37380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2C264-35E8-4D80-8E75-E6FBEDDBEDB3}"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D95260C6-EBBF-4085-98D8-9AC2F46A1ACE}">
      <dgm:prSet/>
      <dgm:spPr/>
      <dgm:t>
        <a:bodyPr/>
        <a:lstStyle/>
        <a:p>
          <a:r>
            <a:rPr lang="en-US" b="1" i="0" baseline="0" dirty="0"/>
            <a:t>Toss</a:t>
          </a:r>
          <a:r>
            <a:rPr lang="en-US" b="0" i="0" baseline="0" dirty="0"/>
            <a:t> </a:t>
          </a:r>
          <a:r>
            <a:rPr lang="en-US" b="1" i="0" baseline="0" dirty="0"/>
            <a:t>Decisions</a:t>
          </a:r>
          <a:r>
            <a:rPr lang="en-US" b="0" i="0" baseline="0" dirty="0"/>
            <a:t>: </a:t>
          </a:r>
          <a:r>
            <a:rPr lang="en-US" b="0" i="0" dirty="0"/>
            <a:t>Upon winning the toss, teams chose to field first 652 times, compared to batting first 372 times, indicating a preference to know their target score upfront.</a:t>
          </a:r>
          <a:endParaRPr lang="en-US" dirty="0"/>
        </a:p>
      </dgm:t>
    </dgm:pt>
    <dgm:pt modelId="{4DED2E72-58D9-4C29-833B-75F2B5998E1F}" type="parTrans" cxnId="{E20863AD-4C30-42F2-8F30-60813180BC09}">
      <dgm:prSet/>
      <dgm:spPr/>
      <dgm:t>
        <a:bodyPr/>
        <a:lstStyle/>
        <a:p>
          <a:endParaRPr lang="en-US"/>
        </a:p>
      </dgm:t>
    </dgm:pt>
    <dgm:pt modelId="{70E43276-333B-4ABD-A86A-7D5DD817AF9B}" type="sibTrans" cxnId="{E20863AD-4C30-42F2-8F30-60813180BC09}">
      <dgm:prSet phldrT="1"/>
      <dgm:spPr/>
      <dgm:t>
        <a:bodyPr/>
        <a:lstStyle/>
        <a:p>
          <a:endParaRPr lang="en-US" sz="1800"/>
        </a:p>
      </dgm:t>
    </dgm:pt>
    <dgm:pt modelId="{1D2EF992-6726-49B2-80B5-966B8F37BA03}">
      <dgm:prSet/>
      <dgm:spPr/>
      <dgm:t>
        <a:bodyPr/>
        <a:lstStyle/>
        <a:p>
          <a:r>
            <a:rPr lang="en-US" b="1" i="0" baseline="0"/>
            <a:t>Match Outcomes</a:t>
          </a:r>
          <a:r>
            <a:rPr lang="en-US" b="0" i="0" baseline="0"/>
            <a:t>: </a:t>
          </a:r>
          <a:r>
            <a:rPr lang="en-US" b="0" i="0"/>
            <a:t>Out of all matches, 1005 had regular outcomes, 14 were tied, and only 5 had no result, suggesting most matches were competitive with clear winners.</a:t>
          </a:r>
          <a:endParaRPr lang="en-US"/>
        </a:p>
      </dgm:t>
    </dgm:pt>
    <dgm:pt modelId="{78C45FCA-2ACA-4BB9-B213-626109F7C2A1}" type="parTrans" cxnId="{1801A145-684A-489F-BF02-BC98638A831B}">
      <dgm:prSet/>
      <dgm:spPr/>
      <dgm:t>
        <a:bodyPr/>
        <a:lstStyle/>
        <a:p>
          <a:endParaRPr lang="en-US"/>
        </a:p>
      </dgm:t>
    </dgm:pt>
    <dgm:pt modelId="{65EC92F1-4E4C-4893-A479-5EC79B83A166}" type="sibTrans" cxnId="{1801A145-684A-489F-BF02-BC98638A831B}">
      <dgm:prSet phldrT="2"/>
      <dgm:spPr/>
      <dgm:t>
        <a:bodyPr/>
        <a:lstStyle/>
        <a:p>
          <a:endParaRPr lang="en-US" sz="1800"/>
        </a:p>
      </dgm:t>
    </dgm:pt>
    <dgm:pt modelId="{DECE877C-BC7D-4002-95CD-EFA68AE4B168}">
      <dgm:prSet/>
      <dgm:spPr/>
      <dgm:t>
        <a:bodyPr/>
        <a:lstStyle/>
        <a:p>
          <a:r>
            <a:rPr lang="en-US" b="1" i="0" baseline="0"/>
            <a:t>Teams Performance</a:t>
          </a:r>
          <a:r>
            <a:rPr lang="en-US" b="0" i="0" baseline="0"/>
            <a:t>: </a:t>
          </a:r>
          <a:r>
            <a:rPr lang="en-US" b="0" i="0"/>
            <a:t>The Mumbai Indians lead with 138 wins, followed by the Chennai Super Kings with 131, indicating consistent performances by these teams over the seasons.</a:t>
          </a:r>
          <a:endParaRPr lang="en-US"/>
        </a:p>
      </dgm:t>
    </dgm:pt>
    <dgm:pt modelId="{2A34DB44-64DE-4328-BE16-EEC8F1B7354A}" type="parTrans" cxnId="{3EC2FFC4-FC4D-4699-BD9D-8BE8F548AAD8}">
      <dgm:prSet/>
      <dgm:spPr/>
      <dgm:t>
        <a:bodyPr/>
        <a:lstStyle/>
        <a:p>
          <a:endParaRPr lang="en-US"/>
        </a:p>
      </dgm:t>
    </dgm:pt>
    <dgm:pt modelId="{F713E1BF-1514-42A4-BF70-CFCE795E8C0A}" type="sibTrans" cxnId="{3EC2FFC4-FC4D-4699-BD9D-8BE8F548AAD8}">
      <dgm:prSet phldrT="3"/>
      <dgm:spPr/>
      <dgm:t>
        <a:bodyPr/>
        <a:lstStyle/>
        <a:p>
          <a:endParaRPr lang="en-US" sz="1800"/>
        </a:p>
      </dgm:t>
    </dgm:pt>
    <dgm:pt modelId="{E7A79F5B-D0F8-4F45-BB26-605120909DA4}">
      <dgm:prSet/>
      <dgm:spPr/>
      <dgm:t>
        <a:bodyPr/>
        <a:lstStyle/>
        <a:p>
          <a:r>
            <a:rPr lang="en-US" b="1" i="0" baseline="0" dirty="0"/>
            <a:t>Player Performance</a:t>
          </a:r>
          <a:r>
            <a:rPr lang="en-US" b="0" i="0" baseline="0" dirty="0"/>
            <a:t>: AB de Villiers, CH Gayle, and RG Sharma were the most frequently awarded "Player of the Match", suggesting these players often made significant contributions to their team's victories.</a:t>
          </a:r>
          <a:endParaRPr lang="en-US" dirty="0"/>
        </a:p>
      </dgm:t>
    </dgm:pt>
    <dgm:pt modelId="{DBB1BD21-5EDB-4BCB-AA26-0BCFD8167580}" type="parTrans" cxnId="{0C1DC07B-7B7F-41ED-A803-A5459CB797F8}">
      <dgm:prSet/>
      <dgm:spPr/>
      <dgm:t>
        <a:bodyPr/>
        <a:lstStyle/>
        <a:p>
          <a:endParaRPr lang="en-US"/>
        </a:p>
      </dgm:t>
    </dgm:pt>
    <dgm:pt modelId="{C32663F3-967A-47D0-B25F-EA1C0638F0E1}" type="sibTrans" cxnId="{0C1DC07B-7B7F-41ED-A803-A5459CB797F8}">
      <dgm:prSet phldrT="4"/>
      <dgm:spPr/>
      <dgm:t>
        <a:bodyPr/>
        <a:lstStyle/>
        <a:p>
          <a:endParaRPr lang="en-US" sz="1800"/>
        </a:p>
      </dgm:t>
    </dgm:pt>
    <dgm:pt modelId="{86BFB3E7-DC43-4841-99BE-4450CD51EA28}">
      <dgm:prSet/>
      <dgm:spPr/>
      <dgm:t>
        <a:bodyPr/>
        <a:lstStyle/>
        <a:p>
          <a:r>
            <a:rPr lang="en-US" b="1" i="0" baseline="0" dirty="0"/>
            <a:t>Toss Winning vs. Match Winning</a:t>
          </a:r>
          <a:r>
            <a:rPr lang="en-US" b="0" i="0" baseline="0" dirty="0"/>
            <a:t>: The additional analysis by creating the '</a:t>
          </a:r>
          <a:r>
            <a:rPr lang="en-US" b="0" i="0" baseline="0" dirty="0" err="1"/>
            <a:t>toss_winner_is_winner</a:t>
          </a:r>
          <a:r>
            <a:rPr lang="en-US" b="0" i="0" baseline="0" dirty="0"/>
            <a:t>' column would provide insights about the correlation between winning the toss and winning the match. This could potentially help to understand the strategic implications of toss decisions on match outcomes.</a:t>
          </a:r>
          <a:endParaRPr lang="en-US" dirty="0"/>
        </a:p>
      </dgm:t>
    </dgm:pt>
    <dgm:pt modelId="{C8232E3C-0875-4CBE-88EE-CB1D3DA07342}" type="parTrans" cxnId="{2A6EA6AF-292E-4604-BF32-707FAC703F13}">
      <dgm:prSet/>
      <dgm:spPr/>
      <dgm:t>
        <a:bodyPr/>
        <a:lstStyle/>
        <a:p>
          <a:endParaRPr lang="en-US"/>
        </a:p>
      </dgm:t>
    </dgm:pt>
    <dgm:pt modelId="{308ED222-F7FD-4402-AF9A-B12B6F8F4B90}" type="sibTrans" cxnId="{2A6EA6AF-292E-4604-BF32-707FAC703F13}">
      <dgm:prSet phldrT="5" phldr="0"/>
      <dgm:spPr/>
      <dgm:t>
        <a:bodyPr/>
        <a:lstStyle/>
        <a:p>
          <a:endParaRPr lang="en-US"/>
        </a:p>
      </dgm:t>
    </dgm:pt>
    <dgm:pt modelId="{903983C3-CEF5-42C4-910A-41A9FE11526D}" type="pres">
      <dgm:prSet presAssocID="{0102C264-35E8-4D80-8E75-E6FBEDDBEDB3}" presName="vert0" presStyleCnt="0">
        <dgm:presLayoutVars>
          <dgm:dir/>
          <dgm:animOne val="branch"/>
          <dgm:animLvl val="lvl"/>
        </dgm:presLayoutVars>
      </dgm:prSet>
      <dgm:spPr/>
    </dgm:pt>
    <dgm:pt modelId="{6EA59684-5BE3-4C91-AF37-9E2DB23686C0}" type="pres">
      <dgm:prSet presAssocID="{D95260C6-EBBF-4085-98D8-9AC2F46A1ACE}" presName="thickLine" presStyleLbl="alignNode1" presStyleIdx="0" presStyleCnt="5"/>
      <dgm:spPr/>
    </dgm:pt>
    <dgm:pt modelId="{8112F164-6015-4D4F-A593-82FF5364CF11}" type="pres">
      <dgm:prSet presAssocID="{D95260C6-EBBF-4085-98D8-9AC2F46A1ACE}" presName="horz1" presStyleCnt="0"/>
      <dgm:spPr/>
    </dgm:pt>
    <dgm:pt modelId="{008629C3-F802-4BD7-A2E5-A9B33CD4ED24}" type="pres">
      <dgm:prSet presAssocID="{D95260C6-EBBF-4085-98D8-9AC2F46A1ACE}" presName="tx1" presStyleLbl="revTx" presStyleIdx="0" presStyleCnt="5"/>
      <dgm:spPr/>
    </dgm:pt>
    <dgm:pt modelId="{DB5A79BB-B226-48B7-8A6B-D09E650537DF}" type="pres">
      <dgm:prSet presAssocID="{D95260C6-EBBF-4085-98D8-9AC2F46A1ACE}" presName="vert1" presStyleCnt="0"/>
      <dgm:spPr/>
    </dgm:pt>
    <dgm:pt modelId="{96ABE5EB-E370-45D9-8EB1-6B2257E0BB0C}" type="pres">
      <dgm:prSet presAssocID="{1D2EF992-6726-49B2-80B5-966B8F37BA03}" presName="thickLine" presStyleLbl="alignNode1" presStyleIdx="1" presStyleCnt="5"/>
      <dgm:spPr/>
    </dgm:pt>
    <dgm:pt modelId="{A7E26086-C7A6-4948-B380-4A97AB154AF0}" type="pres">
      <dgm:prSet presAssocID="{1D2EF992-6726-49B2-80B5-966B8F37BA03}" presName="horz1" presStyleCnt="0"/>
      <dgm:spPr/>
    </dgm:pt>
    <dgm:pt modelId="{0CF0E837-E7D8-4F6B-BE34-1F225FD05DD0}" type="pres">
      <dgm:prSet presAssocID="{1D2EF992-6726-49B2-80B5-966B8F37BA03}" presName="tx1" presStyleLbl="revTx" presStyleIdx="1" presStyleCnt="5"/>
      <dgm:spPr/>
    </dgm:pt>
    <dgm:pt modelId="{2815A4F8-EB8E-4346-A218-551B629691AA}" type="pres">
      <dgm:prSet presAssocID="{1D2EF992-6726-49B2-80B5-966B8F37BA03}" presName="vert1" presStyleCnt="0"/>
      <dgm:spPr/>
    </dgm:pt>
    <dgm:pt modelId="{5EE8898F-B35C-4E24-AEA1-0944A09443C3}" type="pres">
      <dgm:prSet presAssocID="{DECE877C-BC7D-4002-95CD-EFA68AE4B168}" presName="thickLine" presStyleLbl="alignNode1" presStyleIdx="2" presStyleCnt="5"/>
      <dgm:spPr/>
    </dgm:pt>
    <dgm:pt modelId="{984FE343-B146-40A4-92D7-A6E5BEA430D9}" type="pres">
      <dgm:prSet presAssocID="{DECE877C-BC7D-4002-95CD-EFA68AE4B168}" presName="horz1" presStyleCnt="0"/>
      <dgm:spPr/>
    </dgm:pt>
    <dgm:pt modelId="{EE11258E-05F3-4BD2-9DA3-005E1F1F7EA1}" type="pres">
      <dgm:prSet presAssocID="{DECE877C-BC7D-4002-95CD-EFA68AE4B168}" presName="tx1" presStyleLbl="revTx" presStyleIdx="2" presStyleCnt="5"/>
      <dgm:spPr/>
    </dgm:pt>
    <dgm:pt modelId="{A4F7CEFC-D021-4E82-B530-DD769141FD3E}" type="pres">
      <dgm:prSet presAssocID="{DECE877C-BC7D-4002-95CD-EFA68AE4B168}" presName="vert1" presStyleCnt="0"/>
      <dgm:spPr/>
    </dgm:pt>
    <dgm:pt modelId="{AC0B567E-F267-471E-980A-3BB35A917872}" type="pres">
      <dgm:prSet presAssocID="{E7A79F5B-D0F8-4F45-BB26-605120909DA4}" presName="thickLine" presStyleLbl="alignNode1" presStyleIdx="3" presStyleCnt="5"/>
      <dgm:spPr/>
    </dgm:pt>
    <dgm:pt modelId="{ADFD521A-473B-472D-A86F-963D070826DF}" type="pres">
      <dgm:prSet presAssocID="{E7A79F5B-D0F8-4F45-BB26-605120909DA4}" presName="horz1" presStyleCnt="0"/>
      <dgm:spPr/>
    </dgm:pt>
    <dgm:pt modelId="{88AB266B-AAD6-47E9-AB92-532C5A467F83}" type="pres">
      <dgm:prSet presAssocID="{E7A79F5B-D0F8-4F45-BB26-605120909DA4}" presName="tx1" presStyleLbl="revTx" presStyleIdx="3" presStyleCnt="5"/>
      <dgm:spPr/>
    </dgm:pt>
    <dgm:pt modelId="{279FD533-BEE7-4287-87E0-3B648FDDA71A}" type="pres">
      <dgm:prSet presAssocID="{E7A79F5B-D0F8-4F45-BB26-605120909DA4}" presName="vert1" presStyleCnt="0"/>
      <dgm:spPr/>
    </dgm:pt>
    <dgm:pt modelId="{7F5A4C86-06C9-4A9A-8D30-DE71A366C638}" type="pres">
      <dgm:prSet presAssocID="{86BFB3E7-DC43-4841-99BE-4450CD51EA28}" presName="thickLine" presStyleLbl="alignNode1" presStyleIdx="4" presStyleCnt="5"/>
      <dgm:spPr/>
    </dgm:pt>
    <dgm:pt modelId="{3A8C1062-FD45-4607-8B67-009242FB8133}" type="pres">
      <dgm:prSet presAssocID="{86BFB3E7-DC43-4841-99BE-4450CD51EA28}" presName="horz1" presStyleCnt="0"/>
      <dgm:spPr/>
    </dgm:pt>
    <dgm:pt modelId="{15896762-E57A-4567-B9DE-04B1E6882196}" type="pres">
      <dgm:prSet presAssocID="{86BFB3E7-DC43-4841-99BE-4450CD51EA28}" presName="tx1" presStyleLbl="revTx" presStyleIdx="4" presStyleCnt="5"/>
      <dgm:spPr/>
    </dgm:pt>
    <dgm:pt modelId="{583B3A9C-F2F5-42A1-9750-0B8B6547A5B0}" type="pres">
      <dgm:prSet presAssocID="{86BFB3E7-DC43-4841-99BE-4450CD51EA28}" presName="vert1" presStyleCnt="0"/>
      <dgm:spPr/>
    </dgm:pt>
  </dgm:ptLst>
  <dgm:cxnLst>
    <dgm:cxn modelId="{B84DA862-3CAF-4BAC-B34F-8681F1138932}" type="presOf" srcId="{E7A79F5B-D0F8-4F45-BB26-605120909DA4}" destId="{88AB266B-AAD6-47E9-AB92-532C5A467F83}" srcOrd="0" destOrd="0" presId="urn:microsoft.com/office/officeart/2008/layout/LinedList"/>
    <dgm:cxn modelId="{1801A145-684A-489F-BF02-BC98638A831B}" srcId="{0102C264-35E8-4D80-8E75-E6FBEDDBEDB3}" destId="{1D2EF992-6726-49B2-80B5-966B8F37BA03}" srcOrd="1" destOrd="0" parTransId="{78C45FCA-2ACA-4BB9-B213-626109F7C2A1}" sibTransId="{65EC92F1-4E4C-4893-A479-5EC79B83A166}"/>
    <dgm:cxn modelId="{0C1DC07B-7B7F-41ED-A803-A5459CB797F8}" srcId="{0102C264-35E8-4D80-8E75-E6FBEDDBEDB3}" destId="{E7A79F5B-D0F8-4F45-BB26-605120909DA4}" srcOrd="3" destOrd="0" parTransId="{DBB1BD21-5EDB-4BCB-AA26-0BCFD8167580}" sibTransId="{C32663F3-967A-47D0-B25F-EA1C0638F0E1}"/>
    <dgm:cxn modelId="{305B5B85-52CC-4786-A04F-20992244308E}" type="presOf" srcId="{1D2EF992-6726-49B2-80B5-966B8F37BA03}" destId="{0CF0E837-E7D8-4F6B-BE34-1F225FD05DD0}" srcOrd="0" destOrd="0" presId="urn:microsoft.com/office/officeart/2008/layout/LinedList"/>
    <dgm:cxn modelId="{884D6AA1-DC56-4EE5-A18E-AB8078524C64}" type="presOf" srcId="{0102C264-35E8-4D80-8E75-E6FBEDDBEDB3}" destId="{903983C3-CEF5-42C4-910A-41A9FE11526D}" srcOrd="0" destOrd="0" presId="urn:microsoft.com/office/officeart/2008/layout/LinedList"/>
    <dgm:cxn modelId="{E20863AD-4C30-42F2-8F30-60813180BC09}" srcId="{0102C264-35E8-4D80-8E75-E6FBEDDBEDB3}" destId="{D95260C6-EBBF-4085-98D8-9AC2F46A1ACE}" srcOrd="0" destOrd="0" parTransId="{4DED2E72-58D9-4C29-833B-75F2B5998E1F}" sibTransId="{70E43276-333B-4ABD-A86A-7D5DD817AF9B}"/>
    <dgm:cxn modelId="{37EA66AD-9819-4546-B831-D5B0B3802165}" type="presOf" srcId="{DECE877C-BC7D-4002-95CD-EFA68AE4B168}" destId="{EE11258E-05F3-4BD2-9DA3-005E1F1F7EA1}" srcOrd="0" destOrd="0" presId="urn:microsoft.com/office/officeart/2008/layout/LinedList"/>
    <dgm:cxn modelId="{2A6EA6AF-292E-4604-BF32-707FAC703F13}" srcId="{0102C264-35E8-4D80-8E75-E6FBEDDBEDB3}" destId="{86BFB3E7-DC43-4841-99BE-4450CD51EA28}" srcOrd="4" destOrd="0" parTransId="{C8232E3C-0875-4CBE-88EE-CB1D3DA07342}" sibTransId="{308ED222-F7FD-4402-AF9A-B12B6F8F4B90}"/>
    <dgm:cxn modelId="{3EC2FFC4-FC4D-4699-BD9D-8BE8F548AAD8}" srcId="{0102C264-35E8-4D80-8E75-E6FBEDDBEDB3}" destId="{DECE877C-BC7D-4002-95CD-EFA68AE4B168}" srcOrd="2" destOrd="0" parTransId="{2A34DB44-64DE-4328-BE16-EEC8F1B7354A}" sibTransId="{F713E1BF-1514-42A4-BF70-CFCE795E8C0A}"/>
    <dgm:cxn modelId="{6B4FF2D4-BE3A-41D9-BDB7-ACE05AB6AC97}" type="presOf" srcId="{86BFB3E7-DC43-4841-99BE-4450CD51EA28}" destId="{15896762-E57A-4567-B9DE-04B1E6882196}" srcOrd="0" destOrd="0" presId="urn:microsoft.com/office/officeart/2008/layout/LinedList"/>
    <dgm:cxn modelId="{FE7447F2-D28A-4659-8DE7-96DE61DC371C}" type="presOf" srcId="{D95260C6-EBBF-4085-98D8-9AC2F46A1ACE}" destId="{008629C3-F802-4BD7-A2E5-A9B33CD4ED24}" srcOrd="0" destOrd="0" presId="urn:microsoft.com/office/officeart/2008/layout/LinedList"/>
    <dgm:cxn modelId="{33DDCD7D-1B83-4CAF-BD6C-A018587D56C1}" type="presParOf" srcId="{903983C3-CEF5-42C4-910A-41A9FE11526D}" destId="{6EA59684-5BE3-4C91-AF37-9E2DB23686C0}" srcOrd="0" destOrd="0" presId="urn:microsoft.com/office/officeart/2008/layout/LinedList"/>
    <dgm:cxn modelId="{92C676AC-4A7A-4DCF-AD3D-3164213669CC}" type="presParOf" srcId="{903983C3-CEF5-42C4-910A-41A9FE11526D}" destId="{8112F164-6015-4D4F-A593-82FF5364CF11}" srcOrd="1" destOrd="0" presId="urn:microsoft.com/office/officeart/2008/layout/LinedList"/>
    <dgm:cxn modelId="{459ADB40-B0A5-468C-A617-8CA3A31365CE}" type="presParOf" srcId="{8112F164-6015-4D4F-A593-82FF5364CF11}" destId="{008629C3-F802-4BD7-A2E5-A9B33CD4ED24}" srcOrd="0" destOrd="0" presId="urn:microsoft.com/office/officeart/2008/layout/LinedList"/>
    <dgm:cxn modelId="{761751B1-3A80-4EA9-BAF5-ADCCCA94EA23}" type="presParOf" srcId="{8112F164-6015-4D4F-A593-82FF5364CF11}" destId="{DB5A79BB-B226-48B7-8A6B-D09E650537DF}" srcOrd="1" destOrd="0" presId="urn:microsoft.com/office/officeart/2008/layout/LinedList"/>
    <dgm:cxn modelId="{7B502383-A044-414D-9832-6C561A77DFE4}" type="presParOf" srcId="{903983C3-CEF5-42C4-910A-41A9FE11526D}" destId="{96ABE5EB-E370-45D9-8EB1-6B2257E0BB0C}" srcOrd="2" destOrd="0" presId="urn:microsoft.com/office/officeart/2008/layout/LinedList"/>
    <dgm:cxn modelId="{4E2A307E-CB59-44C4-97E1-F792EEE467A9}" type="presParOf" srcId="{903983C3-CEF5-42C4-910A-41A9FE11526D}" destId="{A7E26086-C7A6-4948-B380-4A97AB154AF0}" srcOrd="3" destOrd="0" presId="urn:microsoft.com/office/officeart/2008/layout/LinedList"/>
    <dgm:cxn modelId="{1C1C1DAC-8559-423F-95F1-BD8742E23397}" type="presParOf" srcId="{A7E26086-C7A6-4948-B380-4A97AB154AF0}" destId="{0CF0E837-E7D8-4F6B-BE34-1F225FD05DD0}" srcOrd="0" destOrd="0" presId="urn:microsoft.com/office/officeart/2008/layout/LinedList"/>
    <dgm:cxn modelId="{5109F72E-34AD-4792-BBD6-9E835C743334}" type="presParOf" srcId="{A7E26086-C7A6-4948-B380-4A97AB154AF0}" destId="{2815A4F8-EB8E-4346-A218-551B629691AA}" srcOrd="1" destOrd="0" presId="urn:microsoft.com/office/officeart/2008/layout/LinedList"/>
    <dgm:cxn modelId="{480B13FF-E6E6-43F6-B661-8E032B317B7F}" type="presParOf" srcId="{903983C3-CEF5-42C4-910A-41A9FE11526D}" destId="{5EE8898F-B35C-4E24-AEA1-0944A09443C3}" srcOrd="4" destOrd="0" presId="urn:microsoft.com/office/officeart/2008/layout/LinedList"/>
    <dgm:cxn modelId="{8FE132B7-3519-451C-98CA-0A745368087E}" type="presParOf" srcId="{903983C3-CEF5-42C4-910A-41A9FE11526D}" destId="{984FE343-B146-40A4-92D7-A6E5BEA430D9}" srcOrd="5" destOrd="0" presId="urn:microsoft.com/office/officeart/2008/layout/LinedList"/>
    <dgm:cxn modelId="{1A44ADF5-249E-4F50-A265-21495C1E9A21}" type="presParOf" srcId="{984FE343-B146-40A4-92D7-A6E5BEA430D9}" destId="{EE11258E-05F3-4BD2-9DA3-005E1F1F7EA1}" srcOrd="0" destOrd="0" presId="urn:microsoft.com/office/officeart/2008/layout/LinedList"/>
    <dgm:cxn modelId="{22BB6353-9623-45E1-A44C-70A970E57CEF}" type="presParOf" srcId="{984FE343-B146-40A4-92D7-A6E5BEA430D9}" destId="{A4F7CEFC-D021-4E82-B530-DD769141FD3E}" srcOrd="1" destOrd="0" presId="urn:microsoft.com/office/officeart/2008/layout/LinedList"/>
    <dgm:cxn modelId="{040027F9-7CB2-4890-BBFB-DBA5F431A95C}" type="presParOf" srcId="{903983C3-CEF5-42C4-910A-41A9FE11526D}" destId="{AC0B567E-F267-471E-980A-3BB35A917872}" srcOrd="6" destOrd="0" presId="urn:microsoft.com/office/officeart/2008/layout/LinedList"/>
    <dgm:cxn modelId="{B2A0A153-1993-46D2-BA03-3848E9E7D3E2}" type="presParOf" srcId="{903983C3-CEF5-42C4-910A-41A9FE11526D}" destId="{ADFD521A-473B-472D-A86F-963D070826DF}" srcOrd="7" destOrd="0" presId="urn:microsoft.com/office/officeart/2008/layout/LinedList"/>
    <dgm:cxn modelId="{88D75D5F-D933-4D3E-BC40-DA7AFBADF494}" type="presParOf" srcId="{ADFD521A-473B-472D-A86F-963D070826DF}" destId="{88AB266B-AAD6-47E9-AB92-532C5A467F83}" srcOrd="0" destOrd="0" presId="urn:microsoft.com/office/officeart/2008/layout/LinedList"/>
    <dgm:cxn modelId="{3C8A75A5-37A5-4568-8057-81952693AD02}" type="presParOf" srcId="{ADFD521A-473B-472D-A86F-963D070826DF}" destId="{279FD533-BEE7-4287-87E0-3B648FDDA71A}" srcOrd="1" destOrd="0" presId="urn:microsoft.com/office/officeart/2008/layout/LinedList"/>
    <dgm:cxn modelId="{EAE85083-9B5E-481C-9062-481A6ADB3EBD}" type="presParOf" srcId="{903983C3-CEF5-42C4-910A-41A9FE11526D}" destId="{7F5A4C86-06C9-4A9A-8D30-DE71A366C638}" srcOrd="8" destOrd="0" presId="urn:microsoft.com/office/officeart/2008/layout/LinedList"/>
    <dgm:cxn modelId="{C194F21F-FD93-41E5-B307-01A599966190}" type="presParOf" srcId="{903983C3-CEF5-42C4-910A-41A9FE11526D}" destId="{3A8C1062-FD45-4607-8B67-009242FB8133}" srcOrd="9" destOrd="0" presId="urn:microsoft.com/office/officeart/2008/layout/LinedList"/>
    <dgm:cxn modelId="{F7A17E16-DF7A-4519-AFC4-7F4E1D74CF36}" type="presParOf" srcId="{3A8C1062-FD45-4607-8B67-009242FB8133}" destId="{15896762-E57A-4567-B9DE-04B1E6882196}" srcOrd="0" destOrd="0" presId="urn:microsoft.com/office/officeart/2008/layout/LinedList"/>
    <dgm:cxn modelId="{C28E8F2F-2A14-419B-8D9A-F1F15A21652F}" type="presParOf" srcId="{3A8C1062-FD45-4607-8B67-009242FB8133}" destId="{583B3A9C-F2F5-42A1-9750-0B8B6547A5B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A4AFBA-7FC0-4B91-92CB-1553AC2B594C}"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A2CC8A5D-090D-4A90-979B-848A74FC4F2A}">
      <dgm:prSet/>
      <dgm:spPr/>
      <dgm:t>
        <a:bodyPr/>
        <a:lstStyle/>
        <a:p>
          <a:r>
            <a:rPr lang="en-US" dirty="0"/>
            <a:t>Thank you  </a:t>
          </a:r>
        </a:p>
      </dgm:t>
    </dgm:pt>
    <dgm:pt modelId="{39EDF263-D54C-47C7-B9A8-ABB23AD4CB4F}" type="parTrans" cxnId="{E5EDA8EC-53FE-46D2-8B68-BC0407916C2D}">
      <dgm:prSet/>
      <dgm:spPr/>
      <dgm:t>
        <a:bodyPr/>
        <a:lstStyle/>
        <a:p>
          <a:endParaRPr lang="en-US"/>
        </a:p>
      </dgm:t>
    </dgm:pt>
    <dgm:pt modelId="{0D5F339D-2E00-451A-81A6-5108F559152C}" type="sibTrans" cxnId="{E5EDA8EC-53FE-46D2-8B68-BC0407916C2D}">
      <dgm:prSet/>
      <dgm:spPr/>
      <dgm:t>
        <a:bodyPr/>
        <a:lstStyle/>
        <a:p>
          <a:endParaRPr lang="en-US"/>
        </a:p>
      </dgm:t>
    </dgm:pt>
    <dgm:pt modelId="{6710C635-1EE7-4AF8-82E5-97302106699B}">
      <dgm:prSet/>
      <dgm:spPr>
        <a:solidFill>
          <a:schemeClr val="bg2"/>
        </a:solidFill>
      </dgm:spPr>
      <dgm:t>
        <a:bodyPr/>
        <a:lstStyle/>
        <a:p>
          <a:r>
            <a:rPr lang="en-US" dirty="0"/>
            <a:t>Save paper</a:t>
          </a:r>
        </a:p>
      </dgm:t>
    </dgm:pt>
    <dgm:pt modelId="{B9FC9804-6A5D-4A65-9C0B-00F91490B35F}" type="parTrans" cxnId="{AC70F51E-EE78-4D3F-A89D-936B3058DBC0}">
      <dgm:prSet/>
      <dgm:spPr/>
      <dgm:t>
        <a:bodyPr/>
        <a:lstStyle/>
        <a:p>
          <a:endParaRPr lang="en-US"/>
        </a:p>
      </dgm:t>
    </dgm:pt>
    <dgm:pt modelId="{4AAE5E2E-578B-4646-8DC6-876188189EF9}" type="sibTrans" cxnId="{AC70F51E-EE78-4D3F-A89D-936B3058DBC0}">
      <dgm:prSet/>
      <dgm:spPr/>
      <dgm:t>
        <a:bodyPr/>
        <a:lstStyle/>
        <a:p>
          <a:endParaRPr lang="en-US"/>
        </a:p>
      </dgm:t>
    </dgm:pt>
    <dgm:pt modelId="{4DC4BFD2-4004-4B1D-8DC0-21C8F455C237}">
      <dgm:prSet/>
      <dgm:spPr/>
      <dgm:t>
        <a:bodyPr/>
        <a:lstStyle/>
        <a:p>
          <a:r>
            <a:rPr lang="en-US" dirty="0"/>
            <a:t>Save trees</a:t>
          </a:r>
        </a:p>
      </dgm:t>
    </dgm:pt>
    <dgm:pt modelId="{ADE24C1B-7806-4A63-886E-87E824300BE8}" type="parTrans" cxnId="{E79A5A74-6E42-4434-BFC5-68EB77733571}">
      <dgm:prSet/>
      <dgm:spPr/>
      <dgm:t>
        <a:bodyPr/>
        <a:lstStyle/>
        <a:p>
          <a:endParaRPr lang="en-US"/>
        </a:p>
      </dgm:t>
    </dgm:pt>
    <dgm:pt modelId="{DFBD2870-DECB-486D-8D39-1582AAA5CC16}" type="sibTrans" cxnId="{E79A5A74-6E42-4434-BFC5-68EB77733571}">
      <dgm:prSet/>
      <dgm:spPr/>
      <dgm:t>
        <a:bodyPr/>
        <a:lstStyle/>
        <a:p>
          <a:endParaRPr lang="en-US"/>
        </a:p>
      </dgm:t>
    </dgm:pt>
    <dgm:pt modelId="{811854FE-6C8F-4F34-B742-23F6C015349A}" type="pres">
      <dgm:prSet presAssocID="{BBA4AFBA-7FC0-4B91-92CB-1553AC2B594C}" presName="root" presStyleCnt="0">
        <dgm:presLayoutVars>
          <dgm:dir/>
          <dgm:resizeHandles val="exact"/>
        </dgm:presLayoutVars>
      </dgm:prSet>
      <dgm:spPr/>
    </dgm:pt>
    <dgm:pt modelId="{A188FBB7-6035-4F74-920E-AE18FDD84BDB}" type="pres">
      <dgm:prSet presAssocID="{A2CC8A5D-090D-4A90-979B-848A74FC4F2A}" presName="compNode" presStyleCnt="0"/>
      <dgm:spPr/>
    </dgm:pt>
    <dgm:pt modelId="{D097C584-AD74-4F88-BFEB-8CAEEBC41A36}" type="pres">
      <dgm:prSet presAssocID="{A2CC8A5D-090D-4A90-979B-848A74FC4F2A}" presName="bgRect" presStyleLbl="bgShp" presStyleIdx="0" presStyleCnt="3"/>
      <dgm:spPr>
        <a:solidFill>
          <a:schemeClr val="accent2"/>
        </a:solidFill>
      </dgm:spPr>
    </dgm:pt>
    <dgm:pt modelId="{8D0AB37E-D963-42FC-BC94-6521FA268AA6}" type="pres">
      <dgm:prSet presAssocID="{A2CC8A5D-090D-4A90-979B-848A74FC4F2A}" presName="iconRect" presStyleLbl="node1" presStyleIdx="0" presStyleCnt="3"/>
      <dgm:spPr>
        <a:blipFill>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ACD22147-9815-4C30-A549-35EA76C7FC96}" type="pres">
      <dgm:prSet presAssocID="{A2CC8A5D-090D-4A90-979B-848A74FC4F2A}" presName="spaceRect" presStyleCnt="0"/>
      <dgm:spPr/>
    </dgm:pt>
    <dgm:pt modelId="{B7F3E7D8-15E6-4A7C-A6AF-2BF0FD33F027}" type="pres">
      <dgm:prSet presAssocID="{A2CC8A5D-090D-4A90-979B-848A74FC4F2A}" presName="parTx" presStyleLbl="revTx" presStyleIdx="0" presStyleCnt="3">
        <dgm:presLayoutVars>
          <dgm:chMax val="0"/>
          <dgm:chPref val="0"/>
        </dgm:presLayoutVars>
      </dgm:prSet>
      <dgm:spPr/>
    </dgm:pt>
    <dgm:pt modelId="{4F0020AD-6C10-4977-B29C-BF0BEBFF7DC7}" type="pres">
      <dgm:prSet presAssocID="{0D5F339D-2E00-451A-81A6-5108F559152C}" presName="sibTrans" presStyleCnt="0"/>
      <dgm:spPr/>
    </dgm:pt>
    <dgm:pt modelId="{26677964-38F0-4D60-9F3E-3B1046397F47}" type="pres">
      <dgm:prSet presAssocID="{6710C635-1EE7-4AF8-82E5-97302106699B}" presName="compNode" presStyleCnt="0"/>
      <dgm:spPr/>
    </dgm:pt>
    <dgm:pt modelId="{DEF7C007-DDC2-4D0D-A0A2-CCC4924BA48E}" type="pres">
      <dgm:prSet presAssocID="{6710C635-1EE7-4AF8-82E5-97302106699B}" presName="bgRect" presStyleLbl="bgShp" presStyleIdx="1" presStyleCnt="3" custLinFactNeighborY="-1338"/>
      <dgm:spPr/>
    </dgm:pt>
    <dgm:pt modelId="{CC84C480-AA03-42E1-BA9A-E50FFB672ABB}" type="pres">
      <dgm:prSet presAssocID="{6710C635-1EE7-4AF8-82E5-97302106699B}" presName="iconRect" presStyleLbl="node1" presStyleIdx="1" presStyleCnt="3"/>
      <dgm:spPr>
        <a:blipFill>
          <a:blip xmlns:r="http://schemas.openxmlformats.org/officeDocument/2006/relationships" r:embed="rId3">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per"/>
        </a:ext>
      </dgm:extLst>
    </dgm:pt>
    <dgm:pt modelId="{AE919681-6538-47E5-911A-91B7A8997E15}" type="pres">
      <dgm:prSet presAssocID="{6710C635-1EE7-4AF8-82E5-97302106699B}" presName="spaceRect" presStyleCnt="0"/>
      <dgm:spPr/>
    </dgm:pt>
    <dgm:pt modelId="{F400F5F7-0C0E-402F-91C7-9CFF8416C48B}" type="pres">
      <dgm:prSet presAssocID="{6710C635-1EE7-4AF8-82E5-97302106699B}" presName="parTx" presStyleLbl="revTx" presStyleIdx="1" presStyleCnt="3">
        <dgm:presLayoutVars>
          <dgm:chMax val="0"/>
          <dgm:chPref val="0"/>
        </dgm:presLayoutVars>
      </dgm:prSet>
      <dgm:spPr/>
    </dgm:pt>
    <dgm:pt modelId="{3DD93E7A-8982-4F86-B1F8-B909CBBFC06D}" type="pres">
      <dgm:prSet presAssocID="{4AAE5E2E-578B-4646-8DC6-876188189EF9}" presName="sibTrans" presStyleCnt="0"/>
      <dgm:spPr/>
    </dgm:pt>
    <dgm:pt modelId="{B9DB011E-28C6-4B85-A339-6BEE14B761C8}" type="pres">
      <dgm:prSet presAssocID="{4DC4BFD2-4004-4B1D-8DC0-21C8F455C237}" presName="compNode" presStyleCnt="0"/>
      <dgm:spPr/>
    </dgm:pt>
    <dgm:pt modelId="{421F2B52-0CE8-4DD6-B588-F2CDA5DD5099}" type="pres">
      <dgm:prSet presAssocID="{4DC4BFD2-4004-4B1D-8DC0-21C8F455C237}" presName="bgRect" presStyleLbl="bgShp" presStyleIdx="2" presStyleCnt="3"/>
      <dgm:spPr>
        <a:solidFill>
          <a:schemeClr val="accent6"/>
        </a:solidFill>
      </dgm:spPr>
    </dgm:pt>
    <dgm:pt modelId="{B373ACCF-A367-4DFF-A050-2C788E947029}" type="pres">
      <dgm:prSet presAssocID="{4DC4BFD2-4004-4B1D-8DC0-21C8F455C237}" presName="iconRect" presStyleLbl="node1" presStyleIdx="2" presStyleCnt="3"/>
      <dgm:spPr>
        <a:blipFill>
          <a:blip xmlns:r="http://schemas.openxmlformats.org/officeDocument/2006/relationships" r:embed="rId5">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CB4759D0-65D3-40A2-8BA8-CBA492B06085}" type="pres">
      <dgm:prSet presAssocID="{4DC4BFD2-4004-4B1D-8DC0-21C8F455C237}" presName="spaceRect" presStyleCnt="0"/>
      <dgm:spPr/>
    </dgm:pt>
    <dgm:pt modelId="{AB1B8B20-47D0-42AD-BF5B-33396665C5AC}" type="pres">
      <dgm:prSet presAssocID="{4DC4BFD2-4004-4B1D-8DC0-21C8F455C237}" presName="parTx" presStyleLbl="revTx" presStyleIdx="2" presStyleCnt="3">
        <dgm:presLayoutVars>
          <dgm:chMax val="0"/>
          <dgm:chPref val="0"/>
        </dgm:presLayoutVars>
      </dgm:prSet>
      <dgm:spPr/>
    </dgm:pt>
  </dgm:ptLst>
  <dgm:cxnLst>
    <dgm:cxn modelId="{AC70F51E-EE78-4D3F-A89D-936B3058DBC0}" srcId="{BBA4AFBA-7FC0-4B91-92CB-1553AC2B594C}" destId="{6710C635-1EE7-4AF8-82E5-97302106699B}" srcOrd="1" destOrd="0" parTransId="{B9FC9804-6A5D-4A65-9C0B-00F91490B35F}" sibTransId="{4AAE5E2E-578B-4646-8DC6-876188189EF9}"/>
    <dgm:cxn modelId="{2CAB943F-D6A8-4C4C-BB0E-92C03BB8BD34}" type="presOf" srcId="{BBA4AFBA-7FC0-4B91-92CB-1553AC2B594C}" destId="{811854FE-6C8F-4F34-B742-23F6C015349A}" srcOrd="0" destOrd="0" presId="urn:microsoft.com/office/officeart/2018/2/layout/IconVerticalSolidList"/>
    <dgm:cxn modelId="{E79A5A74-6E42-4434-BFC5-68EB77733571}" srcId="{BBA4AFBA-7FC0-4B91-92CB-1553AC2B594C}" destId="{4DC4BFD2-4004-4B1D-8DC0-21C8F455C237}" srcOrd="2" destOrd="0" parTransId="{ADE24C1B-7806-4A63-886E-87E824300BE8}" sibTransId="{DFBD2870-DECB-486D-8D39-1582AAA5CC16}"/>
    <dgm:cxn modelId="{38A79ED3-A6F8-4FA0-8626-62103E2F57F8}" type="presOf" srcId="{6710C635-1EE7-4AF8-82E5-97302106699B}" destId="{F400F5F7-0C0E-402F-91C7-9CFF8416C48B}" srcOrd="0" destOrd="0" presId="urn:microsoft.com/office/officeart/2018/2/layout/IconVerticalSolidList"/>
    <dgm:cxn modelId="{2C1419E0-2AD0-4766-96A5-BB1BED9C5C45}" type="presOf" srcId="{A2CC8A5D-090D-4A90-979B-848A74FC4F2A}" destId="{B7F3E7D8-15E6-4A7C-A6AF-2BF0FD33F027}" srcOrd="0" destOrd="0" presId="urn:microsoft.com/office/officeart/2018/2/layout/IconVerticalSolidList"/>
    <dgm:cxn modelId="{E50918E9-9172-451B-A86A-250C22309F71}" type="presOf" srcId="{4DC4BFD2-4004-4B1D-8DC0-21C8F455C237}" destId="{AB1B8B20-47D0-42AD-BF5B-33396665C5AC}" srcOrd="0" destOrd="0" presId="urn:microsoft.com/office/officeart/2018/2/layout/IconVerticalSolidList"/>
    <dgm:cxn modelId="{E5EDA8EC-53FE-46D2-8B68-BC0407916C2D}" srcId="{BBA4AFBA-7FC0-4B91-92CB-1553AC2B594C}" destId="{A2CC8A5D-090D-4A90-979B-848A74FC4F2A}" srcOrd="0" destOrd="0" parTransId="{39EDF263-D54C-47C7-B9A8-ABB23AD4CB4F}" sibTransId="{0D5F339D-2E00-451A-81A6-5108F559152C}"/>
    <dgm:cxn modelId="{45B2FB60-D975-4346-BC34-D01D149147C0}" type="presParOf" srcId="{811854FE-6C8F-4F34-B742-23F6C015349A}" destId="{A188FBB7-6035-4F74-920E-AE18FDD84BDB}" srcOrd="0" destOrd="0" presId="urn:microsoft.com/office/officeart/2018/2/layout/IconVerticalSolidList"/>
    <dgm:cxn modelId="{BC3B9EE8-5B77-4AB3-83E2-1A52EF3AA62F}" type="presParOf" srcId="{A188FBB7-6035-4F74-920E-AE18FDD84BDB}" destId="{D097C584-AD74-4F88-BFEB-8CAEEBC41A36}" srcOrd="0" destOrd="0" presId="urn:microsoft.com/office/officeart/2018/2/layout/IconVerticalSolidList"/>
    <dgm:cxn modelId="{EE3716C6-C0BB-4831-A8D7-830B434F618E}" type="presParOf" srcId="{A188FBB7-6035-4F74-920E-AE18FDD84BDB}" destId="{8D0AB37E-D963-42FC-BC94-6521FA268AA6}" srcOrd="1" destOrd="0" presId="urn:microsoft.com/office/officeart/2018/2/layout/IconVerticalSolidList"/>
    <dgm:cxn modelId="{6B38B961-7E8E-4A5B-B444-F5A8C4407C3F}" type="presParOf" srcId="{A188FBB7-6035-4F74-920E-AE18FDD84BDB}" destId="{ACD22147-9815-4C30-A549-35EA76C7FC96}" srcOrd="2" destOrd="0" presId="urn:microsoft.com/office/officeart/2018/2/layout/IconVerticalSolidList"/>
    <dgm:cxn modelId="{AB878E7F-5335-45DD-825C-A7EB3913FCE0}" type="presParOf" srcId="{A188FBB7-6035-4F74-920E-AE18FDD84BDB}" destId="{B7F3E7D8-15E6-4A7C-A6AF-2BF0FD33F027}" srcOrd="3" destOrd="0" presId="urn:microsoft.com/office/officeart/2018/2/layout/IconVerticalSolidList"/>
    <dgm:cxn modelId="{DF23F02F-88EF-4ABE-9A6B-BD728B44B999}" type="presParOf" srcId="{811854FE-6C8F-4F34-B742-23F6C015349A}" destId="{4F0020AD-6C10-4977-B29C-BF0BEBFF7DC7}" srcOrd="1" destOrd="0" presId="urn:microsoft.com/office/officeart/2018/2/layout/IconVerticalSolidList"/>
    <dgm:cxn modelId="{F90BD1C1-D47E-46BE-BC0B-60EB4CBA5259}" type="presParOf" srcId="{811854FE-6C8F-4F34-B742-23F6C015349A}" destId="{26677964-38F0-4D60-9F3E-3B1046397F47}" srcOrd="2" destOrd="0" presId="urn:microsoft.com/office/officeart/2018/2/layout/IconVerticalSolidList"/>
    <dgm:cxn modelId="{85EEC253-B710-4E76-A03A-A33D2D3CBF46}" type="presParOf" srcId="{26677964-38F0-4D60-9F3E-3B1046397F47}" destId="{DEF7C007-DDC2-4D0D-A0A2-CCC4924BA48E}" srcOrd="0" destOrd="0" presId="urn:microsoft.com/office/officeart/2018/2/layout/IconVerticalSolidList"/>
    <dgm:cxn modelId="{492CB598-F0E0-4948-8BF0-8922B0D6E4A5}" type="presParOf" srcId="{26677964-38F0-4D60-9F3E-3B1046397F47}" destId="{CC84C480-AA03-42E1-BA9A-E50FFB672ABB}" srcOrd="1" destOrd="0" presId="urn:microsoft.com/office/officeart/2018/2/layout/IconVerticalSolidList"/>
    <dgm:cxn modelId="{25C3C1E3-3B87-4703-A83D-F645D7AFC9DC}" type="presParOf" srcId="{26677964-38F0-4D60-9F3E-3B1046397F47}" destId="{AE919681-6538-47E5-911A-91B7A8997E15}" srcOrd="2" destOrd="0" presId="urn:microsoft.com/office/officeart/2018/2/layout/IconVerticalSolidList"/>
    <dgm:cxn modelId="{B596B203-65FF-422D-B4E7-A8C998B70DBD}" type="presParOf" srcId="{26677964-38F0-4D60-9F3E-3B1046397F47}" destId="{F400F5F7-0C0E-402F-91C7-9CFF8416C48B}" srcOrd="3" destOrd="0" presId="urn:microsoft.com/office/officeart/2018/2/layout/IconVerticalSolidList"/>
    <dgm:cxn modelId="{2D866152-2378-42D1-8408-307803F0D065}" type="presParOf" srcId="{811854FE-6C8F-4F34-B742-23F6C015349A}" destId="{3DD93E7A-8982-4F86-B1F8-B909CBBFC06D}" srcOrd="3" destOrd="0" presId="urn:microsoft.com/office/officeart/2018/2/layout/IconVerticalSolidList"/>
    <dgm:cxn modelId="{CD92C250-80DD-4CD0-A581-0D097F34AAF9}" type="presParOf" srcId="{811854FE-6C8F-4F34-B742-23F6C015349A}" destId="{B9DB011E-28C6-4B85-A339-6BEE14B761C8}" srcOrd="4" destOrd="0" presId="urn:microsoft.com/office/officeart/2018/2/layout/IconVerticalSolidList"/>
    <dgm:cxn modelId="{4935BF67-A4BE-45A0-BEC8-20CF242C9A3C}" type="presParOf" srcId="{B9DB011E-28C6-4B85-A339-6BEE14B761C8}" destId="{421F2B52-0CE8-4DD6-B588-F2CDA5DD5099}" srcOrd="0" destOrd="0" presId="urn:microsoft.com/office/officeart/2018/2/layout/IconVerticalSolidList"/>
    <dgm:cxn modelId="{79E7A6C5-6A4C-4268-AA97-31F51C1D5EFD}" type="presParOf" srcId="{B9DB011E-28C6-4B85-A339-6BEE14B761C8}" destId="{B373ACCF-A367-4DFF-A050-2C788E947029}" srcOrd="1" destOrd="0" presId="urn:microsoft.com/office/officeart/2018/2/layout/IconVerticalSolidList"/>
    <dgm:cxn modelId="{52AA480A-E178-4288-A86C-8C68AA9F6D29}" type="presParOf" srcId="{B9DB011E-28C6-4B85-A339-6BEE14B761C8}" destId="{CB4759D0-65D3-40A2-8BA8-CBA492B06085}" srcOrd="2" destOrd="0" presId="urn:microsoft.com/office/officeart/2018/2/layout/IconVerticalSolidList"/>
    <dgm:cxn modelId="{A7300DE8-5858-4B8F-82B1-6581046EFBF2}" type="presParOf" srcId="{B9DB011E-28C6-4B85-A339-6BEE14B761C8}" destId="{AB1B8B20-47D0-42AD-BF5B-33396665C5A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AA5D4-2166-4910-8310-97B6F268C9CF}">
      <dsp:nvSpPr>
        <dsp:cNvPr id="0" name=""/>
        <dsp:cNvSpPr/>
      </dsp:nvSpPr>
      <dsp:spPr>
        <a:xfrm>
          <a:off x="0" y="229250"/>
          <a:ext cx="7299432" cy="7833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864107-69DD-4DB9-A6E4-44E10147C3AC}">
      <dsp:nvSpPr>
        <dsp:cNvPr id="0" name=""/>
        <dsp:cNvSpPr/>
      </dsp:nvSpPr>
      <dsp:spPr>
        <a:xfrm>
          <a:off x="135658" y="294294"/>
          <a:ext cx="713132" cy="7131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D35D6B-6D0A-4A2F-A52E-63B35F6BAD23}">
      <dsp:nvSpPr>
        <dsp:cNvPr id="0" name=""/>
        <dsp:cNvSpPr/>
      </dsp:nvSpPr>
      <dsp:spPr>
        <a:xfrm>
          <a:off x="1241013" y="2558"/>
          <a:ext cx="6314984" cy="1296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224" tIns="137224" rIns="137224" bIns="137224" numCol="1" spcCol="1270" anchor="ctr" anchorCtr="0">
          <a:noAutofit/>
        </a:bodyPr>
        <a:lstStyle/>
        <a:p>
          <a:pPr marL="0" lvl="0" indent="0" algn="l" defTabSz="933450">
            <a:lnSpc>
              <a:spcPct val="100000"/>
            </a:lnSpc>
            <a:spcBef>
              <a:spcPct val="0"/>
            </a:spcBef>
            <a:spcAft>
              <a:spcPct val="35000"/>
            </a:spcAft>
            <a:buNone/>
          </a:pPr>
          <a:r>
            <a:rPr lang="en-US" sz="2100" b="0" i="0" kern="1200" dirty="0"/>
            <a:t>Established in 2008 by the Board of Control for Cricket in India (BCCI).</a:t>
          </a:r>
        </a:p>
      </dsp:txBody>
      <dsp:txXfrm>
        <a:off x="1241013" y="2558"/>
        <a:ext cx="6314984" cy="1296604"/>
      </dsp:txXfrm>
    </dsp:sp>
    <dsp:sp modelId="{6BAD2E64-36F9-4BFD-88AC-7CA32DA0CD7B}">
      <dsp:nvSpPr>
        <dsp:cNvPr id="0" name=""/>
        <dsp:cNvSpPr/>
      </dsp:nvSpPr>
      <dsp:spPr>
        <a:xfrm>
          <a:off x="0" y="1563604"/>
          <a:ext cx="7812562" cy="12966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B045A2-553A-4B6B-884F-07A532402BBB}">
      <dsp:nvSpPr>
        <dsp:cNvPr id="0" name=""/>
        <dsp:cNvSpPr/>
      </dsp:nvSpPr>
      <dsp:spPr>
        <a:xfrm>
          <a:off x="392222" y="1915049"/>
          <a:ext cx="713132" cy="7131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019CE6-7735-49BC-9DA7-25F65B8DF0DD}">
      <dsp:nvSpPr>
        <dsp:cNvPr id="0" name=""/>
        <dsp:cNvSpPr/>
      </dsp:nvSpPr>
      <dsp:spPr>
        <a:xfrm>
          <a:off x="1497577" y="1623313"/>
          <a:ext cx="6314984" cy="1296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224" tIns="137224" rIns="137224" bIns="137224" numCol="1" spcCol="1270" anchor="ctr" anchorCtr="0">
          <a:noAutofit/>
        </a:bodyPr>
        <a:lstStyle/>
        <a:p>
          <a:pPr marL="0" lvl="0" indent="0" algn="l" defTabSz="933450">
            <a:lnSpc>
              <a:spcPct val="100000"/>
            </a:lnSpc>
            <a:spcBef>
              <a:spcPct val="0"/>
            </a:spcBef>
            <a:spcAft>
              <a:spcPct val="35000"/>
            </a:spcAft>
            <a:buNone/>
          </a:pPr>
          <a:r>
            <a:rPr lang="en-US" sz="2100" b="0" i="0" kern="1200" dirty="0"/>
            <a:t>Twenty20 cricket league, where each team plays each other in a double round-robin format followed by playoffs.</a:t>
          </a:r>
          <a:endParaRPr lang="en-US" sz="2100" kern="1200" dirty="0"/>
        </a:p>
      </dsp:txBody>
      <dsp:txXfrm>
        <a:off x="1497577" y="1623313"/>
        <a:ext cx="6314984" cy="1296604"/>
      </dsp:txXfrm>
    </dsp:sp>
    <dsp:sp modelId="{C4ECCFE8-7B8A-4B25-AD25-49A493DAB48A}">
      <dsp:nvSpPr>
        <dsp:cNvPr id="0" name=""/>
        <dsp:cNvSpPr/>
      </dsp:nvSpPr>
      <dsp:spPr>
        <a:xfrm>
          <a:off x="0" y="3244068"/>
          <a:ext cx="7812562" cy="12966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3EDB16-BD99-4745-87A9-6B419941B32A}">
      <dsp:nvSpPr>
        <dsp:cNvPr id="0" name=""/>
        <dsp:cNvSpPr/>
      </dsp:nvSpPr>
      <dsp:spPr>
        <a:xfrm>
          <a:off x="392222" y="3535804"/>
          <a:ext cx="713132" cy="7131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5C67A0-6567-4A2D-8547-5F75CBC66957}">
      <dsp:nvSpPr>
        <dsp:cNvPr id="0" name=""/>
        <dsp:cNvSpPr/>
      </dsp:nvSpPr>
      <dsp:spPr>
        <a:xfrm>
          <a:off x="1497577" y="3244068"/>
          <a:ext cx="6314984" cy="1296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224" tIns="137224" rIns="137224" bIns="137224" numCol="1" spcCol="1270" anchor="ctr" anchorCtr="0">
          <a:noAutofit/>
        </a:bodyPr>
        <a:lstStyle/>
        <a:p>
          <a:pPr marL="0" lvl="0" indent="0" algn="l" defTabSz="933450">
            <a:lnSpc>
              <a:spcPct val="100000"/>
            </a:lnSpc>
            <a:spcBef>
              <a:spcPct val="0"/>
            </a:spcBef>
            <a:spcAft>
              <a:spcPct val="35000"/>
            </a:spcAft>
            <a:buNone/>
          </a:pPr>
          <a:r>
            <a:rPr lang="en-US" sz="2100" b="0" i="0" kern="1200" dirty="0"/>
            <a:t>The IPL has significantly boosted the Indian economy, with franchises, sponsorships, and broadcasting rights generating substantial revenue and entertainment.</a:t>
          </a:r>
          <a:endParaRPr lang="en-US" sz="2100" kern="1200" dirty="0"/>
        </a:p>
      </dsp:txBody>
      <dsp:txXfrm>
        <a:off x="1497577" y="3244068"/>
        <a:ext cx="6314984" cy="1296604"/>
      </dsp:txXfrm>
    </dsp:sp>
    <dsp:sp modelId="{0872556F-1903-4FAA-B206-0D1EE282790C}">
      <dsp:nvSpPr>
        <dsp:cNvPr id="0" name=""/>
        <dsp:cNvSpPr/>
      </dsp:nvSpPr>
      <dsp:spPr>
        <a:xfrm>
          <a:off x="0" y="4864823"/>
          <a:ext cx="7812562" cy="12966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9592B2-C1E6-4211-AA55-0719E2E56E9B}">
      <dsp:nvSpPr>
        <dsp:cNvPr id="0" name=""/>
        <dsp:cNvSpPr/>
      </dsp:nvSpPr>
      <dsp:spPr>
        <a:xfrm>
          <a:off x="392222" y="5156559"/>
          <a:ext cx="713132" cy="7131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3690A8-339E-405C-BFB1-AEEC3D373802}">
      <dsp:nvSpPr>
        <dsp:cNvPr id="0" name=""/>
        <dsp:cNvSpPr/>
      </dsp:nvSpPr>
      <dsp:spPr>
        <a:xfrm>
          <a:off x="1497577" y="4864823"/>
          <a:ext cx="6314984" cy="1296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224" tIns="137224" rIns="137224" bIns="137224" numCol="1" spcCol="1270" anchor="ctr" anchorCtr="0">
          <a:noAutofit/>
        </a:bodyPr>
        <a:lstStyle/>
        <a:p>
          <a:pPr marL="0" lvl="0" indent="0" algn="l" defTabSz="933450">
            <a:lnSpc>
              <a:spcPct val="100000"/>
            </a:lnSpc>
            <a:spcBef>
              <a:spcPct val="0"/>
            </a:spcBef>
            <a:spcAft>
              <a:spcPct val="35000"/>
            </a:spcAft>
            <a:buNone/>
          </a:pPr>
          <a:r>
            <a:rPr lang="en-US" sz="2100" kern="1200" dirty="0"/>
            <a:t>Source of the dataset is ESPN cricket info</a:t>
          </a:r>
        </a:p>
      </dsp:txBody>
      <dsp:txXfrm>
        <a:off x="1497577" y="4864823"/>
        <a:ext cx="6314984" cy="12966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59684-5BE3-4C91-AF37-9E2DB23686C0}">
      <dsp:nvSpPr>
        <dsp:cNvPr id="0" name=""/>
        <dsp:cNvSpPr/>
      </dsp:nvSpPr>
      <dsp:spPr>
        <a:xfrm>
          <a:off x="0" y="630"/>
          <a:ext cx="107823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8629C3-F802-4BD7-A2E5-A9B33CD4ED24}">
      <dsp:nvSpPr>
        <dsp:cNvPr id="0" name=""/>
        <dsp:cNvSpPr/>
      </dsp:nvSpPr>
      <dsp:spPr>
        <a:xfrm>
          <a:off x="0" y="630"/>
          <a:ext cx="10782300" cy="1032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dirty="0"/>
            <a:t>Toss</a:t>
          </a:r>
          <a:r>
            <a:rPr lang="en-US" sz="1900" b="0" i="0" kern="1200" baseline="0" dirty="0"/>
            <a:t> </a:t>
          </a:r>
          <a:r>
            <a:rPr lang="en-US" sz="1900" b="1" i="0" kern="1200" baseline="0" dirty="0"/>
            <a:t>Decisions</a:t>
          </a:r>
          <a:r>
            <a:rPr lang="en-US" sz="1900" b="0" i="0" kern="1200" baseline="0" dirty="0"/>
            <a:t>: </a:t>
          </a:r>
          <a:r>
            <a:rPr lang="en-US" sz="1900" b="0" i="0" kern="1200" dirty="0"/>
            <a:t>Upon winning the toss, teams chose to field first 652 times, compared to batting first 372 times, indicating a preference to know their target score upfront.</a:t>
          </a:r>
          <a:endParaRPr lang="en-US" sz="1900" kern="1200" dirty="0"/>
        </a:p>
      </dsp:txBody>
      <dsp:txXfrm>
        <a:off x="0" y="630"/>
        <a:ext cx="10782300" cy="1032894"/>
      </dsp:txXfrm>
    </dsp:sp>
    <dsp:sp modelId="{96ABE5EB-E370-45D9-8EB1-6B2257E0BB0C}">
      <dsp:nvSpPr>
        <dsp:cNvPr id="0" name=""/>
        <dsp:cNvSpPr/>
      </dsp:nvSpPr>
      <dsp:spPr>
        <a:xfrm>
          <a:off x="0" y="1033524"/>
          <a:ext cx="10782300" cy="0"/>
        </a:xfrm>
        <a:prstGeom prst="lin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F0E837-E7D8-4F6B-BE34-1F225FD05DD0}">
      <dsp:nvSpPr>
        <dsp:cNvPr id="0" name=""/>
        <dsp:cNvSpPr/>
      </dsp:nvSpPr>
      <dsp:spPr>
        <a:xfrm>
          <a:off x="0" y="1033524"/>
          <a:ext cx="10782300" cy="1032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a:t>Match Outcomes</a:t>
          </a:r>
          <a:r>
            <a:rPr lang="en-US" sz="1900" b="0" i="0" kern="1200" baseline="0"/>
            <a:t>: </a:t>
          </a:r>
          <a:r>
            <a:rPr lang="en-US" sz="1900" b="0" i="0" kern="1200"/>
            <a:t>Out of all matches, 1005 had regular outcomes, 14 were tied, and only 5 had no result, suggesting most matches were competitive with clear winners.</a:t>
          </a:r>
          <a:endParaRPr lang="en-US" sz="1900" kern="1200"/>
        </a:p>
      </dsp:txBody>
      <dsp:txXfrm>
        <a:off x="0" y="1033524"/>
        <a:ext cx="10782300" cy="1032894"/>
      </dsp:txXfrm>
    </dsp:sp>
    <dsp:sp modelId="{5EE8898F-B35C-4E24-AEA1-0944A09443C3}">
      <dsp:nvSpPr>
        <dsp:cNvPr id="0" name=""/>
        <dsp:cNvSpPr/>
      </dsp:nvSpPr>
      <dsp:spPr>
        <a:xfrm>
          <a:off x="0" y="2066418"/>
          <a:ext cx="10782300"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11258E-05F3-4BD2-9DA3-005E1F1F7EA1}">
      <dsp:nvSpPr>
        <dsp:cNvPr id="0" name=""/>
        <dsp:cNvSpPr/>
      </dsp:nvSpPr>
      <dsp:spPr>
        <a:xfrm>
          <a:off x="0" y="2066418"/>
          <a:ext cx="10782300" cy="1032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a:t>Teams Performance</a:t>
          </a:r>
          <a:r>
            <a:rPr lang="en-US" sz="1900" b="0" i="0" kern="1200" baseline="0"/>
            <a:t>: </a:t>
          </a:r>
          <a:r>
            <a:rPr lang="en-US" sz="1900" b="0" i="0" kern="1200"/>
            <a:t>The Mumbai Indians lead with 138 wins, followed by the Chennai Super Kings with 131, indicating consistent performances by these teams over the seasons.</a:t>
          </a:r>
          <a:endParaRPr lang="en-US" sz="1900" kern="1200"/>
        </a:p>
      </dsp:txBody>
      <dsp:txXfrm>
        <a:off x="0" y="2066418"/>
        <a:ext cx="10782300" cy="1032894"/>
      </dsp:txXfrm>
    </dsp:sp>
    <dsp:sp modelId="{AC0B567E-F267-471E-980A-3BB35A917872}">
      <dsp:nvSpPr>
        <dsp:cNvPr id="0" name=""/>
        <dsp:cNvSpPr/>
      </dsp:nvSpPr>
      <dsp:spPr>
        <a:xfrm>
          <a:off x="0" y="3099313"/>
          <a:ext cx="10782300" cy="0"/>
        </a:xfrm>
        <a:prstGeom prst="lin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AB266B-AAD6-47E9-AB92-532C5A467F83}">
      <dsp:nvSpPr>
        <dsp:cNvPr id="0" name=""/>
        <dsp:cNvSpPr/>
      </dsp:nvSpPr>
      <dsp:spPr>
        <a:xfrm>
          <a:off x="0" y="3099313"/>
          <a:ext cx="10782300" cy="1032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dirty="0"/>
            <a:t>Player Performance</a:t>
          </a:r>
          <a:r>
            <a:rPr lang="en-US" sz="1900" b="0" i="0" kern="1200" baseline="0" dirty="0"/>
            <a:t>: AB de Villiers, CH Gayle, and RG Sharma were the most frequently awarded "Player of the Match", suggesting these players often made significant contributions to their team's victories.</a:t>
          </a:r>
          <a:endParaRPr lang="en-US" sz="1900" kern="1200" dirty="0"/>
        </a:p>
      </dsp:txBody>
      <dsp:txXfrm>
        <a:off x="0" y="3099313"/>
        <a:ext cx="10782300" cy="1032894"/>
      </dsp:txXfrm>
    </dsp:sp>
    <dsp:sp modelId="{7F5A4C86-06C9-4A9A-8D30-DE71A366C638}">
      <dsp:nvSpPr>
        <dsp:cNvPr id="0" name=""/>
        <dsp:cNvSpPr/>
      </dsp:nvSpPr>
      <dsp:spPr>
        <a:xfrm>
          <a:off x="0" y="4132207"/>
          <a:ext cx="1078230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896762-E57A-4567-B9DE-04B1E6882196}">
      <dsp:nvSpPr>
        <dsp:cNvPr id="0" name=""/>
        <dsp:cNvSpPr/>
      </dsp:nvSpPr>
      <dsp:spPr>
        <a:xfrm>
          <a:off x="0" y="4132207"/>
          <a:ext cx="10782300" cy="1032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dirty="0"/>
            <a:t>Toss Winning vs. Match Winning</a:t>
          </a:r>
          <a:r>
            <a:rPr lang="en-US" sz="1900" b="0" i="0" kern="1200" baseline="0" dirty="0"/>
            <a:t>: The additional analysis by creating the '</a:t>
          </a:r>
          <a:r>
            <a:rPr lang="en-US" sz="1900" b="0" i="0" kern="1200" baseline="0" dirty="0" err="1"/>
            <a:t>toss_winner_is_winner</a:t>
          </a:r>
          <a:r>
            <a:rPr lang="en-US" sz="1900" b="0" i="0" kern="1200" baseline="0" dirty="0"/>
            <a:t>' column would provide insights about the correlation between winning the toss and winning the match. This could potentially help to understand the strategic implications of toss decisions on match outcomes.</a:t>
          </a:r>
          <a:endParaRPr lang="en-US" sz="1900" kern="1200" dirty="0"/>
        </a:p>
      </dsp:txBody>
      <dsp:txXfrm>
        <a:off x="0" y="4132207"/>
        <a:ext cx="10782300" cy="10328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7C584-AD74-4F88-BFEB-8CAEEBC41A36}">
      <dsp:nvSpPr>
        <dsp:cNvPr id="0" name=""/>
        <dsp:cNvSpPr/>
      </dsp:nvSpPr>
      <dsp:spPr>
        <a:xfrm>
          <a:off x="0" y="531"/>
          <a:ext cx="10515600" cy="1243280"/>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8D0AB37E-D963-42FC-BC94-6521FA268AA6}">
      <dsp:nvSpPr>
        <dsp:cNvPr id="0" name=""/>
        <dsp:cNvSpPr/>
      </dsp:nvSpPr>
      <dsp:spPr>
        <a:xfrm>
          <a:off x="376092" y="280269"/>
          <a:ext cx="683804" cy="683804"/>
        </a:xfrm>
        <a:prstGeom prst="rect">
          <a:avLst/>
        </a:prstGeom>
        <a:blipFill>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F3E7D8-15E6-4A7C-A6AF-2BF0FD33F027}">
      <dsp:nvSpPr>
        <dsp:cNvPr id="0" name=""/>
        <dsp:cNvSpPr/>
      </dsp:nvSpPr>
      <dsp:spPr>
        <a:xfrm>
          <a:off x="1435988" y="5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dirty="0"/>
            <a:t>Thank you  </a:t>
          </a:r>
        </a:p>
      </dsp:txBody>
      <dsp:txXfrm>
        <a:off x="1435988" y="531"/>
        <a:ext cx="9079611" cy="1243280"/>
      </dsp:txXfrm>
    </dsp:sp>
    <dsp:sp modelId="{DEF7C007-DDC2-4D0D-A0A2-CCC4924BA48E}">
      <dsp:nvSpPr>
        <dsp:cNvPr id="0" name=""/>
        <dsp:cNvSpPr/>
      </dsp:nvSpPr>
      <dsp:spPr>
        <a:xfrm>
          <a:off x="0" y="1537996"/>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84C480-AA03-42E1-BA9A-E50FFB672ABB}">
      <dsp:nvSpPr>
        <dsp:cNvPr id="0" name=""/>
        <dsp:cNvSpPr/>
      </dsp:nvSpPr>
      <dsp:spPr>
        <a:xfrm>
          <a:off x="376092" y="1834369"/>
          <a:ext cx="683804" cy="683804"/>
        </a:xfrm>
        <a:prstGeom prst="rect">
          <a:avLst/>
        </a:prstGeom>
        <a:blipFill>
          <a:blip xmlns:r="http://schemas.openxmlformats.org/officeDocument/2006/relationships" r:embed="rId3">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00F5F7-0C0E-402F-91C7-9CFF8416C48B}">
      <dsp:nvSpPr>
        <dsp:cNvPr id="0" name=""/>
        <dsp:cNvSpPr/>
      </dsp:nvSpPr>
      <dsp:spPr>
        <a:xfrm>
          <a:off x="1435988" y="1554631"/>
          <a:ext cx="9079611" cy="1243280"/>
        </a:xfrm>
        <a:prstGeom prst="rect">
          <a:avLst/>
        </a:prstGeom>
        <a:solidFill>
          <a:schemeClr val="bg2"/>
        </a:solid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dirty="0"/>
            <a:t>Save paper</a:t>
          </a:r>
        </a:p>
      </dsp:txBody>
      <dsp:txXfrm>
        <a:off x="1435988" y="1554631"/>
        <a:ext cx="9079611" cy="1243280"/>
      </dsp:txXfrm>
    </dsp:sp>
    <dsp:sp modelId="{421F2B52-0CE8-4DD6-B588-F2CDA5DD5099}">
      <dsp:nvSpPr>
        <dsp:cNvPr id="0" name=""/>
        <dsp:cNvSpPr/>
      </dsp:nvSpPr>
      <dsp:spPr>
        <a:xfrm>
          <a:off x="0" y="3108732"/>
          <a:ext cx="10515600" cy="1243280"/>
        </a:xfrm>
        <a:prstGeom prst="roundRect">
          <a:avLst>
            <a:gd name="adj" fmla="val 10000"/>
          </a:avLst>
        </a:prstGeom>
        <a:solidFill>
          <a:schemeClr val="accent6"/>
        </a:solidFill>
        <a:ln>
          <a:noFill/>
        </a:ln>
        <a:effectLst/>
      </dsp:spPr>
      <dsp:style>
        <a:lnRef idx="0">
          <a:scrgbClr r="0" g="0" b="0"/>
        </a:lnRef>
        <a:fillRef idx="1">
          <a:scrgbClr r="0" g="0" b="0"/>
        </a:fillRef>
        <a:effectRef idx="0">
          <a:scrgbClr r="0" g="0" b="0"/>
        </a:effectRef>
        <a:fontRef idx="minor"/>
      </dsp:style>
    </dsp:sp>
    <dsp:sp modelId="{B373ACCF-A367-4DFF-A050-2C788E947029}">
      <dsp:nvSpPr>
        <dsp:cNvPr id="0" name=""/>
        <dsp:cNvSpPr/>
      </dsp:nvSpPr>
      <dsp:spPr>
        <a:xfrm>
          <a:off x="376092" y="3388470"/>
          <a:ext cx="683804" cy="683804"/>
        </a:xfrm>
        <a:prstGeom prst="rect">
          <a:avLst/>
        </a:prstGeom>
        <a:blipFill>
          <a:blip xmlns:r="http://schemas.openxmlformats.org/officeDocument/2006/relationships" r:embed="rId5">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1B8B20-47D0-42AD-BF5B-33396665C5AC}">
      <dsp:nvSpPr>
        <dsp:cNvPr id="0" name=""/>
        <dsp:cNvSpPr/>
      </dsp:nvSpPr>
      <dsp:spPr>
        <a:xfrm>
          <a:off x="1435988" y="3108732"/>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dirty="0"/>
            <a:t>Save trees</a:t>
          </a:r>
        </a:p>
      </dsp:txBody>
      <dsp:txXfrm>
        <a:off x="1435988" y="3108732"/>
        <a:ext cx="9079611" cy="12432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4160B-D017-4265-B7B3-F8ECCFCDADD8}" type="datetimeFigureOut">
              <a:rPr lang="en-US" smtClean="0"/>
              <a:t>9/6/2023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9BCB8-796C-4F40-B5C6-25B07399B667}" type="slidenum">
              <a:rPr lang="en-US" smtClean="0"/>
              <a:t>‹#›</a:t>
            </a:fld>
            <a:endParaRPr lang="en-US"/>
          </a:p>
        </p:txBody>
      </p:sp>
    </p:spTree>
    <p:extLst>
      <p:ext uri="{BB962C8B-B14F-4D97-AF65-F5344CB8AC3E}">
        <p14:creationId xmlns:p14="http://schemas.microsoft.com/office/powerpoint/2010/main" val="1493566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buFont typeface="Wingdings" panose="05000000000000000000" pitchFamily="2" charset="2"/>
              <a:buChar char="Ø"/>
            </a:pPr>
            <a:r>
              <a:rPr lang="en-US" sz="1200" dirty="0">
                <a:solidFill>
                  <a:schemeClr val="tx2"/>
                </a:solidFill>
              </a:rPr>
              <a:t>Each country has a sport that is more famous than the other, In India, cricket is the most famous sport, so investors are interested in it and it has a famous championship, which is the Indian Premier league. Generating talent, revenue as well as entertainment. Like in Canada we have Ice Hockey or Canadian football team. </a:t>
            </a:r>
          </a:p>
          <a:p>
            <a:pPr>
              <a:lnSpc>
                <a:spcPct val="100000"/>
              </a:lnSpc>
              <a:buFont typeface="Wingdings" panose="05000000000000000000" pitchFamily="2" charset="2"/>
              <a:buChar char="Ø"/>
            </a:pPr>
            <a:endParaRPr lang="en-US" sz="1200" dirty="0">
              <a:solidFill>
                <a:schemeClr val="tx2"/>
              </a:solidFill>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b="0" i="0" dirty="0">
                <a:solidFill>
                  <a:srgbClr val="3C4043"/>
                </a:solidFill>
                <a:effectLst/>
                <a:latin typeface="Inter"/>
              </a:rPr>
              <a:t>Cricket is a bat-and-ball game played between two teams of eleven players each on a cricket field, Each phase of play is called an innings, during which one team bats, attempting to score as many runs as possible, whilst their opponents bowl and field, attempting to minimize the number of runs scored. When each innings ends, the teams usually swap roles for the next innings. </a:t>
            </a:r>
            <a:endParaRPr lang="en-US" sz="1200" dirty="0">
              <a:solidFill>
                <a:schemeClr val="tx2"/>
              </a:solidFill>
            </a:endParaRPr>
          </a:p>
          <a:p>
            <a:pPr>
              <a:lnSpc>
                <a:spcPct val="100000"/>
              </a:lnSpc>
              <a:buFont typeface="Wingdings" panose="05000000000000000000" pitchFamily="2" charset="2"/>
              <a:buChar char="Ø"/>
            </a:pPr>
            <a:endParaRPr lang="en-US" sz="1200" dirty="0">
              <a:solidFill>
                <a:schemeClr val="tx2"/>
              </a:solidFill>
            </a:endParaRPr>
          </a:p>
          <a:p>
            <a:pPr>
              <a:lnSpc>
                <a:spcPct val="100000"/>
              </a:lnSpc>
              <a:buFont typeface="Wingdings" panose="05000000000000000000" pitchFamily="2" charset="2"/>
              <a:buChar char="Ø"/>
            </a:pPr>
            <a:endParaRPr lang="en-US" sz="1200" dirty="0">
              <a:solidFill>
                <a:schemeClr val="tx2"/>
              </a:solidFill>
            </a:endParaRPr>
          </a:p>
          <a:p>
            <a:endParaRPr lang="en-US" dirty="0"/>
          </a:p>
          <a:p>
            <a:endParaRPr lang="en-US" dirty="0"/>
          </a:p>
        </p:txBody>
      </p:sp>
      <p:sp>
        <p:nvSpPr>
          <p:cNvPr id="4" name="Slide Number Placeholder 3"/>
          <p:cNvSpPr>
            <a:spLocks noGrp="1"/>
          </p:cNvSpPr>
          <p:nvPr>
            <p:ph type="sldNum" sz="quarter" idx="5"/>
          </p:nvPr>
        </p:nvSpPr>
        <p:spPr/>
        <p:txBody>
          <a:bodyPr/>
          <a:lstStyle/>
          <a:p>
            <a:fld id="{E469BCB8-796C-4F40-B5C6-25B07399B667}" type="slidenum">
              <a:rPr lang="en-US" smtClean="0"/>
              <a:t>1</a:t>
            </a:fld>
            <a:endParaRPr lang="en-US"/>
          </a:p>
        </p:txBody>
      </p:sp>
    </p:spTree>
    <p:extLst>
      <p:ext uri="{BB962C8B-B14F-4D97-AF65-F5344CB8AC3E}">
        <p14:creationId xmlns:p14="http://schemas.microsoft.com/office/powerpoint/2010/main" val="2880149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69BCB8-796C-4F40-B5C6-25B07399B667}" type="slidenum">
              <a:rPr lang="en-US" smtClean="0"/>
              <a:t>2</a:t>
            </a:fld>
            <a:endParaRPr lang="en-US"/>
          </a:p>
        </p:txBody>
      </p:sp>
    </p:spTree>
    <p:extLst>
      <p:ext uri="{BB962C8B-B14F-4D97-AF65-F5344CB8AC3E}">
        <p14:creationId xmlns:p14="http://schemas.microsoft.com/office/powerpoint/2010/main" val="1353806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The Indian Premier League (IPL) is a premier Twenty20 cricket league established in 2008 by the BCCI. With 8 franchise teams representing Indian cities, it merges cricket with entertainment and serves as both an economic booster and a platform for emerging talent.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IPL's value per match $13.4 million USD and there are 70 matches in </a:t>
            </a:r>
            <a:r>
              <a:rPr lang="en-US" b="0" i="0">
                <a:solidFill>
                  <a:srgbClr val="202122"/>
                </a:solidFill>
                <a:effectLst/>
                <a:latin typeface="Arial" panose="020B0604020202020204" pitchFamily="34" charset="0"/>
              </a:rPr>
              <a:t>a season.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469BCB8-796C-4F40-B5C6-25B07399B667}" type="slidenum">
              <a:rPr lang="en-US" smtClean="0"/>
              <a:t>3</a:t>
            </a:fld>
            <a:endParaRPr lang="en-US"/>
          </a:p>
        </p:txBody>
      </p:sp>
    </p:spTree>
    <p:extLst>
      <p:ext uri="{BB962C8B-B14F-4D97-AF65-F5344CB8AC3E}">
        <p14:creationId xmlns:p14="http://schemas.microsoft.com/office/powerpoint/2010/main" val="3976548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teams plays and they win on the basis on win by wicket or win by Run. </a:t>
            </a:r>
          </a:p>
        </p:txBody>
      </p:sp>
      <p:sp>
        <p:nvSpPr>
          <p:cNvPr id="4" name="Slide Number Placeholder 3"/>
          <p:cNvSpPr>
            <a:spLocks noGrp="1"/>
          </p:cNvSpPr>
          <p:nvPr>
            <p:ph type="sldNum" sz="quarter" idx="5"/>
          </p:nvPr>
        </p:nvSpPr>
        <p:spPr/>
        <p:txBody>
          <a:bodyPr/>
          <a:lstStyle/>
          <a:p>
            <a:fld id="{E469BCB8-796C-4F40-B5C6-25B07399B667}" type="slidenum">
              <a:rPr lang="en-US" smtClean="0"/>
              <a:t>4</a:t>
            </a:fld>
            <a:endParaRPr lang="en-US"/>
          </a:p>
        </p:txBody>
      </p:sp>
    </p:spTree>
    <p:extLst>
      <p:ext uri="{BB962C8B-B14F-4D97-AF65-F5344CB8AC3E}">
        <p14:creationId xmlns:p14="http://schemas.microsoft.com/office/powerpoint/2010/main" val="727350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F7E96-7890-827C-2F66-8B89C2B823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F014AC-A452-5FF3-6179-A06E138046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E4649F-F2BE-1C35-34BE-AFA19F028641}"/>
              </a:ext>
            </a:extLst>
          </p:cNvPr>
          <p:cNvSpPr>
            <a:spLocks noGrp="1"/>
          </p:cNvSpPr>
          <p:nvPr>
            <p:ph type="dt" sz="half" idx="10"/>
          </p:nvPr>
        </p:nvSpPr>
        <p:spPr/>
        <p:txBody>
          <a:bodyPr/>
          <a:lstStyle/>
          <a:p>
            <a:fld id="{22060DFA-BE0A-43C9-A61E-C498FDE4CE6E}" type="datetimeFigureOut">
              <a:rPr lang="en-US" smtClean="0"/>
              <a:t>9/6/2023</a:t>
            </a:fld>
            <a:endParaRPr lang="en-US"/>
          </a:p>
        </p:txBody>
      </p:sp>
      <p:sp>
        <p:nvSpPr>
          <p:cNvPr id="5" name="Footer Placeholder 4">
            <a:extLst>
              <a:ext uri="{FF2B5EF4-FFF2-40B4-BE49-F238E27FC236}">
                <a16:creationId xmlns:a16="http://schemas.microsoft.com/office/drawing/2014/main" id="{093AF4F2-08E2-C42E-FBE2-8780A9A3F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0D07B-B3F4-C952-0A8E-7F825EB0246B}"/>
              </a:ext>
            </a:extLst>
          </p:cNvPr>
          <p:cNvSpPr>
            <a:spLocks noGrp="1"/>
          </p:cNvSpPr>
          <p:nvPr>
            <p:ph type="sldNum" sz="quarter" idx="12"/>
          </p:nvPr>
        </p:nvSpPr>
        <p:spPr/>
        <p:txBody>
          <a:bodyPr/>
          <a:lstStyle/>
          <a:p>
            <a:fld id="{74E30FA6-2AF0-4CF8-B879-F280E2E18F94}" type="slidenum">
              <a:rPr lang="en-US" smtClean="0"/>
              <a:t>‹#›</a:t>
            </a:fld>
            <a:endParaRPr lang="en-US"/>
          </a:p>
        </p:txBody>
      </p:sp>
    </p:spTree>
    <p:extLst>
      <p:ext uri="{BB962C8B-B14F-4D97-AF65-F5344CB8AC3E}">
        <p14:creationId xmlns:p14="http://schemas.microsoft.com/office/powerpoint/2010/main" val="2800618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3C6A1-9393-71D5-7BB7-F9BFFDE114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A05F28-E8E3-C775-352B-E65FA19AEF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7ABDD-9017-C4FC-731A-F97A64186E5E}"/>
              </a:ext>
            </a:extLst>
          </p:cNvPr>
          <p:cNvSpPr>
            <a:spLocks noGrp="1"/>
          </p:cNvSpPr>
          <p:nvPr>
            <p:ph type="dt" sz="half" idx="10"/>
          </p:nvPr>
        </p:nvSpPr>
        <p:spPr/>
        <p:txBody>
          <a:bodyPr/>
          <a:lstStyle/>
          <a:p>
            <a:fld id="{22060DFA-BE0A-43C9-A61E-C498FDE4CE6E}" type="datetimeFigureOut">
              <a:rPr lang="en-US" smtClean="0"/>
              <a:t>9/6/2023</a:t>
            </a:fld>
            <a:endParaRPr lang="en-US"/>
          </a:p>
        </p:txBody>
      </p:sp>
      <p:sp>
        <p:nvSpPr>
          <p:cNvPr id="5" name="Footer Placeholder 4">
            <a:extLst>
              <a:ext uri="{FF2B5EF4-FFF2-40B4-BE49-F238E27FC236}">
                <a16:creationId xmlns:a16="http://schemas.microsoft.com/office/drawing/2014/main" id="{676F9B2B-66B1-E4D8-E11B-5667291C0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84646-5FE3-675F-4ABA-FB77FE0C47D6}"/>
              </a:ext>
            </a:extLst>
          </p:cNvPr>
          <p:cNvSpPr>
            <a:spLocks noGrp="1"/>
          </p:cNvSpPr>
          <p:nvPr>
            <p:ph type="sldNum" sz="quarter" idx="12"/>
          </p:nvPr>
        </p:nvSpPr>
        <p:spPr/>
        <p:txBody>
          <a:bodyPr/>
          <a:lstStyle/>
          <a:p>
            <a:fld id="{74E30FA6-2AF0-4CF8-B879-F280E2E18F94}" type="slidenum">
              <a:rPr lang="en-US" smtClean="0"/>
              <a:t>‹#›</a:t>
            </a:fld>
            <a:endParaRPr lang="en-US"/>
          </a:p>
        </p:txBody>
      </p:sp>
    </p:spTree>
    <p:extLst>
      <p:ext uri="{BB962C8B-B14F-4D97-AF65-F5344CB8AC3E}">
        <p14:creationId xmlns:p14="http://schemas.microsoft.com/office/powerpoint/2010/main" val="1899482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E17A5-D275-6257-9797-A8C5E3698C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BC7953-088A-061D-A353-8188A2EC79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BE954-6ACE-BF44-F9FA-4A31E4C3A11C}"/>
              </a:ext>
            </a:extLst>
          </p:cNvPr>
          <p:cNvSpPr>
            <a:spLocks noGrp="1"/>
          </p:cNvSpPr>
          <p:nvPr>
            <p:ph type="dt" sz="half" idx="10"/>
          </p:nvPr>
        </p:nvSpPr>
        <p:spPr/>
        <p:txBody>
          <a:bodyPr/>
          <a:lstStyle/>
          <a:p>
            <a:fld id="{22060DFA-BE0A-43C9-A61E-C498FDE4CE6E}" type="datetimeFigureOut">
              <a:rPr lang="en-US" smtClean="0"/>
              <a:t>9/6/2023</a:t>
            </a:fld>
            <a:endParaRPr lang="en-US"/>
          </a:p>
        </p:txBody>
      </p:sp>
      <p:sp>
        <p:nvSpPr>
          <p:cNvPr id="5" name="Footer Placeholder 4">
            <a:extLst>
              <a:ext uri="{FF2B5EF4-FFF2-40B4-BE49-F238E27FC236}">
                <a16:creationId xmlns:a16="http://schemas.microsoft.com/office/drawing/2014/main" id="{14BC19D5-A5FC-DC52-1B94-9A4A9EA009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C1402-DE9F-F9C1-4A48-C25048363F23}"/>
              </a:ext>
            </a:extLst>
          </p:cNvPr>
          <p:cNvSpPr>
            <a:spLocks noGrp="1"/>
          </p:cNvSpPr>
          <p:nvPr>
            <p:ph type="sldNum" sz="quarter" idx="12"/>
          </p:nvPr>
        </p:nvSpPr>
        <p:spPr/>
        <p:txBody>
          <a:bodyPr/>
          <a:lstStyle/>
          <a:p>
            <a:fld id="{74E30FA6-2AF0-4CF8-B879-F280E2E18F94}" type="slidenum">
              <a:rPr lang="en-US" smtClean="0"/>
              <a:t>‹#›</a:t>
            </a:fld>
            <a:endParaRPr lang="en-US"/>
          </a:p>
        </p:txBody>
      </p:sp>
    </p:spTree>
    <p:extLst>
      <p:ext uri="{BB962C8B-B14F-4D97-AF65-F5344CB8AC3E}">
        <p14:creationId xmlns:p14="http://schemas.microsoft.com/office/powerpoint/2010/main" val="3740892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74C65-9D07-AB2D-29F7-D694E19B7A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2078A7-2ED8-61FD-7AE1-543E1D5629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883B8-6ADA-0E38-C7E6-DA02E04E0FFD}"/>
              </a:ext>
            </a:extLst>
          </p:cNvPr>
          <p:cNvSpPr>
            <a:spLocks noGrp="1"/>
          </p:cNvSpPr>
          <p:nvPr>
            <p:ph type="dt" sz="half" idx="10"/>
          </p:nvPr>
        </p:nvSpPr>
        <p:spPr/>
        <p:txBody>
          <a:bodyPr/>
          <a:lstStyle/>
          <a:p>
            <a:fld id="{22060DFA-BE0A-43C9-A61E-C498FDE4CE6E}" type="datetimeFigureOut">
              <a:rPr lang="en-US" smtClean="0"/>
              <a:t>9/6/2023</a:t>
            </a:fld>
            <a:endParaRPr lang="en-US"/>
          </a:p>
        </p:txBody>
      </p:sp>
      <p:sp>
        <p:nvSpPr>
          <p:cNvPr id="5" name="Footer Placeholder 4">
            <a:extLst>
              <a:ext uri="{FF2B5EF4-FFF2-40B4-BE49-F238E27FC236}">
                <a16:creationId xmlns:a16="http://schemas.microsoft.com/office/drawing/2014/main" id="{C8448850-6EB7-1AF7-1E93-C2FB47522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82433-B844-2150-0872-F95547CF2E9C}"/>
              </a:ext>
            </a:extLst>
          </p:cNvPr>
          <p:cNvSpPr>
            <a:spLocks noGrp="1"/>
          </p:cNvSpPr>
          <p:nvPr>
            <p:ph type="sldNum" sz="quarter" idx="12"/>
          </p:nvPr>
        </p:nvSpPr>
        <p:spPr/>
        <p:txBody>
          <a:bodyPr/>
          <a:lstStyle/>
          <a:p>
            <a:fld id="{74E30FA6-2AF0-4CF8-B879-F280E2E18F94}" type="slidenum">
              <a:rPr lang="en-US" smtClean="0"/>
              <a:t>‹#›</a:t>
            </a:fld>
            <a:endParaRPr lang="en-US"/>
          </a:p>
        </p:txBody>
      </p:sp>
    </p:spTree>
    <p:extLst>
      <p:ext uri="{BB962C8B-B14F-4D97-AF65-F5344CB8AC3E}">
        <p14:creationId xmlns:p14="http://schemas.microsoft.com/office/powerpoint/2010/main" val="1743688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52EAF-AC21-160F-DC8C-4B68CA3145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DA27C0-5A66-B638-65B0-EC58B4923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065B88-D77E-AB72-F5EC-F64279866DA5}"/>
              </a:ext>
            </a:extLst>
          </p:cNvPr>
          <p:cNvSpPr>
            <a:spLocks noGrp="1"/>
          </p:cNvSpPr>
          <p:nvPr>
            <p:ph type="dt" sz="half" idx="10"/>
          </p:nvPr>
        </p:nvSpPr>
        <p:spPr/>
        <p:txBody>
          <a:bodyPr/>
          <a:lstStyle/>
          <a:p>
            <a:fld id="{22060DFA-BE0A-43C9-A61E-C498FDE4CE6E}" type="datetimeFigureOut">
              <a:rPr lang="en-US" smtClean="0"/>
              <a:t>9/6/2023</a:t>
            </a:fld>
            <a:endParaRPr lang="en-US"/>
          </a:p>
        </p:txBody>
      </p:sp>
      <p:sp>
        <p:nvSpPr>
          <p:cNvPr id="5" name="Footer Placeholder 4">
            <a:extLst>
              <a:ext uri="{FF2B5EF4-FFF2-40B4-BE49-F238E27FC236}">
                <a16:creationId xmlns:a16="http://schemas.microsoft.com/office/drawing/2014/main" id="{5755F224-D062-D24B-3389-157D4AF993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A6951-B118-5FCE-8166-66B4A1025C61}"/>
              </a:ext>
            </a:extLst>
          </p:cNvPr>
          <p:cNvSpPr>
            <a:spLocks noGrp="1"/>
          </p:cNvSpPr>
          <p:nvPr>
            <p:ph type="sldNum" sz="quarter" idx="12"/>
          </p:nvPr>
        </p:nvSpPr>
        <p:spPr/>
        <p:txBody>
          <a:bodyPr/>
          <a:lstStyle/>
          <a:p>
            <a:fld id="{74E30FA6-2AF0-4CF8-B879-F280E2E18F94}" type="slidenum">
              <a:rPr lang="en-US" smtClean="0"/>
              <a:t>‹#›</a:t>
            </a:fld>
            <a:endParaRPr lang="en-US"/>
          </a:p>
        </p:txBody>
      </p:sp>
    </p:spTree>
    <p:extLst>
      <p:ext uri="{BB962C8B-B14F-4D97-AF65-F5344CB8AC3E}">
        <p14:creationId xmlns:p14="http://schemas.microsoft.com/office/powerpoint/2010/main" val="1734096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48DB-E809-F0D6-737E-7224695372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37578B-934F-DE4C-FA51-8D33395084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D30106-BD1F-60A6-F4FE-E4A8EA42CC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38FC6F-DFF5-5DB3-5087-329CF722650D}"/>
              </a:ext>
            </a:extLst>
          </p:cNvPr>
          <p:cNvSpPr>
            <a:spLocks noGrp="1"/>
          </p:cNvSpPr>
          <p:nvPr>
            <p:ph type="dt" sz="half" idx="10"/>
          </p:nvPr>
        </p:nvSpPr>
        <p:spPr/>
        <p:txBody>
          <a:bodyPr/>
          <a:lstStyle/>
          <a:p>
            <a:fld id="{22060DFA-BE0A-43C9-A61E-C498FDE4CE6E}" type="datetimeFigureOut">
              <a:rPr lang="en-US" smtClean="0"/>
              <a:t>9/6/2023</a:t>
            </a:fld>
            <a:endParaRPr lang="en-US"/>
          </a:p>
        </p:txBody>
      </p:sp>
      <p:sp>
        <p:nvSpPr>
          <p:cNvPr id="6" name="Footer Placeholder 5">
            <a:extLst>
              <a:ext uri="{FF2B5EF4-FFF2-40B4-BE49-F238E27FC236}">
                <a16:creationId xmlns:a16="http://schemas.microsoft.com/office/drawing/2014/main" id="{FD85B2B6-DB71-A7E0-AF32-231653CBAB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27BAED-75DF-9DCC-730B-B913A661AF83}"/>
              </a:ext>
            </a:extLst>
          </p:cNvPr>
          <p:cNvSpPr>
            <a:spLocks noGrp="1"/>
          </p:cNvSpPr>
          <p:nvPr>
            <p:ph type="sldNum" sz="quarter" idx="12"/>
          </p:nvPr>
        </p:nvSpPr>
        <p:spPr/>
        <p:txBody>
          <a:bodyPr/>
          <a:lstStyle/>
          <a:p>
            <a:fld id="{74E30FA6-2AF0-4CF8-B879-F280E2E18F94}" type="slidenum">
              <a:rPr lang="en-US" smtClean="0"/>
              <a:t>‹#›</a:t>
            </a:fld>
            <a:endParaRPr lang="en-US"/>
          </a:p>
        </p:txBody>
      </p:sp>
    </p:spTree>
    <p:extLst>
      <p:ext uri="{BB962C8B-B14F-4D97-AF65-F5344CB8AC3E}">
        <p14:creationId xmlns:p14="http://schemas.microsoft.com/office/powerpoint/2010/main" val="4027739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4527-021A-B755-59C8-7A11AEA73A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C254EF-D5CE-4025-1D26-C8997519A0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D2790-C157-46B7-0FE0-0D2AEEE1B3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C33D7B-33C4-2844-373A-F07EC68B98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DA4F72-D9CC-27A4-04F2-2437F36EC7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E7425A-A74F-19BE-00B4-496D2420F2BD}"/>
              </a:ext>
            </a:extLst>
          </p:cNvPr>
          <p:cNvSpPr>
            <a:spLocks noGrp="1"/>
          </p:cNvSpPr>
          <p:nvPr>
            <p:ph type="dt" sz="half" idx="10"/>
          </p:nvPr>
        </p:nvSpPr>
        <p:spPr/>
        <p:txBody>
          <a:bodyPr/>
          <a:lstStyle/>
          <a:p>
            <a:fld id="{22060DFA-BE0A-43C9-A61E-C498FDE4CE6E}" type="datetimeFigureOut">
              <a:rPr lang="en-US" smtClean="0"/>
              <a:t>9/6/2023</a:t>
            </a:fld>
            <a:endParaRPr lang="en-US"/>
          </a:p>
        </p:txBody>
      </p:sp>
      <p:sp>
        <p:nvSpPr>
          <p:cNvPr id="8" name="Footer Placeholder 7">
            <a:extLst>
              <a:ext uri="{FF2B5EF4-FFF2-40B4-BE49-F238E27FC236}">
                <a16:creationId xmlns:a16="http://schemas.microsoft.com/office/drawing/2014/main" id="{68E865DE-3869-FAD4-D408-0E1D2C21AD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060091-2828-1287-7D20-04A25D9A738D}"/>
              </a:ext>
            </a:extLst>
          </p:cNvPr>
          <p:cNvSpPr>
            <a:spLocks noGrp="1"/>
          </p:cNvSpPr>
          <p:nvPr>
            <p:ph type="sldNum" sz="quarter" idx="12"/>
          </p:nvPr>
        </p:nvSpPr>
        <p:spPr/>
        <p:txBody>
          <a:bodyPr/>
          <a:lstStyle/>
          <a:p>
            <a:fld id="{74E30FA6-2AF0-4CF8-B879-F280E2E18F94}" type="slidenum">
              <a:rPr lang="en-US" smtClean="0"/>
              <a:t>‹#›</a:t>
            </a:fld>
            <a:endParaRPr lang="en-US"/>
          </a:p>
        </p:txBody>
      </p:sp>
    </p:spTree>
    <p:extLst>
      <p:ext uri="{BB962C8B-B14F-4D97-AF65-F5344CB8AC3E}">
        <p14:creationId xmlns:p14="http://schemas.microsoft.com/office/powerpoint/2010/main" val="3645415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2881-92F0-8ED7-3716-3DB069179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F786C1-362B-1793-B8A6-AFB5FD71027C}"/>
              </a:ext>
            </a:extLst>
          </p:cNvPr>
          <p:cNvSpPr>
            <a:spLocks noGrp="1"/>
          </p:cNvSpPr>
          <p:nvPr>
            <p:ph type="dt" sz="half" idx="10"/>
          </p:nvPr>
        </p:nvSpPr>
        <p:spPr/>
        <p:txBody>
          <a:bodyPr/>
          <a:lstStyle/>
          <a:p>
            <a:fld id="{22060DFA-BE0A-43C9-A61E-C498FDE4CE6E}" type="datetimeFigureOut">
              <a:rPr lang="en-US" smtClean="0"/>
              <a:t>9/6/2023</a:t>
            </a:fld>
            <a:endParaRPr lang="en-US"/>
          </a:p>
        </p:txBody>
      </p:sp>
      <p:sp>
        <p:nvSpPr>
          <p:cNvPr id="4" name="Footer Placeholder 3">
            <a:extLst>
              <a:ext uri="{FF2B5EF4-FFF2-40B4-BE49-F238E27FC236}">
                <a16:creationId xmlns:a16="http://schemas.microsoft.com/office/drawing/2014/main" id="{0A5C4D97-83DD-F7AC-3F0A-B666CA6563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DCF52D-45B3-6168-6D44-B3CA210874F0}"/>
              </a:ext>
            </a:extLst>
          </p:cNvPr>
          <p:cNvSpPr>
            <a:spLocks noGrp="1"/>
          </p:cNvSpPr>
          <p:nvPr>
            <p:ph type="sldNum" sz="quarter" idx="12"/>
          </p:nvPr>
        </p:nvSpPr>
        <p:spPr/>
        <p:txBody>
          <a:bodyPr/>
          <a:lstStyle/>
          <a:p>
            <a:fld id="{74E30FA6-2AF0-4CF8-B879-F280E2E18F94}" type="slidenum">
              <a:rPr lang="en-US" smtClean="0"/>
              <a:t>‹#›</a:t>
            </a:fld>
            <a:endParaRPr lang="en-US"/>
          </a:p>
        </p:txBody>
      </p:sp>
    </p:spTree>
    <p:extLst>
      <p:ext uri="{BB962C8B-B14F-4D97-AF65-F5344CB8AC3E}">
        <p14:creationId xmlns:p14="http://schemas.microsoft.com/office/powerpoint/2010/main" val="4438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99BFE-F99B-74B8-858C-3F9C3845D7D1}"/>
              </a:ext>
            </a:extLst>
          </p:cNvPr>
          <p:cNvSpPr>
            <a:spLocks noGrp="1"/>
          </p:cNvSpPr>
          <p:nvPr>
            <p:ph type="dt" sz="half" idx="10"/>
          </p:nvPr>
        </p:nvSpPr>
        <p:spPr/>
        <p:txBody>
          <a:bodyPr/>
          <a:lstStyle/>
          <a:p>
            <a:fld id="{22060DFA-BE0A-43C9-A61E-C498FDE4CE6E}" type="datetimeFigureOut">
              <a:rPr lang="en-US" smtClean="0"/>
              <a:t>9/6/2023</a:t>
            </a:fld>
            <a:endParaRPr lang="en-US"/>
          </a:p>
        </p:txBody>
      </p:sp>
      <p:sp>
        <p:nvSpPr>
          <p:cNvPr id="3" name="Footer Placeholder 2">
            <a:extLst>
              <a:ext uri="{FF2B5EF4-FFF2-40B4-BE49-F238E27FC236}">
                <a16:creationId xmlns:a16="http://schemas.microsoft.com/office/drawing/2014/main" id="{21C633A8-D7EA-CCFD-2CB6-3871185255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57E37A-8538-9B62-8051-AB35DFDC6858}"/>
              </a:ext>
            </a:extLst>
          </p:cNvPr>
          <p:cNvSpPr>
            <a:spLocks noGrp="1"/>
          </p:cNvSpPr>
          <p:nvPr>
            <p:ph type="sldNum" sz="quarter" idx="12"/>
          </p:nvPr>
        </p:nvSpPr>
        <p:spPr/>
        <p:txBody>
          <a:bodyPr/>
          <a:lstStyle/>
          <a:p>
            <a:fld id="{74E30FA6-2AF0-4CF8-B879-F280E2E18F94}" type="slidenum">
              <a:rPr lang="en-US" smtClean="0"/>
              <a:t>‹#›</a:t>
            </a:fld>
            <a:endParaRPr lang="en-US"/>
          </a:p>
        </p:txBody>
      </p:sp>
    </p:spTree>
    <p:extLst>
      <p:ext uri="{BB962C8B-B14F-4D97-AF65-F5344CB8AC3E}">
        <p14:creationId xmlns:p14="http://schemas.microsoft.com/office/powerpoint/2010/main" val="145814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48ED-70BE-7D6B-C1FB-FEF3751FC5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53B9B4-9A26-B51A-598E-5679DE6A1F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332A3F-31BA-D4F0-413E-64C1BF6AD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5A1C15-0CE6-124D-5D81-100623416639}"/>
              </a:ext>
            </a:extLst>
          </p:cNvPr>
          <p:cNvSpPr>
            <a:spLocks noGrp="1"/>
          </p:cNvSpPr>
          <p:nvPr>
            <p:ph type="dt" sz="half" idx="10"/>
          </p:nvPr>
        </p:nvSpPr>
        <p:spPr/>
        <p:txBody>
          <a:bodyPr/>
          <a:lstStyle/>
          <a:p>
            <a:fld id="{22060DFA-BE0A-43C9-A61E-C498FDE4CE6E}" type="datetimeFigureOut">
              <a:rPr lang="en-US" smtClean="0"/>
              <a:t>9/6/2023</a:t>
            </a:fld>
            <a:endParaRPr lang="en-US"/>
          </a:p>
        </p:txBody>
      </p:sp>
      <p:sp>
        <p:nvSpPr>
          <p:cNvPr id="6" name="Footer Placeholder 5">
            <a:extLst>
              <a:ext uri="{FF2B5EF4-FFF2-40B4-BE49-F238E27FC236}">
                <a16:creationId xmlns:a16="http://schemas.microsoft.com/office/drawing/2014/main" id="{126593C7-B71E-91DA-C727-EB35CE7178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A5AF83-8AD8-A972-65D0-437C488871C6}"/>
              </a:ext>
            </a:extLst>
          </p:cNvPr>
          <p:cNvSpPr>
            <a:spLocks noGrp="1"/>
          </p:cNvSpPr>
          <p:nvPr>
            <p:ph type="sldNum" sz="quarter" idx="12"/>
          </p:nvPr>
        </p:nvSpPr>
        <p:spPr/>
        <p:txBody>
          <a:bodyPr/>
          <a:lstStyle/>
          <a:p>
            <a:fld id="{74E30FA6-2AF0-4CF8-B879-F280E2E18F94}" type="slidenum">
              <a:rPr lang="en-US" smtClean="0"/>
              <a:t>‹#›</a:t>
            </a:fld>
            <a:endParaRPr lang="en-US"/>
          </a:p>
        </p:txBody>
      </p:sp>
    </p:spTree>
    <p:extLst>
      <p:ext uri="{BB962C8B-B14F-4D97-AF65-F5344CB8AC3E}">
        <p14:creationId xmlns:p14="http://schemas.microsoft.com/office/powerpoint/2010/main" val="169559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B560-A76C-C0E2-6012-174A38581C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033211-F6E0-CBC6-6589-1CD6FDC2C4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F2D5E8-CD56-563D-4389-754CDCE9A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7DF96C-CDA6-C166-8EA4-6EF02D4BF533}"/>
              </a:ext>
            </a:extLst>
          </p:cNvPr>
          <p:cNvSpPr>
            <a:spLocks noGrp="1"/>
          </p:cNvSpPr>
          <p:nvPr>
            <p:ph type="dt" sz="half" idx="10"/>
          </p:nvPr>
        </p:nvSpPr>
        <p:spPr/>
        <p:txBody>
          <a:bodyPr/>
          <a:lstStyle/>
          <a:p>
            <a:fld id="{22060DFA-BE0A-43C9-A61E-C498FDE4CE6E}" type="datetimeFigureOut">
              <a:rPr lang="en-US" smtClean="0"/>
              <a:t>9/6/2023</a:t>
            </a:fld>
            <a:endParaRPr lang="en-US"/>
          </a:p>
        </p:txBody>
      </p:sp>
      <p:sp>
        <p:nvSpPr>
          <p:cNvPr id="6" name="Footer Placeholder 5">
            <a:extLst>
              <a:ext uri="{FF2B5EF4-FFF2-40B4-BE49-F238E27FC236}">
                <a16:creationId xmlns:a16="http://schemas.microsoft.com/office/drawing/2014/main" id="{6204CFC1-13C7-A4B6-AA0B-687A968638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D1CD67-AD71-D1D6-9D94-ACC2BE9849F2}"/>
              </a:ext>
            </a:extLst>
          </p:cNvPr>
          <p:cNvSpPr>
            <a:spLocks noGrp="1"/>
          </p:cNvSpPr>
          <p:nvPr>
            <p:ph type="sldNum" sz="quarter" idx="12"/>
          </p:nvPr>
        </p:nvSpPr>
        <p:spPr/>
        <p:txBody>
          <a:bodyPr/>
          <a:lstStyle/>
          <a:p>
            <a:fld id="{74E30FA6-2AF0-4CF8-B879-F280E2E18F94}" type="slidenum">
              <a:rPr lang="en-US" smtClean="0"/>
              <a:t>‹#›</a:t>
            </a:fld>
            <a:endParaRPr lang="en-US"/>
          </a:p>
        </p:txBody>
      </p:sp>
    </p:spTree>
    <p:extLst>
      <p:ext uri="{BB962C8B-B14F-4D97-AF65-F5344CB8AC3E}">
        <p14:creationId xmlns:p14="http://schemas.microsoft.com/office/powerpoint/2010/main" val="3990116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A83133-7E24-F2C7-DBD8-62AA40E68F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4B1029-9E02-4253-C0F3-D193BC04E9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DE7EDB-BD3D-9F2E-7CBD-CFFF089874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60DFA-BE0A-43C9-A61E-C498FDE4CE6E}" type="datetimeFigureOut">
              <a:rPr lang="en-US" smtClean="0"/>
              <a:t>9/6/2023</a:t>
            </a:fld>
            <a:endParaRPr lang="en-US"/>
          </a:p>
        </p:txBody>
      </p:sp>
      <p:sp>
        <p:nvSpPr>
          <p:cNvPr id="5" name="Footer Placeholder 4">
            <a:extLst>
              <a:ext uri="{FF2B5EF4-FFF2-40B4-BE49-F238E27FC236}">
                <a16:creationId xmlns:a16="http://schemas.microsoft.com/office/drawing/2014/main" id="{1D461AFB-2266-2B6F-A356-06842384F1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2897A5-DF1D-B9D8-0B69-D40010815A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30FA6-2AF0-4CF8-B879-F280E2E18F94}" type="slidenum">
              <a:rPr lang="en-US" smtClean="0"/>
              <a:t>‹#›</a:t>
            </a:fld>
            <a:endParaRPr lang="en-US"/>
          </a:p>
        </p:txBody>
      </p:sp>
    </p:spTree>
    <p:extLst>
      <p:ext uri="{BB962C8B-B14F-4D97-AF65-F5344CB8AC3E}">
        <p14:creationId xmlns:p14="http://schemas.microsoft.com/office/powerpoint/2010/main" val="1799334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jpeg"/><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508FAD6-B12B-F0ED-0256-62035D69C2CF}"/>
              </a:ext>
            </a:extLst>
          </p:cNvPr>
          <p:cNvSpPr>
            <a:spLocks noGrp="1"/>
          </p:cNvSpPr>
          <p:nvPr>
            <p:ph type="ctrTitle"/>
          </p:nvPr>
        </p:nvSpPr>
        <p:spPr>
          <a:xfrm>
            <a:off x="277402" y="-17125"/>
            <a:ext cx="3483799" cy="3446508"/>
          </a:xfrm>
        </p:spPr>
        <p:txBody>
          <a:bodyPr anchor="t">
            <a:normAutofit/>
          </a:bodyPr>
          <a:lstStyle/>
          <a:p>
            <a:pPr algn="l"/>
            <a:r>
              <a:rPr lang="en-US" sz="4000" dirty="0">
                <a:solidFill>
                  <a:schemeClr val="bg1"/>
                </a:solidFill>
              </a:rPr>
              <a:t>Unlocking Insights from the Indian Premier League</a:t>
            </a:r>
            <a:br>
              <a:rPr lang="en-US" sz="4000" dirty="0">
                <a:solidFill>
                  <a:srgbClr val="FFFFFF"/>
                </a:solidFill>
              </a:rPr>
            </a:br>
            <a:endParaRPr lang="en-US" sz="4000" dirty="0">
              <a:solidFill>
                <a:srgbClr val="FFFFFF"/>
              </a:solidFill>
            </a:endParaRPr>
          </a:p>
        </p:txBody>
      </p:sp>
      <p:sp>
        <p:nvSpPr>
          <p:cNvPr id="3" name="Subtitle 2">
            <a:extLst>
              <a:ext uri="{FF2B5EF4-FFF2-40B4-BE49-F238E27FC236}">
                <a16:creationId xmlns:a16="http://schemas.microsoft.com/office/drawing/2014/main" id="{DEEC6961-D86C-4AD8-E3C8-111A368D68F4}"/>
              </a:ext>
            </a:extLst>
          </p:cNvPr>
          <p:cNvSpPr>
            <a:spLocks noGrp="1"/>
          </p:cNvSpPr>
          <p:nvPr>
            <p:ph type="subTitle" idx="1"/>
          </p:nvPr>
        </p:nvSpPr>
        <p:spPr>
          <a:xfrm>
            <a:off x="554805" y="4914900"/>
            <a:ext cx="3483799" cy="1160530"/>
          </a:xfrm>
        </p:spPr>
        <p:txBody>
          <a:bodyPr anchor="b">
            <a:normAutofit fontScale="92500" lnSpcReduction="10000"/>
          </a:bodyPr>
          <a:lstStyle/>
          <a:p>
            <a:pPr marL="342900" indent="-342900" algn="l">
              <a:buClr>
                <a:schemeClr val="tx1">
                  <a:lumMod val="85000"/>
                  <a:lumOff val="15000"/>
                </a:schemeClr>
              </a:buClr>
              <a:buFont typeface="Wingdings" panose="05000000000000000000" pitchFamily="2" charset="2"/>
              <a:buChar char="Ø"/>
            </a:pPr>
            <a:r>
              <a:rPr lang="en-US" b="1" dirty="0">
                <a:solidFill>
                  <a:schemeClr val="bg1"/>
                </a:solidFill>
              </a:rPr>
              <a:t>Ranjith</a:t>
            </a:r>
          </a:p>
          <a:p>
            <a:pPr algn="l">
              <a:buClr>
                <a:schemeClr val="tx1">
                  <a:lumMod val="85000"/>
                  <a:lumOff val="15000"/>
                </a:schemeClr>
              </a:buClr>
            </a:pPr>
            <a:r>
              <a:rPr lang="en-US" b="1" dirty="0">
                <a:solidFill>
                  <a:schemeClr val="bg1"/>
                </a:solidFill>
              </a:rPr>
              <a:t>          &amp;</a:t>
            </a:r>
          </a:p>
          <a:p>
            <a:pPr marL="342900" indent="-342900" algn="l">
              <a:buClr>
                <a:schemeClr val="tx1">
                  <a:lumMod val="85000"/>
                  <a:lumOff val="15000"/>
                </a:schemeClr>
              </a:buClr>
              <a:buFont typeface="Wingdings" panose="05000000000000000000" pitchFamily="2" charset="2"/>
              <a:buChar char="Ø"/>
            </a:pPr>
            <a:r>
              <a:rPr lang="en-US" b="1" dirty="0" err="1">
                <a:solidFill>
                  <a:schemeClr val="bg1"/>
                </a:solidFill>
              </a:rPr>
              <a:t>Shivanshu</a:t>
            </a:r>
            <a:endParaRPr lang="en-US" b="1" dirty="0">
              <a:solidFill>
                <a:schemeClr val="bg1"/>
              </a:solidFill>
            </a:endParaRPr>
          </a:p>
        </p:txBody>
      </p:sp>
      <p:pic>
        <p:nvPicPr>
          <p:cNvPr id="1026" name="Picture 2">
            <a:extLst>
              <a:ext uri="{FF2B5EF4-FFF2-40B4-BE49-F238E27FC236}">
                <a16:creationId xmlns:a16="http://schemas.microsoft.com/office/drawing/2014/main" id="{6FCA1AAD-42FD-0C26-0F9A-62346F2B925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02428" y="782570"/>
            <a:ext cx="7225748" cy="5292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760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descr="A blue and yellow triangle pattern&#10;&#10;Description automatically generated">
            <a:extLst>
              <a:ext uri="{FF2B5EF4-FFF2-40B4-BE49-F238E27FC236}">
                <a16:creationId xmlns:a16="http://schemas.microsoft.com/office/drawing/2014/main" id="{D34B6D20-FC40-2724-57CA-314A743D53A1}"/>
              </a:ext>
            </a:extLst>
          </p:cNvPr>
          <p:cNvPicPr>
            <a:picLocks noChangeAspect="1"/>
          </p:cNvPicPr>
          <p:nvPr/>
        </p:nvPicPr>
        <p:blipFill rotWithShape="1">
          <a:blip r:embed="rId2"/>
          <a:srcRect t="15230" r="9091" b="8162"/>
          <a:stretch/>
        </p:blipFill>
        <p:spPr>
          <a:xfrm>
            <a:off x="20" y="10"/>
            <a:ext cx="12925900" cy="7270820"/>
          </a:xfrm>
          <a:prstGeom prst="rect">
            <a:avLst/>
          </a:prstGeom>
        </p:spPr>
      </p:pic>
      <p:sp>
        <p:nvSpPr>
          <p:cNvPr id="37" name="Rectangle 36">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D77617-7F4F-75AB-F42D-57184641C2F3}"/>
              </a:ext>
            </a:extLst>
          </p:cNvPr>
          <p:cNvSpPr>
            <a:spLocks noGrp="1"/>
          </p:cNvSpPr>
          <p:nvPr>
            <p:ph type="title"/>
          </p:nvPr>
        </p:nvSpPr>
        <p:spPr>
          <a:xfrm>
            <a:off x="635000" y="63501"/>
            <a:ext cx="9855200" cy="1146175"/>
          </a:xfrm>
        </p:spPr>
        <p:txBody>
          <a:bodyPr>
            <a:normAutofit/>
          </a:bodyPr>
          <a:lstStyle/>
          <a:p>
            <a:r>
              <a:rPr lang="en-US" sz="2400" b="1" dirty="0"/>
              <a:t>EDA Conclusion</a:t>
            </a:r>
          </a:p>
        </p:txBody>
      </p:sp>
      <p:graphicFrame>
        <p:nvGraphicFramePr>
          <p:cNvPr id="26" name="Rectangle 1">
            <a:extLst>
              <a:ext uri="{FF2B5EF4-FFF2-40B4-BE49-F238E27FC236}">
                <a16:creationId xmlns:a16="http://schemas.microsoft.com/office/drawing/2014/main" id="{94CB98E6-10B4-2B7F-B55B-946ABB6B251F}"/>
              </a:ext>
            </a:extLst>
          </p:cNvPr>
          <p:cNvGraphicFramePr>
            <a:graphicFrameLocks noGrp="1"/>
          </p:cNvGraphicFramePr>
          <p:nvPr>
            <p:ph idx="1"/>
            <p:extLst>
              <p:ext uri="{D42A27DB-BD31-4B8C-83A1-F6EECF244321}">
                <p14:modId xmlns:p14="http://schemas.microsoft.com/office/powerpoint/2010/main" val="2264840017"/>
              </p:ext>
            </p:extLst>
          </p:nvPr>
        </p:nvGraphicFramePr>
        <p:xfrm>
          <a:off x="635000" y="1273168"/>
          <a:ext cx="10782300" cy="51657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0969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8DC2C05-9966-F733-B6BA-1257E9E860CF}"/>
              </a:ext>
            </a:extLst>
          </p:cNvPr>
          <p:cNvSpPr>
            <a:spLocks noGrp="1"/>
          </p:cNvSpPr>
          <p:nvPr>
            <p:ph type="title"/>
          </p:nvPr>
        </p:nvSpPr>
        <p:spPr>
          <a:xfrm>
            <a:off x="838200" y="365125"/>
            <a:ext cx="5387502" cy="1325563"/>
          </a:xfrm>
        </p:spPr>
        <p:txBody>
          <a:bodyPr>
            <a:normAutofit/>
          </a:bodyPr>
          <a:lstStyle/>
          <a:p>
            <a:r>
              <a:rPr lang="en-US"/>
              <a:t>Why Predictions ?</a:t>
            </a:r>
          </a:p>
        </p:txBody>
      </p:sp>
      <p:sp>
        <p:nvSpPr>
          <p:cNvPr id="3" name="Content Placeholder 2">
            <a:extLst>
              <a:ext uri="{FF2B5EF4-FFF2-40B4-BE49-F238E27FC236}">
                <a16:creationId xmlns:a16="http://schemas.microsoft.com/office/drawing/2014/main" id="{41D177FD-E404-D8FB-F12C-58468CFC1CC8}"/>
              </a:ext>
            </a:extLst>
          </p:cNvPr>
          <p:cNvSpPr>
            <a:spLocks noGrp="1"/>
          </p:cNvSpPr>
          <p:nvPr>
            <p:ph idx="1"/>
          </p:nvPr>
        </p:nvSpPr>
        <p:spPr>
          <a:xfrm>
            <a:off x="838200" y="1825625"/>
            <a:ext cx="5387502" cy="4351338"/>
          </a:xfrm>
        </p:spPr>
        <p:txBody>
          <a:bodyPr>
            <a:normAutofit/>
          </a:bodyPr>
          <a:lstStyle/>
          <a:p>
            <a:r>
              <a:rPr lang="en-US" b="0" i="0" dirty="0">
                <a:effectLst/>
                <a:latin typeface="Söhne"/>
              </a:rPr>
              <a:t>Predictive analytics helps teams strategize, sponsors make informed decisions, and fans engage more deeply with the sport.</a:t>
            </a:r>
            <a:endParaRPr lang="en-US" dirty="0"/>
          </a:p>
        </p:txBody>
      </p:sp>
      <p:pic>
        <p:nvPicPr>
          <p:cNvPr id="14" name="Picture 13" descr="Large skydiving group mid-air">
            <a:extLst>
              <a:ext uri="{FF2B5EF4-FFF2-40B4-BE49-F238E27FC236}">
                <a16:creationId xmlns:a16="http://schemas.microsoft.com/office/drawing/2014/main" id="{FC2FC505-114A-54BC-EF9E-3E954B499FB3}"/>
              </a:ext>
            </a:extLst>
          </p:cNvPr>
          <p:cNvPicPr>
            <a:picLocks noChangeAspect="1"/>
          </p:cNvPicPr>
          <p:nvPr/>
        </p:nvPicPr>
        <p:blipFill rotWithShape="1">
          <a:blip r:embed="rId2"/>
          <a:srcRect l="17201" r="1620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27"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693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Rectangle 4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7E697E5-B792-88AF-797A-B08A5EC08D07}"/>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b="0" i="0" kern="1200">
                <a:solidFill>
                  <a:srgbClr val="FFFFFF"/>
                </a:solidFill>
                <a:effectLst/>
                <a:latin typeface="+mj-lt"/>
                <a:ea typeface="+mj-ea"/>
                <a:cs typeface="+mj-cs"/>
              </a:rPr>
              <a:t>Algorithms explored</a:t>
            </a:r>
            <a:endParaRPr lang="en-US" sz="40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D318BEF8-0424-CC53-9292-0F1BCA119F9C}"/>
              </a:ext>
            </a:extLst>
          </p:cNvPr>
          <p:cNvSpPr>
            <a:spLocks noGrp="1"/>
          </p:cNvSpPr>
          <p:nvPr>
            <p:ph type="subTitle" idx="1"/>
          </p:nvPr>
        </p:nvSpPr>
        <p:spPr>
          <a:xfrm>
            <a:off x="4810259" y="649480"/>
            <a:ext cx="6555347" cy="5546047"/>
          </a:xfrm>
        </p:spPr>
        <p:txBody>
          <a:bodyPr vert="horz" lIns="91440" tIns="45720" rIns="91440" bIns="45720" rtlCol="0" anchor="ctr">
            <a:normAutofit/>
          </a:bodyPr>
          <a:lstStyle/>
          <a:p>
            <a:pPr indent="-228600" algn="l">
              <a:buFont typeface="Arial" panose="020B0604020202020204" pitchFamily="34" charset="0"/>
              <a:buChar char="•"/>
            </a:pPr>
            <a:r>
              <a:rPr lang="en-US" b="1" i="0">
                <a:effectLst/>
              </a:rPr>
              <a:t>Match Outcome Prediction (Classification)</a:t>
            </a:r>
            <a:r>
              <a:rPr lang="en-US" b="0" i="0">
                <a:effectLst/>
              </a:rPr>
              <a:t>: Determine the winner of a given match based on various features.</a:t>
            </a:r>
          </a:p>
          <a:p>
            <a:pPr indent="-228600" algn="l">
              <a:buFont typeface="Arial" panose="020B0604020202020204" pitchFamily="34" charset="0"/>
              <a:buChar char="•"/>
            </a:pPr>
            <a:r>
              <a:rPr lang="en-US" b="1" i="0">
                <a:effectLst/>
              </a:rPr>
              <a:t>Time Series Forecasting</a:t>
            </a:r>
            <a:r>
              <a:rPr lang="en-US" b="0" i="0">
                <a:effectLst/>
              </a:rPr>
              <a:t>: Forecast team performance metrics over upcoming matches to discern patterns and trends.</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149325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F3B3B9-FB35-D110-FB74-09C7BEFA221C}"/>
              </a:ext>
            </a:extLst>
          </p:cNvPr>
          <p:cNvSpPr>
            <a:spLocks noGrp="1"/>
          </p:cNvSpPr>
          <p:nvPr>
            <p:ph type="title"/>
          </p:nvPr>
        </p:nvSpPr>
        <p:spPr>
          <a:xfrm>
            <a:off x="655320" y="533750"/>
            <a:ext cx="6155988" cy="1182927"/>
          </a:xfrm>
        </p:spPr>
        <p:txBody>
          <a:bodyPr anchor="b">
            <a:normAutofit/>
          </a:bodyPr>
          <a:lstStyle/>
          <a:p>
            <a:r>
              <a:rPr lang="en-US" sz="3900" b="0" i="0">
                <a:effectLst/>
                <a:latin typeface="Söhne"/>
              </a:rPr>
              <a:t>Match Outcome Prediction</a:t>
            </a:r>
            <a:endParaRPr lang="en-US" sz="3900" dirty="0"/>
          </a:p>
        </p:txBody>
      </p:sp>
      <p:cxnSp>
        <p:nvCxnSpPr>
          <p:cNvPr id="28" name="Straight Connector 2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4FCE3B-FE4E-44DB-F10D-3093E61E392A}"/>
              </a:ext>
            </a:extLst>
          </p:cNvPr>
          <p:cNvSpPr>
            <a:spLocks noGrp="1"/>
          </p:cNvSpPr>
          <p:nvPr>
            <p:ph idx="1"/>
          </p:nvPr>
        </p:nvSpPr>
        <p:spPr>
          <a:xfrm>
            <a:off x="351657" y="2189928"/>
            <a:ext cx="7467600" cy="4501510"/>
          </a:xfrm>
        </p:spPr>
        <p:txBody>
          <a:bodyPr anchor="t">
            <a:normAutofit/>
          </a:bodyPr>
          <a:lstStyle/>
          <a:p>
            <a:pPr>
              <a:buFont typeface="Arial" panose="020B0604020202020204" pitchFamily="34" charset="0"/>
              <a:buChar char="•"/>
            </a:pPr>
            <a:r>
              <a:rPr lang="en-US" sz="2000" b="1" i="0" dirty="0">
                <a:solidFill>
                  <a:schemeClr val="tx1">
                    <a:alpha val="80000"/>
                  </a:schemeClr>
                </a:solidFill>
                <a:effectLst/>
                <a:latin typeface="Söhne"/>
              </a:rPr>
              <a:t>Objective</a:t>
            </a:r>
            <a:r>
              <a:rPr lang="en-US" sz="2000" b="0" i="0" dirty="0">
                <a:solidFill>
                  <a:schemeClr val="tx1">
                    <a:alpha val="80000"/>
                  </a:schemeClr>
                </a:solidFill>
                <a:effectLst/>
                <a:latin typeface="Söhne"/>
              </a:rPr>
              <a:t>: Predict the winner of a match.</a:t>
            </a:r>
          </a:p>
          <a:p>
            <a:pPr>
              <a:buFont typeface="Arial" panose="020B0604020202020204" pitchFamily="34" charset="0"/>
              <a:buChar char="•"/>
            </a:pPr>
            <a:r>
              <a:rPr lang="en-US" sz="2000" b="1" i="0" dirty="0">
                <a:solidFill>
                  <a:schemeClr val="tx1">
                    <a:alpha val="80000"/>
                  </a:schemeClr>
                </a:solidFill>
                <a:effectLst/>
                <a:latin typeface="Söhne"/>
              </a:rPr>
              <a:t>Features Used</a:t>
            </a:r>
            <a:r>
              <a:rPr lang="en-US" sz="2000" b="0" i="0" dirty="0">
                <a:solidFill>
                  <a:schemeClr val="tx1">
                    <a:alpha val="80000"/>
                  </a:schemeClr>
                </a:solidFill>
                <a:effectLst/>
                <a:latin typeface="Söhne"/>
              </a:rPr>
              <a:t>: Teams playing, city, toss decision, etc.</a:t>
            </a:r>
          </a:p>
          <a:p>
            <a:r>
              <a:rPr lang="en-US" sz="2000" b="1" dirty="0">
                <a:solidFill>
                  <a:schemeClr val="tx1">
                    <a:alpha val="80000"/>
                  </a:schemeClr>
                </a:solidFill>
                <a:latin typeface="Söhne"/>
              </a:rPr>
              <a:t>Model Selection &amp; Training:</a:t>
            </a:r>
          </a:p>
          <a:p>
            <a:pPr marL="0" lvl="1" indent="0">
              <a:spcBef>
                <a:spcPts val="1000"/>
              </a:spcBef>
              <a:buNone/>
            </a:pPr>
            <a:r>
              <a:rPr lang="en-US" sz="2000" dirty="0">
                <a:solidFill>
                  <a:schemeClr val="tx1">
                    <a:alpha val="80000"/>
                  </a:schemeClr>
                </a:solidFill>
                <a:latin typeface="Söhne"/>
              </a:rPr>
              <a:t> We used the Random Forest classifier, which generally provides good results without much hyperparameter tuning.</a:t>
            </a:r>
          </a:p>
          <a:p>
            <a:r>
              <a:rPr lang="en-US" sz="2000" b="1" dirty="0">
                <a:solidFill>
                  <a:schemeClr val="tx1">
                    <a:alpha val="80000"/>
                  </a:schemeClr>
                </a:solidFill>
                <a:latin typeface="Söhne"/>
              </a:rPr>
              <a:t>Model Evaluation:</a:t>
            </a:r>
          </a:p>
          <a:p>
            <a:pPr marL="0" lvl="1" indent="0">
              <a:spcBef>
                <a:spcPts val="1000"/>
              </a:spcBef>
              <a:buNone/>
            </a:pPr>
            <a:r>
              <a:rPr lang="en-US" sz="2000" dirty="0">
                <a:solidFill>
                  <a:schemeClr val="tx1">
                    <a:alpha val="80000"/>
                  </a:schemeClr>
                </a:solidFill>
                <a:latin typeface="Söhne"/>
              </a:rPr>
              <a:t>    Used accuracy as a metric to evaluate the model on the testing set.</a:t>
            </a:r>
          </a:p>
          <a:p>
            <a:pPr>
              <a:buFont typeface="Arial" panose="020B0604020202020204" pitchFamily="34" charset="0"/>
              <a:buChar char="•"/>
            </a:pPr>
            <a:endParaRPr lang="en-US" sz="2000" b="0" i="0" dirty="0">
              <a:solidFill>
                <a:schemeClr val="tx1">
                  <a:alpha val="80000"/>
                </a:schemeClr>
              </a:solidFill>
              <a:effectLst/>
              <a:latin typeface="Söhne"/>
            </a:endParaRPr>
          </a:p>
          <a:p>
            <a:pPr>
              <a:buFont typeface="Arial" panose="020B0604020202020204" pitchFamily="34" charset="0"/>
              <a:buChar char="•"/>
            </a:pPr>
            <a:r>
              <a:rPr lang="en-US" sz="2000" b="1" i="0" dirty="0">
                <a:solidFill>
                  <a:schemeClr val="tx1">
                    <a:alpha val="80000"/>
                  </a:schemeClr>
                </a:solidFill>
                <a:effectLst/>
                <a:latin typeface="Söhne"/>
              </a:rPr>
              <a:t>Model &amp; Results</a:t>
            </a:r>
            <a:r>
              <a:rPr lang="en-US" sz="2000" b="0" i="0" dirty="0">
                <a:solidFill>
                  <a:schemeClr val="tx1">
                    <a:alpha val="80000"/>
                  </a:schemeClr>
                </a:solidFill>
                <a:effectLst/>
                <a:latin typeface="Söhne"/>
              </a:rPr>
              <a:t>: Utilized the Random Forest Classifier with an accuracy of approximately 49.25%.</a:t>
            </a:r>
          </a:p>
          <a:p>
            <a:endParaRPr lang="en-US" sz="2000" dirty="0">
              <a:solidFill>
                <a:schemeClr val="tx1">
                  <a:alpha val="80000"/>
                </a:schemeClr>
              </a:solidFill>
            </a:endParaRPr>
          </a:p>
        </p:txBody>
      </p:sp>
      <p:pic>
        <p:nvPicPr>
          <p:cNvPr id="7" name="Graphic 6" descr="Cricket">
            <a:extLst>
              <a:ext uri="{FF2B5EF4-FFF2-40B4-BE49-F238E27FC236}">
                <a16:creationId xmlns:a16="http://schemas.microsoft.com/office/drawing/2014/main" id="{BE9FA744-ECAF-BCB4-6E5B-DD239AACD0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42553049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67A8BB-F3AF-4E1C-1B7E-5730EAA72DC5}"/>
              </a:ext>
            </a:extLst>
          </p:cNvPr>
          <p:cNvSpPr>
            <a:spLocks noGrp="1"/>
          </p:cNvSpPr>
          <p:nvPr>
            <p:ph type="title"/>
          </p:nvPr>
        </p:nvSpPr>
        <p:spPr>
          <a:xfrm>
            <a:off x="1137034" y="609597"/>
            <a:ext cx="9392421" cy="1330841"/>
          </a:xfrm>
        </p:spPr>
        <p:txBody>
          <a:bodyPr>
            <a:normAutofit/>
          </a:bodyPr>
          <a:lstStyle/>
          <a:p>
            <a:r>
              <a:rPr lang="en-US" b="1" i="0">
                <a:effectLst/>
                <a:latin typeface="Söhne"/>
              </a:rPr>
              <a:t>Model Conclusion</a:t>
            </a:r>
            <a:endParaRPr lang="en-US"/>
          </a:p>
        </p:txBody>
      </p:sp>
      <p:sp>
        <p:nvSpPr>
          <p:cNvPr id="3" name="Content Placeholder 2">
            <a:extLst>
              <a:ext uri="{FF2B5EF4-FFF2-40B4-BE49-F238E27FC236}">
                <a16:creationId xmlns:a16="http://schemas.microsoft.com/office/drawing/2014/main" id="{C8D843F5-B667-2BAC-E6E2-6D748D60458B}"/>
              </a:ext>
            </a:extLst>
          </p:cNvPr>
          <p:cNvSpPr>
            <a:spLocks noGrp="1"/>
          </p:cNvSpPr>
          <p:nvPr>
            <p:ph idx="1"/>
          </p:nvPr>
        </p:nvSpPr>
        <p:spPr>
          <a:xfrm>
            <a:off x="1137034" y="2198362"/>
            <a:ext cx="4958966" cy="3917773"/>
          </a:xfrm>
        </p:spPr>
        <p:txBody>
          <a:bodyPr>
            <a:normAutofit/>
          </a:bodyPr>
          <a:lstStyle/>
          <a:p>
            <a:r>
              <a:rPr lang="en-US" sz="2000" b="0" i="0" dirty="0">
                <a:effectLst/>
                <a:latin typeface="Söhne"/>
              </a:rPr>
              <a:t>Predicting the winner of a cricket match is a complex task due to the game's inherent unpredictability. An accuracy of around </a:t>
            </a:r>
            <a:r>
              <a:rPr lang="en-US" sz="2000" b="0" i="0" dirty="0">
                <a:effectLst/>
                <a:latin typeface="KaTeX_Main"/>
              </a:rPr>
              <a:t>49.25%.</a:t>
            </a:r>
          </a:p>
          <a:p>
            <a:r>
              <a:rPr lang="en-US" sz="2000" b="0" i="0" dirty="0">
                <a:effectLst/>
                <a:latin typeface="KaTeX_Main"/>
              </a:rPr>
              <a:t> 49.25%</a:t>
            </a:r>
            <a:r>
              <a:rPr lang="en-US" sz="2000" b="0" i="0" dirty="0">
                <a:effectLst/>
                <a:latin typeface="Söhne"/>
              </a:rPr>
              <a:t> suggests that the model is slightly better than random guessing. This performance can potentially be enhanced with the inclusion of more granular features, advanced algorithms, and hyperparameter tuning.</a:t>
            </a:r>
            <a:endParaRPr lang="en-US" sz="2000" dirty="0"/>
          </a:p>
        </p:txBody>
      </p:sp>
      <p:pic>
        <p:nvPicPr>
          <p:cNvPr id="4" name="Picture 2" descr="Image result for designing player hitting ball with bat cricket">
            <a:extLst>
              <a:ext uri="{FF2B5EF4-FFF2-40B4-BE49-F238E27FC236}">
                <a16:creationId xmlns:a16="http://schemas.microsoft.com/office/drawing/2014/main" id="{ED0DCDBE-F12D-209F-9796-280CFD9393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3688" y="2184914"/>
            <a:ext cx="4099863" cy="3755915"/>
          </a:xfrm>
          <a:prstGeom prst="rect">
            <a:avLst/>
          </a:prstGeom>
          <a:noFill/>
          <a:extLst>
            <a:ext uri="{909E8E84-426E-40DD-AFC4-6F175D3DCCD1}">
              <a14:hiddenFill xmlns:a14="http://schemas.microsoft.com/office/drawing/2010/main">
                <a:solidFill>
                  <a:srgbClr val="FFFFFF"/>
                </a:solidFill>
              </a14:hiddenFill>
            </a:ext>
          </a:extLst>
        </p:spPr>
      </p:pic>
      <p:sp>
        <p:nvSpPr>
          <p:cNvPr id="25" name="Freeform: Shape 2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46426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2EB305-4438-60A8-F053-1378A106F6BA}"/>
              </a:ext>
            </a:extLst>
          </p:cNvPr>
          <p:cNvSpPr>
            <a:spLocks noGrp="1"/>
          </p:cNvSpPr>
          <p:nvPr>
            <p:ph type="title"/>
          </p:nvPr>
        </p:nvSpPr>
        <p:spPr>
          <a:xfrm>
            <a:off x="1282963" y="1238080"/>
            <a:ext cx="9849751" cy="1349671"/>
          </a:xfrm>
        </p:spPr>
        <p:txBody>
          <a:bodyPr anchor="b">
            <a:normAutofit/>
          </a:bodyPr>
          <a:lstStyle/>
          <a:p>
            <a:r>
              <a:rPr lang="en-US" sz="4200" dirty="0"/>
              <a:t>Toss Decision Optimization</a:t>
            </a:r>
          </a:p>
        </p:txBody>
      </p:sp>
      <p:sp>
        <p:nvSpPr>
          <p:cNvPr id="3" name="Content Placeholder 2">
            <a:extLst>
              <a:ext uri="{FF2B5EF4-FFF2-40B4-BE49-F238E27FC236}">
                <a16:creationId xmlns:a16="http://schemas.microsoft.com/office/drawing/2014/main" id="{1866EBCC-005C-E424-9E23-60D22F371002}"/>
              </a:ext>
            </a:extLst>
          </p:cNvPr>
          <p:cNvSpPr>
            <a:spLocks noGrp="1"/>
          </p:cNvSpPr>
          <p:nvPr>
            <p:ph idx="1"/>
          </p:nvPr>
        </p:nvSpPr>
        <p:spPr>
          <a:xfrm>
            <a:off x="1289304" y="2902913"/>
            <a:ext cx="9849751" cy="3032168"/>
          </a:xfrm>
        </p:spPr>
        <p:txBody>
          <a:bodyPr anchor="ctr">
            <a:normAutofit/>
          </a:bodyPr>
          <a:lstStyle/>
          <a:p>
            <a:pPr>
              <a:buFont typeface="Arial" panose="020B0604020202020204" pitchFamily="34" charset="0"/>
              <a:buChar char="•"/>
            </a:pPr>
            <a:r>
              <a:rPr lang="en-US" sz="2000" b="1" i="0" dirty="0">
                <a:effectLst/>
                <a:latin typeface="Söhne"/>
              </a:rPr>
              <a:t>Objective: </a:t>
            </a:r>
            <a:r>
              <a:rPr lang="en-US" sz="2000" dirty="0">
                <a:latin typeface="Söhne"/>
              </a:rPr>
              <a:t>Predicting the best toss decision (bat/field) given certain conditions (e.g., opponent team, city, etc.).</a:t>
            </a:r>
          </a:p>
          <a:p>
            <a:pPr>
              <a:buFont typeface="Arial" panose="020B0604020202020204" pitchFamily="34" charset="0"/>
              <a:buChar char="•"/>
            </a:pPr>
            <a:r>
              <a:rPr lang="en-US" sz="2000" b="1" i="0" dirty="0">
                <a:effectLst/>
                <a:latin typeface="Söhne"/>
              </a:rPr>
              <a:t>Features Used</a:t>
            </a:r>
            <a:r>
              <a:rPr lang="en-US" sz="2000" b="0" i="0" dirty="0">
                <a:effectLst/>
                <a:latin typeface="Söhne"/>
              </a:rPr>
              <a:t>: Opponent team, city, toss winner, toss decision</a:t>
            </a:r>
            <a:endParaRPr lang="en-US" sz="2000" dirty="0">
              <a:latin typeface="Söhne"/>
            </a:endParaRPr>
          </a:p>
          <a:p>
            <a:pPr>
              <a:buFont typeface="Arial" panose="020B0604020202020204" pitchFamily="34" charset="0"/>
              <a:buChar char="•"/>
            </a:pPr>
            <a:r>
              <a:rPr lang="en-US" sz="2000" b="1" i="0" dirty="0">
                <a:effectLst/>
                <a:latin typeface="Söhne"/>
              </a:rPr>
              <a:t>Methodology</a:t>
            </a:r>
            <a:r>
              <a:rPr lang="en-US" sz="2000" b="0" i="0" dirty="0">
                <a:effectLst/>
                <a:latin typeface="Söhne"/>
              </a:rPr>
              <a:t>: Utilized a Random Forest Classifier.</a:t>
            </a:r>
          </a:p>
          <a:p>
            <a:pPr>
              <a:buFont typeface="Arial" panose="020B0604020202020204" pitchFamily="34" charset="0"/>
              <a:buChar char="•"/>
            </a:pPr>
            <a:r>
              <a:rPr lang="en-US" sz="2000" b="1" i="0" dirty="0">
                <a:effectLst/>
                <a:latin typeface="Söhne"/>
              </a:rPr>
              <a:t>Performance</a:t>
            </a:r>
            <a:r>
              <a:rPr lang="en-US" sz="2000" b="0" i="0" dirty="0">
                <a:effectLst/>
                <a:latin typeface="Söhne"/>
              </a:rPr>
              <a:t>: Achieved an accuracy of approximately </a:t>
            </a:r>
            <a:r>
              <a:rPr lang="en-US" sz="2000" b="0" i="0" dirty="0">
                <a:effectLst/>
                <a:latin typeface="KaTeX_Main"/>
              </a:rPr>
              <a:t>100%</a:t>
            </a:r>
          </a:p>
        </p:txBody>
      </p:sp>
    </p:spTree>
    <p:extLst>
      <p:ext uri="{BB962C8B-B14F-4D97-AF65-F5344CB8AC3E}">
        <p14:creationId xmlns:p14="http://schemas.microsoft.com/office/powerpoint/2010/main" val="2272858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88D08-7FEF-1F9A-AD29-794601C1781E}"/>
              </a:ext>
            </a:extLst>
          </p:cNvPr>
          <p:cNvSpPr>
            <a:spLocks noGrp="1"/>
          </p:cNvSpPr>
          <p:nvPr>
            <p:ph type="title"/>
          </p:nvPr>
        </p:nvSpPr>
        <p:spPr>
          <a:xfrm>
            <a:off x="808638" y="386930"/>
            <a:ext cx="9236700" cy="1188950"/>
          </a:xfrm>
        </p:spPr>
        <p:txBody>
          <a:bodyPr anchor="b">
            <a:normAutofit/>
          </a:bodyPr>
          <a:lstStyle/>
          <a:p>
            <a:r>
              <a:rPr lang="en-US" sz="5400"/>
              <a:t>Challenges  faced</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CEE39A-233D-ECFA-A570-29F2E2A732B0}"/>
              </a:ext>
            </a:extLst>
          </p:cNvPr>
          <p:cNvSpPr>
            <a:spLocks noGrp="1"/>
          </p:cNvSpPr>
          <p:nvPr>
            <p:ph idx="1"/>
          </p:nvPr>
        </p:nvSpPr>
        <p:spPr>
          <a:xfrm>
            <a:off x="793660" y="2599509"/>
            <a:ext cx="10143668" cy="3435531"/>
          </a:xfrm>
        </p:spPr>
        <p:txBody>
          <a:bodyPr anchor="ctr">
            <a:normAutofit/>
          </a:bodyPr>
          <a:lstStyle/>
          <a:p>
            <a:r>
              <a:rPr lang="en-US" sz="2000" b="0" i="0" dirty="0">
                <a:effectLst/>
                <a:latin typeface="Söhne"/>
              </a:rPr>
              <a:t>The Random Forest classifier achieved an accuracy of </a:t>
            </a:r>
            <a:r>
              <a:rPr lang="en-US" sz="2000" b="0" i="0" dirty="0">
                <a:effectLst/>
                <a:latin typeface="KaTeX_Main"/>
              </a:rPr>
              <a:t>100%</a:t>
            </a:r>
            <a:r>
              <a:rPr lang="en-US" sz="2000" b="0" i="0" dirty="0">
                <a:effectLst/>
                <a:latin typeface="Söhne"/>
              </a:rPr>
              <a:t>. This indicates that the model perfectly predicts the toss decision (bat/field) based on the given features.</a:t>
            </a:r>
          </a:p>
          <a:p>
            <a:r>
              <a:rPr lang="en-US" sz="2000" b="0" i="0" dirty="0">
                <a:effectLst/>
                <a:latin typeface="Söhne"/>
              </a:rPr>
              <a:t>However, an accuracy of  100</a:t>
            </a:r>
            <a:r>
              <a:rPr lang="en-US" sz="2000" b="0" i="0" dirty="0">
                <a:effectLst/>
                <a:latin typeface="KaTeX_Main"/>
              </a:rPr>
              <a:t>%</a:t>
            </a:r>
            <a:r>
              <a:rPr lang="en-US" sz="2000" b="0" i="0" dirty="0">
                <a:effectLst/>
                <a:latin typeface="Söhne"/>
              </a:rPr>
              <a:t> might be suspicious. It's uncommon to achieve such a high accuracy in real-world scenarios. A few considerations:</a:t>
            </a:r>
          </a:p>
          <a:p>
            <a:pPr>
              <a:buFont typeface="+mj-lt"/>
              <a:buAutoNum type="arabicPeriod"/>
            </a:pPr>
            <a:r>
              <a:rPr lang="en-US" sz="2000" b="1" i="0" dirty="0">
                <a:effectLst/>
                <a:latin typeface="Söhne"/>
              </a:rPr>
              <a:t>Overfitting</a:t>
            </a:r>
            <a:r>
              <a:rPr lang="en-US" sz="2000" b="0" i="0" dirty="0">
                <a:effectLst/>
                <a:latin typeface="Söhne"/>
              </a:rPr>
              <a:t>: The model might be overfitting the training data, which means it may not perform as well on new, unseen data.</a:t>
            </a:r>
          </a:p>
          <a:p>
            <a:pPr>
              <a:buFont typeface="+mj-lt"/>
              <a:buAutoNum type="arabicPeriod"/>
            </a:pPr>
            <a:r>
              <a:rPr lang="en-US" sz="2000" b="1" i="0" dirty="0">
                <a:effectLst/>
                <a:latin typeface="Söhne"/>
              </a:rPr>
              <a:t>Data Leakage</a:t>
            </a:r>
            <a:r>
              <a:rPr lang="en-US" sz="2000" b="0" i="0" dirty="0">
                <a:effectLst/>
                <a:latin typeface="Söhne"/>
              </a:rPr>
              <a:t>: There might be a chance of data leakage, where some feature might indirectly or directly be giving away the toss decision.</a:t>
            </a:r>
          </a:p>
          <a:p>
            <a:pPr>
              <a:buFont typeface="+mj-lt"/>
              <a:buAutoNum type="arabicPeriod"/>
            </a:pPr>
            <a:r>
              <a:rPr lang="en-US" sz="2000" b="1" i="0" dirty="0">
                <a:effectLst/>
                <a:latin typeface="Söhne"/>
              </a:rPr>
              <a:t>Model Evaluation</a:t>
            </a:r>
            <a:r>
              <a:rPr lang="en-US" sz="2000" b="0" i="0" dirty="0">
                <a:effectLst/>
                <a:latin typeface="Söhne"/>
              </a:rPr>
              <a:t>: We might need to delve deeper using other metrics or cross-validation to confirm the model's performance.</a:t>
            </a:r>
          </a:p>
          <a:p>
            <a:endParaRPr lang="en-US" sz="2000" dirty="0"/>
          </a:p>
        </p:txBody>
      </p:sp>
    </p:spTree>
    <p:extLst>
      <p:ext uri="{BB962C8B-B14F-4D97-AF65-F5344CB8AC3E}">
        <p14:creationId xmlns:p14="http://schemas.microsoft.com/office/powerpoint/2010/main" val="3085434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A3901-5DFB-7E6E-1F3F-CBEDF0ED8018}"/>
              </a:ext>
            </a:extLst>
          </p:cNvPr>
          <p:cNvSpPr>
            <a:spLocks noGrp="1"/>
          </p:cNvSpPr>
          <p:nvPr>
            <p:ph type="title"/>
          </p:nvPr>
        </p:nvSpPr>
        <p:spPr>
          <a:xfrm>
            <a:off x="5297762" y="329184"/>
            <a:ext cx="6251110" cy="1783080"/>
          </a:xfrm>
        </p:spPr>
        <p:txBody>
          <a:bodyPr anchor="b">
            <a:normAutofit/>
          </a:bodyPr>
          <a:lstStyle/>
          <a:p>
            <a:r>
              <a:rPr lang="en-US" sz="5400">
                <a:latin typeface="Roboto" panose="02000000000000000000" pitchFamily="2" charset="0"/>
              </a:rPr>
              <a:t>D</a:t>
            </a:r>
            <a:r>
              <a:rPr lang="en-US" sz="5400" b="0" i="0">
                <a:effectLst/>
                <a:latin typeface="Roboto" panose="02000000000000000000" pitchFamily="2" charset="0"/>
              </a:rPr>
              <a:t>eeper </a:t>
            </a:r>
            <a:r>
              <a:rPr lang="en-US" sz="5400">
                <a:latin typeface="Roboto" panose="02000000000000000000" pitchFamily="2" charset="0"/>
              </a:rPr>
              <a:t>E</a:t>
            </a:r>
            <a:r>
              <a:rPr lang="en-US" sz="5400" b="0" i="0">
                <a:effectLst/>
                <a:latin typeface="Roboto" panose="02000000000000000000" pitchFamily="2" charset="0"/>
              </a:rPr>
              <a:t>valuation</a:t>
            </a:r>
            <a:endParaRPr lang="en-US" sz="5400"/>
          </a:p>
        </p:txBody>
      </p:sp>
      <p:pic>
        <p:nvPicPr>
          <p:cNvPr id="5" name="Picture 4" descr="White puzzle with one red piece">
            <a:extLst>
              <a:ext uri="{FF2B5EF4-FFF2-40B4-BE49-F238E27FC236}">
                <a16:creationId xmlns:a16="http://schemas.microsoft.com/office/drawing/2014/main" id="{82CE8635-2301-1422-2196-7605E89FFA1B}"/>
              </a:ext>
            </a:extLst>
          </p:cNvPr>
          <p:cNvPicPr>
            <a:picLocks noChangeAspect="1"/>
          </p:cNvPicPr>
          <p:nvPr/>
        </p:nvPicPr>
        <p:blipFill rotWithShape="1">
          <a:blip r:embed="rId2"/>
          <a:srcRect l="31702" r="3009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105EDC-9F44-EF1A-7CDF-B23B3E6B71FE}"/>
              </a:ext>
            </a:extLst>
          </p:cNvPr>
          <p:cNvSpPr>
            <a:spLocks noGrp="1"/>
          </p:cNvSpPr>
          <p:nvPr>
            <p:ph idx="1"/>
          </p:nvPr>
        </p:nvSpPr>
        <p:spPr>
          <a:xfrm>
            <a:off x="5297762" y="2706624"/>
            <a:ext cx="6726598" cy="3483864"/>
          </a:xfrm>
        </p:spPr>
        <p:txBody>
          <a:bodyPr>
            <a:noAutofit/>
          </a:bodyPr>
          <a:lstStyle/>
          <a:p>
            <a:r>
              <a:rPr lang="en-US" sz="1800" b="0" i="0" dirty="0">
                <a:effectLst/>
                <a:latin typeface="Roboto" panose="02000000000000000000" pitchFamily="2" charset="0"/>
              </a:rPr>
              <a:t>To perform a deeper evaluation, we'll consider the following steps:</a:t>
            </a:r>
          </a:p>
          <a:p>
            <a:r>
              <a:rPr lang="en-US" sz="1800" b="1" i="0" dirty="0">
                <a:effectLst/>
                <a:latin typeface="Roboto" panose="02000000000000000000" pitchFamily="2" charset="0"/>
              </a:rPr>
              <a:t>Cross-Validation</a:t>
            </a:r>
            <a:r>
              <a:rPr lang="en-US" sz="1800" b="0" i="0" dirty="0">
                <a:effectLst/>
                <a:latin typeface="Roboto" panose="02000000000000000000" pitchFamily="2" charset="0"/>
              </a:rPr>
              <a:t>: This will help in assessing the model's performance across different subsets of the data, providing a more robust accuracy estimate.</a:t>
            </a:r>
          </a:p>
          <a:p>
            <a:r>
              <a:rPr lang="en-US" sz="1800" b="1" i="0" dirty="0">
                <a:effectLst/>
                <a:latin typeface="Roboto" panose="02000000000000000000" pitchFamily="2" charset="0"/>
              </a:rPr>
              <a:t>Classification</a:t>
            </a:r>
            <a:r>
              <a:rPr lang="en-US" sz="1800" b="0" i="0" dirty="0">
                <a:effectLst/>
                <a:latin typeface="Roboto" panose="02000000000000000000" pitchFamily="2" charset="0"/>
              </a:rPr>
              <a:t> </a:t>
            </a:r>
            <a:r>
              <a:rPr lang="en-US" sz="1800" b="1" i="0" dirty="0">
                <a:effectLst/>
                <a:latin typeface="Roboto" panose="02000000000000000000" pitchFamily="2" charset="0"/>
              </a:rPr>
              <a:t>Report</a:t>
            </a:r>
            <a:r>
              <a:rPr lang="en-US" sz="1800" b="0" i="0" dirty="0">
                <a:effectLst/>
                <a:latin typeface="Roboto" panose="02000000000000000000" pitchFamily="2" charset="0"/>
              </a:rPr>
              <a:t>: This provides detailed metrics like precision, recall, and F1-score for each class. Feature Importance: Understanding which features are most influential in the model's decision can provide insights into potential data leakage or overfitting.</a:t>
            </a:r>
          </a:p>
          <a:p>
            <a:r>
              <a:rPr lang="en-US" sz="1800" b="1" i="0" dirty="0">
                <a:effectLst/>
                <a:latin typeface="Roboto" panose="02000000000000000000" pitchFamily="2" charset="0"/>
              </a:rPr>
              <a:t>Confusion</a:t>
            </a:r>
            <a:r>
              <a:rPr lang="en-US" sz="1800" b="0" i="0" dirty="0">
                <a:effectLst/>
                <a:latin typeface="Roboto" panose="02000000000000000000" pitchFamily="2" charset="0"/>
              </a:rPr>
              <a:t> </a:t>
            </a:r>
            <a:r>
              <a:rPr lang="en-US" sz="1800" b="1" dirty="0"/>
              <a:t>Matrix</a:t>
            </a:r>
            <a:r>
              <a:rPr lang="en-US" sz="1800" b="0" i="0" dirty="0">
                <a:effectLst/>
                <a:latin typeface="Roboto" panose="02000000000000000000" pitchFamily="2" charset="0"/>
              </a:rPr>
              <a:t>: This will give a clear picture of where the model is making correct and incorrect predictions. Let's start with cross-validation to get a more robust accuracy estimate.</a:t>
            </a:r>
          </a:p>
          <a:p>
            <a:endParaRPr lang="en-US" sz="1800" b="0" i="0" dirty="0">
              <a:effectLst/>
              <a:latin typeface="Roboto" panose="02000000000000000000" pitchFamily="2" charset="0"/>
            </a:endParaRPr>
          </a:p>
          <a:p>
            <a:endParaRPr lang="en-US" sz="1800" dirty="0"/>
          </a:p>
        </p:txBody>
      </p:sp>
    </p:spTree>
    <p:extLst>
      <p:ext uri="{BB962C8B-B14F-4D97-AF65-F5344CB8AC3E}">
        <p14:creationId xmlns:p14="http://schemas.microsoft.com/office/powerpoint/2010/main" val="144776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1" name="Rectangle 3100">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03" name="Arc 3102">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itle 3">
            <a:extLst>
              <a:ext uri="{FF2B5EF4-FFF2-40B4-BE49-F238E27FC236}">
                <a16:creationId xmlns:a16="http://schemas.microsoft.com/office/drawing/2014/main" id="{51DAAD12-9759-F385-1039-05481F18A3E5}"/>
              </a:ext>
            </a:extLst>
          </p:cNvPr>
          <p:cNvSpPr>
            <a:spLocks noGrp="1"/>
          </p:cNvSpPr>
          <p:nvPr>
            <p:ph type="title"/>
          </p:nvPr>
        </p:nvSpPr>
        <p:spPr>
          <a:xfrm>
            <a:off x="838200" y="365125"/>
            <a:ext cx="10515599" cy="1325563"/>
          </a:xfrm>
        </p:spPr>
        <p:txBody>
          <a:bodyPr vert="horz" lIns="91440" tIns="45720" rIns="91440" bIns="45720" rtlCol="0" anchor="ctr">
            <a:normAutofit/>
          </a:bodyPr>
          <a:lstStyle/>
          <a:p>
            <a:r>
              <a:rPr lang="en-US" b="0" i="0" kern="1200">
                <a:solidFill>
                  <a:schemeClr val="tx1"/>
                </a:solidFill>
                <a:effectLst/>
                <a:latin typeface="+mj-lt"/>
                <a:ea typeface="+mj-ea"/>
                <a:cs typeface="+mj-cs"/>
              </a:rPr>
              <a:t>Confusion Matrix</a:t>
            </a:r>
            <a:endParaRPr lang="en-US" kern="120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45A2D565-9F1C-00D9-CF3D-5C8EC8BE9522}"/>
              </a:ext>
            </a:extLst>
          </p:cNvPr>
          <p:cNvSpPr>
            <a:spLocks noGrp="1"/>
          </p:cNvSpPr>
          <p:nvPr>
            <p:ph sz="half" idx="2"/>
          </p:nvPr>
        </p:nvSpPr>
        <p:spPr>
          <a:xfrm>
            <a:off x="838200" y="1825625"/>
            <a:ext cx="5393361" cy="4351338"/>
          </a:xfrm>
        </p:spPr>
        <p:txBody>
          <a:bodyPr vert="horz" lIns="91440" tIns="45720" rIns="91440" bIns="45720" rtlCol="0">
            <a:normAutofit/>
          </a:bodyPr>
          <a:lstStyle/>
          <a:p>
            <a:pPr marL="0"/>
            <a:endParaRPr lang="en-US" sz="1500" b="0" i="0">
              <a:effectLst/>
            </a:endParaRPr>
          </a:p>
          <a:p>
            <a:r>
              <a:rPr lang="en-US" sz="1500" b="0" i="0">
                <a:effectLst/>
              </a:rPr>
              <a:t>The matrix confirms that all predictions are correct, with no misclassifications. Recommendations:</a:t>
            </a:r>
          </a:p>
          <a:p>
            <a:r>
              <a:rPr lang="en-US" sz="1500" b="0" i="0">
                <a:effectLst/>
              </a:rPr>
              <a:t>To create a valid model for predicting toss decisions, the toss_decision feature should be removed from the training data. Only then will the model be based on genuine patterns in the data rather than on direct information. After removing this feature, the model should be retrained and evaluated to get a realistic understanding of its performance.</a:t>
            </a:r>
          </a:p>
          <a:p>
            <a:r>
              <a:rPr lang="en-US" sz="1500" b="0" i="0">
                <a:effectLst/>
              </a:rPr>
              <a:t>({'0': {'precision': 1.0, 'recall': 1.0, 'f1-score': 1.0, 'support': 76}, '1': {'precision': 1.0, 'recall': 1.0, 'f1-score': 1.0, 'support': 129}, 'accuracy': 1.0, 'macro avg': {'precision': 1.0, 'recall': 1.0, 'f1-score': 1.0, 'support': 205}, 'weighted avg': {'precision': 1.0, 'recall': 1.0, 'f1-score': 1.0, 'support': 205}}, {'city': 0.010940815244045509, 'team1': 0.01356484779245802, 'team2': 0.01034148093398025, 'toss_winner': 0.012928493004438562, 'toss_decision': 0.9522243630250776})</a:t>
            </a:r>
            <a:endParaRPr lang="en-US" sz="1500"/>
          </a:p>
        </p:txBody>
      </p:sp>
      <p:sp>
        <p:nvSpPr>
          <p:cNvPr id="3105" name="Oval 3104">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074" name="Picture 2" descr="A blue squares with numbers&#10;&#10;Description automatically generated">
            <a:extLst>
              <a:ext uri="{FF2B5EF4-FFF2-40B4-BE49-F238E27FC236}">
                <a16:creationId xmlns:a16="http://schemas.microsoft.com/office/drawing/2014/main" id="{FF84186D-F8F5-2E23-59B7-D83566CC4F0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7109962" y="2594722"/>
            <a:ext cx="4221597" cy="3556695"/>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635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568F52-2CC2-ECC2-4E5F-AEE7885836BD}"/>
              </a:ext>
            </a:extLst>
          </p:cNvPr>
          <p:cNvSpPr>
            <a:spLocks noGrp="1"/>
          </p:cNvSpPr>
          <p:nvPr>
            <p:ph type="title"/>
          </p:nvPr>
        </p:nvSpPr>
        <p:spPr>
          <a:xfrm>
            <a:off x="1137034" y="609597"/>
            <a:ext cx="9392421" cy="1330841"/>
          </a:xfrm>
        </p:spPr>
        <p:txBody>
          <a:bodyPr>
            <a:normAutofit/>
          </a:bodyPr>
          <a:lstStyle/>
          <a:p>
            <a:r>
              <a:rPr lang="en-US"/>
              <a:t>Updated Features</a:t>
            </a:r>
          </a:p>
        </p:txBody>
      </p:sp>
      <p:sp>
        <p:nvSpPr>
          <p:cNvPr id="3" name="Content Placeholder 2">
            <a:extLst>
              <a:ext uri="{FF2B5EF4-FFF2-40B4-BE49-F238E27FC236}">
                <a16:creationId xmlns:a16="http://schemas.microsoft.com/office/drawing/2014/main" id="{2118CE5B-8B64-5D2F-8773-FE1609B83CF0}"/>
              </a:ext>
            </a:extLst>
          </p:cNvPr>
          <p:cNvSpPr>
            <a:spLocks noGrp="1"/>
          </p:cNvSpPr>
          <p:nvPr>
            <p:ph idx="1"/>
          </p:nvPr>
        </p:nvSpPr>
        <p:spPr>
          <a:xfrm>
            <a:off x="1137034" y="2198362"/>
            <a:ext cx="4958966" cy="3917773"/>
          </a:xfrm>
        </p:spPr>
        <p:txBody>
          <a:bodyPr>
            <a:noAutofit/>
          </a:bodyPr>
          <a:lstStyle/>
          <a:p>
            <a:pPr>
              <a:buFont typeface="Arial" panose="020B0604020202020204" pitchFamily="34" charset="0"/>
              <a:buChar char="•"/>
            </a:pPr>
            <a:r>
              <a:rPr lang="en-US" sz="1800" b="1" i="0" dirty="0">
                <a:effectLst/>
                <a:latin typeface="Söhne"/>
              </a:rPr>
              <a:t>Features Used</a:t>
            </a:r>
            <a:r>
              <a:rPr lang="en-US" sz="1800" b="0" i="0" dirty="0">
                <a:effectLst/>
                <a:latin typeface="Söhne"/>
              </a:rPr>
              <a:t>: Opponent team, city, toss winner</a:t>
            </a:r>
          </a:p>
          <a:p>
            <a:pPr>
              <a:buFont typeface="Arial" panose="020B0604020202020204" pitchFamily="34" charset="0"/>
              <a:buChar char="•"/>
            </a:pPr>
            <a:r>
              <a:rPr lang="en-US" sz="1800" b="1" i="0" dirty="0">
                <a:effectLst/>
                <a:latin typeface="Söhne"/>
              </a:rPr>
              <a:t>Methodology</a:t>
            </a:r>
            <a:r>
              <a:rPr lang="en-US" sz="1800" b="0" i="0" dirty="0">
                <a:effectLst/>
                <a:latin typeface="Söhne"/>
              </a:rPr>
              <a:t>: Utilized a Random Forest Classifier.</a:t>
            </a:r>
          </a:p>
          <a:p>
            <a:pPr>
              <a:buFont typeface="Arial" panose="020B0604020202020204" pitchFamily="34" charset="0"/>
              <a:buChar char="•"/>
            </a:pPr>
            <a:r>
              <a:rPr lang="en-US" sz="1800" b="1" i="0" dirty="0">
                <a:effectLst/>
                <a:latin typeface="Söhne"/>
              </a:rPr>
              <a:t>Performance</a:t>
            </a:r>
            <a:r>
              <a:rPr lang="en-US" sz="1800" b="0" i="0" dirty="0">
                <a:effectLst/>
                <a:latin typeface="Söhne"/>
              </a:rPr>
              <a:t>: Achieved an accuracy of approximately </a:t>
            </a:r>
            <a:r>
              <a:rPr lang="en-US" sz="1800" dirty="0">
                <a:latin typeface="KaTeX_Main"/>
              </a:rPr>
              <a:t>64.88%</a:t>
            </a:r>
          </a:p>
          <a:p>
            <a:pPr>
              <a:buFont typeface="Arial" panose="020B0604020202020204" pitchFamily="34" charset="0"/>
              <a:buChar char="•"/>
            </a:pPr>
            <a:r>
              <a:rPr lang="en-US" sz="1800" b="1" i="0" dirty="0">
                <a:effectLst/>
                <a:latin typeface="Söhne"/>
              </a:rPr>
              <a:t>Reason:</a:t>
            </a:r>
            <a:r>
              <a:rPr lang="en-US" sz="1800" b="0" i="0" dirty="0">
                <a:effectLst/>
                <a:latin typeface="KaTeX_Main"/>
              </a:rPr>
              <a:t> </a:t>
            </a:r>
            <a:r>
              <a:rPr lang="en-US" sz="1800" dirty="0">
                <a:latin typeface="KaTeX_Main"/>
              </a:rPr>
              <a:t>feature importance.</a:t>
            </a:r>
          </a:p>
          <a:p>
            <a:pPr>
              <a:buFont typeface="Arial" panose="020B0604020202020204" pitchFamily="34" charset="0"/>
              <a:buChar char="•"/>
            </a:pPr>
            <a:endParaRPr lang="en-US" sz="1800" b="0" i="0" dirty="0">
              <a:effectLst/>
              <a:latin typeface="KaTeX_Main"/>
            </a:endParaRPr>
          </a:p>
          <a:p>
            <a:pPr>
              <a:buFont typeface="Arial" panose="020B0604020202020204" pitchFamily="34" charset="0"/>
              <a:buChar char="•"/>
            </a:pPr>
            <a:r>
              <a:rPr lang="en-US" sz="1800" b="1" dirty="0">
                <a:latin typeface="Söhne"/>
              </a:rPr>
              <a:t>Feature Importance:  </a:t>
            </a:r>
            <a:r>
              <a:rPr lang="en-US" sz="1800" b="0" i="0" dirty="0">
                <a:effectLst/>
                <a:latin typeface="KaTeX_Main"/>
              </a:rPr>
              <a:t>The toss decision feature has an overwhelming importance of 95.22%, while the other features have minimal impact. </a:t>
            </a:r>
          </a:p>
          <a:p>
            <a:pPr>
              <a:buFont typeface="Arial" panose="020B0604020202020204" pitchFamily="34" charset="0"/>
              <a:buChar char="•"/>
            </a:pPr>
            <a:r>
              <a:rPr lang="en-US" sz="1800" b="0" i="0" dirty="0">
                <a:effectLst/>
                <a:latin typeface="KaTeX_Main"/>
              </a:rPr>
              <a:t>This is a clear indication of data leakage. The model is likely using the </a:t>
            </a:r>
            <a:r>
              <a:rPr lang="en-US" sz="1800" b="0" i="0" dirty="0" err="1">
                <a:effectLst/>
                <a:latin typeface="KaTeX_Main"/>
              </a:rPr>
              <a:t>toss_decision</a:t>
            </a:r>
            <a:r>
              <a:rPr lang="en-US" sz="1800" b="0" i="0" dirty="0">
                <a:effectLst/>
                <a:latin typeface="KaTeX_Main"/>
              </a:rPr>
              <a:t> feature to predict itself, which explains the perfect accuracy. In real-world scenarios, this feature should be excluded from the training data.</a:t>
            </a:r>
          </a:p>
          <a:p>
            <a:endParaRPr lang="en-US" sz="1800" dirty="0"/>
          </a:p>
        </p:txBody>
      </p:sp>
      <p:pic>
        <p:nvPicPr>
          <p:cNvPr id="4" name="Graphic 3" descr="Cricket">
            <a:extLst>
              <a:ext uri="{FF2B5EF4-FFF2-40B4-BE49-F238E27FC236}">
                <a16:creationId xmlns:a16="http://schemas.microsoft.com/office/drawing/2014/main" id="{24566BD4-833C-DF4B-E94A-EA40A47CBD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5662" y="2184914"/>
            <a:ext cx="3755915" cy="3755915"/>
          </a:xfrm>
          <a:prstGeom prst="rect">
            <a:avLst/>
          </a:prstGeom>
        </p:spPr>
      </p:pic>
      <p:sp>
        <p:nvSpPr>
          <p:cNvPr id="31" name="Freeform: Shape 3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892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riting on a notepad">
            <a:extLst>
              <a:ext uri="{FF2B5EF4-FFF2-40B4-BE49-F238E27FC236}">
                <a16:creationId xmlns:a16="http://schemas.microsoft.com/office/drawing/2014/main" id="{64593378-1A78-DED9-98BA-44C62E4C8972}"/>
              </a:ext>
            </a:extLst>
          </p:cNvPr>
          <p:cNvPicPr>
            <a:picLocks noChangeAspect="1"/>
          </p:cNvPicPr>
          <p:nvPr/>
        </p:nvPicPr>
        <p:blipFill rotWithShape="1">
          <a:blip r:embed="rId3"/>
          <a:srcRect t="7856" r="9089" b="1390"/>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1D2CD6-4BD8-2A57-56C1-1603D5E27893}"/>
              </a:ext>
            </a:extLst>
          </p:cNvPr>
          <p:cNvSpPr>
            <a:spLocks noGrp="1"/>
          </p:cNvSpPr>
          <p:nvPr>
            <p:ph type="ctrTitle"/>
          </p:nvPr>
        </p:nvSpPr>
        <p:spPr>
          <a:xfrm>
            <a:off x="477981" y="1122363"/>
            <a:ext cx="6251592" cy="4559246"/>
          </a:xfrm>
        </p:spPr>
        <p:txBody>
          <a:bodyPr anchor="b">
            <a:normAutofit/>
          </a:bodyPr>
          <a:lstStyle/>
          <a:p>
            <a:pPr algn="l"/>
            <a:r>
              <a:rPr lang="en-US" sz="4000" b="1" u="sng" dirty="0">
                <a:solidFill>
                  <a:schemeClr val="bg1"/>
                </a:solidFill>
              </a:rPr>
              <a:t>Contents</a:t>
            </a:r>
            <a:br>
              <a:rPr lang="en-US" sz="1900" b="1" u="sng" dirty="0">
                <a:solidFill>
                  <a:schemeClr val="bg1"/>
                </a:solidFill>
              </a:rPr>
            </a:br>
            <a:br>
              <a:rPr lang="en-US" sz="1900" dirty="0">
                <a:solidFill>
                  <a:schemeClr val="bg1"/>
                </a:solidFill>
              </a:rPr>
            </a:br>
            <a:r>
              <a:rPr lang="en-US" sz="3200" dirty="0">
                <a:solidFill>
                  <a:schemeClr val="bg1"/>
                </a:solidFill>
              </a:rPr>
              <a:t>- Introduction </a:t>
            </a:r>
            <a:br>
              <a:rPr lang="en-US" sz="3200" dirty="0">
                <a:solidFill>
                  <a:schemeClr val="bg1"/>
                </a:solidFill>
              </a:rPr>
            </a:br>
            <a:r>
              <a:rPr lang="en-US" sz="3200" dirty="0">
                <a:solidFill>
                  <a:schemeClr val="bg1"/>
                </a:solidFill>
              </a:rPr>
              <a:t>- Objectives</a:t>
            </a:r>
            <a:br>
              <a:rPr lang="en-US" sz="3200" dirty="0">
                <a:solidFill>
                  <a:schemeClr val="bg1"/>
                </a:solidFill>
              </a:rPr>
            </a:br>
            <a:r>
              <a:rPr lang="en-US" sz="3200" dirty="0">
                <a:solidFill>
                  <a:schemeClr val="bg1"/>
                </a:solidFill>
              </a:rPr>
              <a:t>- Cleaning dataset</a:t>
            </a:r>
            <a:br>
              <a:rPr lang="en-US" sz="3200" dirty="0">
                <a:solidFill>
                  <a:schemeClr val="bg1"/>
                </a:solidFill>
              </a:rPr>
            </a:br>
            <a:r>
              <a:rPr lang="en-US" sz="3200" dirty="0">
                <a:solidFill>
                  <a:schemeClr val="bg1"/>
                </a:solidFill>
              </a:rPr>
              <a:t>- EDA</a:t>
            </a:r>
            <a:br>
              <a:rPr lang="en-US" sz="3200" dirty="0">
                <a:solidFill>
                  <a:schemeClr val="bg1"/>
                </a:solidFill>
              </a:rPr>
            </a:br>
            <a:r>
              <a:rPr lang="en-US" sz="3200" dirty="0">
                <a:solidFill>
                  <a:schemeClr val="bg1"/>
                </a:solidFill>
              </a:rPr>
              <a:t>- Visualization / Dashboard</a:t>
            </a:r>
            <a:br>
              <a:rPr lang="en-US" sz="3200" dirty="0">
                <a:solidFill>
                  <a:schemeClr val="bg1"/>
                </a:solidFill>
              </a:rPr>
            </a:br>
            <a:r>
              <a:rPr lang="en-US" sz="3200" dirty="0">
                <a:solidFill>
                  <a:schemeClr val="bg1"/>
                </a:solidFill>
              </a:rPr>
              <a:t>- Predictions using Machine Learning</a:t>
            </a:r>
            <a:br>
              <a:rPr lang="en-US" sz="3200" dirty="0">
                <a:solidFill>
                  <a:schemeClr val="bg1"/>
                </a:solidFill>
              </a:rPr>
            </a:br>
            <a:r>
              <a:rPr lang="en-US" sz="3200" dirty="0">
                <a:solidFill>
                  <a:schemeClr val="bg1"/>
                </a:solidFill>
              </a:rPr>
              <a:t>- Conclusion of the project</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2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9351C36-7535-523D-9187-94906CC645C3}"/>
              </a:ext>
            </a:extLst>
          </p:cNvPr>
          <p:cNvSpPr txBox="1"/>
          <p:nvPr/>
        </p:nvSpPr>
        <p:spPr>
          <a:xfrm>
            <a:off x="411479" y="880670"/>
            <a:ext cx="4270434" cy="6084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i="0" kern="1200" dirty="0">
                <a:solidFill>
                  <a:schemeClr val="tx1"/>
                </a:solidFill>
                <a:effectLst/>
                <a:latin typeface="+mj-lt"/>
                <a:ea typeface="+mj-ea"/>
                <a:cs typeface="+mj-cs"/>
              </a:rPr>
              <a:t>Model Conclusion</a:t>
            </a:r>
            <a:endParaRPr lang="en-US" sz="3400" kern="1200" dirty="0">
              <a:solidFill>
                <a:schemeClr val="tx1"/>
              </a:solidFill>
              <a:latin typeface="+mj-lt"/>
              <a:ea typeface="+mj-ea"/>
              <a:cs typeface="+mj-cs"/>
            </a:endParaRPr>
          </a:p>
        </p:txBody>
      </p:sp>
      <p:sp>
        <p:nvSpPr>
          <p:cNvPr id="79" name="Rectangle 7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1" name="Rectangle 8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A2B8453-9556-AFCD-6CC8-1BDF001927E6}"/>
              </a:ext>
            </a:extLst>
          </p:cNvPr>
          <p:cNvSpPr>
            <a:spLocks noGrp="1"/>
          </p:cNvSpPr>
          <p:nvPr>
            <p:ph idx="1"/>
          </p:nvPr>
        </p:nvSpPr>
        <p:spPr>
          <a:xfrm>
            <a:off x="411479" y="2388068"/>
            <a:ext cx="6129021" cy="4021368"/>
          </a:xfrm>
        </p:spPr>
        <p:txBody>
          <a:bodyPr vert="horz" lIns="91440" tIns="45720" rIns="91440" bIns="45720" rtlCol="0">
            <a:normAutofit/>
          </a:bodyPr>
          <a:lstStyle/>
          <a:p>
            <a:r>
              <a:rPr lang="en-US" sz="2400" b="0" i="0" dirty="0">
                <a:effectLst/>
              </a:rPr>
              <a:t>The model can correctly predict the optimal toss decision (either to bat or field) about two-thirds of the time based on the given features. </a:t>
            </a:r>
          </a:p>
          <a:p>
            <a:r>
              <a:rPr lang="en-US" sz="2400" b="0" i="0" dirty="0">
                <a:effectLst/>
              </a:rPr>
              <a:t>This suggests that there are certain patterns or tendencies teams follow based on conditions like the opponent and city.</a:t>
            </a:r>
          </a:p>
          <a:p>
            <a:r>
              <a:rPr lang="en-US" sz="2400" b="0" i="0" dirty="0">
                <a:effectLst/>
              </a:rPr>
              <a:t> However, like any sport, cricket involves human decisions that can be influenced by numerous factors, making it inherently unpredictable to a certain extent.</a:t>
            </a:r>
          </a:p>
          <a:p>
            <a:endParaRPr lang="en-US" sz="2400" dirty="0"/>
          </a:p>
        </p:txBody>
      </p:sp>
      <p:pic>
        <p:nvPicPr>
          <p:cNvPr id="18" name="Graphic 17" descr="Cricket">
            <a:extLst>
              <a:ext uri="{FF2B5EF4-FFF2-40B4-BE49-F238E27FC236}">
                <a16:creationId xmlns:a16="http://schemas.microsoft.com/office/drawing/2014/main" id="{34FC102F-2F91-3133-0E55-8A61314183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1678" y="1026973"/>
            <a:ext cx="5149990" cy="5149990"/>
          </a:xfrm>
          <a:prstGeom prst="rect">
            <a:avLst/>
          </a:prstGeom>
        </p:spPr>
      </p:pic>
    </p:spTree>
    <p:extLst>
      <p:ext uri="{BB962C8B-B14F-4D97-AF65-F5344CB8AC3E}">
        <p14:creationId xmlns:p14="http://schemas.microsoft.com/office/powerpoint/2010/main" val="1906004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A8BB-F3AF-4E1C-1B7E-5730EAA72DC5}"/>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sz="3400" b="1" i="0">
                <a:effectLst/>
              </a:rPr>
              <a:t>PostgreSQL to Power BI connection and data view:</a:t>
            </a:r>
            <a:endParaRPr lang="en-US" sz="3400" b="1"/>
          </a:p>
        </p:txBody>
      </p:sp>
      <p:sp>
        <p:nvSpPr>
          <p:cNvPr id="15" name="Content Placeholder 14">
            <a:extLst>
              <a:ext uri="{FF2B5EF4-FFF2-40B4-BE49-F238E27FC236}">
                <a16:creationId xmlns:a16="http://schemas.microsoft.com/office/drawing/2014/main" id="{3984173A-9608-06E7-61C9-7E648E54E809}"/>
              </a:ext>
            </a:extLst>
          </p:cNvPr>
          <p:cNvSpPr>
            <a:spLocks noGrp="1"/>
          </p:cNvSpPr>
          <p:nvPr>
            <p:ph idx="1"/>
          </p:nvPr>
        </p:nvSpPr>
        <p:spPr>
          <a:xfrm>
            <a:off x="646698" y="2333332"/>
            <a:ext cx="5716002" cy="4382428"/>
          </a:xfrm>
        </p:spPr>
        <p:txBody>
          <a:bodyPr vert="horz" lIns="91440" tIns="45720" rIns="91440" bIns="45720" rtlCol="0">
            <a:noAutofit/>
          </a:bodyPr>
          <a:lstStyle/>
          <a:p>
            <a:pPr>
              <a:spcAft>
                <a:spcPts val="600"/>
              </a:spcAft>
            </a:pPr>
            <a:r>
              <a:rPr lang="en-US" sz="1800" b="0" i="0" dirty="0">
                <a:effectLst/>
              </a:rPr>
              <a:t>Upon connecting PostgreSQL to Power BI, the platform intelligently generated a DAX (Data Analysis Expressions) model.</a:t>
            </a:r>
          </a:p>
          <a:p>
            <a:pPr>
              <a:spcAft>
                <a:spcPts val="600"/>
              </a:spcAft>
            </a:pPr>
            <a:r>
              <a:rPr lang="en-US" sz="1800" b="0" i="0" dirty="0">
                <a:effectLst/>
              </a:rPr>
              <a:t>Power BI established relationships between the tables in the PostgreSQL database seamlessly.</a:t>
            </a:r>
          </a:p>
          <a:p>
            <a:pPr>
              <a:spcAft>
                <a:spcPts val="600"/>
              </a:spcAft>
            </a:pPr>
            <a:r>
              <a:rPr lang="en-US" sz="1800" b="0" i="0" dirty="0">
                <a:effectLst/>
              </a:rPr>
              <a:t>These relationships facilitate the consolidation of data from different tables for coherent and meaningful visualization.</a:t>
            </a:r>
          </a:p>
          <a:p>
            <a:pPr>
              <a:spcAft>
                <a:spcPts val="600"/>
              </a:spcAft>
            </a:pPr>
            <a:r>
              <a:rPr lang="en-US" sz="1800" b="0" i="0" dirty="0">
                <a:effectLst/>
              </a:rPr>
              <a:t>Within Power BI, the Data view provides us with an organized, structured, and interactive representation of our connected tables.</a:t>
            </a:r>
          </a:p>
          <a:p>
            <a:pPr>
              <a:spcAft>
                <a:spcPts val="600"/>
              </a:spcAft>
            </a:pPr>
            <a:r>
              <a:rPr lang="en-US" sz="1800" b="0" i="0" dirty="0">
                <a:effectLst/>
              </a:rPr>
              <a:t>This data view serves as the foundation for creating insightful visualizations and conducting in-depth analysis of the IPL dataset.</a:t>
            </a:r>
          </a:p>
          <a:p>
            <a:pPr>
              <a:spcAft>
                <a:spcPts val="600"/>
              </a:spcAft>
            </a:pPr>
            <a:endParaRPr lang="en-US" sz="1800" dirty="0"/>
          </a:p>
        </p:txBody>
      </p:sp>
      <p:pic>
        <p:nvPicPr>
          <p:cNvPr id="18" name="Picture 17">
            <a:extLst>
              <a:ext uri="{FF2B5EF4-FFF2-40B4-BE49-F238E27FC236}">
                <a16:creationId xmlns:a16="http://schemas.microsoft.com/office/drawing/2014/main" id="{B93D4ECD-71AA-3D23-9E74-8DD496E62DDE}"/>
              </a:ext>
            </a:extLst>
          </p:cNvPr>
          <p:cNvPicPr>
            <a:picLocks noChangeAspect="1"/>
          </p:cNvPicPr>
          <p:nvPr/>
        </p:nvPicPr>
        <p:blipFill>
          <a:blip r:embed="rId2"/>
          <a:stretch>
            <a:fillRect/>
          </a:stretch>
        </p:blipFill>
        <p:spPr>
          <a:xfrm>
            <a:off x="6638388" y="398793"/>
            <a:ext cx="5421531" cy="3578211"/>
          </a:xfrm>
          <a:prstGeom prst="rect">
            <a:avLst/>
          </a:prstGeom>
        </p:spPr>
      </p:pic>
      <p:pic>
        <p:nvPicPr>
          <p:cNvPr id="11" name="Picture 10">
            <a:extLst>
              <a:ext uri="{FF2B5EF4-FFF2-40B4-BE49-F238E27FC236}">
                <a16:creationId xmlns:a16="http://schemas.microsoft.com/office/drawing/2014/main" id="{7908F4C8-E488-7824-27B7-987422E9B555}"/>
              </a:ext>
            </a:extLst>
          </p:cNvPr>
          <p:cNvPicPr>
            <a:picLocks noChangeAspect="1"/>
          </p:cNvPicPr>
          <p:nvPr/>
        </p:nvPicPr>
        <p:blipFill>
          <a:blip r:embed="rId3"/>
          <a:stretch>
            <a:fillRect/>
          </a:stretch>
        </p:blipFill>
        <p:spPr>
          <a:xfrm>
            <a:off x="6638388" y="4110123"/>
            <a:ext cx="5366171" cy="2605637"/>
          </a:xfrm>
          <a:prstGeom prst="rect">
            <a:avLst/>
          </a:prstGeom>
        </p:spPr>
      </p:pic>
    </p:spTree>
    <p:extLst>
      <p:ext uri="{BB962C8B-B14F-4D97-AF65-F5344CB8AC3E}">
        <p14:creationId xmlns:p14="http://schemas.microsoft.com/office/powerpoint/2010/main" val="2593227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3912-A7A6-97F4-C788-9B45E2596746}"/>
              </a:ext>
            </a:extLst>
          </p:cNvPr>
          <p:cNvSpPr>
            <a:spLocks noGrp="1"/>
          </p:cNvSpPr>
          <p:nvPr>
            <p:ph type="title"/>
          </p:nvPr>
        </p:nvSpPr>
        <p:spPr>
          <a:xfrm>
            <a:off x="269240" y="-219225"/>
            <a:ext cx="6141719" cy="1800526"/>
          </a:xfrm>
        </p:spPr>
        <p:txBody>
          <a:bodyPr>
            <a:normAutofit/>
          </a:bodyPr>
          <a:lstStyle/>
          <a:p>
            <a:r>
              <a:rPr lang="en-US" sz="3600" b="1" dirty="0"/>
              <a:t>Final View of Dashboard</a:t>
            </a:r>
          </a:p>
        </p:txBody>
      </p:sp>
      <p:sp>
        <p:nvSpPr>
          <p:cNvPr id="3" name="Content Placeholder 2">
            <a:extLst>
              <a:ext uri="{FF2B5EF4-FFF2-40B4-BE49-F238E27FC236}">
                <a16:creationId xmlns:a16="http://schemas.microsoft.com/office/drawing/2014/main" id="{A2F0934A-BD11-A7DD-8A65-8AFB14336EAF}"/>
              </a:ext>
            </a:extLst>
          </p:cNvPr>
          <p:cNvSpPr>
            <a:spLocks noGrp="1"/>
          </p:cNvSpPr>
          <p:nvPr>
            <p:ph idx="1"/>
          </p:nvPr>
        </p:nvSpPr>
        <p:spPr>
          <a:xfrm>
            <a:off x="269240" y="1165421"/>
            <a:ext cx="6294120" cy="3553581"/>
          </a:xfrm>
        </p:spPr>
        <p:txBody>
          <a:bodyPr>
            <a:normAutofit/>
          </a:bodyPr>
          <a:lstStyle/>
          <a:p>
            <a:endParaRPr lang="en-US" sz="2000" dirty="0"/>
          </a:p>
        </p:txBody>
      </p:sp>
      <p:pic>
        <p:nvPicPr>
          <p:cNvPr id="6" name="Picture 5">
            <a:extLst>
              <a:ext uri="{FF2B5EF4-FFF2-40B4-BE49-F238E27FC236}">
                <a16:creationId xmlns:a16="http://schemas.microsoft.com/office/drawing/2014/main" id="{DDAE99A4-0BE7-1473-5D59-84277D29BF67}"/>
              </a:ext>
            </a:extLst>
          </p:cNvPr>
          <p:cNvPicPr>
            <a:picLocks noChangeAspect="1"/>
          </p:cNvPicPr>
          <p:nvPr/>
        </p:nvPicPr>
        <p:blipFill>
          <a:blip r:embed="rId2"/>
          <a:stretch>
            <a:fillRect/>
          </a:stretch>
        </p:blipFill>
        <p:spPr>
          <a:xfrm>
            <a:off x="269240" y="1103224"/>
            <a:ext cx="11018520" cy="5775096"/>
          </a:xfrm>
          <a:prstGeom prst="rect">
            <a:avLst/>
          </a:prstGeom>
        </p:spPr>
      </p:pic>
    </p:spTree>
    <p:extLst>
      <p:ext uri="{BB962C8B-B14F-4D97-AF65-F5344CB8AC3E}">
        <p14:creationId xmlns:p14="http://schemas.microsoft.com/office/powerpoint/2010/main" val="1737553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ECF0B-B192-7E27-A77D-2F2A0362B486}"/>
              </a:ext>
            </a:extLst>
          </p:cNvPr>
          <p:cNvSpPr>
            <a:spLocks noGrp="1"/>
          </p:cNvSpPr>
          <p:nvPr>
            <p:ph type="title"/>
          </p:nvPr>
        </p:nvSpPr>
        <p:spPr>
          <a:xfrm>
            <a:off x="838200" y="365125"/>
            <a:ext cx="10515600" cy="1325563"/>
          </a:xfrm>
        </p:spPr>
        <p:txBody>
          <a:bodyPr>
            <a:normAutofit/>
          </a:bodyPr>
          <a:lstStyle/>
          <a:p>
            <a:r>
              <a:rPr lang="en-US" b="1" u="sng" dirty="0"/>
              <a:t>Conclusion</a:t>
            </a:r>
          </a:p>
        </p:txBody>
      </p:sp>
      <p:sp>
        <p:nvSpPr>
          <p:cNvPr id="3" name="Content Placeholder 2">
            <a:extLst>
              <a:ext uri="{FF2B5EF4-FFF2-40B4-BE49-F238E27FC236}">
                <a16:creationId xmlns:a16="http://schemas.microsoft.com/office/drawing/2014/main" id="{4067AF6C-3A98-70F2-A8BA-2D1112FC49F6}"/>
              </a:ext>
            </a:extLst>
          </p:cNvPr>
          <p:cNvSpPr>
            <a:spLocks noGrp="1"/>
          </p:cNvSpPr>
          <p:nvPr>
            <p:ph idx="1"/>
          </p:nvPr>
        </p:nvSpPr>
        <p:spPr>
          <a:xfrm>
            <a:off x="838201" y="2013625"/>
            <a:ext cx="4614759" cy="4163337"/>
          </a:xfrm>
        </p:spPr>
        <p:txBody>
          <a:bodyPr>
            <a:normAutofit/>
          </a:bodyPr>
          <a:lstStyle/>
          <a:p>
            <a:pPr marL="0" indent="0">
              <a:buNone/>
            </a:pPr>
            <a:r>
              <a:rPr lang="en-US" sz="2400" b="0" i="0" dirty="0">
                <a:effectLst/>
                <a:latin typeface="Söhne"/>
              </a:rPr>
              <a:t>while the models provide useful insights and predictions, cricket remains an intricate sport with many variables affecting outcomes. The models can be improved further with more detailed data, sophisticated algorithms, and advanced feature engineering.</a:t>
            </a:r>
          </a:p>
        </p:txBody>
      </p:sp>
      <p:pic>
        <p:nvPicPr>
          <p:cNvPr id="5" name="Picture 4" descr="Cricket equipment">
            <a:extLst>
              <a:ext uri="{FF2B5EF4-FFF2-40B4-BE49-F238E27FC236}">
                <a16:creationId xmlns:a16="http://schemas.microsoft.com/office/drawing/2014/main" id="{CF292825-06AF-BA4C-A161-D4DA1811E24F}"/>
              </a:ext>
            </a:extLst>
          </p:cNvPr>
          <p:cNvPicPr>
            <a:picLocks noChangeAspect="1"/>
          </p:cNvPicPr>
          <p:nvPr/>
        </p:nvPicPr>
        <p:blipFill rotWithShape="1">
          <a:blip r:embed="rId2"/>
          <a:srcRect l="5113" r="11117" b="-3"/>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1126895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5" name="Content Placeholder 2">
            <a:extLst>
              <a:ext uri="{FF2B5EF4-FFF2-40B4-BE49-F238E27FC236}">
                <a16:creationId xmlns:a16="http://schemas.microsoft.com/office/drawing/2014/main" id="{7866A03D-65AE-F3A7-7618-3A9E58D1CCDD}"/>
              </a:ext>
            </a:extLst>
          </p:cNvPr>
          <p:cNvGraphicFramePr>
            <a:graphicFrameLocks noGrp="1"/>
          </p:cNvGraphicFramePr>
          <p:nvPr>
            <p:ph idx="1"/>
            <p:extLst>
              <p:ext uri="{D42A27DB-BD31-4B8C-83A1-F6EECF244321}">
                <p14:modId xmlns:p14="http://schemas.microsoft.com/office/powerpoint/2010/main" val="36951363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908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B2C748E-516C-9E72-E894-C32AA98D267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Introduction</a:t>
            </a:r>
          </a:p>
        </p:txBody>
      </p:sp>
      <p:graphicFrame>
        <p:nvGraphicFramePr>
          <p:cNvPr id="5" name="Content Placeholder 2">
            <a:extLst>
              <a:ext uri="{FF2B5EF4-FFF2-40B4-BE49-F238E27FC236}">
                <a16:creationId xmlns:a16="http://schemas.microsoft.com/office/drawing/2014/main" id="{042992D1-B2D0-C01E-AFAE-179AB713362C}"/>
              </a:ext>
            </a:extLst>
          </p:cNvPr>
          <p:cNvGraphicFramePr>
            <a:graphicFrameLocks noGrp="1"/>
          </p:cNvGraphicFramePr>
          <p:nvPr>
            <p:ph idx="1"/>
            <p:extLst>
              <p:ext uri="{D42A27DB-BD31-4B8C-83A1-F6EECF244321}">
                <p14:modId xmlns:p14="http://schemas.microsoft.com/office/powerpoint/2010/main" val="2871784023"/>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1706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11F41-27AA-D251-C6FC-085E8DE2DE3F}"/>
              </a:ext>
            </a:extLst>
          </p:cNvPr>
          <p:cNvSpPr>
            <a:spLocks noGrp="1"/>
          </p:cNvSpPr>
          <p:nvPr>
            <p:ph type="title"/>
          </p:nvPr>
        </p:nvSpPr>
        <p:spPr>
          <a:xfrm>
            <a:off x="342901" y="246063"/>
            <a:ext cx="3302000" cy="1189037"/>
          </a:xfrm>
        </p:spPr>
        <p:txBody>
          <a:bodyPr>
            <a:normAutofit fontScale="90000"/>
          </a:bodyPr>
          <a:lstStyle/>
          <a:p>
            <a:r>
              <a:rPr lang="en-US" sz="4900" b="1" dirty="0">
                <a:effectLst>
                  <a:outerShdw blurRad="38100" dist="38100" dir="2700000" algn="tl">
                    <a:srgbClr val="000000">
                      <a:alpha val="43137"/>
                    </a:srgbClr>
                  </a:outerShdw>
                </a:effectLst>
              </a:rPr>
              <a:t>Objectives</a:t>
            </a:r>
            <a:br>
              <a:rPr lang="en-US" b="1" dirty="0"/>
            </a:br>
            <a:endParaRPr lang="en-US" b="1" dirty="0"/>
          </a:p>
        </p:txBody>
      </p:sp>
      <p:sp>
        <p:nvSpPr>
          <p:cNvPr id="3" name="Content Placeholder 2">
            <a:extLst>
              <a:ext uri="{FF2B5EF4-FFF2-40B4-BE49-F238E27FC236}">
                <a16:creationId xmlns:a16="http://schemas.microsoft.com/office/drawing/2014/main" id="{D75851DB-AD61-3CA5-077C-7E5C11595E26}"/>
              </a:ext>
            </a:extLst>
          </p:cNvPr>
          <p:cNvSpPr>
            <a:spLocks noGrp="1"/>
          </p:cNvSpPr>
          <p:nvPr>
            <p:ph idx="1"/>
          </p:nvPr>
        </p:nvSpPr>
        <p:spPr>
          <a:xfrm>
            <a:off x="165100" y="1231900"/>
            <a:ext cx="6451600" cy="5626100"/>
          </a:xfrm>
        </p:spPr>
        <p:txBody>
          <a:bodyPr>
            <a:normAutofit/>
          </a:bodyPr>
          <a:lstStyle/>
          <a:p>
            <a:pPr algn="l">
              <a:buFont typeface="Arial" panose="020B0604020202020204" pitchFamily="34" charset="0"/>
              <a:buChar char="•"/>
            </a:pPr>
            <a:endParaRPr lang="en-US" sz="2000" b="0" i="0" dirty="0">
              <a:solidFill>
                <a:srgbClr val="374151"/>
              </a:solidFill>
              <a:effectLst/>
              <a:latin typeface="Söhne"/>
            </a:endParaRPr>
          </a:p>
          <a:p>
            <a:pPr algn="l">
              <a:buFont typeface="Arial" panose="020B0604020202020204" pitchFamily="34" charset="0"/>
              <a:buChar char="•"/>
            </a:pPr>
            <a:r>
              <a:rPr lang="en-US" sz="2000" b="0" i="0" dirty="0">
                <a:solidFill>
                  <a:srgbClr val="374151"/>
                </a:solidFill>
                <a:effectLst/>
                <a:latin typeface="Söhne"/>
              </a:rPr>
              <a:t>Analyze IPL match trends and patterns.</a:t>
            </a:r>
          </a:p>
          <a:p>
            <a:pPr algn="l">
              <a:buFont typeface="Arial" panose="020B0604020202020204" pitchFamily="34" charset="0"/>
              <a:buChar char="•"/>
            </a:pPr>
            <a:r>
              <a:rPr lang="en-US" sz="2000" b="0" i="0" dirty="0">
                <a:solidFill>
                  <a:srgbClr val="374151"/>
                </a:solidFill>
                <a:effectLst/>
                <a:latin typeface="Söhne"/>
              </a:rPr>
              <a:t>Determine key performance indicators for teams and players.</a:t>
            </a:r>
          </a:p>
          <a:p>
            <a:pPr algn="l">
              <a:buFont typeface="Arial" panose="020B0604020202020204" pitchFamily="34" charset="0"/>
              <a:buChar char="•"/>
            </a:pPr>
            <a:r>
              <a:rPr lang="en-US" sz="2000" b="0" i="0" dirty="0">
                <a:solidFill>
                  <a:srgbClr val="374151"/>
                </a:solidFill>
                <a:effectLst/>
                <a:latin typeface="Söhne"/>
              </a:rPr>
              <a:t>Predict future match outcomes via machine learning.</a:t>
            </a:r>
          </a:p>
          <a:p>
            <a:endParaRPr lang="en-US" sz="2000" dirty="0"/>
          </a:p>
          <a:p>
            <a:pPr marL="0" indent="0">
              <a:buNone/>
            </a:pPr>
            <a:r>
              <a:rPr lang="en-US" sz="2000" b="0" i="0" dirty="0">
                <a:solidFill>
                  <a:srgbClr val="374151"/>
                </a:solidFill>
                <a:effectLst/>
                <a:latin typeface="Söhne"/>
              </a:rPr>
              <a:t>The questions above are foundational; the depth of analysis from the data is vast and limitless.</a:t>
            </a:r>
            <a:endParaRPr lang="en-US" sz="2000" b="1" dirty="0">
              <a:solidFill>
                <a:srgbClr val="374151"/>
              </a:solidFill>
              <a:latin typeface="source-serif-pro"/>
            </a:endParaRPr>
          </a:p>
          <a:p>
            <a:pPr marL="0" indent="0">
              <a:buNone/>
            </a:pPr>
            <a:endParaRPr lang="en-US" sz="2000" b="1" i="0" dirty="0">
              <a:solidFill>
                <a:srgbClr val="374151"/>
              </a:solidFill>
              <a:effectLst/>
              <a:latin typeface="source-serif-pro"/>
            </a:endParaRPr>
          </a:p>
          <a:p>
            <a:pPr algn="l">
              <a:buFont typeface="Arial" panose="020B0604020202020204" pitchFamily="34" charset="0"/>
              <a:buChar char="•"/>
            </a:pPr>
            <a:r>
              <a:rPr lang="en-US" sz="2000" b="0" i="0" dirty="0">
                <a:solidFill>
                  <a:srgbClr val="374151"/>
                </a:solidFill>
                <a:effectLst/>
                <a:latin typeface="Söhne"/>
              </a:rPr>
              <a:t>Which city hosted the most IPL matches?</a:t>
            </a:r>
          </a:p>
          <a:p>
            <a:pPr algn="l">
              <a:buFont typeface="Arial" panose="020B0604020202020204" pitchFamily="34" charset="0"/>
              <a:buChar char="•"/>
            </a:pPr>
            <a:r>
              <a:rPr lang="en-US" sz="2000" b="0" i="0" dirty="0">
                <a:solidFill>
                  <a:srgbClr val="374151"/>
                </a:solidFill>
                <a:effectLst/>
                <a:latin typeface="Söhne"/>
              </a:rPr>
              <a:t>Which team played the most IPL matches?</a:t>
            </a:r>
          </a:p>
          <a:p>
            <a:pPr algn="l">
              <a:buFont typeface="Arial" panose="020B0604020202020204" pitchFamily="34" charset="0"/>
              <a:buChar char="•"/>
            </a:pPr>
            <a:r>
              <a:rPr lang="en-US" sz="2000" b="0" i="0" dirty="0">
                <a:solidFill>
                  <a:srgbClr val="374151"/>
                </a:solidFill>
                <a:effectLst/>
                <a:latin typeface="Söhne"/>
              </a:rPr>
              <a:t>How many matches were tied, and what's the likelihood of a tie in future matches?</a:t>
            </a:r>
          </a:p>
          <a:p>
            <a:pPr algn="l">
              <a:buFont typeface="Arial" panose="020B0604020202020204" pitchFamily="34" charset="0"/>
              <a:buChar char="•"/>
            </a:pPr>
            <a:r>
              <a:rPr lang="en-US" sz="2000" b="0" i="0" dirty="0">
                <a:solidFill>
                  <a:srgbClr val="374151"/>
                </a:solidFill>
                <a:effectLst/>
                <a:latin typeface="Söhne"/>
              </a:rPr>
              <a:t>Batting first vs. batting second: Which had more match wins?</a:t>
            </a:r>
          </a:p>
          <a:p>
            <a:endParaRPr lang="en-US" sz="2000" dirty="0"/>
          </a:p>
        </p:txBody>
      </p:sp>
      <p:pic>
        <p:nvPicPr>
          <p:cNvPr id="4" name="Content Placeholder 6">
            <a:extLst>
              <a:ext uri="{FF2B5EF4-FFF2-40B4-BE49-F238E27FC236}">
                <a16:creationId xmlns:a16="http://schemas.microsoft.com/office/drawing/2014/main" id="{811EF522-EA35-6B52-B002-0E56E237C3DA}"/>
              </a:ext>
            </a:extLst>
          </p:cNvPr>
          <p:cNvPicPr>
            <a:picLocks noChangeAspect="1"/>
          </p:cNvPicPr>
          <p:nvPr/>
        </p:nvPicPr>
        <p:blipFill rotWithShape="1">
          <a:blip r:embed="rId3"/>
          <a:srcRect l="11265" r="34828" b="-1"/>
          <a:stretch/>
        </p:blipFill>
        <p:spPr>
          <a:xfrm>
            <a:off x="6229215" y="-15239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0571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14EBB9-085E-8DAE-5D3A-15126FBF4D04}"/>
              </a:ext>
            </a:extLst>
          </p:cNvPr>
          <p:cNvSpPr>
            <a:spLocks noGrp="1"/>
          </p:cNvSpPr>
          <p:nvPr>
            <p:ph type="title"/>
          </p:nvPr>
        </p:nvSpPr>
        <p:spPr>
          <a:xfrm>
            <a:off x="838201" y="365125"/>
            <a:ext cx="5251316" cy="1807305"/>
          </a:xfrm>
        </p:spPr>
        <p:txBody>
          <a:bodyPr>
            <a:normAutofit/>
          </a:bodyPr>
          <a:lstStyle/>
          <a:p>
            <a:r>
              <a:rPr lang="en-US"/>
              <a:t>Cleaning </a:t>
            </a:r>
            <a:endParaRPr lang="en-US" dirty="0"/>
          </a:p>
        </p:txBody>
      </p:sp>
      <p:sp>
        <p:nvSpPr>
          <p:cNvPr id="3" name="Content Placeholder 2">
            <a:extLst>
              <a:ext uri="{FF2B5EF4-FFF2-40B4-BE49-F238E27FC236}">
                <a16:creationId xmlns:a16="http://schemas.microsoft.com/office/drawing/2014/main" id="{5ACAD1D2-2268-8CFB-6C84-4AFD4F25783F}"/>
              </a:ext>
            </a:extLst>
          </p:cNvPr>
          <p:cNvSpPr>
            <a:spLocks noGrp="1"/>
          </p:cNvSpPr>
          <p:nvPr>
            <p:ph idx="1"/>
          </p:nvPr>
        </p:nvSpPr>
        <p:spPr>
          <a:xfrm>
            <a:off x="838201" y="2333297"/>
            <a:ext cx="3516630" cy="3843666"/>
          </a:xfrm>
        </p:spPr>
        <p:txBody>
          <a:bodyPr>
            <a:normAutofit/>
          </a:bodyPr>
          <a:lstStyle/>
          <a:p>
            <a:r>
              <a:rPr lang="en-US" sz="2000" b="1" i="0" dirty="0">
                <a:effectLst/>
                <a:latin typeface="source-serif-pro"/>
              </a:rPr>
              <a:t>Preparing the data </a:t>
            </a:r>
            <a:r>
              <a:rPr lang="en-US" sz="2000" b="0" i="0" dirty="0">
                <a:effectLst/>
                <a:latin typeface="source-serif-pro"/>
              </a:rPr>
              <a:t>— Remove empty and unrealistic values, sensitive personal information, NULL values, useless columns and prepare the data for analysis. This step usually takes more than half of the complete end to end process</a:t>
            </a:r>
          </a:p>
          <a:p>
            <a:endParaRPr lang="en-US" sz="2000" dirty="0"/>
          </a:p>
        </p:txBody>
      </p:sp>
      <p:pic>
        <p:nvPicPr>
          <p:cNvPr id="5" name="Picture 4" descr="Magnifying glass showing decling performance">
            <a:extLst>
              <a:ext uri="{FF2B5EF4-FFF2-40B4-BE49-F238E27FC236}">
                <a16:creationId xmlns:a16="http://schemas.microsoft.com/office/drawing/2014/main" id="{3B77D6F5-5DC4-5A9C-7B5D-6B8E61F97D11}"/>
              </a:ext>
            </a:extLst>
          </p:cNvPr>
          <p:cNvPicPr>
            <a:picLocks noChangeAspect="1"/>
          </p:cNvPicPr>
          <p:nvPr/>
        </p:nvPicPr>
        <p:blipFill rotWithShape="1">
          <a:blip r:embed="rId2"/>
          <a:srcRect l="5700" r="3626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01465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455B-96C6-DE2D-22C2-632ECE6057BE}"/>
              </a:ext>
            </a:extLst>
          </p:cNvPr>
          <p:cNvSpPr>
            <a:spLocks noGrp="1"/>
          </p:cNvSpPr>
          <p:nvPr>
            <p:ph type="title"/>
          </p:nvPr>
        </p:nvSpPr>
        <p:spPr>
          <a:xfrm>
            <a:off x="201791" y="294662"/>
            <a:ext cx="11309486" cy="1182100"/>
          </a:xfrm>
        </p:spPr>
        <p:txBody>
          <a:bodyPr vert="horz" lIns="91440" tIns="45720" rIns="91440" bIns="45720" rtlCol="0">
            <a:normAutofit fontScale="90000"/>
          </a:bodyPr>
          <a:lstStyle/>
          <a:p>
            <a:r>
              <a:rPr lang="en-US" dirty="0">
                <a:solidFill>
                  <a:schemeClr val="tx2"/>
                </a:solidFill>
              </a:rPr>
              <a:t>Cleaning Dataset</a:t>
            </a:r>
            <a:br>
              <a:rPr lang="en-US" dirty="0">
                <a:solidFill>
                  <a:schemeClr val="tx2"/>
                </a:solidFill>
              </a:rPr>
            </a:br>
            <a:br>
              <a:rPr lang="en-US" dirty="0">
                <a:solidFill>
                  <a:schemeClr val="tx2"/>
                </a:solidFill>
              </a:rPr>
            </a:br>
            <a:r>
              <a:rPr lang="en-US" dirty="0">
                <a:solidFill>
                  <a:srgbClr val="FF0000"/>
                </a:solidFill>
              </a:rPr>
              <a:t>Before</a:t>
            </a:r>
            <a:r>
              <a:rPr lang="en-US" dirty="0">
                <a:solidFill>
                  <a:schemeClr val="tx2"/>
                </a:solidFill>
              </a:rPr>
              <a:t> 							</a:t>
            </a:r>
            <a:r>
              <a:rPr lang="en-US" dirty="0">
                <a:solidFill>
                  <a:srgbClr val="92D050"/>
                </a:solidFill>
              </a:rPr>
              <a:t>After</a:t>
            </a:r>
          </a:p>
        </p:txBody>
      </p:sp>
      <p:sp>
        <p:nvSpPr>
          <p:cNvPr id="4" name="Content Placeholder 3">
            <a:extLst>
              <a:ext uri="{FF2B5EF4-FFF2-40B4-BE49-F238E27FC236}">
                <a16:creationId xmlns:a16="http://schemas.microsoft.com/office/drawing/2014/main" id="{5B7E10C8-FF78-2FBA-581A-8C1CEA6FB4DB}"/>
              </a:ext>
            </a:extLst>
          </p:cNvPr>
          <p:cNvSpPr>
            <a:spLocks noGrp="1"/>
          </p:cNvSpPr>
          <p:nvPr>
            <p:ph idx="1"/>
          </p:nvPr>
        </p:nvSpPr>
        <p:spPr>
          <a:xfrm>
            <a:off x="457200" y="3264832"/>
            <a:ext cx="4952999" cy="3009494"/>
          </a:xfrm>
        </p:spPr>
        <p:txBody>
          <a:bodyPr>
            <a:normAutofit/>
          </a:bodyPr>
          <a:lstStyle/>
          <a:p>
            <a:endParaRPr lang="en-US" sz="1800">
              <a:solidFill>
                <a:schemeClr val="tx2"/>
              </a:solidFill>
            </a:endParaRPr>
          </a:p>
        </p:txBody>
      </p:sp>
      <p:pic>
        <p:nvPicPr>
          <p:cNvPr id="6" name="Picture 5">
            <a:extLst>
              <a:ext uri="{FF2B5EF4-FFF2-40B4-BE49-F238E27FC236}">
                <a16:creationId xmlns:a16="http://schemas.microsoft.com/office/drawing/2014/main" id="{6792953C-88C8-8516-B351-E003E6FC0F46}"/>
              </a:ext>
            </a:extLst>
          </p:cNvPr>
          <p:cNvPicPr>
            <a:picLocks noChangeAspect="1"/>
          </p:cNvPicPr>
          <p:nvPr/>
        </p:nvPicPr>
        <p:blipFill rotWithShape="1">
          <a:blip r:embed="rId2"/>
          <a:srcRect l="21851"/>
          <a:stretch/>
        </p:blipFill>
        <p:spPr>
          <a:xfrm>
            <a:off x="227585" y="2743200"/>
            <a:ext cx="6041249" cy="3632258"/>
          </a:xfrm>
          <a:prstGeom prst="rect">
            <a:avLst/>
          </a:prstGeom>
        </p:spPr>
      </p:pic>
      <p:pic>
        <p:nvPicPr>
          <p:cNvPr id="7" name="Picture 6">
            <a:extLst>
              <a:ext uri="{FF2B5EF4-FFF2-40B4-BE49-F238E27FC236}">
                <a16:creationId xmlns:a16="http://schemas.microsoft.com/office/drawing/2014/main" id="{7C593494-369E-3289-C772-148D6E43BE65}"/>
              </a:ext>
            </a:extLst>
          </p:cNvPr>
          <p:cNvPicPr>
            <a:picLocks noChangeAspect="1"/>
          </p:cNvPicPr>
          <p:nvPr/>
        </p:nvPicPr>
        <p:blipFill>
          <a:blip r:embed="rId3"/>
          <a:stretch>
            <a:fillRect/>
          </a:stretch>
        </p:blipFill>
        <p:spPr>
          <a:xfrm>
            <a:off x="6590999" y="1772862"/>
            <a:ext cx="5045848" cy="4947488"/>
          </a:xfrm>
          <a:prstGeom prst="rect">
            <a:avLst/>
          </a:prstGeom>
        </p:spPr>
      </p:pic>
    </p:spTree>
    <p:extLst>
      <p:ext uri="{BB962C8B-B14F-4D97-AF65-F5344CB8AC3E}">
        <p14:creationId xmlns:p14="http://schemas.microsoft.com/office/powerpoint/2010/main" val="2971771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5" name="Freeform: Shape 14">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6" name="Content Placeholder 5">
            <a:extLst>
              <a:ext uri="{FF2B5EF4-FFF2-40B4-BE49-F238E27FC236}">
                <a16:creationId xmlns:a16="http://schemas.microsoft.com/office/drawing/2014/main" id="{9D6B5661-0196-8FE0-F990-483D6C295BD4}"/>
              </a:ext>
            </a:extLst>
          </p:cNvPr>
          <p:cNvSpPr>
            <a:spLocks noGrp="1"/>
          </p:cNvSpPr>
          <p:nvPr>
            <p:ph sz="half" idx="1"/>
          </p:nvPr>
        </p:nvSpPr>
        <p:spPr>
          <a:xfrm>
            <a:off x="2509986" y="730497"/>
            <a:ext cx="3289086" cy="2762067"/>
          </a:xfrm>
        </p:spPr>
        <p:txBody>
          <a:bodyPr>
            <a:noAutofit/>
          </a:bodyPr>
          <a:lstStyle/>
          <a:p>
            <a:pPr marL="0" indent="0" defTabSz="576072">
              <a:spcBef>
                <a:spcPts val="630"/>
              </a:spcBef>
              <a:buNone/>
            </a:pPr>
            <a:r>
              <a:rPr lang="en-US" sz="2400" b="1" kern="1200" dirty="0">
                <a:solidFill>
                  <a:srgbClr val="374151"/>
                </a:solidFill>
                <a:latin typeface="Söhne"/>
                <a:ea typeface="+mn-ea"/>
                <a:cs typeface="+mn-cs"/>
              </a:rPr>
              <a:t>win by wickets</a:t>
            </a:r>
            <a:br>
              <a:rPr lang="en-US" sz="2400" kern="1200" dirty="0">
                <a:solidFill>
                  <a:schemeClr val="tx1"/>
                </a:solidFill>
                <a:latin typeface="+mn-lt"/>
                <a:ea typeface="+mn-ea"/>
                <a:cs typeface="+mn-cs"/>
              </a:rPr>
            </a:br>
            <a:endParaRPr lang="en-US" sz="2400" kern="1200" dirty="0">
              <a:solidFill>
                <a:schemeClr val="tx1"/>
              </a:solidFill>
              <a:latin typeface="+mn-lt"/>
              <a:ea typeface="+mn-ea"/>
              <a:cs typeface="+mn-cs"/>
            </a:endParaRPr>
          </a:p>
          <a:p>
            <a:pPr marL="0" indent="0" defTabSz="576072">
              <a:spcBef>
                <a:spcPts val="630"/>
              </a:spcBef>
              <a:buNone/>
            </a:pPr>
            <a:r>
              <a:rPr lang="en-US" sz="2000" kern="1200" dirty="0">
                <a:solidFill>
                  <a:srgbClr val="374151"/>
                </a:solidFill>
                <a:latin typeface="Söhne"/>
                <a:ea typeface="+mn-ea"/>
                <a:cs typeface="+mn-cs"/>
              </a:rPr>
              <a:t>In cricket, 'win by wickets' indicates how many wickets a team had left when they met the target. A win by 0 wickets means a close match, while a win by 10 suggests a dominant performance.</a:t>
            </a:r>
            <a:endParaRPr lang="en-US" sz="2000" dirty="0"/>
          </a:p>
        </p:txBody>
      </p:sp>
      <p:sp>
        <p:nvSpPr>
          <p:cNvPr id="7" name="Content Placeholder 6">
            <a:extLst>
              <a:ext uri="{FF2B5EF4-FFF2-40B4-BE49-F238E27FC236}">
                <a16:creationId xmlns:a16="http://schemas.microsoft.com/office/drawing/2014/main" id="{FFE53DA3-B589-90F1-F843-3B65D46CF495}"/>
              </a:ext>
            </a:extLst>
          </p:cNvPr>
          <p:cNvSpPr>
            <a:spLocks noGrp="1"/>
          </p:cNvSpPr>
          <p:nvPr>
            <p:ph sz="half" idx="2"/>
          </p:nvPr>
        </p:nvSpPr>
        <p:spPr>
          <a:xfrm>
            <a:off x="6284161" y="559039"/>
            <a:ext cx="3289086" cy="2762067"/>
          </a:xfrm>
        </p:spPr>
        <p:txBody>
          <a:bodyPr>
            <a:noAutofit/>
          </a:bodyPr>
          <a:lstStyle/>
          <a:p>
            <a:pPr marL="0" indent="0" defTabSz="576072">
              <a:spcBef>
                <a:spcPts val="630"/>
              </a:spcBef>
              <a:buNone/>
            </a:pPr>
            <a:r>
              <a:rPr lang="en-US" sz="2400" b="1" dirty="0">
                <a:solidFill>
                  <a:srgbClr val="374151"/>
                </a:solidFill>
                <a:latin typeface="Söhne"/>
              </a:rPr>
              <a:t>Toss decision</a:t>
            </a:r>
          </a:p>
          <a:p>
            <a:pPr marL="0" indent="0" defTabSz="576072">
              <a:spcBef>
                <a:spcPts val="630"/>
              </a:spcBef>
              <a:buNone/>
            </a:pPr>
            <a:r>
              <a:rPr lang="en-US" sz="2400" dirty="0">
                <a:solidFill>
                  <a:srgbClr val="374151"/>
                </a:solidFill>
                <a:latin typeface="Söhne"/>
              </a:rPr>
              <a:t>So, in this dataset, teams decided to field first more often (652 times) than they chose to bat first (372 times) after winning the toss.</a:t>
            </a:r>
          </a:p>
          <a:p>
            <a:endParaRPr lang="en-US" sz="2400" dirty="0"/>
          </a:p>
        </p:txBody>
      </p:sp>
      <p:pic>
        <p:nvPicPr>
          <p:cNvPr id="4" name="Content Placeholder 4">
            <a:extLst>
              <a:ext uri="{FF2B5EF4-FFF2-40B4-BE49-F238E27FC236}">
                <a16:creationId xmlns:a16="http://schemas.microsoft.com/office/drawing/2014/main" id="{914BD29A-60DB-274C-2145-17D36C53871C}"/>
              </a:ext>
            </a:extLst>
          </p:cNvPr>
          <p:cNvPicPr>
            <a:picLocks noChangeAspect="1"/>
          </p:cNvPicPr>
          <p:nvPr/>
        </p:nvPicPr>
        <p:blipFill rotWithShape="1">
          <a:blip r:embed="rId2"/>
          <a:srcRect l="4847" r="43750" b="1"/>
          <a:stretch/>
        </p:blipFill>
        <p:spPr>
          <a:xfrm>
            <a:off x="755083" y="3740224"/>
            <a:ext cx="4642417" cy="2912599"/>
          </a:xfrm>
          <a:prstGeom prst="rect">
            <a:avLst/>
          </a:prstGeom>
        </p:spPr>
      </p:pic>
      <p:pic>
        <p:nvPicPr>
          <p:cNvPr id="10" name="Picture 9">
            <a:extLst>
              <a:ext uri="{FF2B5EF4-FFF2-40B4-BE49-F238E27FC236}">
                <a16:creationId xmlns:a16="http://schemas.microsoft.com/office/drawing/2014/main" id="{FAA8D8AC-05B1-FBCF-1316-4505F0D56C3C}"/>
              </a:ext>
            </a:extLst>
          </p:cNvPr>
          <p:cNvPicPr>
            <a:picLocks noChangeAspect="1"/>
          </p:cNvPicPr>
          <p:nvPr/>
        </p:nvPicPr>
        <p:blipFill>
          <a:blip r:embed="rId3"/>
          <a:stretch>
            <a:fillRect/>
          </a:stretch>
        </p:blipFill>
        <p:spPr>
          <a:xfrm>
            <a:off x="5799072" y="3829125"/>
            <a:ext cx="6197072" cy="1708076"/>
          </a:xfrm>
          <a:prstGeom prst="rect">
            <a:avLst/>
          </a:prstGeom>
        </p:spPr>
      </p:pic>
      <p:pic>
        <p:nvPicPr>
          <p:cNvPr id="11" name="Picture 2" descr="Wicket Vector">
            <a:extLst>
              <a:ext uri="{FF2B5EF4-FFF2-40B4-BE49-F238E27FC236}">
                <a16:creationId xmlns:a16="http://schemas.microsoft.com/office/drawing/2014/main" id="{EE8F590E-3AD1-2EC0-E795-16D57D88DA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99" r="-1" b="8546"/>
          <a:stretch/>
        </p:blipFill>
        <p:spPr bwMode="auto">
          <a:xfrm>
            <a:off x="330542" y="1231900"/>
            <a:ext cx="2239973" cy="19947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ND vs OR Probability, The 1-x Trick, &amp; Why the Orioles are 20/1 Odds ...">
            <a:extLst>
              <a:ext uri="{FF2B5EF4-FFF2-40B4-BE49-F238E27FC236}">
                <a16:creationId xmlns:a16="http://schemas.microsoft.com/office/drawing/2014/main" id="{DACAEA96-6C1B-DFE4-1368-E144356F68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73247" y="276372"/>
            <a:ext cx="2220883"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836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1" name="Rectangle 107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5ACB92-0F27-C40B-332A-B88ABCAE9DFC}"/>
              </a:ext>
            </a:extLst>
          </p:cNvPr>
          <p:cNvSpPr>
            <a:spLocks noGrp="1"/>
          </p:cNvSpPr>
          <p:nvPr>
            <p:ph type="title"/>
          </p:nvPr>
        </p:nvSpPr>
        <p:spPr>
          <a:xfrm>
            <a:off x="642509" y="982799"/>
            <a:ext cx="4343400" cy="1929384"/>
          </a:xfrm>
        </p:spPr>
        <p:txBody>
          <a:bodyPr anchor="ctr">
            <a:noAutofit/>
          </a:bodyPr>
          <a:lstStyle/>
          <a:p>
            <a:br>
              <a:rPr lang="en-US" sz="2200" dirty="0"/>
            </a:br>
            <a:br>
              <a:rPr lang="en-US" sz="2200" dirty="0"/>
            </a:br>
            <a:r>
              <a:rPr lang="en-US" sz="2200" dirty="0">
                <a:latin typeface="+mn-lt"/>
                <a:ea typeface="+mn-ea"/>
                <a:cs typeface="+mn-cs"/>
              </a:rPr>
              <a:t>we can quickly identify who the top run-scorers are among the listed batsmen Virat Kohli is the top run-scorer with 5434 runs, followed closely by Suresh Raina with 5415 runs, and so on.</a:t>
            </a:r>
            <a:br>
              <a:rPr lang="en-US" sz="2200" b="0" i="0" dirty="0">
                <a:effectLst/>
                <a:latin typeface="Söhne"/>
              </a:rPr>
            </a:br>
            <a:endParaRPr lang="en-US" sz="2200" dirty="0"/>
          </a:p>
        </p:txBody>
      </p:sp>
      <p:sp>
        <p:nvSpPr>
          <p:cNvPr id="107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B24034-3983-6E7F-2087-80602C2955A1}"/>
              </a:ext>
            </a:extLst>
          </p:cNvPr>
          <p:cNvSpPr>
            <a:spLocks noGrp="1"/>
          </p:cNvSpPr>
          <p:nvPr>
            <p:ph idx="1"/>
          </p:nvPr>
        </p:nvSpPr>
        <p:spPr>
          <a:xfrm>
            <a:off x="6579925" y="1344544"/>
            <a:ext cx="5670876" cy="1205895"/>
          </a:xfrm>
        </p:spPr>
        <p:txBody>
          <a:bodyPr anchor="ctr">
            <a:normAutofit/>
          </a:bodyPr>
          <a:lstStyle/>
          <a:p>
            <a:pPr marL="0" indent="0">
              <a:buNone/>
            </a:pPr>
            <a:r>
              <a:rPr lang="en-US" sz="2200" dirty="0"/>
              <a:t>We can identify that Harbhajan Singh bowled the maximum balls 3451, followed by Amit Mishra 3172 and so on.</a:t>
            </a:r>
          </a:p>
          <a:p>
            <a:endParaRPr lang="en-US" sz="2200" dirty="0"/>
          </a:p>
        </p:txBody>
      </p:sp>
      <p:pic>
        <p:nvPicPr>
          <p:cNvPr id="1028" name="Picture 4" descr="A blue bar graph with white text&#10;&#10;Description automatically generated">
            <a:extLst>
              <a:ext uri="{FF2B5EF4-FFF2-40B4-BE49-F238E27FC236}">
                <a16:creationId xmlns:a16="http://schemas.microsoft.com/office/drawing/2014/main" id="{0CAEEB00-38B1-DF6D-1493-64C78DDFF5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636" y="3103546"/>
            <a:ext cx="6529325" cy="32320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A green bar graph with white text&#10;&#10;Description automatically generated">
            <a:extLst>
              <a:ext uri="{FF2B5EF4-FFF2-40B4-BE49-F238E27FC236}">
                <a16:creationId xmlns:a16="http://schemas.microsoft.com/office/drawing/2014/main" id="{54A640E5-2D5A-76A1-9A47-C00130D0A2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29325" y="3170802"/>
            <a:ext cx="5586039" cy="27650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D7D9583-F46E-D62A-9FA9-9C35D9080479}"/>
              </a:ext>
            </a:extLst>
          </p:cNvPr>
          <p:cNvSpPr txBox="1"/>
          <p:nvPr/>
        </p:nvSpPr>
        <p:spPr>
          <a:xfrm>
            <a:off x="828146" y="457200"/>
            <a:ext cx="6096000" cy="461665"/>
          </a:xfrm>
          <a:prstGeom prst="rect">
            <a:avLst/>
          </a:prstGeom>
          <a:noFill/>
        </p:spPr>
        <p:txBody>
          <a:bodyPr wrap="square">
            <a:spAutoFit/>
          </a:bodyPr>
          <a:lstStyle/>
          <a:p>
            <a:pPr>
              <a:spcAft>
                <a:spcPts val="600"/>
              </a:spcAft>
            </a:pPr>
            <a:r>
              <a:rPr lang="en-US" sz="2400" b="1" dirty="0"/>
              <a:t>Top 10 Batsmen by Total Runs</a:t>
            </a:r>
          </a:p>
        </p:txBody>
      </p:sp>
      <p:sp>
        <p:nvSpPr>
          <p:cNvPr id="10" name="TextBox 9">
            <a:extLst>
              <a:ext uri="{FF2B5EF4-FFF2-40B4-BE49-F238E27FC236}">
                <a16:creationId xmlns:a16="http://schemas.microsoft.com/office/drawing/2014/main" id="{8D314047-0F0E-2586-AE04-6AAB34BC346F}"/>
              </a:ext>
            </a:extLst>
          </p:cNvPr>
          <p:cNvSpPr txBox="1"/>
          <p:nvPr/>
        </p:nvSpPr>
        <p:spPr>
          <a:xfrm>
            <a:off x="6096000" y="521998"/>
            <a:ext cx="6216650" cy="461665"/>
          </a:xfrm>
          <a:prstGeom prst="rect">
            <a:avLst/>
          </a:prstGeom>
          <a:noFill/>
        </p:spPr>
        <p:txBody>
          <a:bodyPr wrap="square">
            <a:spAutoFit/>
          </a:bodyPr>
          <a:lstStyle/>
          <a:p>
            <a:r>
              <a:rPr lang="en-US" sz="2400" b="1" dirty="0"/>
              <a:t>Top 10 Bowlers who bowled the most.</a:t>
            </a:r>
          </a:p>
        </p:txBody>
      </p:sp>
    </p:spTree>
    <p:extLst>
      <p:ext uri="{BB962C8B-B14F-4D97-AF65-F5344CB8AC3E}">
        <p14:creationId xmlns:p14="http://schemas.microsoft.com/office/powerpoint/2010/main" val="126430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002EA-0968-F639-95A9-9872714F9340}"/>
              </a:ext>
            </a:extLst>
          </p:cNvPr>
          <p:cNvSpPr>
            <a:spLocks noGrp="1"/>
          </p:cNvSpPr>
          <p:nvPr>
            <p:ph type="title"/>
          </p:nvPr>
        </p:nvSpPr>
        <p:spPr>
          <a:xfrm>
            <a:off x="572493" y="238539"/>
            <a:ext cx="11018520" cy="1434415"/>
          </a:xfrm>
        </p:spPr>
        <p:txBody>
          <a:bodyPr anchor="b">
            <a:normAutofit/>
          </a:bodyPr>
          <a:lstStyle/>
          <a:p>
            <a:r>
              <a:rPr lang="en-US" sz="5400" b="1"/>
              <a:t>Most Wins</a:t>
            </a:r>
          </a:p>
        </p:txBody>
      </p:sp>
      <p:sp>
        <p:nvSpPr>
          <p:cNvPr id="3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9F1E78-6132-A0D4-0B01-60670D189322}"/>
              </a:ext>
            </a:extLst>
          </p:cNvPr>
          <p:cNvSpPr>
            <a:spLocks noGrp="1"/>
          </p:cNvSpPr>
          <p:nvPr>
            <p:ph idx="1"/>
          </p:nvPr>
        </p:nvSpPr>
        <p:spPr>
          <a:xfrm>
            <a:off x="228600" y="1672954"/>
            <a:ext cx="7057445" cy="4517534"/>
          </a:xfrm>
        </p:spPr>
        <p:txBody>
          <a:bodyPr anchor="t">
            <a:normAutofit/>
          </a:bodyPr>
          <a:lstStyle/>
          <a:p>
            <a:pPr marL="0" indent="0">
              <a:buNone/>
            </a:pPr>
            <a:endParaRPr lang="en-US" sz="1700" dirty="0"/>
          </a:p>
          <a:p>
            <a:endParaRPr lang="en-US" sz="1700" b="0" i="0" dirty="0">
              <a:effectLst/>
              <a:latin typeface="Roboto" panose="02000000000000000000" pitchFamily="2" charset="0"/>
            </a:endParaRPr>
          </a:p>
          <a:p>
            <a:r>
              <a:rPr lang="en-US" sz="1700" b="0" i="0" dirty="0">
                <a:effectLst/>
                <a:latin typeface="Roboto" panose="02000000000000000000" pitchFamily="2" charset="0"/>
              </a:rPr>
              <a:t>The 'winner' column represents the team that won each cricket match. The output thus indicates the number of wins each team has had.</a:t>
            </a:r>
          </a:p>
          <a:p>
            <a:r>
              <a:rPr lang="en-US" sz="1700" b="0" i="0" dirty="0">
                <a:effectLst/>
                <a:latin typeface="Roboto" panose="02000000000000000000" pitchFamily="2" charset="0"/>
              </a:rPr>
              <a:t>'Mumbai Indians' won the most matches in this dataset, with 138 victories. </a:t>
            </a:r>
          </a:p>
          <a:p>
            <a:r>
              <a:rPr lang="en-US" sz="1700" b="0" i="0" dirty="0">
                <a:effectLst/>
                <a:latin typeface="Roboto" panose="02000000000000000000" pitchFamily="2" charset="0"/>
              </a:rPr>
              <a:t>'Chennai Super Kings' won 131 matches, making it the second most successful team in the dataset.</a:t>
            </a:r>
          </a:p>
          <a:p>
            <a:r>
              <a:rPr lang="en-US" sz="1700" b="0" i="0" dirty="0">
                <a:effectLst/>
                <a:latin typeface="Roboto" panose="02000000000000000000" pitchFamily="2" charset="0"/>
              </a:rPr>
              <a:t> 'Kolkata Knight Riders' and 'Royal Challengers Bangalore' have won 119 and 114 matches, respectively, placing them third and fourth. </a:t>
            </a:r>
          </a:p>
          <a:p>
            <a:r>
              <a:rPr lang="en-US" sz="1700" b="0" i="0" dirty="0">
                <a:effectLst/>
                <a:latin typeface="Roboto" panose="02000000000000000000" pitchFamily="2" charset="0"/>
              </a:rPr>
              <a:t>'Rising Pune Supergiant's has the fewest wins, with only 5 victories.</a:t>
            </a:r>
          </a:p>
          <a:p>
            <a:endParaRPr lang="en-US" sz="1700" dirty="0"/>
          </a:p>
        </p:txBody>
      </p:sp>
      <p:pic>
        <p:nvPicPr>
          <p:cNvPr id="5" name="Picture 4">
            <a:extLst>
              <a:ext uri="{FF2B5EF4-FFF2-40B4-BE49-F238E27FC236}">
                <a16:creationId xmlns:a16="http://schemas.microsoft.com/office/drawing/2014/main" id="{EFB4CE04-8DDC-C9CE-FE89-C4D888E3C78F}"/>
              </a:ext>
            </a:extLst>
          </p:cNvPr>
          <p:cNvPicPr>
            <a:picLocks noChangeAspect="1"/>
          </p:cNvPicPr>
          <p:nvPr/>
        </p:nvPicPr>
        <p:blipFill rotWithShape="1">
          <a:blip r:embed="rId2"/>
          <a:srcRect r="34243" b="3"/>
          <a:stretch/>
        </p:blipFill>
        <p:spPr>
          <a:xfrm>
            <a:off x="7675658" y="2093976"/>
            <a:ext cx="3941064" cy="4096512"/>
          </a:xfrm>
          <a:prstGeom prst="rect">
            <a:avLst/>
          </a:prstGeom>
        </p:spPr>
      </p:pic>
    </p:spTree>
    <p:extLst>
      <p:ext uri="{BB962C8B-B14F-4D97-AF65-F5344CB8AC3E}">
        <p14:creationId xmlns:p14="http://schemas.microsoft.com/office/powerpoint/2010/main" val="399477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11041</TotalTime>
  <Words>1937</Words>
  <Application>Microsoft Office PowerPoint</Application>
  <PresentationFormat>Widescreen</PresentationFormat>
  <Paragraphs>122</Paragraphs>
  <Slides>24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Calibri Light</vt:lpstr>
      <vt:lpstr>Inter</vt:lpstr>
      <vt:lpstr>KaTeX_Main</vt:lpstr>
      <vt:lpstr>Roboto</vt:lpstr>
      <vt:lpstr>Söhne</vt:lpstr>
      <vt:lpstr>source-serif-pro</vt:lpstr>
      <vt:lpstr>Wingdings</vt:lpstr>
      <vt:lpstr>Office Theme</vt:lpstr>
      <vt:lpstr>Unlocking Insights from the Indian Premier League </vt:lpstr>
      <vt:lpstr>Contents  - Introduction  - Objectives - Cleaning dataset - EDA - Visualization / Dashboard - Predictions using Machine Learning - Conclusion of the project</vt:lpstr>
      <vt:lpstr>Introduction</vt:lpstr>
      <vt:lpstr>Objectives </vt:lpstr>
      <vt:lpstr>Cleaning </vt:lpstr>
      <vt:lpstr>Cleaning Dataset  Before        After</vt:lpstr>
      <vt:lpstr>PowerPoint Presentation</vt:lpstr>
      <vt:lpstr>  we can quickly identify who the top run-scorers are among the listed batsmen Virat Kohli is the top run-scorer with 5434 runs, followed closely by Suresh Raina with 5415 runs, and so on. </vt:lpstr>
      <vt:lpstr>Most Wins</vt:lpstr>
      <vt:lpstr>EDA Conclusion</vt:lpstr>
      <vt:lpstr>Why Predictions ?</vt:lpstr>
      <vt:lpstr>Algorithms explored</vt:lpstr>
      <vt:lpstr>Match Outcome Prediction</vt:lpstr>
      <vt:lpstr>Model Conclusion</vt:lpstr>
      <vt:lpstr>Toss Decision Optimization</vt:lpstr>
      <vt:lpstr>Challenges  faced</vt:lpstr>
      <vt:lpstr>Deeper Evaluation</vt:lpstr>
      <vt:lpstr>Confusion Matrix</vt:lpstr>
      <vt:lpstr>Updated Features</vt:lpstr>
      <vt:lpstr>PowerPoint Presentation</vt:lpstr>
      <vt:lpstr>PostgreSQL to Power BI connection and data view:</vt:lpstr>
      <vt:lpstr>Final View of Dashboard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Premier League (IPL)</dc:title>
  <dc:creator>Ranjith M</dc:creator>
  <cp:lastModifiedBy>Shivanshu Sharma</cp:lastModifiedBy>
  <cp:revision>10</cp:revision>
  <dcterms:created xsi:type="dcterms:W3CDTF">2023-07-26T05:25:24Z</dcterms:created>
  <dcterms:modified xsi:type="dcterms:W3CDTF">2023-09-06T19:08:34Z</dcterms:modified>
</cp:coreProperties>
</file>