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9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E7B2"/>
    <a:srgbClr val="5092FC"/>
    <a:srgbClr val="010000"/>
    <a:srgbClr val="D7F9B5"/>
    <a:srgbClr val="BEF587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512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hyperlink" Target="https://freesvg.org/4e-satellite-adaptiv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publications/i/item/97892401138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67331-FD85-6A87-0B1A-E1898042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262E0-641E-E39A-6074-DD32C0D6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80669A0-60D7-EDBE-CF5E-2780CB71F6A1}"/>
              </a:ext>
            </a:extLst>
          </p:cNvPr>
          <p:cNvSpPr txBox="1">
            <a:spLocks/>
          </p:cNvSpPr>
          <p:nvPr/>
        </p:nvSpPr>
        <p:spPr bwMode="auto">
          <a:xfrm>
            <a:off x="331286" y="-526757"/>
            <a:ext cx="10363200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D18950-0792-F693-2A82-734EA35C2367}"/>
              </a:ext>
            </a:extLst>
          </p:cNvPr>
          <p:cNvSpPr txBox="1"/>
          <p:nvPr/>
        </p:nvSpPr>
        <p:spPr>
          <a:xfrm>
            <a:off x="141513" y="873298"/>
            <a:ext cx="6184083" cy="5044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dirty="0"/>
              <a:t>25092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/>
              <a:t>Development of a Digital Mental Health and Psychological Support System for Students in Higher Education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Medtech/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/Health 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2" descr="https://www.sih.gov.in/img1/SIH-Logo.png">
            <a:extLst>
              <a:ext uri="{FF2B5EF4-FFF2-40B4-BE49-F238E27FC236}">
                <a16:creationId xmlns:a16="http://schemas.microsoft.com/office/drawing/2014/main" id="{BE2EE6AC-0EB0-A439-0675-2A0CDB7E5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3">
            <a:extLst>
              <a:ext uri="{FF2B5EF4-FFF2-40B4-BE49-F238E27FC236}">
                <a16:creationId xmlns:a16="http://schemas.microsoft.com/office/drawing/2014/main" id="{2A0107C7-9D70-F98D-A42C-F7A43E1EA2BC}"/>
              </a:ext>
            </a:extLst>
          </p:cNvPr>
          <p:cNvSpPr txBox="1">
            <a:spLocks/>
          </p:cNvSpPr>
          <p:nvPr/>
        </p:nvSpPr>
        <p:spPr bwMode="auto">
          <a:xfrm>
            <a:off x="1231691" y="187076"/>
            <a:ext cx="8534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TradeGothic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FEF155-1F2C-3C03-0100-E1CD42659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695" y="1224920"/>
            <a:ext cx="1429512" cy="1429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6A03CD-5A9D-200E-BF13-BF368D396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8381E-0CFB-D3EC-30EF-9FAEAAED1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6645" y="5142118"/>
            <a:ext cx="1735970" cy="173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73854" y="-117352"/>
            <a:ext cx="10972800" cy="252246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A6AD7F-6B8B-8FF0-B9AC-FBA489C90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" y="-147504"/>
            <a:ext cx="1858213" cy="11799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061118-AB08-BB78-0210-023FA049A180}"/>
              </a:ext>
            </a:extLst>
          </p:cNvPr>
          <p:cNvSpPr/>
          <p:nvPr/>
        </p:nvSpPr>
        <p:spPr>
          <a:xfrm>
            <a:off x="-142137" y="368366"/>
            <a:ext cx="1959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ARSENAL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6B66A5F-D151-555A-DEBF-9109D85C2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181" y="1493596"/>
            <a:ext cx="1271878" cy="15259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5FC67E-A72E-82CB-6DD7-3836FF0CB3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757" y="4573273"/>
            <a:ext cx="1486236" cy="17830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6295ABBC-EFE7-FC17-68A7-CCC02A1FA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70" y="439512"/>
            <a:ext cx="4464290" cy="5059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2162C23-39CE-B363-4D16-44A33729A34B}"/>
              </a:ext>
            </a:extLst>
          </p:cNvPr>
          <p:cNvSpPr txBox="1"/>
          <p:nvPr/>
        </p:nvSpPr>
        <p:spPr>
          <a:xfrm>
            <a:off x="100584" y="3291840"/>
            <a:ext cx="859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Peer chat groups, AI, and volunteer first aid chat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5697E1-D050-D4D4-CF5B-80C09F497BB1}"/>
              </a:ext>
            </a:extLst>
          </p:cNvPr>
          <p:cNvSpPr txBox="1"/>
          <p:nvPr/>
        </p:nvSpPr>
        <p:spPr>
          <a:xfrm>
            <a:off x="2916936" y="5760719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Anonymity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AEB4DC-A280-1BAB-7A40-741348060AF8}"/>
              </a:ext>
            </a:extLst>
          </p:cNvPr>
          <p:cNvSpPr txBox="1"/>
          <p:nvPr/>
        </p:nvSpPr>
        <p:spPr>
          <a:xfrm>
            <a:off x="5413248" y="3429000"/>
            <a:ext cx="108813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Britannic Bold" panose="020B0903060703020204" pitchFamily="34" charset="0"/>
              </a:rPr>
              <a:t>College integration and all-inclusive early detection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91C2F-80D7-1095-7846-0B1BF41942C1}"/>
              </a:ext>
            </a:extLst>
          </p:cNvPr>
          <p:cNvCxnSpPr/>
          <p:nvPr/>
        </p:nvCxnSpPr>
        <p:spPr>
          <a:xfrm flipH="1">
            <a:off x="766454" y="3822192"/>
            <a:ext cx="5394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4E7643-E13F-6697-79C0-943A0315AF0A}"/>
              </a:ext>
            </a:extLst>
          </p:cNvPr>
          <p:cNvCxnSpPr>
            <a:cxnSpLocks/>
          </p:cNvCxnSpPr>
          <p:nvPr/>
        </p:nvCxnSpPr>
        <p:spPr>
          <a:xfrm>
            <a:off x="3343656" y="5300472"/>
            <a:ext cx="0" cy="460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E8CB26A-A44E-CD8A-A66D-4A5AACEA4402}"/>
              </a:ext>
            </a:extLst>
          </p:cNvPr>
          <p:cNvCxnSpPr>
            <a:cxnSpLocks/>
          </p:cNvCxnSpPr>
          <p:nvPr/>
        </p:nvCxnSpPr>
        <p:spPr>
          <a:xfrm>
            <a:off x="4907280" y="3822192"/>
            <a:ext cx="5059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9D6CA79-E0F0-DC2A-3A71-F8C53CB64883}"/>
              </a:ext>
            </a:extLst>
          </p:cNvPr>
          <p:cNvSpPr/>
          <p:nvPr/>
        </p:nvSpPr>
        <p:spPr>
          <a:xfrm>
            <a:off x="7191944" y="1081555"/>
            <a:ext cx="2249334" cy="461665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itannic Bold" panose="020B0903060703020204" pitchFamily="34" charset="0"/>
              </a:rPr>
              <a:t>Unique aspects</a:t>
            </a:r>
            <a:endParaRPr lang="en-US" sz="4400" b="1" cap="none" spc="0" dirty="0">
              <a:ln w="0"/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itannic Bold" panose="020B0903060703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E075A0-AC5F-968B-AB81-1DD2B9BD9985}"/>
              </a:ext>
            </a:extLst>
          </p:cNvPr>
          <p:cNvSpPr txBox="1"/>
          <p:nvPr/>
        </p:nvSpPr>
        <p:spPr>
          <a:xfrm>
            <a:off x="7191944" y="1555738"/>
            <a:ext cx="4759264" cy="1938992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New</a:t>
            </a:r>
            <a:r>
              <a:rPr lang="en-IN" sz="2000" dirty="0"/>
              <a:t> </a:t>
            </a:r>
            <a:r>
              <a:rPr lang="en-IN" sz="2000" b="1" dirty="0"/>
              <a:t>generation-oriented</a:t>
            </a:r>
            <a:r>
              <a:rPr lang="en-IN" sz="2000" dirty="0"/>
              <a:t> working and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Uses an </a:t>
            </a:r>
            <a:r>
              <a:rPr lang="en-IN" sz="2000" b="1" dirty="0"/>
              <a:t>AI/ML</a:t>
            </a:r>
            <a:r>
              <a:rPr lang="en-IN" sz="2000" dirty="0"/>
              <a:t> first aid chat system for instant relief.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Instant</a:t>
            </a:r>
            <a:r>
              <a:rPr lang="en-IN" sz="2000" dirty="0"/>
              <a:t> </a:t>
            </a:r>
            <a:r>
              <a:rPr lang="en-IN" sz="2000" b="1" dirty="0"/>
              <a:t>games</a:t>
            </a:r>
            <a:r>
              <a:rPr lang="en-IN" sz="2000" dirty="0"/>
              <a:t> to relieve stress or slight symptoms of anxiety, etc.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0741242-B298-E1A6-BCA0-FE9E653704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 rot="5400000">
            <a:off x="3990096" y="3326901"/>
            <a:ext cx="5612624" cy="5900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D9FB6B2-B8E2-9854-FA43-2C1DB408B5D3}"/>
              </a:ext>
            </a:extLst>
          </p:cNvPr>
          <p:cNvSpPr txBox="1"/>
          <p:nvPr/>
        </p:nvSpPr>
        <p:spPr>
          <a:xfrm>
            <a:off x="7191944" y="3764325"/>
            <a:ext cx="2765872" cy="400110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ritannic Bold" panose="020B0903060703020204" pitchFamily="34" charset="0"/>
              </a:rPr>
              <a:t>Competitive Advantage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4E1A61-151D-7163-084E-BD1CCC1368C1}"/>
              </a:ext>
            </a:extLst>
          </p:cNvPr>
          <p:cNvSpPr txBox="1"/>
          <p:nvPr/>
        </p:nvSpPr>
        <p:spPr>
          <a:xfrm>
            <a:off x="7191944" y="4164681"/>
            <a:ext cx="4599432" cy="1631216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System to provide data to the admin </a:t>
            </a:r>
            <a:r>
              <a:rPr lang="en-IN" sz="2000" b="1" dirty="0"/>
              <a:t>without</a:t>
            </a:r>
            <a:r>
              <a:rPr lang="en-IN" sz="2000" dirty="0"/>
              <a:t> </a:t>
            </a:r>
            <a:r>
              <a:rPr lang="en-IN" sz="2000" b="1" dirty="0"/>
              <a:t>disclosing</a:t>
            </a:r>
            <a:r>
              <a:rPr lang="en-IN" sz="2000" dirty="0"/>
              <a:t> </a:t>
            </a:r>
            <a:r>
              <a:rPr lang="en-IN" sz="2000" b="1" dirty="0"/>
              <a:t>the</a:t>
            </a:r>
            <a:r>
              <a:rPr lang="en-IN" sz="2000" dirty="0"/>
              <a:t> </a:t>
            </a:r>
            <a:r>
              <a:rPr lang="en-IN" sz="2000" b="1" dirty="0"/>
              <a:t>identity</a:t>
            </a:r>
            <a:r>
              <a:rPr lang="en-IN" sz="2000" dirty="0"/>
              <a:t>, while keeping it dependable.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First to provide mental health help in more than </a:t>
            </a:r>
            <a:r>
              <a:rPr lang="en-IN" sz="2000" b="1" dirty="0"/>
              <a:t>13</a:t>
            </a:r>
            <a:r>
              <a:rPr lang="en-IN" sz="2000" dirty="0"/>
              <a:t> </a:t>
            </a:r>
            <a:r>
              <a:rPr lang="en-IN" sz="2000" b="1" dirty="0"/>
              <a:t>languages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A3641F0-5DD6-99AF-4581-78B0ED517EA3}"/>
              </a:ext>
            </a:extLst>
          </p:cNvPr>
          <p:cNvSpPr txBox="1"/>
          <p:nvPr/>
        </p:nvSpPr>
        <p:spPr>
          <a:xfrm>
            <a:off x="141514" y="1934410"/>
            <a:ext cx="11908972" cy="1569660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b="1" dirty="0">
                <a:solidFill>
                  <a:prstClr val="black"/>
                </a:solidFill>
                <a:cs typeface="Arial" pitchFamily="34" charset="0"/>
              </a:rPr>
              <a:t>AI/ML Algorithms </a:t>
            </a:r>
            <a:r>
              <a:rPr lang="en-US" sz="2400" dirty="0">
                <a:solidFill>
                  <a:prstClr val="black"/>
                </a:solidFill>
                <a:cs typeface="Arial" pitchFamily="34" charset="0"/>
              </a:rPr>
              <a:t>for chatbot NLP, mood/sentiment detection, and early risk flagging.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Authentication &amp; Privacy Layer using </a:t>
            </a:r>
            <a:r>
              <a:rPr lang="en-US" sz="2400" b="1" dirty="0"/>
              <a:t>JWT</a:t>
            </a:r>
            <a:r>
              <a:rPr lang="en-US" sz="2400" dirty="0"/>
              <a:t> </a:t>
            </a:r>
            <a:r>
              <a:rPr lang="en-US" sz="2400" b="1" dirty="0"/>
              <a:t>+encryption </a:t>
            </a:r>
            <a:r>
              <a:rPr lang="en-US" sz="2400" dirty="0"/>
              <a:t>to ensure stigma-free, confidential access.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Cloud Deployment (AWS/GCP) </a:t>
            </a:r>
            <a:r>
              <a:rPr lang="en-US" sz="2400" dirty="0"/>
              <a:t>with </a:t>
            </a:r>
            <a:r>
              <a:rPr lang="en-US" sz="2400" b="1" dirty="0"/>
              <a:t>Docker/Kubernetes </a:t>
            </a:r>
            <a:r>
              <a:rPr lang="en-US" sz="2400" dirty="0"/>
              <a:t>for scalability and high availability.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AEE8C-175C-BD91-A06A-962A74E36025}"/>
              </a:ext>
            </a:extLst>
          </p:cNvPr>
          <p:cNvSpPr txBox="1"/>
          <p:nvPr/>
        </p:nvSpPr>
        <p:spPr>
          <a:xfrm>
            <a:off x="141514" y="1349635"/>
            <a:ext cx="2583398" cy="584775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Technologies</a:t>
            </a:r>
            <a:endParaRPr lang="en-IN" sz="3200" dirty="0">
              <a:latin typeface="Britannic Bold" panose="020B0903060703020204" pitchFamily="34" charset="0"/>
            </a:endParaRP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404E7783-078F-7B32-A24C-5DC9DFF89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701" y="2814866"/>
            <a:ext cx="622935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7330F2-DB57-F76D-5625-B014FF468C07}"/>
              </a:ext>
            </a:extLst>
          </p:cNvPr>
          <p:cNvSpPr txBox="1"/>
          <p:nvPr/>
        </p:nvSpPr>
        <p:spPr>
          <a:xfrm>
            <a:off x="251372" y="4929416"/>
            <a:ext cx="174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10000"/>
                </a:solidFill>
              </a:rPr>
              <a:t>Log in with your college ID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1CA318-CE52-E3FC-6EAE-5C18E56C6280}"/>
              </a:ext>
            </a:extLst>
          </p:cNvPr>
          <p:cNvCxnSpPr>
            <a:cxnSpLocks/>
          </p:cNvCxnSpPr>
          <p:nvPr/>
        </p:nvCxnSpPr>
        <p:spPr>
          <a:xfrm>
            <a:off x="1865376" y="5303520"/>
            <a:ext cx="7040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4F26C2-A427-0009-B1F8-72AE3C81B53B}"/>
              </a:ext>
            </a:extLst>
          </p:cNvPr>
          <p:cNvSpPr txBox="1"/>
          <p:nvPr/>
        </p:nvSpPr>
        <p:spPr>
          <a:xfrm>
            <a:off x="2668949" y="4980354"/>
            <a:ext cx="165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General Mental Health Test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3AB80CB-1FA4-A2D3-9E27-3561024D9078}"/>
              </a:ext>
            </a:extLst>
          </p:cNvPr>
          <p:cNvCxnSpPr/>
          <p:nvPr/>
        </p:nvCxnSpPr>
        <p:spPr>
          <a:xfrm flipV="1">
            <a:off x="905256" y="4654296"/>
            <a:ext cx="0" cy="326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20D79FC-9ED6-2456-B4B5-FC7F42EE096E}"/>
              </a:ext>
            </a:extLst>
          </p:cNvPr>
          <p:cNvSpPr txBox="1"/>
          <p:nvPr/>
        </p:nvSpPr>
        <p:spPr>
          <a:xfrm>
            <a:off x="196332" y="4031138"/>
            <a:ext cx="2413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AE7B2"/>
                </a:solidFill>
              </a:rPr>
              <a:t>The college collects data without the name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F3CF3E4-D4DA-C971-B735-2070CDA821C8}"/>
              </a:ext>
            </a:extLst>
          </p:cNvPr>
          <p:cNvCxnSpPr/>
          <p:nvPr/>
        </p:nvCxnSpPr>
        <p:spPr>
          <a:xfrm flipV="1">
            <a:off x="3293701" y="4629873"/>
            <a:ext cx="0" cy="374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D8C5E84-87C1-29CC-52D3-65C97492A548}"/>
              </a:ext>
            </a:extLst>
          </p:cNvPr>
          <p:cNvSpPr txBox="1"/>
          <p:nvPr/>
        </p:nvSpPr>
        <p:spPr>
          <a:xfrm>
            <a:off x="2569464" y="4278842"/>
            <a:ext cx="2039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5092FC"/>
                </a:solidFill>
              </a:rPr>
              <a:t>Illness-related test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935A6B6-49F3-014C-7232-C950D366FA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0" y="-147504"/>
            <a:ext cx="1858213" cy="117996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6B740A5-7E85-B461-C1F5-ABBD34785C17}"/>
              </a:ext>
            </a:extLst>
          </p:cNvPr>
          <p:cNvSpPr txBox="1"/>
          <p:nvPr/>
        </p:nvSpPr>
        <p:spPr>
          <a:xfrm>
            <a:off x="-2235199" y="387937"/>
            <a:ext cx="61457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ARSENAL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4D869-2CD6-DE9F-F8EC-DA2E26E220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327" y="4088845"/>
            <a:ext cx="1459637" cy="204269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3AC550-BE09-9A5B-8A29-AC54E7740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" y="-147504"/>
            <a:ext cx="1858213" cy="11799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48E224-6A52-96AC-24C1-AFFD02150E31}"/>
              </a:ext>
            </a:extLst>
          </p:cNvPr>
          <p:cNvSpPr/>
          <p:nvPr/>
        </p:nvSpPr>
        <p:spPr>
          <a:xfrm>
            <a:off x="-142137" y="368366"/>
            <a:ext cx="1959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ARSENAL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8E6DB-5448-D691-9EF2-B07714AB860C}"/>
              </a:ext>
            </a:extLst>
          </p:cNvPr>
          <p:cNvSpPr txBox="1"/>
          <p:nvPr/>
        </p:nvSpPr>
        <p:spPr>
          <a:xfrm>
            <a:off x="141514" y="1349635"/>
            <a:ext cx="2133600" cy="523220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FEASIBILITY 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EDB67E-0FCF-EC54-926B-FB7AA84DBC70}"/>
              </a:ext>
            </a:extLst>
          </p:cNvPr>
          <p:cNvSpPr txBox="1"/>
          <p:nvPr/>
        </p:nvSpPr>
        <p:spPr>
          <a:xfrm>
            <a:off x="141514" y="1817430"/>
            <a:ext cx="5637494" cy="4370427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lvl="0" indent="-28575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cs typeface="Arial" pitchFamily="34" charset="0"/>
              </a:rPr>
              <a:t>Scalable Infrastructure: </a:t>
            </a:r>
            <a:r>
              <a:rPr lang="en-US" sz="2000" dirty="0">
                <a:solidFill>
                  <a:prstClr val="black"/>
                </a:solidFill>
                <a:cs typeface="Arial" pitchFamily="34" charset="0"/>
              </a:rPr>
              <a:t>Designed for scalability using cloud computing and decentralized storage solutions.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Resilience towards culture: </a:t>
            </a:r>
            <a:r>
              <a:rPr lang="en-IN" sz="2000" dirty="0"/>
              <a:t>Being a multi-language, institute incorporated, new-gen based system, its scaled to include everyone.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Partnership with institutes: </a:t>
            </a:r>
            <a:r>
              <a:rPr lang="en-IN" sz="2000" dirty="0"/>
              <a:t>Having integrated with institutes will help them take actions regarding the same while being able to research the best course of 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Cost-effective: </a:t>
            </a:r>
            <a:r>
              <a:rPr lang="en-IN" sz="2000" dirty="0"/>
              <a:t>Using AI/ML for self-learning, volunteer program, the cost of maintenance is significantly reduced. 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F9621-2E0A-4635-02AA-DB0CEB4DFA34}"/>
              </a:ext>
            </a:extLst>
          </p:cNvPr>
          <p:cNvSpPr txBox="1"/>
          <p:nvPr/>
        </p:nvSpPr>
        <p:spPr>
          <a:xfrm>
            <a:off x="5934456" y="1817430"/>
            <a:ext cx="6116030" cy="3139321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Trust in the Institution:</a:t>
            </a:r>
            <a:r>
              <a:rPr lang="en-US" dirty="0"/>
              <a:t> Students may be wary of the college itself having access to their mental health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Variable requirement:</a:t>
            </a:r>
            <a:r>
              <a:rPr lang="en-US" dirty="0"/>
              <a:t> different regions and institutes require different systems and courses of action, along with following different rules according to the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Security: </a:t>
            </a:r>
            <a:r>
              <a:rPr lang="en-US" dirty="0"/>
              <a:t>Need for robust encryption, secure servers, and regular security audits to prevent data breaches.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Accuracy of AI Chatbot: </a:t>
            </a:r>
            <a:r>
              <a:rPr lang="en-US" dirty="0"/>
              <a:t>AI</a:t>
            </a:r>
            <a:r>
              <a:rPr lang="en-US" b="1" dirty="0"/>
              <a:t> </a:t>
            </a:r>
            <a:r>
              <a:rPr lang="en-US" dirty="0"/>
              <a:t>must provide safe, reliable responses and avoid misguiding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Resource Availability:</a:t>
            </a:r>
            <a:r>
              <a:rPr lang="en-US" dirty="0"/>
              <a:t> Making sure enough counsellors and support staff exist to meet demand.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30F6F7-295D-4B6D-AEF4-D38BFFC43A69}"/>
              </a:ext>
            </a:extLst>
          </p:cNvPr>
          <p:cNvSpPr txBox="1"/>
          <p:nvPr/>
        </p:nvSpPr>
        <p:spPr>
          <a:xfrm>
            <a:off x="5934456" y="1294210"/>
            <a:ext cx="2133600" cy="523220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Challenges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115F6D8-782B-3904-F4F8-5EB34CCB3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3586" y="4937068"/>
            <a:ext cx="1447800" cy="1447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F60CC92-0D7C-B616-6604-79FA6884A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1440" y="-147504"/>
            <a:ext cx="1858213" cy="11799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F94F39-8205-B9FF-82F5-1998EB91E1FC}"/>
              </a:ext>
            </a:extLst>
          </p:cNvPr>
          <p:cNvSpPr/>
          <p:nvPr/>
        </p:nvSpPr>
        <p:spPr>
          <a:xfrm>
            <a:off x="-142137" y="368366"/>
            <a:ext cx="195960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1" cap="none" spc="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ARSENAL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B8BE89-2313-B405-CB25-1D5B9A232F7B}"/>
              </a:ext>
            </a:extLst>
          </p:cNvPr>
          <p:cNvSpPr txBox="1"/>
          <p:nvPr/>
        </p:nvSpPr>
        <p:spPr>
          <a:xfrm>
            <a:off x="141514" y="1817430"/>
            <a:ext cx="5637494" cy="4154984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24/7 Availability: </a:t>
            </a:r>
            <a:r>
              <a:rPr lang="en-IN" sz="2400" dirty="0"/>
              <a:t>Less feeling of loneliness and help at odd times, when a person is more vulnerable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Early Detection and support: </a:t>
            </a:r>
            <a:r>
              <a:rPr lang="en-IN" sz="2400" dirty="0"/>
              <a:t>It will be a step towards a healthy generation, as early detection means easier to cure and less harm.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No Language Barrier: </a:t>
            </a:r>
            <a:r>
              <a:rPr lang="en-IN" sz="2400" dirty="0"/>
              <a:t>Language barrier has been an obstacle for a long time but providing help in native languages will help a wider audience.</a:t>
            </a:r>
            <a:endParaRPr lang="en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8EBAA-DEC3-D565-AB13-673F8B0DB0EA}"/>
              </a:ext>
            </a:extLst>
          </p:cNvPr>
          <p:cNvSpPr txBox="1"/>
          <p:nvPr/>
        </p:nvSpPr>
        <p:spPr>
          <a:xfrm>
            <a:off x="5944906" y="1817429"/>
            <a:ext cx="5637494" cy="4154984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marL="342900" indent="-342900" defTabSz="914400">
              <a:lnSpc>
                <a:spcPct val="10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Promotes a </a:t>
            </a:r>
            <a:r>
              <a:rPr lang="en-US" sz="2400" b="1" dirty="0"/>
              <a:t>culture of openness </a:t>
            </a:r>
            <a:r>
              <a:rPr lang="en-US" sz="2400" dirty="0"/>
              <a:t>towards this serious issue and a </a:t>
            </a:r>
            <a:r>
              <a:rPr lang="en-US" sz="2400" b="1" dirty="0"/>
              <a:t>community</a:t>
            </a:r>
            <a:r>
              <a:rPr lang="en-US" sz="2400" dirty="0"/>
              <a:t> to share experiences with.</a:t>
            </a:r>
          </a:p>
          <a:p>
            <a:pPr marL="342900" indent="-342900" defTabSz="914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 lang="en-IN" sz="2400" dirty="0"/>
              <a:t>Strengthens </a:t>
            </a:r>
            <a:r>
              <a:rPr lang="en-IN" sz="2400" b="1" dirty="0"/>
              <a:t>student-institution</a:t>
            </a:r>
            <a:r>
              <a:rPr lang="en-IN" sz="2400" dirty="0"/>
              <a:t> </a:t>
            </a:r>
            <a:r>
              <a:rPr lang="en-IN" sz="2400" b="1" dirty="0"/>
              <a:t>trust</a:t>
            </a:r>
            <a:r>
              <a:rPr lang="en-IN" sz="2400" dirty="0"/>
              <a:t>, while providing both with the resources they need.</a:t>
            </a:r>
          </a:p>
          <a:p>
            <a:pPr marL="342900" indent="-342900" defTabSz="914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 </a:t>
            </a:r>
            <a:r>
              <a:rPr lang="en-US" sz="2400" b="1" dirty="0"/>
              <a:t>Low-cost, scalable </a:t>
            </a:r>
            <a:r>
              <a:rPr lang="en-US" sz="2400" dirty="0"/>
              <a:t>digital solution.</a:t>
            </a:r>
          </a:p>
          <a:p>
            <a:pPr marL="342900" indent="-342900" defTabSz="91440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defRPr sz="3800">
                <a:latin typeface="Arial"/>
                <a:ea typeface="Arial"/>
                <a:cs typeface="Arial"/>
                <a:sym typeface="Arial"/>
              </a:defRPr>
            </a:pPr>
            <a:r>
              <a:rPr lang="en-US" sz="2400" dirty="0"/>
              <a:t>Remote support lowers travel needs and </a:t>
            </a:r>
            <a:r>
              <a:rPr lang="en-US" sz="2400" b="1" dirty="0"/>
              <a:t>increases</a:t>
            </a:r>
            <a:r>
              <a:rPr lang="en-US" sz="2400" dirty="0"/>
              <a:t> </a:t>
            </a:r>
            <a:r>
              <a:rPr lang="en-US" sz="2400" b="1" dirty="0"/>
              <a:t>accessibility</a:t>
            </a:r>
            <a:r>
              <a:rPr lang="en-US" sz="2400" dirty="0"/>
              <a:t> for students in rural areas.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2E145-1EB0-B24A-D779-74DC4FFEAA17}"/>
              </a:ext>
            </a:extLst>
          </p:cNvPr>
          <p:cNvSpPr txBox="1"/>
          <p:nvPr/>
        </p:nvSpPr>
        <p:spPr>
          <a:xfrm>
            <a:off x="141514" y="1255943"/>
            <a:ext cx="4012910" cy="584775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Impact on the Users</a:t>
            </a:r>
            <a:endParaRPr lang="en-IN" sz="3200" dirty="0">
              <a:latin typeface="Britannic Bold" panose="020B0903060703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F2AB78-7AE2-C0F0-DCD0-79C187291354}"/>
              </a:ext>
            </a:extLst>
          </p:cNvPr>
          <p:cNvSpPr txBox="1"/>
          <p:nvPr/>
        </p:nvSpPr>
        <p:spPr>
          <a:xfrm>
            <a:off x="5944906" y="1232655"/>
            <a:ext cx="4424390" cy="584775"/>
          </a:xfrm>
          <a:prstGeom prst="rect">
            <a:avLst/>
          </a:prstGeom>
          <a:solidFill>
            <a:srgbClr val="D7F9B5"/>
          </a:solidFill>
          <a:ln>
            <a:solidFill>
              <a:schemeClr val="tx1"/>
            </a:solidFill>
            <a:prstDash val="dashDot"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ritannic Bold" panose="020B0903060703020204" pitchFamily="34" charset="0"/>
                <a:cs typeface="Times New Roman" panose="02020603050405020304" pitchFamily="18" charset="0"/>
              </a:rPr>
              <a:t>Benefits of the solution </a:t>
            </a:r>
            <a:endParaRPr lang="en-IN" sz="3200" dirty="0">
              <a:latin typeface="Britannic Bold" panose="020B0903060703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00F94-DDDA-1170-DCEA-950A946E6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4180" y="671039"/>
            <a:ext cx="1570726" cy="157072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542535"/>
            <a:ext cx="93853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World Health Organization-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</a:t>
            </a:r>
            <a:r>
              <a:rPr lang="en-US" dirty="0" err="1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orld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Mental Health Today, 2 September 2025</a:t>
            </a:r>
          </a:p>
          <a:p>
            <a:pPr lvl="0" algn="just">
              <a:defRPr/>
            </a:pP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dirty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https://www.who.int/publications/i/item/9789240113817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2BC520-7981-BA6F-3ECA-6D8AE3C1B192}"/>
              </a:ext>
            </a:extLst>
          </p:cNvPr>
          <p:cNvSpPr txBox="1"/>
          <p:nvPr/>
        </p:nvSpPr>
        <p:spPr>
          <a:xfrm>
            <a:off x="329773" y="2634253"/>
            <a:ext cx="10158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Tele MANAS App- </a:t>
            </a:r>
            <a:r>
              <a:rPr lang="en-IN" dirty="0"/>
              <a:t>by the government of India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5DEF12-1316-78B5-14CB-3FFE0AC64E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1440" y="-147504"/>
            <a:ext cx="1858213" cy="1179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45745D-82FB-AF7B-B563-283D3F11C0F7}"/>
              </a:ext>
            </a:extLst>
          </p:cNvPr>
          <p:cNvSpPr txBox="1"/>
          <p:nvPr/>
        </p:nvSpPr>
        <p:spPr>
          <a:xfrm>
            <a:off x="-2232432" y="339209"/>
            <a:ext cx="6140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cap="none" spc="50" dirty="0">
                <a:ln w="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TECH ARSENAL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10080</TotalTime>
  <Words>612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Britannic Bold</vt:lpstr>
      <vt:lpstr>Calibri</vt:lpstr>
      <vt:lpstr>Garamond</vt:lpstr>
      <vt:lpstr>Times New Roman</vt:lpstr>
      <vt:lpstr>TradeGothic</vt:lpstr>
      <vt:lpstr>Office Theme</vt:lpstr>
      <vt:lpstr>PowerPoint Presentation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Daksh Yadav</cp:lastModifiedBy>
  <cp:revision>153</cp:revision>
  <dcterms:created xsi:type="dcterms:W3CDTF">2013-12-12T18:46:50Z</dcterms:created>
  <dcterms:modified xsi:type="dcterms:W3CDTF">2025-09-10T18:11:30Z</dcterms:modified>
  <cp:category/>
</cp:coreProperties>
</file>