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8"/>
  </p:notesMasterIdLst>
  <p:sldIdLst>
    <p:sldId id="256" r:id="rId2"/>
    <p:sldId id="257" r:id="rId3"/>
    <p:sldId id="259" r:id="rId4"/>
    <p:sldId id="290" r:id="rId5"/>
    <p:sldId id="279" r:id="rId6"/>
    <p:sldId id="298" r:id="rId7"/>
    <p:sldId id="299" r:id="rId8"/>
    <p:sldId id="260" r:id="rId9"/>
    <p:sldId id="286" r:id="rId10"/>
    <p:sldId id="285" r:id="rId11"/>
    <p:sldId id="287" r:id="rId12"/>
    <p:sldId id="288" r:id="rId13"/>
    <p:sldId id="289" r:id="rId14"/>
    <p:sldId id="292" r:id="rId15"/>
    <p:sldId id="291" r:id="rId16"/>
    <p:sldId id="293" r:id="rId17"/>
    <p:sldId id="294" r:id="rId18"/>
    <p:sldId id="295" r:id="rId19"/>
    <p:sldId id="283" r:id="rId20"/>
    <p:sldId id="282" r:id="rId21"/>
    <p:sldId id="284" r:id="rId22"/>
    <p:sldId id="272" r:id="rId23"/>
    <p:sldId id="296" r:id="rId24"/>
    <p:sldId id="297" r:id="rId25"/>
    <p:sldId id="300" r:id="rId26"/>
    <p:sldId id="278"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
      <p:font typeface="Corbel" panose="020B0503020204020204" pitchFamily="3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65C67D-AD63-4676-A505-81800A66DF51}">
  <a:tblStyle styleId="{0165C67D-AD63-4676-A505-81800A66D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68" d="100"/>
          <a:sy n="68"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Arpana</a:t>
            </a:r>
            <a:endParaRPr/>
          </a:p>
        </p:txBody>
      </p:sp>
      <p:sp>
        <p:nvSpPr>
          <p:cNvPr id="123" name="Google Shape;123;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413" name="Google Shape;4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135" name="Google Shape;135;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38" name="Google Shape;13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47a0cf97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0647a0cf9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Anusree</a:t>
            </a:r>
            <a:endParaRPr/>
          </a:p>
        </p:txBody>
      </p:sp>
      <p:sp>
        <p:nvSpPr>
          <p:cNvPr id="161" name="Google Shape;161;g10647a0cf97_1_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0647a0cf97_1_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63" name="Google Shape;163;g10647a0cf97_1_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64" name="Google Shape;164;g10647a0cf97_1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7096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7bd076ef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067bd076ef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67bd076ef_3_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067bd076ef_3_3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338" name="Google Shape;338;g1067bd076ef_3_3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39" name="Google Shape;339;g1067bd076ef_3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7bd076ef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067bd076ef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67bd076ef_3_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067bd076ef_3_3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338" name="Google Shape;338;g1067bd076ef_3_3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39" name="Google Shape;339;g1067bd076ef_3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20906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7bd076ef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067bd076ef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67bd076ef_3_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067bd076ef_3_3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338" name="Google Shape;338;g1067bd076ef_3_3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39" name="Google Shape;339;g1067bd076ef_3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426623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7bd076ef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067bd076ef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67bd076ef_3_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067bd076ef_3_3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338" name="Google Shape;338;g1067bd076ef_3_3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39" name="Google Shape;339;g1067bd076ef_3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86653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73973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0988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2653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71282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6650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82606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31952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4331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4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16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90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358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1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619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786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398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059626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281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17463" y="226243"/>
            <a:ext cx="5653200" cy="124433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onstantia"/>
              <a:buNone/>
            </a:pPr>
            <a:r>
              <a:rPr lang="en-US" sz="3600" b="1" dirty="0">
                <a:latin typeface="Times New Roman" panose="02020603050405020304" pitchFamily="18" charset="0"/>
                <a:cs typeface="Times New Roman" panose="02020603050405020304" pitchFamily="18" charset="0"/>
              </a:rPr>
              <a:t>Heart Disease Prediction</a:t>
            </a:r>
            <a:endParaRPr sz="3600" b="1" dirty="0">
              <a:latin typeface="Times New Roman" panose="02020603050405020304" pitchFamily="18" charset="0"/>
              <a:cs typeface="Times New Roman" panose="02020603050405020304" pitchFamily="18" charset="0"/>
            </a:endParaRPr>
          </a:p>
        </p:txBody>
      </p:sp>
      <p:sp>
        <p:nvSpPr>
          <p:cNvPr id="129" name="Google Shape;129;p13"/>
          <p:cNvSpPr txBox="1">
            <a:spLocks noGrp="1"/>
          </p:cNvSpPr>
          <p:nvPr>
            <p:ph type="subTitle" idx="1"/>
          </p:nvPr>
        </p:nvSpPr>
        <p:spPr>
          <a:xfrm>
            <a:off x="669303" y="4383464"/>
            <a:ext cx="7431222" cy="1998482"/>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spcBef>
                <a:spcPts val="0"/>
              </a:spcBef>
              <a:spcAft>
                <a:spcPts val="0"/>
              </a:spcAft>
              <a:buSzPts val="2040"/>
              <a:buNone/>
            </a:pPr>
            <a:r>
              <a:rPr lang="en-US" sz="1800" dirty="0">
                <a:solidFill>
                  <a:srgbClr val="000000"/>
                </a:solidFill>
              </a:rPr>
              <a:t> </a:t>
            </a:r>
            <a:endParaRPr sz="1800" dirty="0">
              <a:solidFill>
                <a:srgbClr val="000000"/>
              </a:solidFill>
            </a:endParaRPr>
          </a:p>
          <a:p>
            <a:pPr marL="0" lvl="0" indent="0" algn="l" rtl="0">
              <a:spcBef>
                <a:spcPts val="0"/>
              </a:spcBef>
              <a:spcAft>
                <a:spcPts val="0"/>
              </a:spcAft>
              <a:buSzPts val="2040"/>
              <a:buNone/>
            </a:pPr>
            <a:r>
              <a:rPr lang="en-US" sz="1800" dirty="0">
                <a:solidFill>
                  <a:srgbClr val="000000"/>
                </a:solidFill>
              </a:rPr>
              <a:t>                       </a:t>
            </a:r>
            <a:endParaRPr sz="1800" dirty="0"/>
          </a:p>
          <a:p>
            <a:pPr marL="0" lvl="0" indent="0" algn="ctr" rtl="0">
              <a:spcBef>
                <a:spcPts val="480"/>
              </a:spcBef>
              <a:spcAft>
                <a:spcPts val="0"/>
              </a:spcAft>
              <a:buSzPts val="2040"/>
              <a:buNone/>
            </a:pPr>
            <a:endParaRPr sz="1800" dirty="0">
              <a:solidFill>
                <a:srgbClr val="000000"/>
              </a:solidFill>
            </a:endParaRPr>
          </a:p>
          <a:p>
            <a:pPr marL="0" lvl="0" indent="0" algn="l" rtl="0">
              <a:spcBef>
                <a:spcPts val="480"/>
              </a:spcBef>
              <a:spcAft>
                <a:spcPts val="0"/>
              </a:spcAft>
              <a:buSzPts val="2040"/>
              <a:buNone/>
            </a:pPr>
            <a:endParaRPr sz="1800" dirty="0">
              <a:solidFill>
                <a:srgbClr val="000000"/>
              </a:solidFill>
            </a:endParaRPr>
          </a:p>
          <a:p>
            <a:pPr marL="0" lvl="0" indent="0" algn="ctr" rtl="0">
              <a:spcBef>
                <a:spcPts val="480"/>
              </a:spcBef>
              <a:spcAft>
                <a:spcPts val="0"/>
              </a:spcAft>
              <a:buSzPts val="2040"/>
              <a:buNone/>
            </a:pPr>
            <a:endParaRPr sz="1800" dirty="0">
              <a:solidFill>
                <a:srgbClr val="000000"/>
              </a:solidFill>
            </a:endParaRPr>
          </a:p>
          <a:p>
            <a:pPr marL="0" lvl="0" indent="0" algn="ctr" rtl="0">
              <a:spcBef>
                <a:spcPts val="480"/>
              </a:spcBef>
              <a:spcAft>
                <a:spcPts val="0"/>
              </a:spcAft>
              <a:buSzPts val="2040"/>
              <a:buNone/>
            </a:pPr>
            <a:r>
              <a:rPr lang="en-US" sz="2600" dirty="0">
                <a:solidFill>
                  <a:srgbClr val="000000"/>
                </a:solidFill>
                <a:latin typeface="Times New Roman"/>
                <a:ea typeface="Times New Roman"/>
                <a:cs typeface="Times New Roman"/>
                <a:sym typeface="Times New Roman"/>
              </a:rPr>
              <a:t>Rekha G.S </a:t>
            </a:r>
            <a:endParaRPr sz="2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2600" dirty="0">
                <a:solidFill>
                  <a:srgbClr val="000000"/>
                </a:solidFill>
                <a:latin typeface="Times New Roman"/>
                <a:ea typeface="Times New Roman"/>
                <a:cs typeface="Times New Roman"/>
                <a:sym typeface="Times New Roman"/>
              </a:rPr>
              <a:t>Assistant Professor </a:t>
            </a:r>
            <a:endParaRPr sz="2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2600" dirty="0">
                <a:solidFill>
                  <a:srgbClr val="000000"/>
                </a:solidFill>
                <a:latin typeface="Times New Roman"/>
                <a:ea typeface="Times New Roman"/>
                <a:cs typeface="Times New Roman"/>
                <a:sym typeface="Times New Roman"/>
              </a:rPr>
              <a:t>Department of Computer Science &amp; Engineering</a:t>
            </a:r>
            <a:endParaRPr sz="2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2600" dirty="0">
                <a:solidFill>
                  <a:srgbClr val="000000"/>
                </a:solidFill>
                <a:latin typeface="Times New Roman"/>
                <a:ea typeface="Times New Roman"/>
                <a:cs typeface="Times New Roman"/>
                <a:sym typeface="Times New Roman"/>
              </a:rPr>
              <a:t>B.M.S. College of Engineering</a:t>
            </a:r>
            <a:endParaRPr sz="2600" dirty="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a:stretch/>
        </p:blipFill>
        <p:spPr>
          <a:xfrm>
            <a:off x="8100525" y="226243"/>
            <a:ext cx="851975" cy="622300"/>
          </a:xfrm>
          <a:prstGeom prst="rect">
            <a:avLst/>
          </a:prstGeom>
          <a:noFill/>
          <a:ln>
            <a:noFill/>
          </a:ln>
        </p:spPr>
      </p:pic>
      <p:graphicFrame>
        <p:nvGraphicFramePr>
          <p:cNvPr id="131" name="Google Shape;131;p13"/>
          <p:cNvGraphicFramePr/>
          <p:nvPr>
            <p:extLst>
              <p:ext uri="{D42A27DB-BD31-4B8C-83A1-F6EECF244321}">
                <p14:modId xmlns:p14="http://schemas.microsoft.com/office/powerpoint/2010/main" val="2659823679"/>
              </p:ext>
            </p:extLst>
          </p:nvPr>
        </p:nvGraphicFramePr>
        <p:xfrm>
          <a:off x="3252247" y="1859653"/>
          <a:ext cx="5109328" cy="3291780"/>
        </p:xfrm>
        <a:graphic>
          <a:graphicData uri="http://schemas.openxmlformats.org/drawingml/2006/table">
            <a:tbl>
              <a:tblPr>
                <a:noFill/>
                <a:tableStyleId>{0165C67D-AD63-4676-A505-81800A66DF51}</a:tableStyleId>
              </a:tblPr>
              <a:tblGrid>
                <a:gridCol w="2554664">
                  <a:extLst>
                    <a:ext uri="{9D8B030D-6E8A-4147-A177-3AD203B41FA5}">
                      <a16:colId xmlns:a16="http://schemas.microsoft.com/office/drawing/2014/main" val="20000"/>
                    </a:ext>
                  </a:extLst>
                </a:gridCol>
                <a:gridCol w="2554664">
                  <a:extLst>
                    <a:ext uri="{9D8B030D-6E8A-4147-A177-3AD203B41FA5}">
                      <a16:colId xmlns:a16="http://schemas.microsoft.com/office/drawing/2014/main" val="20001"/>
                    </a:ext>
                  </a:extLst>
                </a:gridCol>
              </a:tblGrid>
              <a:tr h="1538073">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SHIVANSHU PANDE (1BM19CS151)</a:t>
                      </a:r>
                    </a:p>
                    <a:p>
                      <a:pPr marL="0" lvl="0" indent="0" algn="l" rtl="0">
                        <a:spcBef>
                          <a:spcPts val="0"/>
                        </a:spcBef>
                        <a:spcAft>
                          <a:spcPts val="0"/>
                        </a:spcAft>
                        <a:buNone/>
                      </a:pPr>
                      <a:endParaRPr lang="en-US" sz="1600" dirty="0">
                        <a:latin typeface="Times New Roman"/>
                        <a:ea typeface="Times New Roman"/>
                        <a:cs typeface="Times New Roman"/>
                        <a:sym typeface="Times New Roman"/>
                      </a:endParaRPr>
                    </a:p>
                    <a:p>
                      <a:pPr marL="0" lvl="0" indent="0" algn="l" rtl="0">
                        <a:spcBef>
                          <a:spcPts val="0"/>
                        </a:spcBef>
                        <a:spcAft>
                          <a:spcPts val="0"/>
                        </a:spcAft>
                        <a:buNone/>
                      </a:pPr>
                      <a:r>
                        <a:rPr lang="en-US" sz="1600" dirty="0">
                          <a:latin typeface="Times New Roman"/>
                          <a:ea typeface="Times New Roman"/>
                          <a:cs typeface="Times New Roman"/>
                          <a:sym typeface="Times New Roman"/>
                        </a:rPr>
                        <a:t>SAMARTH C SHETTY (1BM19CS141)</a:t>
                      </a:r>
                    </a:p>
                    <a:p>
                      <a:pPr marL="0" lvl="0" indent="0" algn="l" rtl="0">
                        <a:spcBef>
                          <a:spcPts val="0"/>
                        </a:spcBef>
                        <a:spcAft>
                          <a:spcPts val="0"/>
                        </a:spcAft>
                        <a:buNone/>
                      </a:pPr>
                      <a:endParaRPr lang="en-US" sz="1600" dirty="0">
                        <a:latin typeface="Times New Roman"/>
                        <a:ea typeface="Times New Roman"/>
                        <a:cs typeface="Times New Roman"/>
                        <a:sym typeface="Times New Roman"/>
                      </a:endParaRPr>
                    </a:p>
                    <a:p>
                      <a:pPr marL="0" lvl="0" indent="0" algn="l" rtl="0">
                        <a:spcBef>
                          <a:spcPts val="0"/>
                        </a:spcBef>
                        <a:spcAft>
                          <a:spcPts val="0"/>
                        </a:spcAft>
                        <a:buNone/>
                      </a:pPr>
                      <a:r>
                        <a:rPr lang="en-US" sz="1600" dirty="0">
                          <a:latin typeface="Times New Roman"/>
                          <a:ea typeface="Times New Roman"/>
                          <a:cs typeface="Times New Roman"/>
                          <a:sym typeface="Times New Roman"/>
                        </a:rPr>
                        <a:t>SHWETA PATIL (1BM19CS156)</a:t>
                      </a:r>
                    </a:p>
                    <a:p>
                      <a:pPr marL="0" lvl="0" indent="0" algn="l" rtl="0">
                        <a:spcBef>
                          <a:spcPts val="0"/>
                        </a:spcBef>
                        <a:spcAft>
                          <a:spcPts val="0"/>
                        </a:spcAft>
                        <a:buNone/>
                      </a:pPr>
                      <a:endParaRPr lang="en-US" sz="1600" dirty="0">
                        <a:latin typeface="Times New Roman"/>
                        <a:ea typeface="Times New Roman"/>
                        <a:cs typeface="Times New Roman"/>
                        <a:sym typeface="Times New Roman"/>
                      </a:endParaRPr>
                    </a:p>
                    <a:p>
                      <a:pPr marL="0" lvl="0" indent="0" algn="l" rtl="0">
                        <a:spcBef>
                          <a:spcPts val="0"/>
                        </a:spcBef>
                        <a:spcAft>
                          <a:spcPts val="0"/>
                        </a:spcAft>
                        <a:buNone/>
                      </a:pPr>
                      <a:r>
                        <a:rPr lang="en-US" sz="1600" dirty="0">
                          <a:latin typeface="Times New Roman"/>
                          <a:ea typeface="Times New Roman"/>
                          <a:cs typeface="Times New Roman"/>
                          <a:sym typeface="Times New Roman"/>
                        </a:rPr>
                        <a:t>ROHAN SIWACH (1BM19CS132)</a:t>
                      </a: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47288">
                <a:tc>
                  <a:txBody>
                    <a:bodyPr/>
                    <a:lstStyle/>
                    <a:p>
                      <a:pPr marL="0" lvl="0" indent="0" algn="ctr" rtl="0">
                        <a:spcBef>
                          <a:spcPts val="0"/>
                        </a:spcBef>
                        <a:spcAft>
                          <a:spcPts val="0"/>
                        </a:spcAft>
                        <a:buNone/>
                      </a:pPr>
                      <a:endParaRPr sz="16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12ECF0-9E32-86DF-1613-AB5303A33C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TextBox 3">
            <a:extLst>
              <a:ext uri="{FF2B5EF4-FFF2-40B4-BE49-F238E27FC236}">
                <a16:creationId xmlns:a16="http://schemas.microsoft.com/office/drawing/2014/main" id="{35D5B573-9221-D556-4242-A8E36E6ED7F4}"/>
              </a:ext>
            </a:extLst>
          </p:cNvPr>
          <p:cNvSpPr txBox="1"/>
          <p:nvPr/>
        </p:nvSpPr>
        <p:spPr>
          <a:xfrm>
            <a:off x="1091414" y="376805"/>
            <a:ext cx="7514106" cy="621708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Neural Networks</a:t>
            </a:r>
          </a:p>
          <a:p>
            <a:pPr algn="just"/>
            <a:r>
              <a:rPr lang="en-US" dirty="0">
                <a:latin typeface="Times New Roman" panose="02020603050405020304" pitchFamily="18" charset="0"/>
                <a:cs typeface="Times New Roman" panose="02020603050405020304" pitchFamily="18" charset="0"/>
              </a:rPr>
              <a:t>Neural Networks procedures statistics in a completely comparable manner to what the human mind does. These networks absolutely examine from the examples that we offer them with, you can’t software them to carry out a selected task.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is fed into the input layer which transfers it to the hidden layer.</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interconnections between the two layers assign weights to each input randomly.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bias added to every input after weights are multiplied with them individually.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weighted sum is transferred to the activation function.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activation function determines which nodes it should fire for feature ex- traction.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applies an application function to the output layer to deliver the output.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Weights are adjusted, and the output is back-propagated to minimize error</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374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4D9971-0415-A4B9-5F5F-CA4E6AE93B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3" name="object 3">
            <a:extLst>
              <a:ext uri="{FF2B5EF4-FFF2-40B4-BE49-F238E27FC236}">
                <a16:creationId xmlns:a16="http://schemas.microsoft.com/office/drawing/2014/main" id="{B3D2B116-67CE-A4F9-D71F-6CC73F80F5FF}"/>
              </a:ext>
            </a:extLst>
          </p:cNvPr>
          <p:cNvPicPr/>
          <p:nvPr/>
        </p:nvPicPr>
        <p:blipFill>
          <a:blip r:embed="rId2" cstate="print"/>
          <a:stretch>
            <a:fillRect/>
          </a:stretch>
        </p:blipFill>
        <p:spPr>
          <a:xfrm>
            <a:off x="1243583" y="733044"/>
            <a:ext cx="6792977" cy="5291836"/>
          </a:xfrm>
          <a:prstGeom prst="rect">
            <a:avLst/>
          </a:prstGeom>
        </p:spPr>
      </p:pic>
      <p:sp>
        <p:nvSpPr>
          <p:cNvPr id="5" name="TextBox 4">
            <a:extLst>
              <a:ext uri="{FF2B5EF4-FFF2-40B4-BE49-F238E27FC236}">
                <a16:creationId xmlns:a16="http://schemas.microsoft.com/office/drawing/2014/main" id="{F6624485-9F42-51C0-B559-5118EC14FEB5}"/>
              </a:ext>
            </a:extLst>
          </p:cNvPr>
          <p:cNvSpPr txBox="1"/>
          <p:nvPr/>
        </p:nvSpPr>
        <p:spPr>
          <a:xfrm>
            <a:off x="1513840" y="86713"/>
            <a:ext cx="600456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with layers -CNN</a:t>
            </a:r>
          </a:p>
        </p:txBody>
      </p:sp>
    </p:spTree>
    <p:extLst>
      <p:ext uri="{BB962C8B-B14F-4D97-AF65-F5344CB8AC3E}">
        <p14:creationId xmlns:p14="http://schemas.microsoft.com/office/powerpoint/2010/main" val="361705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BB515-91FC-A74F-E51F-F337B4DE95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B7D0A687-227C-A147-F79D-2E047075D3A4}"/>
              </a:ext>
            </a:extLst>
          </p:cNvPr>
          <p:cNvSpPr txBox="1"/>
          <p:nvPr/>
        </p:nvSpPr>
        <p:spPr>
          <a:xfrm>
            <a:off x="1300480" y="741680"/>
            <a:ext cx="6972836" cy="594008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SVM</a:t>
            </a:r>
          </a:p>
          <a:p>
            <a:pPr algn="just"/>
            <a:r>
              <a:rPr lang="en-US" dirty="0">
                <a:latin typeface="Times New Roman" panose="02020603050405020304" pitchFamily="18" charset="0"/>
                <a:cs typeface="Times New Roman" panose="02020603050405020304" pitchFamily="18" charset="0"/>
              </a:rPr>
              <a:t>Support Vector Machine or SVM is used for Classification in addition to Regression problems. The purpose of the set of rules is to create the fine line or selection boundary which can segregate n-dimensional area into instructions so that we are able to, without problems place the new statistics factor into the perfect classes so that we can easily put the new data in the correct category in the future.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SVM chooses the extreme factors/vectors that assist in developing the hyperplane. We can without problems look at the “margins” in the discriminative classifiers.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SVM will pick the line that maximizes the margin. Next, we are able to use Scikit-Learns support vector classifier to educate an SVM version in this statistics.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easily observe the “margins” within the discriminative classifiers. SVM will choose the line that maximizes the margin.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will use Scikit-Learns support vector classifier to train an SVM model on this data.</a:t>
            </a:r>
          </a:p>
        </p:txBody>
      </p:sp>
    </p:spTree>
    <p:extLst>
      <p:ext uri="{BB962C8B-B14F-4D97-AF65-F5344CB8AC3E}">
        <p14:creationId xmlns:p14="http://schemas.microsoft.com/office/powerpoint/2010/main" val="249422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BA07AA-5DC5-663B-487E-22F9C8D21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object 2">
            <a:extLst>
              <a:ext uri="{FF2B5EF4-FFF2-40B4-BE49-F238E27FC236}">
                <a16:creationId xmlns:a16="http://schemas.microsoft.com/office/drawing/2014/main" id="{692BFE47-1A54-5A67-532E-4DDABA21E11D}"/>
              </a:ext>
            </a:extLst>
          </p:cNvPr>
          <p:cNvPicPr/>
          <p:nvPr/>
        </p:nvPicPr>
        <p:blipFill>
          <a:blip r:embed="rId2" cstate="print"/>
          <a:stretch>
            <a:fillRect/>
          </a:stretch>
        </p:blipFill>
        <p:spPr>
          <a:xfrm>
            <a:off x="1574800" y="1038609"/>
            <a:ext cx="5571744" cy="5077461"/>
          </a:xfrm>
          <a:prstGeom prst="rect">
            <a:avLst/>
          </a:prstGeom>
        </p:spPr>
      </p:pic>
      <p:sp>
        <p:nvSpPr>
          <p:cNvPr id="5" name="TextBox 4">
            <a:extLst>
              <a:ext uri="{FF2B5EF4-FFF2-40B4-BE49-F238E27FC236}">
                <a16:creationId xmlns:a16="http://schemas.microsoft.com/office/drawing/2014/main" id="{7F9AAE85-9C44-A02F-4F1A-0909F029DC2F}"/>
              </a:ext>
            </a:extLst>
          </p:cNvPr>
          <p:cNvSpPr txBox="1"/>
          <p:nvPr/>
        </p:nvSpPr>
        <p:spPr>
          <a:xfrm>
            <a:off x="1473200" y="263126"/>
            <a:ext cx="4572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SVM ALGORITHM</a:t>
            </a:r>
          </a:p>
        </p:txBody>
      </p:sp>
    </p:spTree>
    <p:extLst>
      <p:ext uri="{BB962C8B-B14F-4D97-AF65-F5344CB8AC3E}">
        <p14:creationId xmlns:p14="http://schemas.microsoft.com/office/powerpoint/2010/main" val="321855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B9E13D-C9AD-93C2-090C-A50F833962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a:extLst>
              <a:ext uri="{FF2B5EF4-FFF2-40B4-BE49-F238E27FC236}">
                <a16:creationId xmlns:a16="http://schemas.microsoft.com/office/drawing/2014/main" id="{B0D4C14B-5D84-CA2E-FB98-588608474FED}"/>
              </a:ext>
            </a:extLst>
          </p:cNvPr>
          <p:cNvPicPr>
            <a:picLocks noChangeAspect="1"/>
          </p:cNvPicPr>
          <p:nvPr/>
        </p:nvPicPr>
        <p:blipFill>
          <a:blip r:embed="rId2"/>
          <a:stretch>
            <a:fillRect/>
          </a:stretch>
        </p:blipFill>
        <p:spPr>
          <a:xfrm>
            <a:off x="1554480" y="963151"/>
            <a:ext cx="6554718" cy="5356370"/>
          </a:xfrm>
          <a:prstGeom prst="rect">
            <a:avLst/>
          </a:prstGeom>
        </p:spPr>
      </p:pic>
      <p:pic>
        <p:nvPicPr>
          <p:cNvPr id="9" name="Picture 8">
            <a:extLst>
              <a:ext uri="{FF2B5EF4-FFF2-40B4-BE49-F238E27FC236}">
                <a16:creationId xmlns:a16="http://schemas.microsoft.com/office/drawing/2014/main" id="{F33B3C48-CC23-EE04-ED47-4C550468DA0A}"/>
              </a:ext>
            </a:extLst>
          </p:cNvPr>
          <p:cNvPicPr>
            <a:picLocks noChangeAspect="1"/>
          </p:cNvPicPr>
          <p:nvPr/>
        </p:nvPicPr>
        <p:blipFill>
          <a:blip r:embed="rId3"/>
          <a:stretch>
            <a:fillRect/>
          </a:stretch>
        </p:blipFill>
        <p:spPr>
          <a:xfrm>
            <a:off x="1270000" y="163542"/>
            <a:ext cx="4401693" cy="749873"/>
          </a:xfrm>
          <a:prstGeom prst="rect">
            <a:avLst/>
          </a:prstGeom>
        </p:spPr>
      </p:pic>
    </p:spTree>
    <p:extLst>
      <p:ext uri="{BB962C8B-B14F-4D97-AF65-F5344CB8AC3E}">
        <p14:creationId xmlns:p14="http://schemas.microsoft.com/office/powerpoint/2010/main" val="369849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B8A511-A579-72EB-DFE6-CF1DB45A20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25DBD88D-960E-E115-5CAB-9F76E0A46D40}"/>
              </a:ext>
            </a:extLst>
          </p:cNvPr>
          <p:cNvPicPr>
            <a:picLocks noChangeAspect="1"/>
          </p:cNvPicPr>
          <p:nvPr/>
        </p:nvPicPr>
        <p:blipFill>
          <a:blip r:embed="rId2"/>
          <a:stretch>
            <a:fillRect/>
          </a:stretch>
        </p:blipFill>
        <p:spPr>
          <a:xfrm>
            <a:off x="961020" y="277215"/>
            <a:ext cx="2670279" cy="749873"/>
          </a:xfrm>
          <a:prstGeom prst="rect">
            <a:avLst/>
          </a:prstGeom>
        </p:spPr>
      </p:pic>
      <p:pic>
        <p:nvPicPr>
          <p:cNvPr id="1026" name="Picture 2" descr="Automatic Prediction of Cardiovascular and Cerebrovascular Events Using  Heart Rate Variability Analysis | PLOS ONE">
            <a:extLst>
              <a:ext uri="{FF2B5EF4-FFF2-40B4-BE49-F238E27FC236}">
                <a16:creationId xmlns:a16="http://schemas.microsoft.com/office/drawing/2014/main" id="{4147D3D4-4CF1-1020-99F7-FCD649BF2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28" y="1119007"/>
            <a:ext cx="3919537" cy="34296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24BCB-B494-0F2A-217A-30F98FD71F63}"/>
              </a:ext>
            </a:extLst>
          </p:cNvPr>
          <p:cNvSpPr txBox="1"/>
          <p:nvPr/>
        </p:nvSpPr>
        <p:spPr>
          <a:xfrm>
            <a:off x="3631299" y="5154218"/>
            <a:ext cx="2634439" cy="584775"/>
          </a:xfrm>
          <a:prstGeom prst="rect">
            <a:avLst/>
          </a:prstGeom>
          <a:noFill/>
        </p:spPr>
        <p:txBody>
          <a:bodyPr wrap="none" rtlCol="0">
            <a:spAutoFit/>
          </a:bodyPr>
          <a:lstStyle/>
          <a:p>
            <a:r>
              <a:rPr lang="en-US" sz="3200" b="1" dirty="0"/>
              <a:t>Accuracy 95%</a:t>
            </a:r>
            <a:endParaRPr lang="en-IN" sz="3200" b="1" dirty="0"/>
          </a:p>
        </p:txBody>
      </p:sp>
    </p:spTree>
    <p:extLst>
      <p:ext uri="{BB962C8B-B14F-4D97-AF65-F5344CB8AC3E}">
        <p14:creationId xmlns:p14="http://schemas.microsoft.com/office/powerpoint/2010/main" val="185202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499C-174F-B9C1-8CA5-D95266597C20}"/>
              </a:ext>
            </a:extLst>
          </p:cNvPr>
          <p:cNvSpPr>
            <a:spLocks noGrp="1"/>
          </p:cNvSpPr>
          <p:nvPr>
            <p:ph type="title"/>
          </p:nvPr>
        </p:nvSpPr>
        <p:spPr>
          <a:xfrm>
            <a:off x="982133" y="457201"/>
            <a:ext cx="7704667" cy="815418"/>
          </a:xfrm>
        </p:spPr>
        <p:txBody>
          <a:bodyPr/>
          <a:lstStyle/>
          <a:p>
            <a:r>
              <a:rPr lang="en-US" dirty="0"/>
              <a:t>TESTING</a:t>
            </a:r>
            <a:endParaRPr lang="en-IN" dirty="0"/>
          </a:p>
        </p:txBody>
      </p:sp>
      <p:sp>
        <p:nvSpPr>
          <p:cNvPr id="3" name="Text Placeholder 2">
            <a:extLst>
              <a:ext uri="{FF2B5EF4-FFF2-40B4-BE49-F238E27FC236}">
                <a16:creationId xmlns:a16="http://schemas.microsoft.com/office/drawing/2014/main" id="{12938B72-9194-E061-5E2F-913E0827D135}"/>
              </a:ext>
            </a:extLst>
          </p:cNvPr>
          <p:cNvSpPr>
            <a:spLocks noGrp="1"/>
          </p:cNvSpPr>
          <p:nvPr>
            <p:ph type="body" idx="1"/>
          </p:nvPr>
        </p:nvSpPr>
        <p:spPr>
          <a:xfrm>
            <a:off x="1329481" y="1385741"/>
            <a:ext cx="3456291" cy="603316"/>
          </a:xfrm>
        </p:spPr>
        <p:txBody>
          <a:bodyPr/>
          <a:lstStyle/>
          <a:p>
            <a:r>
              <a:rPr lang="en-US" dirty="0"/>
              <a:t>DECISION TREE</a:t>
            </a:r>
            <a:endParaRPr lang="en-IN" dirty="0"/>
          </a:p>
        </p:txBody>
      </p:sp>
      <p:sp>
        <p:nvSpPr>
          <p:cNvPr id="5" name="Text Placeholder 4">
            <a:extLst>
              <a:ext uri="{FF2B5EF4-FFF2-40B4-BE49-F238E27FC236}">
                <a16:creationId xmlns:a16="http://schemas.microsoft.com/office/drawing/2014/main" id="{C46113C6-2AD4-0C64-69BB-71AC879FD30A}"/>
              </a:ext>
            </a:extLst>
          </p:cNvPr>
          <p:cNvSpPr>
            <a:spLocks noGrp="1"/>
          </p:cNvSpPr>
          <p:nvPr>
            <p:ph type="body" sz="quarter" idx="3"/>
          </p:nvPr>
        </p:nvSpPr>
        <p:spPr>
          <a:xfrm>
            <a:off x="5231876" y="1522530"/>
            <a:ext cx="3397640" cy="400538"/>
          </a:xfrm>
        </p:spPr>
        <p:txBody>
          <a:bodyPr/>
          <a:lstStyle/>
          <a:p>
            <a:r>
              <a:rPr lang="en-US" dirty="0"/>
              <a:t>RANDOM FOREST</a:t>
            </a:r>
            <a:endParaRPr lang="en-IN" dirty="0"/>
          </a:p>
        </p:txBody>
      </p:sp>
      <p:sp>
        <p:nvSpPr>
          <p:cNvPr id="7" name="Slide Number Placeholder 6">
            <a:extLst>
              <a:ext uri="{FF2B5EF4-FFF2-40B4-BE49-F238E27FC236}">
                <a16:creationId xmlns:a16="http://schemas.microsoft.com/office/drawing/2014/main" id="{16ACCC52-B4FA-50EC-7FDC-062B0DA078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9" name="Content Placeholder 8">
            <a:extLst>
              <a:ext uri="{FF2B5EF4-FFF2-40B4-BE49-F238E27FC236}">
                <a16:creationId xmlns:a16="http://schemas.microsoft.com/office/drawing/2014/main" id="{E6B5F982-5426-2F7D-B879-1B0FCACF3150}"/>
              </a:ext>
            </a:extLst>
          </p:cNvPr>
          <p:cNvPicPr>
            <a:picLocks noGrp="1"/>
          </p:cNvPicPr>
          <p:nvPr>
            <p:ph sz="quarter" idx="4"/>
          </p:nvPr>
        </p:nvPicPr>
        <p:blipFill>
          <a:blip r:embed="rId2"/>
          <a:stretch>
            <a:fillRect/>
          </a:stretch>
        </p:blipFill>
        <p:spPr>
          <a:xfrm>
            <a:off x="4957763" y="2291105"/>
            <a:ext cx="3671887" cy="3044365"/>
          </a:xfrm>
          <a:prstGeom prst="rect">
            <a:avLst/>
          </a:prstGeom>
        </p:spPr>
      </p:pic>
      <p:pic>
        <p:nvPicPr>
          <p:cNvPr id="12" name="Content Placeholder 11">
            <a:extLst>
              <a:ext uri="{FF2B5EF4-FFF2-40B4-BE49-F238E27FC236}">
                <a16:creationId xmlns:a16="http://schemas.microsoft.com/office/drawing/2014/main" id="{59ECDAB9-4E11-1F4D-DD44-829626D0F30C}"/>
              </a:ext>
            </a:extLst>
          </p:cNvPr>
          <p:cNvPicPr>
            <a:picLocks noGrp="1"/>
          </p:cNvPicPr>
          <p:nvPr>
            <p:ph sz="half" idx="2"/>
          </p:nvPr>
        </p:nvPicPr>
        <p:blipFill>
          <a:blip r:embed="rId3"/>
          <a:stretch>
            <a:fillRect/>
          </a:stretch>
        </p:blipFill>
        <p:spPr>
          <a:xfrm>
            <a:off x="1112838" y="2499360"/>
            <a:ext cx="3844925" cy="2691862"/>
          </a:xfrm>
          <a:prstGeom prst="rect">
            <a:avLst/>
          </a:prstGeom>
        </p:spPr>
      </p:pic>
    </p:spTree>
    <p:extLst>
      <p:ext uri="{BB962C8B-B14F-4D97-AF65-F5344CB8AC3E}">
        <p14:creationId xmlns:p14="http://schemas.microsoft.com/office/powerpoint/2010/main" val="193112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9563-D8B5-BE24-C8DB-6EE514267B03}"/>
              </a:ext>
            </a:extLst>
          </p:cNvPr>
          <p:cNvSpPr>
            <a:spLocks noGrp="1"/>
          </p:cNvSpPr>
          <p:nvPr>
            <p:ph type="title"/>
          </p:nvPr>
        </p:nvSpPr>
        <p:spPr/>
        <p:txBody>
          <a:bodyPr/>
          <a:lstStyle/>
          <a:p>
            <a:r>
              <a:rPr lang="en-US" dirty="0"/>
              <a:t>TESTING</a:t>
            </a:r>
            <a:endParaRPr lang="en-IN" dirty="0"/>
          </a:p>
        </p:txBody>
      </p:sp>
      <p:sp>
        <p:nvSpPr>
          <p:cNvPr id="5" name="Slide Number Placeholder 4">
            <a:extLst>
              <a:ext uri="{FF2B5EF4-FFF2-40B4-BE49-F238E27FC236}">
                <a16:creationId xmlns:a16="http://schemas.microsoft.com/office/drawing/2014/main" id="{F2F8690C-12AD-4878-E231-64E4D8AA62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Content Placeholder 5">
            <a:extLst>
              <a:ext uri="{FF2B5EF4-FFF2-40B4-BE49-F238E27FC236}">
                <a16:creationId xmlns:a16="http://schemas.microsoft.com/office/drawing/2014/main" id="{52AA1293-AA74-9586-4515-E299F61AC1BA}"/>
              </a:ext>
            </a:extLst>
          </p:cNvPr>
          <p:cNvPicPr>
            <a:picLocks noGrp="1"/>
          </p:cNvPicPr>
          <p:nvPr>
            <p:ph sz="half" idx="1"/>
          </p:nvPr>
        </p:nvPicPr>
        <p:blipFill>
          <a:blip r:embed="rId2"/>
          <a:stretch>
            <a:fillRect/>
          </a:stretch>
        </p:blipFill>
        <p:spPr>
          <a:xfrm>
            <a:off x="1124592" y="3128772"/>
            <a:ext cx="3740150" cy="2581658"/>
          </a:xfrm>
          <a:prstGeom prst="rect">
            <a:avLst/>
          </a:prstGeom>
        </p:spPr>
      </p:pic>
      <p:sp>
        <p:nvSpPr>
          <p:cNvPr id="8" name="Text Placeholder 2">
            <a:extLst>
              <a:ext uri="{FF2B5EF4-FFF2-40B4-BE49-F238E27FC236}">
                <a16:creationId xmlns:a16="http://schemas.microsoft.com/office/drawing/2014/main" id="{00C37104-BFB9-4FCB-8A4A-70A278CD0834}"/>
              </a:ext>
            </a:extLst>
          </p:cNvPr>
          <p:cNvSpPr txBox="1">
            <a:spLocks/>
          </p:cNvSpPr>
          <p:nvPr/>
        </p:nvSpPr>
        <p:spPr>
          <a:xfrm>
            <a:off x="1266521" y="2207324"/>
            <a:ext cx="345629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2400" b="1" dirty="0"/>
              <a:t>KNN</a:t>
            </a:r>
            <a:endParaRPr lang="en-IN" sz="2400" b="1" dirty="0"/>
          </a:p>
        </p:txBody>
      </p:sp>
      <p:sp>
        <p:nvSpPr>
          <p:cNvPr id="12" name="Text Placeholder 2">
            <a:extLst>
              <a:ext uri="{FF2B5EF4-FFF2-40B4-BE49-F238E27FC236}">
                <a16:creationId xmlns:a16="http://schemas.microsoft.com/office/drawing/2014/main" id="{2DEBDC8C-D99F-F3DA-BD9D-DB563AD7EF43}"/>
              </a:ext>
            </a:extLst>
          </p:cNvPr>
          <p:cNvSpPr txBox="1">
            <a:spLocks/>
          </p:cNvSpPr>
          <p:nvPr/>
        </p:nvSpPr>
        <p:spPr>
          <a:xfrm>
            <a:off x="5274226" y="2207324"/>
            <a:ext cx="345629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2400" b="1" dirty="0"/>
              <a:t>Logistic regression</a:t>
            </a:r>
            <a:endParaRPr lang="en-IN" sz="2400" b="1" dirty="0"/>
          </a:p>
        </p:txBody>
      </p:sp>
      <p:pic>
        <p:nvPicPr>
          <p:cNvPr id="13" name="Picture 12">
            <a:extLst>
              <a:ext uri="{FF2B5EF4-FFF2-40B4-BE49-F238E27FC236}">
                <a16:creationId xmlns:a16="http://schemas.microsoft.com/office/drawing/2014/main" id="{CB7FF7BD-041F-A151-5BAB-1BA95931B2BF}"/>
              </a:ext>
            </a:extLst>
          </p:cNvPr>
          <p:cNvPicPr/>
          <p:nvPr/>
        </p:nvPicPr>
        <p:blipFill>
          <a:blip r:embed="rId3"/>
          <a:stretch>
            <a:fillRect/>
          </a:stretch>
        </p:blipFill>
        <p:spPr>
          <a:xfrm>
            <a:off x="4722812" y="3046287"/>
            <a:ext cx="4354830" cy="2664143"/>
          </a:xfrm>
          <a:prstGeom prst="rect">
            <a:avLst/>
          </a:prstGeom>
        </p:spPr>
      </p:pic>
    </p:spTree>
    <p:extLst>
      <p:ext uri="{BB962C8B-B14F-4D97-AF65-F5344CB8AC3E}">
        <p14:creationId xmlns:p14="http://schemas.microsoft.com/office/powerpoint/2010/main" val="12894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4AAA-840F-4518-12E0-9FFCDD11711B}"/>
              </a:ext>
            </a:extLst>
          </p:cNvPr>
          <p:cNvSpPr>
            <a:spLocks noGrp="1"/>
          </p:cNvSpPr>
          <p:nvPr>
            <p:ph type="title"/>
          </p:nvPr>
        </p:nvSpPr>
        <p:spPr/>
        <p:txBody>
          <a:bodyPr/>
          <a:lstStyle/>
          <a:p>
            <a:r>
              <a:rPr lang="en-US" dirty="0"/>
              <a:t>TESTING</a:t>
            </a:r>
            <a:endParaRPr lang="en-IN" dirty="0"/>
          </a:p>
        </p:txBody>
      </p:sp>
      <p:sp>
        <p:nvSpPr>
          <p:cNvPr id="3" name="Text Placeholder 2">
            <a:extLst>
              <a:ext uri="{FF2B5EF4-FFF2-40B4-BE49-F238E27FC236}">
                <a16:creationId xmlns:a16="http://schemas.microsoft.com/office/drawing/2014/main" id="{468B1E34-063E-965D-ECB8-9696BB85D8CB}"/>
              </a:ext>
            </a:extLst>
          </p:cNvPr>
          <p:cNvSpPr>
            <a:spLocks noGrp="1"/>
          </p:cNvSpPr>
          <p:nvPr>
            <p:ph type="body" idx="1"/>
          </p:nvPr>
        </p:nvSpPr>
        <p:spPr>
          <a:xfrm>
            <a:off x="1122091" y="1951954"/>
            <a:ext cx="3456291" cy="576262"/>
          </a:xfrm>
        </p:spPr>
        <p:txBody>
          <a:bodyPr/>
          <a:lstStyle/>
          <a:p>
            <a:r>
              <a:rPr lang="en-US" dirty="0"/>
              <a:t>SVM</a:t>
            </a:r>
            <a:endParaRPr lang="en-IN" dirty="0"/>
          </a:p>
        </p:txBody>
      </p:sp>
      <p:sp>
        <p:nvSpPr>
          <p:cNvPr id="5" name="Text Placeholder 4">
            <a:extLst>
              <a:ext uri="{FF2B5EF4-FFF2-40B4-BE49-F238E27FC236}">
                <a16:creationId xmlns:a16="http://schemas.microsoft.com/office/drawing/2014/main" id="{64259E1C-5D80-3102-CC66-1FBD26FFCB24}"/>
              </a:ext>
            </a:extLst>
          </p:cNvPr>
          <p:cNvSpPr>
            <a:spLocks noGrp="1"/>
          </p:cNvSpPr>
          <p:nvPr>
            <p:ph type="body" sz="quarter" idx="3"/>
          </p:nvPr>
        </p:nvSpPr>
        <p:spPr>
          <a:xfrm>
            <a:off x="4954320" y="1960421"/>
            <a:ext cx="3467806" cy="576262"/>
          </a:xfrm>
        </p:spPr>
        <p:txBody>
          <a:bodyPr/>
          <a:lstStyle/>
          <a:p>
            <a:r>
              <a:rPr lang="en-US" dirty="0"/>
              <a:t>CNN</a:t>
            </a:r>
            <a:endParaRPr lang="en-IN" dirty="0"/>
          </a:p>
        </p:txBody>
      </p:sp>
      <p:sp>
        <p:nvSpPr>
          <p:cNvPr id="7" name="Slide Number Placeholder 6">
            <a:extLst>
              <a:ext uri="{FF2B5EF4-FFF2-40B4-BE49-F238E27FC236}">
                <a16:creationId xmlns:a16="http://schemas.microsoft.com/office/drawing/2014/main" id="{6B578112-5619-B006-4607-CC83C80D0F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8" name="Content Placeholder 7">
            <a:extLst>
              <a:ext uri="{FF2B5EF4-FFF2-40B4-BE49-F238E27FC236}">
                <a16:creationId xmlns:a16="http://schemas.microsoft.com/office/drawing/2014/main" id="{E8ABEF1C-E670-524C-1AA3-D561E3923262}"/>
              </a:ext>
            </a:extLst>
          </p:cNvPr>
          <p:cNvPicPr>
            <a:picLocks noGrp="1"/>
          </p:cNvPicPr>
          <p:nvPr>
            <p:ph sz="half" idx="2"/>
          </p:nvPr>
        </p:nvPicPr>
        <p:blipFill>
          <a:blip r:embed="rId2"/>
          <a:stretch>
            <a:fillRect/>
          </a:stretch>
        </p:blipFill>
        <p:spPr>
          <a:xfrm>
            <a:off x="689766" y="2820637"/>
            <a:ext cx="4048872" cy="2616432"/>
          </a:xfrm>
          <a:prstGeom prst="rect">
            <a:avLst/>
          </a:prstGeom>
        </p:spPr>
      </p:pic>
      <p:pic>
        <p:nvPicPr>
          <p:cNvPr id="9" name="Content Placeholder 8">
            <a:extLst>
              <a:ext uri="{FF2B5EF4-FFF2-40B4-BE49-F238E27FC236}">
                <a16:creationId xmlns:a16="http://schemas.microsoft.com/office/drawing/2014/main" id="{C76C9668-ABE6-E205-EB52-DAC9C2248DB9}"/>
              </a:ext>
            </a:extLst>
          </p:cNvPr>
          <p:cNvPicPr>
            <a:picLocks noGrp="1"/>
          </p:cNvPicPr>
          <p:nvPr>
            <p:ph sz="quarter" idx="4"/>
          </p:nvPr>
        </p:nvPicPr>
        <p:blipFill>
          <a:blip r:embed="rId3"/>
          <a:stretch>
            <a:fillRect/>
          </a:stretch>
        </p:blipFill>
        <p:spPr>
          <a:xfrm>
            <a:off x="4835214" y="2820637"/>
            <a:ext cx="3904926" cy="2616432"/>
          </a:xfrm>
          <a:prstGeom prst="rect">
            <a:avLst/>
          </a:prstGeom>
        </p:spPr>
      </p:pic>
    </p:spTree>
    <p:extLst>
      <p:ext uri="{BB962C8B-B14F-4D97-AF65-F5344CB8AC3E}">
        <p14:creationId xmlns:p14="http://schemas.microsoft.com/office/powerpoint/2010/main" val="270211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B46E-DA99-B0DB-00E9-16B79C87584C}"/>
              </a:ext>
            </a:extLst>
          </p:cNvPr>
          <p:cNvSpPr>
            <a:spLocks noGrp="1"/>
          </p:cNvSpPr>
          <p:nvPr>
            <p:ph type="title"/>
          </p:nvPr>
        </p:nvSpPr>
        <p:spPr>
          <a:xfrm>
            <a:off x="982133" y="457201"/>
            <a:ext cx="7704667" cy="400983"/>
          </a:xfrm>
        </p:spPr>
        <p:txBody>
          <a:bodyPr>
            <a:noAutofit/>
          </a:bodyPr>
          <a:lstStyle/>
          <a:p>
            <a:r>
              <a:rPr lang="en-IN" sz="2800" b="1"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C268DA5B-6E8F-57B8-1A91-114491C8218F}"/>
              </a:ext>
            </a:extLst>
          </p:cNvPr>
          <p:cNvSpPr>
            <a:spLocks noGrp="1"/>
          </p:cNvSpPr>
          <p:nvPr>
            <p:ph idx="1"/>
          </p:nvPr>
        </p:nvSpPr>
        <p:spPr>
          <a:xfrm>
            <a:off x="982133" y="1524000"/>
            <a:ext cx="7704667" cy="4475816"/>
          </a:xfrm>
        </p:spPr>
        <p:txBody>
          <a:bodyPr/>
          <a:lstStyle/>
          <a:p>
            <a:endParaRPr lang="en-IN" dirty="0"/>
          </a:p>
        </p:txBody>
      </p:sp>
      <p:sp>
        <p:nvSpPr>
          <p:cNvPr id="4" name="Slide Number Placeholder 3">
            <a:extLst>
              <a:ext uri="{FF2B5EF4-FFF2-40B4-BE49-F238E27FC236}">
                <a16:creationId xmlns:a16="http://schemas.microsoft.com/office/drawing/2014/main" id="{71570572-97D4-5AA5-6F33-213E087BBE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object 2">
            <a:extLst>
              <a:ext uri="{FF2B5EF4-FFF2-40B4-BE49-F238E27FC236}">
                <a16:creationId xmlns:a16="http://schemas.microsoft.com/office/drawing/2014/main" id="{B1A41CA0-A0B2-0B77-2F6E-E8304917E348}"/>
              </a:ext>
            </a:extLst>
          </p:cNvPr>
          <p:cNvPicPr/>
          <p:nvPr/>
        </p:nvPicPr>
        <p:blipFill>
          <a:blip r:embed="rId2" cstate="print"/>
          <a:stretch>
            <a:fillRect/>
          </a:stretch>
        </p:blipFill>
        <p:spPr>
          <a:xfrm>
            <a:off x="982133" y="2438400"/>
            <a:ext cx="7704667" cy="3561415"/>
          </a:xfrm>
          <a:prstGeom prst="rect">
            <a:avLst/>
          </a:prstGeom>
        </p:spPr>
      </p:pic>
      <p:pic>
        <p:nvPicPr>
          <p:cNvPr id="6" name="object 4">
            <a:extLst>
              <a:ext uri="{FF2B5EF4-FFF2-40B4-BE49-F238E27FC236}">
                <a16:creationId xmlns:a16="http://schemas.microsoft.com/office/drawing/2014/main" id="{4FD087C4-2A37-09D4-7E15-49C49995382D}"/>
              </a:ext>
            </a:extLst>
          </p:cNvPr>
          <p:cNvPicPr/>
          <p:nvPr/>
        </p:nvPicPr>
        <p:blipFill>
          <a:blip r:embed="rId3" cstate="print"/>
          <a:stretch>
            <a:fillRect/>
          </a:stretch>
        </p:blipFill>
        <p:spPr>
          <a:xfrm>
            <a:off x="982133" y="1330960"/>
            <a:ext cx="7704667" cy="833120"/>
          </a:xfrm>
          <a:prstGeom prst="rect">
            <a:avLst/>
          </a:prstGeom>
        </p:spPr>
      </p:pic>
    </p:spTree>
    <p:extLst>
      <p:ext uri="{BB962C8B-B14F-4D97-AF65-F5344CB8AC3E}">
        <p14:creationId xmlns:p14="http://schemas.microsoft.com/office/powerpoint/2010/main" val="295371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t>OUTLINE</a:t>
            </a:r>
            <a:endParaRPr sz="2800" b="1" dirty="0"/>
          </a:p>
        </p:txBody>
      </p:sp>
      <p:sp>
        <p:nvSpPr>
          <p:cNvPr id="141" name="Google Shape;141;p14"/>
          <p:cNvSpPr txBox="1">
            <a:spLocks noGrp="1"/>
          </p:cNvSpPr>
          <p:nvPr>
            <p:ph idx="1"/>
          </p:nvPr>
        </p:nvSpPr>
        <p:spPr>
          <a:xfrm>
            <a:off x="1828800" y="2835666"/>
            <a:ext cx="5830750" cy="2887433"/>
          </a:xfrm>
          <a:prstGeom prst="rect">
            <a:avLst/>
          </a:prstGeom>
          <a:noFill/>
          <a:ln>
            <a:noFill/>
          </a:ln>
        </p:spPr>
        <p:txBody>
          <a:bodyPr spcFirstLastPara="1" wrap="square" lIns="91425" tIns="45700" rIns="91425" bIns="45700" anchor="t" anchorCtr="0">
            <a:normAutofit lnSpcReduction="10000"/>
          </a:bodyPr>
          <a:lstStyle/>
          <a:p>
            <a:pPr marL="27940" lvl="0" indent="0" algn="just" rtl="0">
              <a:spcBef>
                <a:spcPts val="0"/>
              </a:spcBef>
              <a:spcAft>
                <a:spcPts val="0"/>
              </a:spcAft>
              <a:buSzPts val="1600"/>
              <a:buNone/>
            </a:pP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Proposed Methodology</a:t>
            </a: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Tools used for implementation</a:t>
            </a: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Implementation</a:t>
            </a: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Testing</a:t>
            </a:r>
          </a:p>
          <a:p>
            <a:pPr marL="457200" lvl="0" indent="-429260" algn="just" rtl="0">
              <a:spcBef>
                <a:spcPts val="480"/>
              </a:spcBef>
              <a:spcAft>
                <a:spcPts val="0"/>
              </a:spcAft>
              <a:buSzPts val="1600"/>
              <a:buFont typeface="Times New Roman"/>
              <a:buAutoNum type="arabicPeriod"/>
            </a:pPr>
            <a:r>
              <a:rPr lang="en-IN" sz="2000" dirty="0">
                <a:latin typeface="Times New Roman"/>
                <a:ea typeface="Times New Roman"/>
                <a:cs typeface="Times New Roman"/>
                <a:sym typeface="Times New Roman"/>
              </a:rPr>
              <a:t>Results and Discussion</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References</a:t>
            </a:r>
            <a:endParaRPr sz="2000" dirty="0">
              <a:latin typeface="Times New Roman"/>
              <a:ea typeface="Times New Roman"/>
              <a:cs typeface="Times New Roman"/>
              <a:sym typeface="Times New Roman"/>
            </a:endParaRPr>
          </a:p>
          <a:p>
            <a:pPr marL="457200" lvl="0" indent="-327660" algn="just" rtl="0">
              <a:spcBef>
                <a:spcPts val="480"/>
              </a:spcBef>
              <a:spcAft>
                <a:spcPts val="0"/>
              </a:spcAft>
              <a:buSzPts val="2040"/>
              <a:buNone/>
            </a:pPr>
            <a:endParaRPr dirty="0"/>
          </a:p>
          <a:p>
            <a:pPr marL="457200" lvl="0" indent="-327660" algn="l" rtl="0">
              <a:spcBef>
                <a:spcPts val="480"/>
              </a:spcBef>
              <a:spcAft>
                <a:spcPts val="0"/>
              </a:spcAft>
              <a:buSzPts val="2040"/>
              <a:buNone/>
            </a:pPr>
            <a:endParaRPr dirty="0"/>
          </a:p>
          <a:p>
            <a:pPr marL="0" lvl="0" indent="0" algn="l" rtl="0">
              <a:spcBef>
                <a:spcPts val="480"/>
              </a:spcBef>
              <a:spcAft>
                <a:spcPts val="0"/>
              </a:spcAft>
              <a:buSzPts val="2040"/>
              <a:buNone/>
            </a:pPr>
            <a:endParaRPr dirty="0"/>
          </a:p>
        </p:txBody>
      </p:sp>
      <p:sp>
        <p:nvSpPr>
          <p:cNvPr id="143" name="Google Shape;143;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44" name="Google Shape;144;p14"/>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B46E-DA99-B0DB-00E9-16B79C87584C}"/>
              </a:ext>
            </a:extLst>
          </p:cNvPr>
          <p:cNvSpPr>
            <a:spLocks noGrp="1"/>
          </p:cNvSpPr>
          <p:nvPr>
            <p:ph type="title"/>
          </p:nvPr>
        </p:nvSpPr>
        <p:spPr>
          <a:xfrm>
            <a:off x="982134" y="457201"/>
            <a:ext cx="7276834" cy="914399"/>
          </a:xfrm>
        </p:spPr>
        <p:txBody>
          <a:bodyPr>
            <a:normAutofit/>
          </a:bodyPr>
          <a:lstStyle/>
          <a:p>
            <a:r>
              <a:rPr lang="en-IN" sz="2800" b="1"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C268DA5B-6E8F-57B8-1A91-114491C8218F}"/>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71570572-97D4-5AA5-6F33-213E087BBE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object 2">
            <a:extLst>
              <a:ext uri="{FF2B5EF4-FFF2-40B4-BE49-F238E27FC236}">
                <a16:creationId xmlns:a16="http://schemas.microsoft.com/office/drawing/2014/main" id="{8438A269-7421-4E10-8489-E034F5440D04}"/>
              </a:ext>
            </a:extLst>
          </p:cNvPr>
          <p:cNvPicPr/>
          <p:nvPr/>
        </p:nvPicPr>
        <p:blipFill>
          <a:blip r:embed="rId2" cstate="print"/>
          <a:stretch>
            <a:fillRect/>
          </a:stretch>
        </p:blipFill>
        <p:spPr>
          <a:xfrm>
            <a:off x="982132" y="1479957"/>
            <a:ext cx="7704667" cy="4766418"/>
          </a:xfrm>
          <a:prstGeom prst="rect">
            <a:avLst/>
          </a:prstGeom>
        </p:spPr>
      </p:pic>
    </p:spTree>
    <p:extLst>
      <p:ext uri="{BB962C8B-B14F-4D97-AF65-F5344CB8AC3E}">
        <p14:creationId xmlns:p14="http://schemas.microsoft.com/office/powerpoint/2010/main" val="347777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D3E6-3CB3-036F-BBEE-B3B457315B56}"/>
              </a:ext>
            </a:extLst>
          </p:cNvPr>
          <p:cNvSpPr>
            <a:spLocks noGrp="1"/>
          </p:cNvSpPr>
          <p:nvPr>
            <p:ph type="title"/>
          </p:nvPr>
        </p:nvSpPr>
        <p:spPr>
          <a:xfrm>
            <a:off x="982133" y="457201"/>
            <a:ext cx="7023947" cy="1117599"/>
          </a:xfrm>
        </p:spPr>
        <p:txBody>
          <a:bodyPr>
            <a:normAutofit/>
          </a:bodyPr>
          <a:lstStyle/>
          <a:p>
            <a:r>
              <a:rPr lang="en-IN" sz="2800" b="1" dirty="0">
                <a:latin typeface="Times New Roman" panose="02020603050405020304" pitchFamily="18" charset="0"/>
                <a:cs typeface="Times New Roman" panose="02020603050405020304" pitchFamily="18" charset="0"/>
              </a:rPr>
              <a:t>Applications or Relevance of the Project</a:t>
            </a:r>
          </a:p>
        </p:txBody>
      </p:sp>
      <p:sp>
        <p:nvSpPr>
          <p:cNvPr id="3" name="Content Placeholder 2">
            <a:extLst>
              <a:ext uri="{FF2B5EF4-FFF2-40B4-BE49-F238E27FC236}">
                <a16:creationId xmlns:a16="http://schemas.microsoft.com/office/drawing/2014/main" id="{80A05096-41E2-BF23-E958-973932084583}"/>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Fuzzy learning models can be applied to predict the intensity of cardiac disease. Moreover, same framework can be used for </a:t>
            </a:r>
            <a:r>
              <a:rPr lang="en-IN" sz="1800" dirty="0" err="1">
                <a:solidFill>
                  <a:srgbClr val="000000"/>
                </a:solidFill>
                <a:effectLst/>
                <a:latin typeface="Times New Roman" panose="02020603050405020304" pitchFamily="18" charset="0"/>
                <a:ea typeface="Times New Roman" panose="02020603050405020304" pitchFamily="18" charset="0"/>
              </a:rPr>
              <a:t>multidisease</a:t>
            </a:r>
            <a:r>
              <a:rPr lang="en-IN" sz="1800" dirty="0">
                <a:solidFill>
                  <a:srgbClr val="000000"/>
                </a:solidFill>
                <a:effectLst/>
                <a:latin typeface="Times New Roman" panose="02020603050405020304" pitchFamily="18" charset="0"/>
                <a:ea typeface="Times New Roman" panose="02020603050405020304" pitchFamily="18" charset="0"/>
              </a:rPr>
              <a:t> prediction such as diabetes, breast cancer and liver disease diagnosis.</a:t>
            </a:r>
          </a:p>
          <a:p>
            <a:r>
              <a:rPr lang="en-IN" sz="1800" dirty="0">
                <a:solidFill>
                  <a:srgbClr val="000000"/>
                </a:solidFill>
                <a:effectLst/>
                <a:latin typeface="Times New Roman" panose="02020603050405020304" pitchFamily="18" charset="0"/>
                <a:ea typeface="Times New Roman" panose="02020603050405020304" pitchFamily="18" charset="0"/>
              </a:rPr>
              <a:t> N attributes can be applied like  obesity and smoking are used to get more accurate results. Neural networks has the capacity to handle millions of variations and thousands of attributes</a:t>
            </a:r>
          </a:p>
          <a:p>
            <a:r>
              <a:rPr lang="en-IN" sz="1800" dirty="0">
                <a:solidFill>
                  <a:srgbClr val="212121"/>
                </a:solidFill>
                <a:latin typeface="Times New Roman" panose="02020603050405020304" pitchFamily="18" charset="0"/>
                <a:ea typeface="Times New Roman" panose="02020603050405020304" pitchFamily="18" charset="0"/>
              </a:rPr>
              <a:t>T</a:t>
            </a:r>
            <a:r>
              <a:rPr lang="en-IN" sz="1800" dirty="0">
                <a:solidFill>
                  <a:srgbClr val="212121"/>
                </a:solidFill>
                <a:effectLst/>
                <a:latin typeface="Times New Roman" panose="02020603050405020304" pitchFamily="18" charset="0"/>
                <a:ea typeface="Times New Roman" panose="02020603050405020304" pitchFamily="18" charset="0"/>
              </a:rPr>
              <a:t>he use of genetic profiles in risk assessment of coronary heart disease .</a:t>
            </a:r>
            <a:endParaRPr lang="en-IN" dirty="0"/>
          </a:p>
        </p:txBody>
      </p:sp>
      <p:sp>
        <p:nvSpPr>
          <p:cNvPr id="4" name="Slide Number Placeholder 3">
            <a:extLst>
              <a:ext uri="{FF2B5EF4-FFF2-40B4-BE49-F238E27FC236}">
                <a16:creationId xmlns:a16="http://schemas.microsoft.com/office/drawing/2014/main" id="{846DF2CE-D59D-2147-5B38-BFBC22CF8B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7335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2133" y="457201"/>
            <a:ext cx="6780107" cy="5689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References</a:t>
            </a:r>
            <a:endParaRPr sz="2800" b="1" dirty="0">
              <a:latin typeface="Times New Roman" panose="02020603050405020304" pitchFamily="18" charset="0"/>
              <a:cs typeface="Times New Roman" panose="02020603050405020304" pitchFamily="18" charset="0"/>
            </a:endParaRPr>
          </a:p>
        </p:txBody>
      </p:sp>
      <p:sp>
        <p:nvSpPr>
          <p:cNvPr id="342" name="Google Shape;342;p29"/>
          <p:cNvSpPr txBox="1">
            <a:spLocks noGrp="1"/>
          </p:cNvSpPr>
          <p:nvPr>
            <p:ph idx="1"/>
          </p:nvPr>
        </p:nvSpPr>
        <p:spPr>
          <a:xfrm>
            <a:off x="1473790" y="1933907"/>
            <a:ext cx="6196500" cy="3603900"/>
          </a:xfrm>
          <a:prstGeom prst="rect">
            <a:avLst/>
          </a:prstGeom>
          <a:noFill/>
          <a:ln>
            <a:noFill/>
          </a:ln>
        </p:spPr>
        <p:txBody>
          <a:bodyPr spcFirstLastPara="1" wrap="square" lIns="91425" tIns="45700" rIns="91425" bIns="45700" anchor="t" anchorCtr="0">
            <a:normAutofit fontScale="70000" lnSpcReduction="20000"/>
          </a:bodyPr>
          <a:lstStyle/>
          <a:p>
            <a:pPr marL="0" marR="499110" lvl="0" indent="0" algn="just" fontAlgn="base">
              <a:lnSpc>
                <a:spcPct val="111000"/>
              </a:lnSpc>
              <a:spcAft>
                <a:spcPts val="3725"/>
              </a:spcAft>
              <a:buClr>
                <a:srgbClr val="000000"/>
              </a:buClr>
              <a:buSzPts val="14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Soni</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Ansari U, Sharma D &amp;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Soni</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(2011). Predictive data mining for medical diagnosis: an overview of heart disease prediction. International Journal of Computer Applications, 17(8), 43-8</a:t>
            </a:r>
          </a:p>
          <a:p>
            <a:pPr marL="0" marR="499110" lvl="0" indent="0" algn="just" fontAlgn="base">
              <a:lnSpc>
                <a:spcPct val="111000"/>
              </a:lnSpc>
              <a:spcAft>
                <a:spcPts val="1050"/>
              </a:spcAft>
              <a:buClr>
                <a:srgbClr val="000000"/>
              </a:buClr>
              <a:buSzPts val="14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Dangare</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 S &amp;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Apte</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(2012). Improved study of heart disease prediction system using data mining classification techniques. International Journal of Computer Applications, 47(10), 44-8.</a:t>
            </a:r>
          </a:p>
          <a:p>
            <a:pPr marL="0" marR="499110" lvl="0" indent="0" algn="just" fontAlgn="base">
              <a:lnSpc>
                <a:spcPct val="111000"/>
              </a:lnSpc>
              <a:spcAft>
                <a:spcPts val="1050"/>
              </a:spcAft>
              <a:buClr>
                <a:srgbClr val="000000"/>
              </a:buClr>
              <a:buSzPts val="14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Ordonez C (2006). Association rule discovery with the train and test approach for heart disease prediction. IEEE Transactions on Information Technology in Biomedicine, 10(2), 334-43.</a:t>
            </a:r>
          </a:p>
          <a:p>
            <a:pPr marL="0" marR="499110" lvl="0" indent="0" algn="just" fontAlgn="base">
              <a:lnSpc>
                <a:spcPct val="111000"/>
              </a:lnSpc>
              <a:spcAft>
                <a:spcPts val="1050"/>
              </a:spcAft>
              <a:buClr>
                <a:srgbClr val="000000"/>
              </a:buClr>
              <a:buSzPts val="14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Shinde R, Arjun S, Patil P &amp; Waghmare J (2015). An intelligent heart disease prediction system using k-means clustering and Naïve Bayes algorithm. International Journal of Computer Science and Information Technologies, 6(1), 637-9.</a:t>
            </a:r>
          </a:p>
          <a:p>
            <a:pPr marL="0" lvl="0" indent="0" algn="l" rtl="0">
              <a:lnSpc>
                <a:spcPct val="115000"/>
              </a:lnSpc>
              <a:spcBef>
                <a:spcPts val="0"/>
              </a:spcBef>
              <a:spcAft>
                <a:spcPts val="0"/>
              </a:spcAft>
              <a:buNone/>
            </a:pPr>
            <a:endParaRPr sz="2000" b="1" dirty="0">
              <a:latin typeface="Times New Roman"/>
              <a:ea typeface="Times New Roman"/>
              <a:cs typeface="Times New Roman"/>
              <a:sym typeface="Times New Roman"/>
            </a:endParaRPr>
          </a:p>
        </p:txBody>
      </p:sp>
      <p:sp>
        <p:nvSpPr>
          <p:cNvPr id="343" name="Google Shape;343;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22</a:t>
            </a:fld>
            <a:endParaRPr>
              <a:solidFill>
                <a:srgbClr val="000000"/>
              </a:solidFill>
            </a:endParaRPr>
          </a:p>
        </p:txBody>
      </p:sp>
      <p:pic>
        <p:nvPicPr>
          <p:cNvPr id="344" name="Google Shape;344;p29"/>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2133" y="457201"/>
            <a:ext cx="6780107" cy="5689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References</a:t>
            </a:r>
            <a:endParaRPr sz="2800" b="1" dirty="0">
              <a:latin typeface="Times New Roman" panose="02020603050405020304" pitchFamily="18" charset="0"/>
              <a:cs typeface="Times New Roman" panose="02020603050405020304" pitchFamily="18" charset="0"/>
            </a:endParaRPr>
          </a:p>
        </p:txBody>
      </p:sp>
      <p:sp>
        <p:nvSpPr>
          <p:cNvPr id="342" name="Google Shape;342;p29"/>
          <p:cNvSpPr txBox="1">
            <a:spLocks noGrp="1"/>
          </p:cNvSpPr>
          <p:nvPr>
            <p:ph idx="1"/>
          </p:nvPr>
        </p:nvSpPr>
        <p:spPr>
          <a:xfrm>
            <a:off x="982133" y="1368298"/>
            <a:ext cx="7934161" cy="5221037"/>
          </a:xfrm>
          <a:prstGeom prst="rect">
            <a:avLst/>
          </a:prstGeom>
          <a:noFill/>
          <a:ln>
            <a:noFill/>
          </a:ln>
        </p:spPr>
        <p:txBody>
          <a:bodyPr spcFirstLastPara="1" wrap="square" lIns="91425" tIns="45700" rIns="91425" bIns="45700" anchor="t" anchorCtr="0">
            <a:normAutofit fontScale="25000" lnSpcReduction="20000"/>
          </a:bodyPr>
          <a:lstStyle/>
          <a:p>
            <a:pPr marL="0" marR="499110" lvl="0" indent="0" algn="just" fontAlgn="base">
              <a:lnSpc>
                <a:spcPct val="111000"/>
              </a:lnSpc>
              <a:spcAft>
                <a:spcPts val="8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Bashir S, Qamar U &amp;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Javed</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Y (2014, November). An ensemble-based decision support framework for intelligent heart disease diagnosis. In International Conference on Information Society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-Society 2014) (pp. 259-64). IEEE. ICCRDA</a:t>
            </a:r>
          </a:p>
          <a:p>
            <a:pPr marL="419100" marR="499110" indent="0" algn="just">
              <a:lnSpc>
                <a:spcPct val="111000"/>
              </a:lnSpc>
              <a:spcAft>
                <a:spcPts val="1050"/>
              </a:spcAft>
              <a:buNone/>
            </a:pPr>
            <a:r>
              <a:rPr lang="en-IN" sz="4400" dirty="0">
                <a:solidFill>
                  <a:srgbClr val="000000"/>
                </a:solidFill>
                <a:effectLst/>
                <a:latin typeface="Times New Roman" panose="02020603050405020304" pitchFamily="18" charset="0"/>
                <a:ea typeface="Times New Roman" panose="02020603050405020304" pitchFamily="18" charset="0"/>
              </a:rPr>
              <a:t>2020 IOP Conf. Series: Materials Science and Engineering 1022 (2021) 012072 IOP Publishing doi:10.1088/1757-899X/1022/1/012072 9</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Jee</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H, Jang Y, Oh D J, Oh B H, Lee S H, Park S W &amp; Yun Y D (2014). A coronary heart disease prediction model: the Korean Heart Study. BMJ open, 4(5), e005025.</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Ganna</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Magnusson P K, Pedersen N L, de Faire U, Reilly M,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Ärnlöv</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&amp;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Ingelsson</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E (2013).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Multilocus</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genetic risk scores for coronary heart disease prediction. Arteriosclerosis, thrombosis, and vascular biology, 33(9), 2267-72.</a:t>
            </a:r>
          </a:p>
          <a:p>
            <a:pPr marL="0" marR="499110" lvl="0" indent="0" algn="just" fontAlgn="base">
              <a:lnSpc>
                <a:spcPct val="111000"/>
              </a:lnSpc>
              <a:spcAft>
                <a:spcPts val="118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Jabbar M A,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Deekshatulu</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 L &amp; Chandra P (2013, March). Heart disease prediction using lazy associative classification. In 2013 International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Mutli</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-Conference on Automation,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Computing,Communication</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Control and Compressed Sensing (iMac4s) (pp. 40- 6). IEEE.</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Dangare</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Chaitrali</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and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Sulabha</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Apte</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"Improved study of heart disease prediction system using data mining classification techniques." International Journal of Computer Applications 47.10 (2012): 44-8.</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Soni</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Jyoti. "Predictive data mining for medical diagnosis: An overview of heart disease prediction." International Journal of Computer Applications 17.8 (2011): 43-8.</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 Chen A H, Huang S Y, Hong P S, Cheng C H &amp; Lin E J (2011, September). HDPS: Heart disease prediction system. In 2011 Computing in Cardiology (pp. 557-60). IEEE.</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 Parthiban,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Latha</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R Subramanian. "Intelligent heart disease prediction system using CANFIS and genetic algorithm." International Journal of Biological, Biomedical and Medical Sciences 3.3 (2008).</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[13] Wolgast G,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Ehrenborg</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Israelsson</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Helander</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Johansson E &amp;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Manefjord</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(2016). Wireless body area network for heart attack detection [Education Corner]. IEEE antennas and propagation magazine, 58(5), 84-92.</a:t>
            </a:r>
          </a:p>
          <a:p>
            <a:pPr marL="0" marR="499110" lvl="0" indent="0" algn="just" fontAlgn="base">
              <a:lnSpc>
                <a:spcPct val="111000"/>
              </a:lnSpc>
              <a:spcAft>
                <a:spcPts val="1050"/>
              </a:spcAft>
              <a:buClr>
                <a:srgbClr val="000000"/>
              </a:buClr>
              <a:buSzPts val="1400"/>
              <a:buNone/>
            </a:pP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[14] Patel S &amp; Chauhan Y (2014). Heart attack detection and medical attention using motion sensing device -</a:t>
            </a:r>
            <a:r>
              <a:rPr lang="en-IN" sz="4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kinect</a:t>
            </a:r>
            <a:r>
              <a:rPr lang="en-IN" sz="4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International Journal of Scientific and Research Publications, 4(1), 1-4.</a:t>
            </a:r>
          </a:p>
          <a:p>
            <a:pPr marL="0" lvl="0" indent="0" algn="l" rtl="0">
              <a:lnSpc>
                <a:spcPct val="115000"/>
              </a:lnSpc>
              <a:spcBef>
                <a:spcPts val="0"/>
              </a:spcBef>
              <a:spcAft>
                <a:spcPts val="0"/>
              </a:spcAft>
              <a:buNone/>
            </a:pPr>
            <a:endParaRPr sz="2000" b="1" dirty="0">
              <a:latin typeface="Times New Roman"/>
              <a:ea typeface="Times New Roman"/>
              <a:cs typeface="Times New Roman"/>
              <a:sym typeface="Times New Roman"/>
            </a:endParaRPr>
          </a:p>
        </p:txBody>
      </p:sp>
      <p:sp>
        <p:nvSpPr>
          <p:cNvPr id="343" name="Google Shape;343;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23</a:t>
            </a:fld>
            <a:endParaRPr>
              <a:solidFill>
                <a:srgbClr val="000000"/>
              </a:solidFill>
            </a:endParaRPr>
          </a:p>
        </p:txBody>
      </p:sp>
      <p:pic>
        <p:nvPicPr>
          <p:cNvPr id="344" name="Google Shape;344;p29"/>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50984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2133" y="457201"/>
            <a:ext cx="6780107" cy="5689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References</a:t>
            </a:r>
            <a:endParaRPr sz="2800" b="1" dirty="0">
              <a:latin typeface="Times New Roman" panose="02020603050405020304" pitchFamily="18" charset="0"/>
              <a:cs typeface="Times New Roman" panose="02020603050405020304" pitchFamily="18" charset="0"/>
            </a:endParaRPr>
          </a:p>
        </p:txBody>
      </p:sp>
      <p:sp>
        <p:nvSpPr>
          <p:cNvPr id="342" name="Google Shape;342;p29"/>
          <p:cNvSpPr txBox="1">
            <a:spLocks noGrp="1"/>
          </p:cNvSpPr>
          <p:nvPr>
            <p:ph idx="1"/>
          </p:nvPr>
        </p:nvSpPr>
        <p:spPr>
          <a:xfrm>
            <a:off x="829994" y="1045634"/>
            <a:ext cx="8379994" cy="5654051"/>
          </a:xfrm>
          <a:prstGeom prst="rect">
            <a:avLst/>
          </a:prstGeom>
          <a:noFill/>
          <a:ln>
            <a:noFill/>
          </a:ln>
        </p:spPr>
        <p:txBody>
          <a:bodyPr spcFirstLastPara="1" wrap="square" lIns="91425" tIns="45700" rIns="91425" bIns="45700" anchor="t" anchorCtr="0">
            <a:normAutofit fontScale="55000" lnSpcReduction="20000"/>
          </a:bodyPr>
          <a:lstStyle/>
          <a:p>
            <a:pPr marL="0" marR="499110" indent="0" algn="just" fontAlgn="base">
              <a:lnSpc>
                <a:spcPct val="111000"/>
              </a:lnSpc>
              <a:spcAft>
                <a:spcPts val="105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[15] Zhang Y,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Fogoros</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Thompson J,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Kenknight</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 H, Pederson M J,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Patangay</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&amp; Mazar S T (2011). U.S. Patent No. 8,014,863. Washington, DC: U.S. Patent and Trademark Office.</a:t>
            </a:r>
          </a:p>
          <a:p>
            <a:pPr marL="0" marR="499110" indent="0" algn="just" fontAlgn="base">
              <a:lnSpc>
                <a:spcPct val="111000"/>
              </a:lnSpc>
              <a:spcAft>
                <a:spcPts val="10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 Raihan M, Mondal S, More A,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Sagor</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O F,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Sikder</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 Majumder M A &amp;</a:t>
            </a:r>
          </a:p>
          <a:p>
            <a:pPr marL="419100" marR="499110" indent="0" algn="just">
              <a:lnSpc>
                <a:spcPct val="111000"/>
              </a:lnSpc>
              <a:spcAft>
                <a:spcPts val="1050"/>
              </a:spcAft>
              <a:buNone/>
            </a:pPr>
            <a:r>
              <a:rPr lang="en-IN" sz="2900" dirty="0">
                <a:solidFill>
                  <a:srgbClr val="000000"/>
                </a:solidFill>
                <a:effectLst/>
                <a:latin typeface="Times New Roman" panose="02020603050405020304" pitchFamily="18" charset="0"/>
                <a:ea typeface="Times New Roman" panose="02020603050405020304" pitchFamily="18" charset="0"/>
              </a:rPr>
              <a:t>Ghosh K (2016, December). Smartphone based ischemic heart disease (heart attack) risk prediction using clinical data and data mining approaches, a prototype design. In 2016 19th International Conference on Computer and Information Technology (ICCIT) (pp. 299-303). IEEE.</a:t>
            </a:r>
          </a:p>
          <a:p>
            <a:pPr marL="0" marR="499110" indent="0" algn="just" fontAlgn="base">
              <a:lnSpc>
                <a:spcPct val="111000"/>
              </a:lnSpc>
              <a:spcAft>
                <a:spcPts val="105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[17]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Buechler</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F &amp; McPherson P H (1999). U.S. Patent No. 5,947,124.</a:t>
            </a:r>
          </a:p>
          <a:p>
            <a:pPr marL="419100" marR="499110" indent="0" algn="just">
              <a:lnSpc>
                <a:spcPct val="111000"/>
              </a:lnSpc>
              <a:spcAft>
                <a:spcPts val="1050"/>
              </a:spcAft>
              <a:buNone/>
            </a:pPr>
            <a:r>
              <a:rPr lang="en-IN" sz="2900" dirty="0">
                <a:solidFill>
                  <a:srgbClr val="000000"/>
                </a:solidFill>
                <a:effectLst/>
                <a:latin typeface="Times New Roman" panose="02020603050405020304" pitchFamily="18" charset="0"/>
                <a:ea typeface="Times New Roman" panose="02020603050405020304" pitchFamily="18" charset="0"/>
              </a:rPr>
              <a:t>Washington, DC: U.S. Patent and Trademark Office.</a:t>
            </a:r>
          </a:p>
          <a:p>
            <a:pPr marL="0" marR="499110" indent="0" algn="just" fontAlgn="base">
              <a:lnSpc>
                <a:spcPct val="111000"/>
              </a:lnSpc>
              <a:spcAft>
                <a:spcPts val="105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[18] </a:t>
            </a:r>
            <a:r>
              <a:rPr lang="en-IN" sz="29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Takci</a:t>
            </a: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(2018). Improvement of heart attack prediction by the feature selection methods. Turkish Journal of Electrical Engineering &amp; Computer Sciences, 26(1), 1-10.</a:t>
            </a:r>
          </a:p>
          <a:p>
            <a:pPr marL="0" marR="499110" indent="0" algn="just" fontAlgn="base">
              <a:lnSpc>
                <a:spcPct val="111000"/>
              </a:lnSpc>
              <a:spcAft>
                <a:spcPts val="105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[19] Worthen W J, Evans S M, Winter S C &amp; Balding D (2002). U.S. Patent No.</a:t>
            </a:r>
          </a:p>
          <a:p>
            <a:pPr marL="419100" marR="499110" indent="0" algn="just">
              <a:lnSpc>
                <a:spcPct val="111000"/>
              </a:lnSpc>
              <a:spcAft>
                <a:spcPts val="1050"/>
              </a:spcAft>
              <a:buNone/>
            </a:pPr>
            <a:r>
              <a:rPr lang="en-IN" sz="2900" dirty="0">
                <a:solidFill>
                  <a:srgbClr val="000000"/>
                </a:solidFill>
                <a:effectLst/>
                <a:latin typeface="Times New Roman" panose="02020603050405020304" pitchFamily="18" charset="0"/>
                <a:ea typeface="Times New Roman" panose="02020603050405020304" pitchFamily="18" charset="0"/>
              </a:rPr>
              <a:t>6,432, 124. Washington, DC: U.S. Patent and Trademark Office.</a:t>
            </a:r>
          </a:p>
          <a:p>
            <a:pPr marL="0" marR="499110" indent="0" algn="just" fontAlgn="base">
              <a:lnSpc>
                <a:spcPct val="111000"/>
              </a:lnSpc>
              <a:spcAft>
                <a:spcPts val="100"/>
              </a:spcAft>
              <a:buClr>
                <a:srgbClr val="000000"/>
              </a:buClr>
              <a:buSzPts val="1400"/>
              <a:buNone/>
            </a:pPr>
            <a:r>
              <a:rPr lang="en-IN" sz="29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[20] Acharya U R, Fujita H, Oh S L, Hagiwara Y, Tan J H &amp; Adam M (2017).</a:t>
            </a:r>
          </a:p>
          <a:p>
            <a:pPr marL="419100" marR="499110" indent="0" algn="just">
              <a:lnSpc>
                <a:spcPct val="111000"/>
              </a:lnSpc>
              <a:spcAft>
                <a:spcPts val="100"/>
              </a:spcAft>
              <a:buNone/>
            </a:pPr>
            <a:r>
              <a:rPr lang="en-IN" sz="2900" dirty="0">
                <a:solidFill>
                  <a:srgbClr val="000000"/>
                </a:solidFill>
                <a:effectLst/>
                <a:latin typeface="Times New Roman" panose="02020603050405020304" pitchFamily="18" charset="0"/>
                <a:ea typeface="Times New Roman" panose="02020603050405020304" pitchFamily="18" charset="0"/>
              </a:rPr>
              <a:t>Application of deep ICCRDA 2020 IOP Conf. Series: Materials Science and</a:t>
            </a:r>
          </a:p>
          <a:p>
            <a:pPr marL="419100" marR="499110" indent="0" algn="just">
              <a:lnSpc>
                <a:spcPct val="111000"/>
              </a:lnSpc>
              <a:spcAft>
                <a:spcPts val="80"/>
              </a:spcAft>
              <a:buNone/>
            </a:pPr>
            <a:r>
              <a:rPr lang="en-IN" sz="2900" dirty="0">
                <a:solidFill>
                  <a:srgbClr val="000000"/>
                </a:solidFill>
                <a:effectLst/>
                <a:latin typeface="Times New Roman" panose="02020603050405020304" pitchFamily="18" charset="0"/>
                <a:ea typeface="Times New Roman" panose="02020603050405020304" pitchFamily="18" charset="0"/>
              </a:rPr>
              <a:t>Engineering 1022 (2021) 012072 IOP Publishing doi:10.1088/1757-899X/1022/1/012072 10 convolutional neural network for automated detection of myocardial infarction using ECG signals. Information</a:t>
            </a:r>
          </a:p>
          <a:p>
            <a:pPr marL="0" lvl="0" indent="0" algn="l" rtl="0">
              <a:lnSpc>
                <a:spcPct val="115000"/>
              </a:lnSpc>
              <a:spcBef>
                <a:spcPts val="0"/>
              </a:spcBef>
              <a:spcAft>
                <a:spcPts val="0"/>
              </a:spcAft>
              <a:buNone/>
            </a:pPr>
            <a:endParaRPr sz="2000" b="1" dirty="0">
              <a:latin typeface="Times New Roman"/>
              <a:ea typeface="Times New Roman"/>
              <a:cs typeface="Times New Roman"/>
              <a:sym typeface="Times New Roman"/>
            </a:endParaRPr>
          </a:p>
        </p:txBody>
      </p:sp>
      <p:sp>
        <p:nvSpPr>
          <p:cNvPr id="343" name="Google Shape;343;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24</a:t>
            </a:fld>
            <a:endParaRPr>
              <a:solidFill>
                <a:srgbClr val="000000"/>
              </a:solidFill>
            </a:endParaRPr>
          </a:p>
        </p:txBody>
      </p:sp>
      <p:pic>
        <p:nvPicPr>
          <p:cNvPr id="344" name="Google Shape;344;p29"/>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114697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2133" y="457201"/>
            <a:ext cx="6780107" cy="5689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References</a:t>
            </a:r>
            <a:endParaRPr sz="2800" b="1" dirty="0">
              <a:latin typeface="Times New Roman" panose="02020603050405020304" pitchFamily="18" charset="0"/>
              <a:cs typeface="Times New Roman" panose="02020603050405020304" pitchFamily="18" charset="0"/>
            </a:endParaRPr>
          </a:p>
        </p:txBody>
      </p:sp>
      <p:sp>
        <p:nvSpPr>
          <p:cNvPr id="342" name="Google Shape;342;p29"/>
          <p:cNvSpPr txBox="1">
            <a:spLocks noGrp="1"/>
          </p:cNvSpPr>
          <p:nvPr>
            <p:ph idx="1"/>
          </p:nvPr>
        </p:nvSpPr>
        <p:spPr>
          <a:xfrm>
            <a:off x="829994" y="1045634"/>
            <a:ext cx="8379994" cy="5654051"/>
          </a:xfrm>
          <a:prstGeom prst="rect">
            <a:avLst/>
          </a:prstGeom>
          <a:noFill/>
          <a:ln>
            <a:noFill/>
          </a:ln>
        </p:spPr>
        <p:txBody>
          <a:bodyPr spcFirstLastPara="1" wrap="square" lIns="91425" tIns="45700" rIns="91425" bIns="45700" anchor="t" anchorCtr="0">
            <a:normAutofit/>
          </a:bodyPr>
          <a:lstStyle/>
          <a:p>
            <a:pPr marL="0" marR="499110" indent="0" algn="just" fontAlgn="base">
              <a:lnSpc>
                <a:spcPct val="111000"/>
              </a:lnSpc>
              <a:spcAft>
                <a:spcPts val="80"/>
              </a:spcAft>
              <a:buClr>
                <a:srgbClr val="000000"/>
              </a:buClr>
              <a:buSzPts val="1400"/>
              <a:buNone/>
            </a:pP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[21] Brown N, Young T,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Gray</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 Skene A M &amp; Hampton J R (1997). Inpatient deaths from acute myocardial infarction, 1982-92: analysis of data in the</a:t>
            </a:r>
          </a:p>
          <a:p>
            <a:pPr marL="419100" marR="499110" indent="0" algn="just">
              <a:lnSpc>
                <a:spcPct val="111000"/>
              </a:lnSpc>
              <a:spcAft>
                <a:spcPts val="1050"/>
              </a:spcAft>
              <a:buNone/>
            </a:pPr>
            <a:r>
              <a:rPr lang="en-IN" sz="1400" dirty="0">
                <a:solidFill>
                  <a:srgbClr val="000000"/>
                </a:solidFill>
                <a:latin typeface="Times New Roman" panose="02020603050405020304" pitchFamily="18" charset="0"/>
                <a:ea typeface="Times New Roman" panose="02020603050405020304" pitchFamily="18" charset="0"/>
              </a:rPr>
              <a:t>Nottingham heart attack register. BMJ, 315(7101), 159-64.</a:t>
            </a:r>
          </a:p>
          <a:p>
            <a:pPr marL="0" marR="499110" indent="0" algn="just" fontAlgn="base">
              <a:lnSpc>
                <a:spcPct val="111000"/>
              </a:lnSpc>
              <a:spcAft>
                <a:spcPts val="100"/>
              </a:spcAft>
              <a:buClr>
                <a:srgbClr val="000000"/>
              </a:buClr>
              <a:buSzPts val="1400"/>
              <a:buNone/>
            </a:pP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[22]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Piller</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 B, Davis B R, Cutler J A, Cushman W C, Wright J T, Williamson J D &amp;</a:t>
            </a:r>
          </a:p>
          <a:p>
            <a:pPr marL="419100" marR="499110" indent="0" algn="just">
              <a:lnSpc>
                <a:spcPct val="111000"/>
              </a:lnSpc>
              <a:spcAft>
                <a:spcPts val="1050"/>
              </a:spcAft>
              <a:buNone/>
            </a:pPr>
            <a:r>
              <a:rPr lang="en-IN" sz="1400" dirty="0">
                <a:solidFill>
                  <a:srgbClr val="000000"/>
                </a:solidFill>
                <a:latin typeface="Times New Roman" panose="02020603050405020304" pitchFamily="18" charset="0"/>
                <a:ea typeface="Times New Roman" panose="02020603050405020304" pitchFamily="18" charset="0"/>
              </a:rPr>
              <a:t>Haywood L J (2002). Validation of heart failure events in the Antihypertensive and Lipid Lowering Treatment to Prevent Heart Attack Trial (ALLHAT) participants assigned to doxazosin and chlorthalidone. Current controlled trials in cardiovascular medicine, 3(1), 10.</a:t>
            </a:r>
          </a:p>
          <a:p>
            <a:pPr marL="0" marR="499110" indent="0" algn="just" fontAlgn="base">
              <a:lnSpc>
                <a:spcPct val="111000"/>
              </a:lnSpc>
              <a:spcAft>
                <a:spcPts val="1050"/>
              </a:spcAft>
              <a:buClr>
                <a:srgbClr val="000000"/>
              </a:buClr>
              <a:buSzPts val="1400"/>
              <a:buNone/>
            </a:pP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[23] Folsom A R,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Prineas</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J, Kaye S A &amp; Soler J T (1989). Body fat distribution and self-reported prevalence of hypertension, heart attack, and other heart disease in older women. International journal of epidemiology, 18(2), 361-7.</a:t>
            </a:r>
          </a:p>
          <a:p>
            <a:pPr marL="0" marR="499110" indent="0" algn="just" fontAlgn="base">
              <a:lnSpc>
                <a:spcPct val="111000"/>
              </a:lnSpc>
              <a:spcAft>
                <a:spcPts val="1050"/>
              </a:spcAft>
              <a:buClr>
                <a:srgbClr val="000000"/>
              </a:buClr>
              <a:buSzPts val="1400"/>
              <a:buNone/>
            </a:pP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[24]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Kiyasu</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Y (1982). U.S. Patent No. 4,338,396. Washington, DC: U.S. Patent and Trademark Office.</a:t>
            </a:r>
          </a:p>
          <a:p>
            <a:pPr marL="0" marR="499110" indent="0" algn="just" fontAlgn="base">
              <a:lnSpc>
                <a:spcPct val="111000"/>
              </a:lnSpc>
              <a:spcAft>
                <a:spcPts val="1050"/>
              </a:spcAft>
              <a:buClr>
                <a:srgbClr val="000000"/>
              </a:buClr>
              <a:buSzPts val="1400"/>
              <a:buNone/>
            </a:pP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[24] Harshit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Jindal.Heart</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disease prediction using machine learning </a:t>
            </a:r>
            <a:r>
              <a:rPr lang="en-IN" sz="14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algorithms.IOP</a:t>
            </a:r>
            <a:r>
              <a:rPr lang="en-IN" sz="1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Conference Series: Materials Science and Engineering</a:t>
            </a:r>
          </a:p>
          <a:p>
            <a:pPr marL="0" lvl="0" indent="0" algn="l" rtl="0">
              <a:lnSpc>
                <a:spcPct val="115000"/>
              </a:lnSpc>
              <a:spcBef>
                <a:spcPts val="0"/>
              </a:spcBef>
              <a:spcAft>
                <a:spcPts val="0"/>
              </a:spcAft>
              <a:buNone/>
            </a:pPr>
            <a:endParaRPr sz="2000" b="1" dirty="0">
              <a:latin typeface="Times New Roman"/>
              <a:ea typeface="Times New Roman"/>
              <a:cs typeface="Times New Roman"/>
              <a:sym typeface="Times New Roman"/>
            </a:endParaRPr>
          </a:p>
        </p:txBody>
      </p:sp>
      <p:sp>
        <p:nvSpPr>
          <p:cNvPr id="343" name="Google Shape;343;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25</a:t>
            </a:fld>
            <a:endParaRPr>
              <a:solidFill>
                <a:srgbClr val="000000"/>
              </a:solidFill>
            </a:endParaRPr>
          </a:p>
        </p:txBody>
      </p:sp>
      <p:pic>
        <p:nvPicPr>
          <p:cNvPr id="344" name="Google Shape;344;p29"/>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193185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idx="1"/>
          </p:nvPr>
        </p:nvSpPr>
        <p:spPr>
          <a:xfrm>
            <a:off x="671900" y="602400"/>
            <a:ext cx="7738500" cy="5143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800"/>
              </a:spcBef>
              <a:spcAft>
                <a:spcPts val="0"/>
              </a:spcAft>
              <a:buSzPts val="3400"/>
              <a:buNone/>
            </a:pPr>
            <a:endParaRPr sz="4000" b="1" dirty="0"/>
          </a:p>
          <a:p>
            <a:pPr marL="0" lvl="0" indent="0" algn="ctr" rtl="0">
              <a:spcBef>
                <a:spcPts val="800"/>
              </a:spcBef>
              <a:spcAft>
                <a:spcPts val="0"/>
              </a:spcAft>
              <a:buSzPts val="3400"/>
              <a:buNone/>
            </a:pPr>
            <a:r>
              <a:rPr lang="en-US" sz="4000" b="1" dirty="0">
                <a:solidFill>
                  <a:schemeClr val="dk1"/>
                </a:solidFill>
                <a:latin typeface="Times New Roman" panose="02020603050405020304" pitchFamily="18" charset="0"/>
                <a:cs typeface="Times New Roman" panose="02020603050405020304" pitchFamily="18" charset="0"/>
              </a:rPr>
              <a:t>THANK YOU</a:t>
            </a:r>
            <a:endParaRPr sz="4000" b="1" dirty="0">
              <a:latin typeface="Times New Roman" panose="02020603050405020304" pitchFamily="18" charset="0"/>
              <a:cs typeface="Times New Roman" panose="02020603050405020304" pitchFamily="18" charset="0"/>
            </a:endParaRPr>
          </a:p>
        </p:txBody>
      </p:sp>
      <p:sp>
        <p:nvSpPr>
          <p:cNvPr id="416" name="Google Shape;416;p3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26</a:t>
            </a:fld>
            <a:endParaRPr>
              <a:solidFill>
                <a:srgbClr val="000000"/>
              </a:solidFill>
            </a:endParaRPr>
          </a:p>
        </p:txBody>
      </p:sp>
      <p:pic>
        <p:nvPicPr>
          <p:cNvPr id="417" name="Google Shape;417;p35"/>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Problem Statement</a:t>
            </a:r>
            <a:endParaRPr sz="2800" b="1" dirty="0">
              <a:latin typeface="Times New Roman" panose="02020603050405020304" pitchFamily="18" charset="0"/>
              <a:cs typeface="Times New Roman" panose="02020603050405020304" pitchFamily="18" charset="0"/>
            </a:endParaRPr>
          </a:p>
        </p:txBody>
      </p:sp>
      <p:sp>
        <p:nvSpPr>
          <p:cNvPr id="167" name="Google Shape;167;p16"/>
          <p:cNvSpPr txBox="1">
            <a:spLocks noGrp="1"/>
          </p:cNvSpPr>
          <p:nvPr>
            <p:ph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457200" lvl="0" indent="-330200" algn="just" rtl="0">
              <a:lnSpc>
                <a:spcPct val="115000"/>
              </a:lnSpc>
              <a:spcBef>
                <a:spcPts val="0"/>
              </a:spcBef>
              <a:spcAft>
                <a:spcPts val="0"/>
              </a:spcAft>
              <a:buSzPts val="1600"/>
              <a:buFont typeface="Times New Roman"/>
              <a:buChar char="●"/>
            </a:pPr>
            <a:r>
              <a:rPr lang="en-US" sz="2000" dirty="0">
                <a:latin typeface="Times New Roman"/>
                <a:ea typeface="Times New Roman"/>
                <a:cs typeface="Times New Roman"/>
                <a:sym typeface="Times New Roman"/>
              </a:rPr>
              <a:t>It is the primary reason of deaths in adults. Our project can help predict the people  who are likely to diagnose with a heart disease by help of their medical history</a:t>
            </a:r>
            <a:r>
              <a:rPr lang="en-US" sz="1600" dirty="0">
                <a:latin typeface="Times New Roman"/>
                <a:ea typeface="Times New Roman"/>
                <a:cs typeface="Times New Roman"/>
                <a:sym typeface="Times New Roman"/>
              </a:rPr>
              <a:t>.</a:t>
            </a:r>
          </a:p>
          <a:p>
            <a:pPr marL="457200" lvl="0" indent="-330200" algn="just" rtl="0">
              <a:lnSpc>
                <a:spcPct val="115000"/>
              </a:lnSpc>
              <a:spcBef>
                <a:spcPts val="0"/>
              </a:spcBef>
              <a:spcAft>
                <a:spcPts val="0"/>
              </a:spcAft>
              <a:buSzPts val="1600"/>
              <a:buFont typeface="Times New Roman"/>
              <a:buChar char="●"/>
            </a:pPr>
            <a:endParaRPr sz="1600" dirty="0">
              <a:latin typeface="Times New Roman"/>
              <a:ea typeface="Times New Roman"/>
              <a:cs typeface="Times New Roman"/>
              <a:sym typeface="Times New Roman"/>
            </a:endParaRPr>
          </a:p>
        </p:txBody>
      </p:sp>
      <p:sp>
        <p:nvSpPr>
          <p:cNvPr id="168" name="Google Shape;168;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pic>
        <p:nvPicPr>
          <p:cNvPr id="169" name="Google Shape;169;p16"/>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346C-4F80-5B0C-407E-611B5CC3D6CF}"/>
              </a:ext>
            </a:extLst>
          </p:cNvPr>
          <p:cNvSpPr>
            <a:spLocks noGrp="1"/>
          </p:cNvSpPr>
          <p:nvPr>
            <p:ph type="title"/>
          </p:nvPr>
        </p:nvSpPr>
        <p:spPr>
          <a:xfrm>
            <a:off x="982133" y="457201"/>
            <a:ext cx="7704667" cy="955039"/>
          </a:xfrm>
        </p:spPr>
        <p:txBody>
          <a:bodyPr>
            <a:normAutofit/>
          </a:bodyPr>
          <a:lstStyle/>
          <a:p>
            <a:r>
              <a:rPr lang="en-IN" sz="2800" b="1"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36DCA095-84C3-C23C-ACB0-1DDD1CE280A5}"/>
              </a:ext>
            </a:extLst>
          </p:cNvPr>
          <p:cNvSpPr>
            <a:spLocks noGrp="1"/>
          </p:cNvSpPr>
          <p:nvPr>
            <p:ph idx="1"/>
          </p:nvPr>
        </p:nvSpPr>
        <p:spPr>
          <a:xfrm>
            <a:off x="833121" y="1564640"/>
            <a:ext cx="7853680" cy="4435176"/>
          </a:xfrm>
        </p:spPr>
        <p:txBody>
          <a:bodyPr>
            <a:normAutofit/>
          </a:bodyPr>
          <a:lstStyle/>
          <a:p>
            <a:r>
              <a:rPr lang="en-US" sz="2000" dirty="0">
                <a:latin typeface="Times New Roman" panose="02020603050405020304" pitchFamily="18" charset="0"/>
                <a:cs typeface="Times New Roman" panose="02020603050405020304" pitchFamily="18" charset="0"/>
              </a:rPr>
              <a:t>KNN</a:t>
            </a:r>
          </a:p>
          <a:p>
            <a:r>
              <a:rPr lang="en-US" sz="2000" dirty="0">
                <a:latin typeface="Times New Roman" panose="02020603050405020304" pitchFamily="18" charset="0"/>
                <a:cs typeface="Times New Roman" panose="02020603050405020304" pitchFamily="18" charset="0"/>
              </a:rPr>
              <a:t>Logistic Regression</a:t>
            </a:r>
          </a:p>
          <a:p>
            <a:r>
              <a:rPr lang="en-US" sz="2000" dirty="0">
                <a:latin typeface="Times New Roman" panose="02020603050405020304" pitchFamily="18" charset="0"/>
                <a:cs typeface="Times New Roman" panose="02020603050405020304" pitchFamily="18" charset="0"/>
              </a:rPr>
              <a:t>Neural Networks</a:t>
            </a:r>
          </a:p>
          <a:p>
            <a:r>
              <a:rPr lang="en-US" sz="2000" dirty="0">
                <a:latin typeface="Times New Roman" panose="02020603050405020304" pitchFamily="18" charset="0"/>
                <a:cs typeface="Times New Roman" panose="02020603050405020304" pitchFamily="18" charset="0"/>
              </a:rPr>
              <a:t>SVM</a:t>
            </a:r>
          </a:p>
          <a:p>
            <a:r>
              <a:rPr lang="en-US" sz="2000" dirty="0">
                <a:latin typeface="Times New Roman" panose="02020603050405020304" pitchFamily="18" charset="0"/>
                <a:cs typeface="Times New Roman" panose="02020603050405020304" pitchFamily="18" charset="0"/>
              </a:rPr>
              <a:t>Decision Tree</a:t>
            </a:r>
          </a:p>
          <a:p>
            <a:r>
              <a:rPr lang="en-US" sz="2000" dirty="0">
                <a:latin typeface="Times New Roman" panose="02020603050405020304" pitchFamily="18" charset="0"/>
                <a:cs typeface="Times New Roman" panose="02020603050405020304" pitchFamily="18" charset="0"/>
              </a:rPr>
              <a:t>SVC</a:t>
            </a:r>
          </a:p>
          <a:p>
            <a:r>
              <a:rPr lang="en-US" sz="2000" dirty="0">
                <a:latin typeface="Times New Roman" panose="02020603050405020304" pitchFamily="18" charset="0"/>
                <a:cs typeface="Times New Roman" panose="02020603050405020304" pitchFamily="18" charset="0"/>
              </a:rPr>
              <a:t>Random Forest Classifier</a:t>
            </a:r>
          </a:p>
        </p:txBody>
      </p:sp>
      <p:sp>
        <p:nvSpPr>
          <p:cNvPr id="4" name="Slide Number Placeholder 3">
            <a:extLst>
              <a:ext uri="{FF2B5EF4-FFF2-40B4-BE49-F238E27FC236}">
                <a16:creationId xmlns:a16="http://schemas.microsoft.com/office/drawing/2014/main" id="{9F941C1C-3015-1074-9F4E-A1002545B1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40840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3" y="457201"/>
            <a:ext cx="6333067" cy="11277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Tools used for Implementation</a:t>
            </a:r>
            <a:endParaRPr sz="2800" b="1" dirty="0">
              <a:latin typeface="Times New Roman" panose="02020603050405020304" pitchFamily="18" charset="0"/>
              <a:cs typeface="Times New Roman" panose="02020603050405020304" pitchFamily="18" charset="0"/>
            </a:endParaRPr>
          </a:p>
        </p:txBody>
      </p:sp>
      <p:sp>
        <p:nvSpPr>
          <p:cNvPr id="180" name="Google Shape;180;p17"/>
          <p:cNvSpPr txBox="1">
            <a:spLocks noGrp="1"/>
          </p:cNvSpPr>
          <p:nvPr>
            <p:ph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endParaRPr sz="1600" dirty="0">
              <a:latin typeface="Times New Roman"/>
              <a:ea typeface="Times New Roman"/>
              <a:cs typeface="Times New Roman"/>
              <a:sym typeface="Times New Roman"/>
            </a:endParaRP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7" name="TextBox 6">
            <a:extLst>
              <a:ext uri="{FF2B5EF4-FFF2-40B4-BE49-F238E27FC236}">
                <a16:creationId xmlns:a16="http://schemas.microsoft.com/office/drawing/2014/main" id="{F26A8746-6420-2C49-E95E-D9265B15645A}"/>
              </a:ext>
            </a:extLst>
          </p:cNvPr>
          <p:cNvSpPr txBox="1"/>
          <p:nvPr/>
        </p:nvSpPr>
        <p:spPr>
          <a:xfrm>
            <a:off x="2193447" y="1933907"/>
            <a:ext cx="6065520" cy="1323439"/>
          </a:xfrm>
          <a:prstGeom prst="rect">
            <a:avLst/>
          </a:prstGeom>
          <a:noFill/>
        </p:spPr>
        <p:txBody>
          <a:bodyPr wrap="square">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Machine Learning Algorithms</a:t>
            </a:r>
          </a:p>
        </p:txBody>
      </p:sp>
    </p:spTree>
    <p:extLst>
      <p:ext uri="{BB962C8B-B14F-4D97-AF65-F5344CB8AC3E}">
        <p14:creationId xmlns:p14="http://schemas.microsoft.com/office/powerpoint/2010/main" val="168876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3DCAFB-35FF-434B-AB8D-F99A7BBB7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F8D0E1AA-32C9-56B6-C062-E59A07046242}"/>
              </a:ext>
            </a:extLst>
          </p:cNvPr>
          <p:cNvSpPr txBox="1"/>
          <p:nvPr/>
        </p:nvSpPr>
        <p:spPr>
          <a:xfrm>
            <a:off x="1645920" y="243289"/>
            <a:ext cx="7040880" cy="5009705"/>
          </a:xfrm>
          <a:prstGeom prst="rect">
            <a:avLst/>
          </a:prstGeom>
          <a:noFill/>
        </p:spPr>
        <p:txBody>
          <a:bodyPr wrap="square">
            <a:spAutoFit/>
          </a:bodyPr>
          <a:lstStyle/>
          <a:p>
            <a:pPr marL="6350" indent="-6350" algn="l">
              <a:lnSpc>
                <a:spcPct val="109000"/>
              </a:lnSpc>
              <a:spcAft>
                <a:spcPts val="1060"/>
              </a:spcAft>
              <a:tabLst>
                <a:tab pos="1844040" algn="ctr"/>
              </a:tabLst>
            </a:pPr>
            <a:r>
              <a:rPr lang="en-IN" sz="2000" b="1" dirty="0">
                <a:solidFill>
                  <a:srgbClr val="000000"/>
                </a:solidFill>
                <a:effectLst/>
                <a:latin typeface="Times New Roman" panose="02020603050405020304" pitchFamily="18" charset="0"/>
                <a:ea typeface="Times New Roman" panose="02020603050405020304" pitchFamily="18" charset="0"/>
              </a:rPr>
              <a:t>                   Logistic Regression Algorithm</a:t>
            </a:r>
          </a:p>
          <a:p>
            <a:pPr marL="6350" indent="-6350" algn="l">
              <a:lnSpc>
                <a:spcPct val="109000"/>
              </a:lnSpc>
              <a:spcAft>
                <a:spcPts val="1060"/>
              </a:spcAft>
              <a:tabLst>
                <a:tab pos="1844040" algn="ctr"/>
              </a:tabLst>
            </a:pPr>
            <a:endParaRPr lang="en-IN" sz="2000" dirty="0">
              <a:solidFill>
                <a:srgbClr val="000000"/>
              </a:solidFill>
              <a:effectLst/>
              <a:latin typeface="Times New Roman" panose="02020603050405020304" pitchFamily="18" charset="0"/>
              <a:ea typeface="Times New Roman" panose="02020603050405020304" pitchFamily="18" charset="0"/>
            </a:endParaRPr>
          </a:p>
          <a:p>
            <a:pPr marL="73025" marR="294640" indent="-6350" algn="just">
              <a:lnSpc>
                <a:spcPct val="107000"/>
              </a:lnSpc>
              <a:spcAft>
                <a:spcPts val="135"/>
              </a:spcAft>
            </a:pPr>
            <a:r>
              <a:rPr lang="en-IN" sz="2000" dirty="0">
                <a:solidFill>
                  <a:srgbClr val="202124"/>
                </a:solidFill>
                <a:effectLst/>
                <a:latin typeface="Times New Roman" panose="02020603050405020304" pitchFamily="18" charset="0"/>
                <a:ea typeface="Times New Roman" panose="02020603050405020304" pitchFamily="18" charset="0"/>
              </a:rPr>
              <a:t>Logistic regression is an example of supervised learning. It is used to calculate or predict the probability of a binary (yes/no) event occurring.</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indent="-6350" algn="l">
              <a:lnSpc>
                <a:spcPct val="107000"/>
              </a:lnSpc>
              <a:spcAft>
                <a:spcPts val="1755"/>
              </a:spcAft>
            </a:pPr>
            <a:r>
              <a:rPr lang="en-IN" sz="1800" dirty="0">
                <a:solidFill>
                  <a:srgbClr val="333333"/>
                </a:solidFill>
                <a:effectLst/>
                <a:latin typeface="Times New Roman" panose="02020603050405020304" pitchFamily="18" charset="0"/>
                <a:ea typeface="Times New Roman" panose="02020603050405020304" pitchFamily="18" charset="0"/>
              </a:rPr>
              <a:t>Logistic Regression steps. Below are the steps:</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fontAlgn="base">
              <a:lnSpc>
                <a:spcPct val="110000"/>
              </a:lnSpc>
              <a:spcAft>
                <a:spcPts val="126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Pre-processing step</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110000"/>
              </a:lnSpc>
              <a:spcAft>
                <a:spcPts val="126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Fitting Logistic Regression to the Training set</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110000"/>
              </a:lnSpc>
              <a:spcAft>
                <a:spcPts val="126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Predicting the test result</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200000"/>
              </a:lnSpc>
              <a:spcAft>
                <a:spcPts val="135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Test accuracy of the result(Creation of Confusion matrix) ● Visualizing the test set result.</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20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BCC0C-E0CB-792D-EFF9-FA7F02A257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2050" name="Picture 2" descr="Logistic Regression — Detailed Overview | by Saishruthi Swaminathan |  Towards Data Science">
            <a:extLst>
              <a:ext uri="{FF2B5EF4-FFF2-40B4-BE49-F238E27FC236}">
                <a16:creationId xmlns:a16="http://schemas.microsoft.com/office/drawing/2014/main" id="{BD5860DA-4D8B-9760-C17E-B0F6797F6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48" y="2148523"/>
            <a:ext cx="8182671" cy="37645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443ED1-8A2F-B256-1A2E-F65BB840A7C0}"/>
              </a:ext>
            </a:extLst>
          </p:cNvPr>
          <p:cNvSpPr txBox="1"/>
          <p:nvPr/>
        </p:nvSpPr>
        <p:spPr>
          <a:xfrm>
            <a:off x="3013536" y="629920"/>
            <a:ext cx="3509294" cy="461665"/>
          </a:xfrm>
          <a:prstGeom prst="rect">
            <a:avLst/>
          </a:prstGeom>
          <a:noFill/>
        </p:spPr>
        <p:txBody>
          <a:bodyPr wrap="none" rtlCol="0">
            <a:spAutoFit/>
          </a:bodyPr>
          <a:lstStyle/>
          <a:p>
            <a:r>
              <a:rPr lang="en-US" sz="2400" b="1" dirty="0"/>
              <a:t>Logistic regression graph</a:t>
            </a:r>
            <a:endParaRPr lang="en-IN" sz="2400" b="1" dirty="0"/>
          </a:p>
        </p:txBody>
      </p:sp>
    </p:spTree>
    <p:extLst>
      <p:ext uri="{BB962C8B-B14F-4D97-AF65-F5344CB8AC3E}">
        <p14:creationId xmlns:p14="http://schemas.microsoft.com/office/powerpoint/2010/main" val="34424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4" y="457201"/>
            <a:ext cx="6436762" cy="1032234"/>
          </a:xfrm>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4400"/>
            </a:pPr>
            <a:r>
              <a:rPr lang="en-US" sz="2800" b="1" dirty="0">
                <a:latin typeface="Times New Roman"/>
                <a:ea typeface="Times New Roman"/>
                <a:cs typeface="Times New Roman"/>
                <a:sym typeface="Times New Roman"/>
              </a:rPr>
              <a:t>Implementation</a:t>
            </a:r>
            <a:br>
              <a:rPr lang="en-US" sz="2800" b="1" dirty="0">
                <a:latin typeface="Times New Roman"/>
                <a:ea typeface="Times New Roman"/>
                <a:cs typeface="Times New Roman"/>
                <a:sym typeface="Times New Roman"/>
              </a:rPr>
            </a:br>
            <a:r>
              <a:rPr lang="en-US" sz="2800" b="1" dirty="0"/>
              <a:t> </a:t>
            </a:r>
          </a:p>
        </p:txBody>
      </p:sp>
      <p:sp>
        <p:nvSpPr>
          <p:cNvPr id="180" name="Google Shape;180;p17"/>
          <p:cNvSpPr txBox="1">
            <a:spLocks noGrp="1"/>
          </p:cNvSpPr>
          <p:nvPr>
            <p:ph idx="1"/>
          </p:nvPr>
        </p:nvSpPr>
        <p:spPr>
          <a:xfrm>
            <a:off x="778455" y="1197205"/>
            <a:ext cx="7696095" cy="5062194"/>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5000"/>
              </a:lnSpc>
              <a:spcBef>
                <a:spcPts val="1000"/>
              </a:spcBef>
              <a:spcAft>
                <a:spcPts val="0"/>
              </a:spcAft>
              <a:buNone/>
            </a:pPr>
            <a:r>
              <a:rPr lang="en-US" sz="2000" b="1" dirty="0">
                <a:latin typeface="Times New Roman"/>
                <a:ea typeface="Times New Roman"/>
                <a:cs typeface="Times New Roman"/>
                <a:sym typeface="Times New Roman"/>
              </a:rPr>
              <a:t>KNN</a:t>
            </a:r>
          </a:p>
          <a:p>
            <a:pPr marL="0" lvl="0" indent="0" algn="just" rtl="0">
              <a:lnSpc>
                <a:spcPct val="115000"/>
              </a:lnSpc>
              <a:spcBef>
                <a:spcPts val="1000"/>
              </a:spcBef>
              <a:spcAft>
                <a:spcPts val="0"/>
              </a:spcAft>
              <a:buNone/>
            </a:pPr>
            <a:r>
              <a:rPr lang="en-US" sz="1800" dirty="0">
                <a:latin typeface="Times New Roman"/>
                <a:ea typeface="Times New Roman"/>
                <a:cs typeface="Times New Roman"/>
                <a:sym typeface="Times New Roman"/>
              </a:rPr>
              <a:t>K-Nearest Neighbors deduces the similarity among the brand new statistics and to be had statistics and applies the brand new case or statistics into the class this is maximum much like the to be had categories. It shops all of the to be had statistics and classifies a brand new statistics factor primarily based totally at the similarity.</a:t>
            </a:r>
          </a:p>
          <a:p>
            <a:pPr lvl="0" algn="just" rtl="0">
              <a:lnSpc>
                <a:spcPct val="115000"/>
              </a:lnSpc>
              <a:spcBef>
                <a:spcPts val="10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Select the range K of the neighbors</a:t>
            </a:r>
          </a:p>
          <a:p>
            <a:pPr lvl="0" algn="just" rtl="0">
              <a:lnSpc>
                <a:spcPct val="115000"/>
              </a:lnSpc>
              <a:spcBef>
                <a:spcPts val="10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Calculate the Euclidean distance of K number of neighbors</a:t>
            </a:r>
          </a:p>
          <a:p>
            <a:pPr lvl="0" algn="just" rtl="0">
              <a:lnSpc>
                <a:spcPct val="115000"/>
              </a:lnSpc>
              <a:spcBef>
                <a:spcPts val="10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Take the K nearest neighbors as per the calculated Euclidean distance.</a:t>
            </a:r>
          </a:p>
          <a:p>
            <a:pPr lvl="0" algn="just" rtl="0">
              <a:lnSpc>
                <a:spcPct val="115000"/>
              </a:lnSpc>
              <a:spcBef>
                <a:spcPts val="10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Among these k neighbors, count the number of the data points in each cate- gory.</a:t>
            </a:r>
          </a:p>
          <a:p>
            <a:pPr lvl="0" algn="just" rtl="0">
              <a:lnSpc>
                <a:spcPct val="115000"/>
              </a:lnSpc>
              <a:spcBef>
                <a:spcPts val="10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Assign the new data points to that category for which the number of the neighbor </a:t>
            </a: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D83744-6F1F-43DC-DF5E-AA1F5041AC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object 3">
            <a:extLst>
              <a:ext uri="{FF2B5EF4-FFF2-40B4-BE49-F238E27FC236}">
                <a16:creationId xmlns:a16="http://schemas.microsoft.com/office/drawing/2014/main" id="{B19EABE5-1644-42C6-9222-77FE10E23F64}"/>
              </a:ext>
            </a:extLst>
          </p:cNvPr>
          <p:cNvPicPr/>
          <p:nvPr/>
        </p:nvPicPr>
        <p:blipFill>
          <a:blip r:embed="rId2" cstate="print"/>
          <a:stretch>
            <a:fillRect/>
          </a:stretch>
        </p:blipFill>
        <p:spPr>
          <a:xfrm>
            <a:off x="1564640" y="1026160"/>
            <a:ext cx="6451600" cy="4765039"/>
          </a:xfrm>
          <a:prstGeom prst="rect">
            <a:avLst/>
          </a:prstGeom>
        </p:spPr>
      </p:pic>
      <p:sp>
        <p:nvSpPr>
          <p:cNvPr id="6" name="TextBox 5">
            <a:extLst>
              <a:ext uri="{FF2B5EF4-FFF2-40B4-BE49-F238E27FC236}">
                <a16:creationId xmlns:a16="http://schemas.microsoft.com/office/drawing/2014/main" id="{E8DEF33E-95A4-4925-7F73-1739D31CFF83}"/>
              </a:ext>
            </a:extLst>
          </p:cNvPr>
          <p:cNvSpPr txBox="1"/>
          <p:nvPr/>
        </p:nvSpPr>
        <p:spPr>
          <a:xfrm>
            <a:off x="1371599" y="257294"/>
            <a:ext cx="690171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KNN/LOGISTIC ALGORITHM</a:t>
            </a:r>
          </a:p>
        </p:txBody>
      </p:sp>
    </p:spTree>
    <p:extLst>
      <p:ext uri="{BB962C8B-B14F-4D97-AF65-F5344CB8AC3E}">
        <p14:creationId xmlns:p14="http://schemas.microsoft.com/office/powerpoint/2010/main" val="371335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166</TotalTime>
  <Words>1936</Words>
  <Application>Microsoft Office PowerPoint</Application>
  <PresentationFormat>On-screen Show (4:3)</PresentationFormat>
  <Paragraphs>194</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Calibri</vt:lpstr>
      <vt:lpstr>Wingdings</vt:lpstr>
      <vt:lpstr>Arial</vt:lpstr>
      <vt:lpstr>Constantia</vt:lpstr>
      <vt:lpstr>Corbel</vt:lpstr>
      <vt:lpstr>Parallax</vt:lpstr>
      <vt:lpstr>Heart Disease Prediction</vt:lpstr>
      <vt:lpstr>OUTLINE</vt:lpstr>
      <vt:lpstr>Problem Statement</vt:lpstr>
      <vt:lpstr>Proposed methodology</vt:lpstr>
      <vt:lpstr>Tools used for Implementation</vt:lpstr>
      <vt:lpstr>PowerPoint Presentation</vt:lpstr>
      <vt:lpstr>PowerPoint Presentation</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TESTING</vt:lpstr>
      <vt:lpstr>TESTING</vt:lpstr>
      <vt:lpstr>Results and Discussion</vt:lpstr>
      <vt:lpstr>Results and Discussion</vt:lpstr>
      <vt:lpstr>Applications or Relevance of the Project</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IoMT using Federated Learning</dc:title>
  <dc:creator>Namratha</dc:creator>
  <cp:lastModifiedBy>shivanshu pande</cp:lastModifiedBy>
  <cp:revision>18</cp:revision>
  <dcterms:modified xsi:type="dcterms:W3CDTF">2022-07-18T05:15:00Z</dcterms:modified>
</cp:coreProperties>
</file>