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79" r:id="rId3"/>
    <p:sldId id="275" r:id="rId4"/>
    <p:sldId id="272" r:id="rId5"/>
    <p:sldId id="280" r:id="rId6"/>
    <p:sldId id="274" r:id="rId7"/>
    <p:sldId id="259" r:id="rId8"/>
    <p:sldId id="273" r:id="rId9"/>
    <p:sldId id="276"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0841" autoAdjust="0"/>
  </p:normalViewPr>
  <p:slideViewPr>
    <p:cSldViewPr snapToGrid="0">
      <p:cViewPr varScale="1">
        <p:scale>
          <a:sx n="66" d="100"/>
          <a:sy n="66" d="100"/>
        </p:scale>
        <p:origin x="876" y="6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Data Lake enables you to capture data of any size, type, and ingestion speed in one single place for operational and exploratory analytics. It consists of two primary elements, Data Lake Store and Data Lake Analytics. Azure Data Lake Store is an enterprise-wide hyper-scale repository for big data analytic workloads. Azure Data Lake Analytics is an easy-to-learn data query and analytics engine based on a new query language called U-SQL, which combines elements of traditional SQL syntax with powerful expression support and programmatic extensibility.</a:t>
            </a: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203663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point here is that data can be stored in raw source form and then transformed as needed to support various use cases. Data can exist in binary, tabular, document, delimited text, etc. form.</a:t>
            </a:r>
          </a:p>
          <a:p>
            <a:endParaRPr lang="en-US" baseline="0" dirty="0"/>
          </a:p>
          <a:p>
            <a:r>
              <a:rPr lang="en-US" baseline="0" dirty="0"/>
              <a:t>Not mentioned here is one of the key capabilities of ADL… the ability to federate data from external sources and query over it without explicit copying (which might be useful/necessary in situations involving sensitive or frequently changing data).</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57967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ADL was not invented out of thin air… based on real-world experiences of real-world product teams at Microsoft</a:t>
            </a:r>
          </a:p>
          <a:p>
            <a:pPr marL="171450" indent="-171450">
              <a:buFontTx/>
              <a:buChar char="-"/>
            </a:pPr>
            <a:r>
              <a:rPr lang="en-US" dirty="0"/>
              <a:t>Based</a:t>
            </a:r>
            <a:r>
              <a:rPr lang="en-US" baseline="0" dirty="0"/>
              <a:t> on open-source technologies to which you can immediately apply existing skills like Pig, Hive, </a:t>
            </a:r>
            <a:r>
              <a:rPr lang="en-US" baseline="0" dirty="0" err="1"/>
              <a:t>etc</a:t>
            </a:r>
            <a:r>
              <a:rPr lang="en-US" baseline="0" dirty="0"/>
              <a:t>… AND/OR you can choose to opt into newer MS-specific offerings like U-SQL that offer unique features and potentially smaller learning curve</a:t>
            </a:r>
          </a:p>
          <a:p>
            <a:pPr marL="171450" indent="-171450">
              <a:buFontTx/>
              <a:buChar char="-"/>
            </a:pPr>
            <a:r>
              <a:rPr lang="en-US" baseline="0" dirty="0"/>
              <a:t>ADL abstracts infrastructure so that your analytics storage and jobs scale with your needs… literally Big Data-as-a-service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20041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ADL Store can be used on its own (without ADL Analytics)… its just “HDFS-in-the-cloud” at its heart.</a:t>
            </a:r>
            <a:endParaRPr lang="en-US" baseline="0" dirty="0"/>
          </a:p>
          <a:p>
            <a:endParaRPr lang="en-US" baseline="0" dirty="0"/>
          </a:p>
          <a:p>
            <a:r>
              <a:rPr lang="en-US" baseline="0" dirty="0"/>
              <a:t>Similarly ADL Analytics can be used without touching data in an ADL Store (to query storage blobs, or perhaps against federated SQL Databases).</a:t>
            </a:r>
          </a:p>
          <a:p>
            <a:endParaRPr lang="en-US" baseline="0" dirty="0"/>
          </a:p>
          <a:p>
            <a:r>
              <a:rPr lang="en-US" baseline="0" dirty="0"/>
              <a:t>Of course, they work very well together and will typically be used together.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45807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Federate data from external sources - </a:t>
            </a:r>
            <a:r>
              <a:rPr lang="en-US" sz="2800" dirty="0"/>
              <a:t>SQL Data Warehouse, SQL Database, IaaS-hosted SQL Server</a:t>
            </a:r>
          </a:p>
          <a:p>
            <a:r>
              <a:rPr lang="en-US" sz="3200" dirty="0"/>
              <a:t>Move data into Data Lake Store - </a:t>
            </a:r>
            <a:r>
              <a:rPr lang="en-US" sz="2800" dirty="0"/>
              <a:t>Azure Data Factory for ETL, Azure Stream Analytics for streaming data</a:t>
            </a:r>
          </a:p>
          <a:p>
            <a:r>
              <a:rPr lang="en-US" sz="3200" dirty="0"/>
              <a:t>Power BI for query visualization</a:t>
            </a:r>
          </a:p>
          <a:p>
            <a:r>
              <a:rPr lang="en-US" sz="3200" dirty="0"/>
              <a:t>Azure Data Catalog for data publishing and discovery</a:t>
            </a:r>
          </a:p>
          <a:p>
            <a:r>
              <a:rPr lang="en-US" sz="3200" dirty="0"/>
              <a:t>Active Directory for user management and permissions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354008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Beyond ADL Analytics, ADL Store can</a:t>
            </a:r>
            <a:r>
              <a:rPr lang="en-US" sz="1200" kern="1200" baseline="0" dirty="0">
                <a:solidFill>
                  <a:schemeClr val="tx1"/>
                </a:solidFill>
                <a:effectLst/>
                <a:latin typeface="+mn-lt"/>
                <a:ea typeface="+mn-ea"/>
                <a:cs typeface="+mn-cs"/>
              </a:rPr>
              <a:t> work as a source data repository for HDInsight; there are plans to further integrate it with other standalone open-source technologies in the Hadoop ecosystem like Spark, Storm, etc.</a:t>
            </a:r>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0061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HDInsight is based on the popular Hortonworks Hadoop</a:t>
            </a:r>
            <a:r>
              <a:rPr lang="en-US" sz="1200" kern="1200" baseline="0" dirty="0">
                <a:solidFill>
                  <a:schemeClr val="tx1"/>
                </a:solidFill>
                <a:effectLst/>
                <a:latin typeface="+mn-lt"/>
                <a:ea typeface="+mn-ea"/>
                <a:cs typeface="+mn-cs"/>
              </a:rPr>
              <a:t> platform and provides a wide range of data storage and analysis capabilities, ranging from real-time stream processing to OLTP, predictive modeling, and interactive analytics.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Like ADL Store and ADL Analytics, HDInsight abstracts away infrastructure configuration and management and lets you focus on core data analysis tasks like ingest, transformation, query, and visualization. It scales up or down automatically as data size and query complexity requires.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HDInsight</a:t>
            </a:r>
            <a:r>
              <a:rPr lang="en-US" sz="1200" kern="1200" baseline="0" dirty="0">
                <a:solidFill>
                  <a:schemeClr val="tx1"/>
                </a:solidFill>
                <a:effectLst/>
                <a:latin typeface="+mn-lt"/>
                <a:ea typeface="+mn-ea"/>
                <a:cs typeface="+mn-cs"/>
              </a:rPr>
              <a:t> also supports both Windows and Linux cluster types, which maximizes opportunities to port existing code and skillsets.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http://hortonworks.com/apache/yarn/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“YARN is the architectural center of Hadoop that allows multiple data processing engines such as interactive SQL, real-time streaming, data science and batch processing to handle data stored in a single platform, unlocking an entirely new approach to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http://hadoop.apache.org/:  “[YARN is] a framework for job scheduling and cluster resource management.”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above also happens to be a good abstract description of ADL Analytics… it schedules and manages jobs and the cluster of machines used to execute those jobs. In the case of ADL Analytics a “job” is a U-SQL query issued against one or more configured data sources.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67560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overview of U-SQL can be found here:  http://usql.io/</a:t>
            </a:r>
          </a:p>
          <a:p>
            <a:endParaRPr lang="en-US" dirty="0"/>
          </a:p>
          <a:p>
            <a:r>
              <a:rPr lang="en-US" dirty="0"/>
              <a:t>“</a:t>
            </a:r>
            <a:r>
              <a:rPr lang="en-US" sz="1200" b="0" i="0" kern="1200" dirty="0">
                <a:solidFill>
                  <a:schemeClr val="tx1"/>
                </a:solidFill>
                <a:effectLst/>
                <a:latin typeface="+mn-lt"/>
                <a:ea typeface="+mn-ea"/>
                <a:cs typeface="+mn-cs"/>
              </a:rPr>
              <a:t>U-SQL is built on the learnings from Microsoft’s internal experience with </a:t>
            </a:r>
            <a:r>
              <a:rPr lang="en-US" sz="1200" b="0" i="0" u="none" strike="noStrike" kern="1200" dirty="0">
                <a:solidFill>
                  <a:schemeClr val="tx1"/>
                </a:solidFill>
                <a:effectLst/>
                <a:latin typeface="+mn-lt"/>
                <a:ea typeface="+mn-ea"/>
                <a:cs typeface="+mn-cs"/>
                <a:hlinkClick r:id="rId3"/>
              </a:rPr>
              <a:t>SCOPE</a:t>
            </a:r>
            <a:r>
              <a:rPr lang="en-US" sz="1200" b="0" i="0" kern="1200" dirty="0">
                <a:solidFill>
                  <a:schemeClr val="tx1"/>
                </a:solidFill>
                <a:effectLst/>
                <a:latin typeface="+mn-lt"/>
                <a:ea typeface="+mn-ea"/>
                <a:cs typeface="+mn-cs"/>
              </a:rPr>
              <a:t> and existing languages such as T-SQL, ANSI SQL, and Hive. For example, we base our SQL and programming language integration and the execution and optimization framework for U-SQL on SCOPE, which currently runs hundred thousands of jobs each day internally. We also align the metadata system (databases, tables, etc.), the SQL syntax, and language semantics with T-SQL and ANSI SQL, the query languages most of our SQL Server customers are familiar with. And we use C# data types and the C# expression language so you can seamlessly write C# predicates and expressions inside SELECT statements and use C# to add your custom logic. Finally, we looked to Hive and other Big Data languages to identify patterns and data processing requirements and integrate them into our framework.</a:t>
            </a:r>
            <a:r>
              <a:rPr lang="en-US"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1364076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a:t>Big Data and Analytics with Azure Data Lake</a:t>
            </a:r>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4" name="Text Placeholder 3"/>
          <p:cNvSpPr>
            <a:spLocks noGrp="1"/>
          </p:cNvSpPr>
          <p:nvPr>
            <p:ph type="body" sz="quarter" idx="10"/>
          </p:nvPr>
        </p:nvSpPr>
        <p:spPr>
          <a:xfrm>
            <a:off x="1889617" y="4355937"/>
            <a:ext cx="8874849" cy="1274538"/>
          </a:xfrm>
        </p:spPr>
        <p:txBody>
          <a:bodyPr>
            <a:normAutofit fontScale="85000" lnSpcReduction="10000"/>
          </a:bodyPr>
          <a:lstStyle/>
          <a:p>
            <a:r>
              <a:rPr lang="en-US" dirty="0" smtClean="0"/>
              <a:t>Data </a:t>
            </a:r>
            <a:r>
              <a:rPr lang="en-US" dirty="0"/>
              <a:t>Lake Store and Data Lake Analytics</a:t>
            </a:r>
          </a:p>
        </p:txBody>
      </p:sp>
      <p:sp>
        <p:nvSpPr>
          <p:cNvPr id="5" name="Subtitle 4"/>
          <p:cNvSpPr>
            <a:spLocks noGrp="1"/>
          </p:cNvSpPr>
          <p:nvPr>
            <p:ph type="subTitle" idx="1"/>
          </p:nvPr>
        </p:nvSpPr>
        <p:spPr/>
        <p:txBody>
          <a:bodyPr/>
          <a:lstStyle/>
          <a:p>
            <a:r>
              <a:rPr lang="en-US" dirty="0" smtClean="0"/>
              <a:t>Azure Data Lake HOL.html</a:t>
            </a:r>
            <a:endParaRPr lang="en-US" dirty="0"/>
          </a:p>
        </p:txBody>
      </p:sp>
    </p:spTree>
    <p:extLst>
      <p:ext uri="{BB962C8B-B14F-4D97-AF65-F5344CB8AC3E}">
        <p14:creationId xmlns:p14="http://schemas.microsoft.com/office/powerpoint/2010/main" val="38871407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lake”?</a:t>
            </a:r>
          </a:p>
        </p:txBody>
      </p:sp>
      <p:sp>
        <p:nvSpPr>
          <p:cNvPr id="3" name="Content Placeholder 2"/>
          <p:cNvSpPr>
            <a:spLocks noGrp="1"/>
          </p:cNvSpPr>
          <p:nvPr>
            <p:ph idx="1"/>
          </p:nvPr>
        </p:nvSpPr>
        <p:spPr>
          <a:xfrm>
            <a:off x="519248" y="2057397"/>
            <a:ext cx="11151916" cy="1772280"/>
          </a:xfrm>
        </p:spPr>
        <p:txBody>
          <a:bodyPr/>
          <a:lstStyle/>
          <a:p>
            <a:pPr marL="0" indent="0">
              <a:buNone/>
            </a:pPr>
            <a:r>
              <a:rPr lang="en-US" i="1" dirty="0"/>
              <a:t>“A single store of all data… ranging from raw data (which implies exact copy of source system data) to transformed data which is used for various forms including reporting, visualization, analytics and machine learning”</a:t>
            </a:r>
          </a:p>
        </p:txBody>
      </p:sp>
    </p:spTree>
    <p:extLst>
      <p:ext uri="{BB962C8B-B14F-4D97-AF65-F5344CB8AC3E}">
        <p14:creationId xmlns:p14="http://schemas.microsoft.com/office/powerpoint/2010/main" val="19627665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Data Lake?</a:t>
            </a:r>
          </a:p>
        </p:txBody>
      </p:sp>
      <p:sp>
        <p:nvSpPr>
          <p:cNvPr id="3" name="Content Placeholder 2"/>
          <p:cNvSpPr>
            <a:spLocks noGrp="1"/>
          </p:cNvSpPr>
          <p:nvPr>
            <p:ph idx="1"/>
          </p:nvPr>
        </p:nvSpPr>
        <p:spPr>
          <a:xfrm>
            <a:off x="519248" y="1447800"/>
            <a:ext cx="11151916" cy="4795159"/>
          </a:xfrm>
        </p:spPr>
        <p:txBody>
          <a:bodyPr/>
          <a:lstStyle/>
          <a:p>
            <a:pPr lvl="0"/>
            <a:r>
              <a:rPr lang="en-US" sz="3200" dirty="0"/>
              <a:t>Comprehensive, cloud-based big data storage </a:t>
            </a:r>
            <a:r>
              <a:rPr lang="en-US" sz="3200" b="1" dirty="0"/>
              <a:t>and</a:t>
            </a:r>
            <a:r>
              <a:rPr lang="en-US" sz="3200" dirty="0"/>
              <a:t> analytics platform</a:t>
            </a:r>
          </a:p>
          <a:p>
            <a:r>
              <a:rPr lang="en-US" sz="3200" dirty="0"/>
              <a:t>Purpose-built from real-world experiences</a:t>
            </a:r>
          </a:p>
          <a:p>
            <a:pPr lvl="1"/>
            <a:r>
              <a:rPr lang="en-US" sz="2800" dirty="0"/>
              <a:t>Office 365, Skype, Bing, etc.</a:t>
            </a:r>
          </a:p>
          <a:p>
            <a:r>
              <a:rPr lang="en-US" sz="3200" dirty="0"/>
              <a:t>Leverage existing skills and technologies</a:t>
            </a:r>
          </a:p>
          <a:p>
            <a:r>
              <a:rPr lang="en-US" sz="3200" dirty="0"/>
              <a:t>Benefits of an Azure-hosted service</a:t>
            </a:r>
          </a:p>
          <a:p>
            <a:pPr lvl="1"/>
            <a:r>
              <a:rPr lang="en-US" sz="2800" dirty="0"/>
              <a:t>Elastic, dynamically provisioned compute resources for varying query needs</a:t>
            </a:r>
          </a:p>
          <a:p>
            <a:pPr lvl="1"/>
            <a:r>
              <a:rPr lang="en-US" sz="2800" dirty="0"/>
              <a:t>Infinite storage capacity</a:t>
            </a:r>
          </a:p>
          <a:p>
            <a:pPr lvl="1"/>
            <a:r>
              <a:rPr lang="en-US" sz="2800" dirty="0"/>
              <a:t>Focus on extracting meaning from data, not on infrastructure</a:t>
            </a:r>
          </a:p>
        </p:txBody>
      </p:sp>
    </p:spTree>
    <p:extLst>
      <p:ext uri="{BB962C8B-B14F-4D97-AF65-F5344CB8AC3E}">
        <p14:creationId xmlns:p14="http://schemas.microsoft.com/office/powerpoint/2010/main" val="15552223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on Open Source</a:t>
            </a:r>
          </a:p>
        </p:txBody>
      </p:sp>
      <p:sp>
        <p:nvSpPr>
          <p:cNvPr id="3" name="Content Placeholder 2"/>
          <p:cNvSpPr>
            <a:spLocks noGrp="1"/>
          </p:cNvSpPr>
          <p:nvPr>
            <p:ph idx="1"/>
          </p:nvPr>
        </p:nvSpPr>
        <p:spPr/>
        <p:txBody>
          <a:bodyPr/>
          <a:lstStyle/>
          <a:p>
            <a:endParaRPr lang="en-US"/>
          </a:p>
        </p:txBody>
      </p:sp>
      <p:pic>
        <p:nvPicPr>
          <p:cNvPr id="1026" name="Picture 2" descr="https://azurecomcdn.azureedge.net/cvt-82db65c8a8fbe1144a2cc781c7854fd6b693ac4ed7f359892ce36e4a73c75335/images/page/solutions/data-lake/data-lak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6" y="1447800"/>
            <a:ext cx="11998320" cy="466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76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Ecosystem Integration</a:t>
            </a:r>
          </a:p>
        </p:txBody>
      </p:sp>
      <p:pic>
        <p:nvPicPr>
          <p:cNvPr id="2050"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2052"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146" y="5049619"/>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301" y="4512117"/>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azure.microsoft.com/svghandler/data-catalog?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azure.microsoft.com/svghandler/active-directory?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3159" y="5249500"/>
            <a:ext cx="2662035" cy="13975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949522" y="2787279"/>
            <a:ext cx="1488997"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7" name="Straight Connector 16"/>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023401" y="4353269"/>
            <a:ext cx="1232966"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20" name="Straight Connector 19"/>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554009" y="2346891"/>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23" name="Straight Connector 22"/>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755297" y="3658060"/>
            <a:ext cx="152593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6" name="Straight Connector 25"/>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129673" y="4904690"/>
            <a:ext cx="1488997" cy="249299"/>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Security</a:t>
            </a:r>
          </a:p>
        </p:txBody>
      </p:sp>
    </p:spTree>
    <p:extLst>
      <p:ext uri="{BB962C8B-B14F-4D97-AF65-F5344CB8AC3E}">
        <p14:creationId xmlns:p14="http://schemas.microsoft.com/office/powerpoint/2010/main" val="4068354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1" grpId="0"/>
      <p:bldP spid="24"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a:t>Data Lake Store</a:t>
            </a:r>
          </a:p>
        </p:txBody>
      </p:sp>
      <p:sp>
        <p:nvSpPr>
          <p:cNvPr id="3" name="Content Placeholder 2"/>
          <p:cNvSpPr>
            <a:spLocks noGrp="1"/>
          </p:cNvSpPr>
          <p:nvPr>
            <p:ph idx="1"/>
          </p:nvPr>
        </p:nvSpPr>
        <p:spPr>
          <a:xfrm>
            <a:off x="519248" y="1447800"/>
            <a:ext cx="11151916" cy="4505721"/>
          </a:xfrm>
        </p:spPr>
        <p:txBody>
          <a:bodyPr/>
          <a:lstStyle/>
          <a:p>
            <a:r>
              <a:rPr lang="en-US" sz="3200" dirty="0"/>
              <a:t>HDFS-as-a-service</a:t>
            </a:r>
          </a:p>
          <a:p>
            <a:r>
              <a:rPr lang="en-US" sz="3200" dirty="0"/>
              <a:t>Durable, redundant storage</a:t>
            </a:r>
          </a:p>
          <a:p>
            <a:r>
              <a:rPr lang="en-US" sz="3200" dirty="0"/>
              <a:t>A variety of data scenarios</a:t>
            </a:r>
          </a:p>
          <a:p>
            <a:pPr lvl="1"/>
            <a:r>
              <a:rPr lang="en-US" sz="2800" dirty="0"/>
              <a:t>High capacity</a:t>
            </a:r>
          </a:p>
          <a:p>
            <a:pPr lvl="1"/>
            <a:r>
              <a:rPr lang="en-US" sz="2800" dirty="0"/>
              <a:t>High frequency</a:t>
            </a:r>
          </a:p>
          <a:p>
            <a:pPr lvl="1"/>
            <a:r>
              <a:rPr lang="en-US" sz="2800" dirty="0"/>
              <a:t>High throughput</a:t>
            </a:r>
          </a:p>
          <a:p>
            <a:r>
              <a:rPr lang="en-US" sz="3200" dirty="0"/>
              <a:t>Store data in its native format</a:t>
            </a:r>
          </a:p>
          <a:p>
            <a:pPr lvl="1"/>
            <a:r>
              <a:rPr lang="en-US" sz="2800" dirty="0"/>
              <a:t>structured, semi-structured, unstructured storage formats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031" y="2412455"/>
            <a:ext cx="5010849" cy="1314633"/>
          </a:xfrm>
          <a:prstGeom prst="rect">
            <a:avLst/>
          </a:prstGeom>
        </p:spPr>
      </p:pic>
    </p:spTree>
    <p:extLst>
      <p:ext uri="{BB962C8B-B14F-4D97-AF65-F5344CB8AC3E}">
        <p14:creationId xmlns:p14="http://schemas.microsoft.com/office/powerpoint/2010/main" val="11332078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a:t>
            </a:r>
          </a:p>
        </p:txBody>
      </p:sp>
      <p:sp>
        <p:nvSpPr>
          <p:cNvPr id="3" name="Content Placeholder 2"/>
          <p:cNvSpPr>
            <a:spLocks noGrp="1"/>
          </p:cNvSpPr>
          <p:nvPr>
            <p:ph idx="1"/>
          </p:nvPr>
        </p:nvSpPr>
        <p:spPr>
          <a:xfrm>
            <a:off x="519248" y="1447800"/>
            <a:ext cx="11151916" cy="4234877"/>
          </a:xfrm>
        </p:spPr>
        <p:txBody>
          <a:bodyPr/>
          <a:lstStyle/>
          <a:p>
            <a:r>
              <a:rPr lang="en-US" sz="3200" dirty="0"/>
              <a:t>Managed, cloud-scale Apache Hadoop-as-a-service</a:t>
            </a:r>
          </a:p>
          <a:p>
            <a:r>
              <a:rPr lang="en-US" sz="3200" dirty="0"/>
              <a:t>Full complement of Apache technologies</a:t>
            </a:r>
          </a:p>
          <a:p>
            <a:pPr lvl="1"/>
            <a:r>
              <a:rPr lang="en-US" sz="2800" dirty="0"/>
              <a:t>Spark, Storm, </a:t>
            </a:r>
            <a:r>
              <a:rPr lang="en-US" sz="2800" dirty="0" err="1"/>
              <a:t>HBase</a:t>
            </a:r>
            <a:r>
              <a:rPr lang="en-US" sz="2800" dirty="0"/>
              <a:t>, etc.</a:t>
            </a:r>
          </a:p>
          <a:p>
            <a:r>
              <a:rPr lang="en-US" sz="3600" dirty="0"/>
              <a:t>Focus on queries and data, not infrastructure</a:t>
            </a:r>
          </a:p>
          <a:p>
            <a:r>
              <a:rPr lang="en-US" sz="3200" dirty="0"/>
              <a:t>Pay for only what you need and use</a:t>
            </a:r>
          </a:p>
          <a:p>
            <a:r>
              <a:rPr lang="en-US" sz="3200" dirty="0"/>
              <a:t>Leverage existing skills and toolchains</a:t>
            </a:r>
          </a:p>
          <a:p>
            <a:pPr lvl="1"/>
            <a:r>
              <a:rPr lang="en-US" sz="2800" dirty="0"/>
              <a:t>Hive, Pig, </a:t>
            </a:r>
            <a:r>
              <a:rPr lang="en-US" sz="2800" dirty="0" err="1"/>
              <a:t>Sqoop</a:t>
            </a:r>
            <a:r>
              <a:rPr lang="en-US" sz="2800" dirty="0"/>
              <a:t>, R, etc.</a:t>
            </a:r>
            <a:endParaRPr lang="en-US" dirty="0"/>
          </a:p>
          <a:p>
            <a:endParaRPr lang="en-US" dirty="0"/>
          </a:p>
        </p:txBody>
      </p:sp>
      <p:pic>
        <p:nvPicPr>
          <p:cNvPr id="2050"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860" y="5296060"/>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711" y="4377682"/>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6138" y="3033223"/>
            <a:ext cx="3598092" cy="2518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hortonworks.com/wp-content/uploads/2016/03/storm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3142" y="5082017"/>
            <a:ext cx="1224991" cy="120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066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Lake Analytics</a:t>
            </a:r>
          </a:p>
        </p:txBody>
      </p:sp>
      <p:sp>
        <p:nvSpPr>
          <p:cNvPr id="3" name="Content Placeholder 2"/>
          <p:cNvSpPr>
            <a:spLocks noGrp="1"/>
          </p:cNvSpPr>
          <p:nvPr>
            <p:ph idx="1"/>
          </p:nvPr>
        </p:nvSpPr>
        <p:spPr>
          <a:xfrm>
            <a:off x="519248" y="1447800"/>
            <a:ext cx="11151916" cy="4511876"/>
          </a:xfrm>
        </p:spPr>
        <p:txBody>
          <a:bodyPr/>
          <a:lstStyle/>
          <a:p>
            <a:r>
              <a:rPr lang="en-US" sz="3200" dirty="0"/>
              <a:t>Low-barrier alternative (or complement) to HDInsight and Hadoop ecosystem</a:t>
            </a:r>
          </a:p>
          <a:p>
            <a:r>
              <a:rPr lang="en-US" sz="3200" dirty="0"/>
              <a:t>Scales dynamically to match data size and query complexity</a:t>
            </a:r>
          </a:p>
          <a:p>
            <a:r>
              <a:rPr lang="en-US" sz="3200" dirty="0"/>
              <a:t>Built on Apache YARN</a:t>
            </a:r>
          </a:p>
          <a:p>
            <a:r>
              <a:rPr lang="en-US" sz="3200" dirty="0"/>
              <a:t>Unit of interaction is an analytics job</a:t>
            </a:r>
          </a:p>
          <a:p>
            <a:pPr lvl="1"/>
            <a:r>
              <a:rPr lang="en-US" sz="2800" dirty="0"/>
              <a:t>Elastic infrastructure management is abstracted away</a:t>
            </a:r>
          </a:p>
          <a:p>
            <a:r>
              <a:rPr lang="en-US" sz="3200" dirty="0"/>
              <a:t>U-SQL… query language rooted in SQL and C#</a:t>
            </a:r>
            <a:endParaRPr lang="en-US" dirty="0"/>
          </a:p>
          <a:p>
            <a:endParaRPr lang="en-US" dirty="0"/>
          </a:p>
        </p:txBody>
      </p:sp>
    </p:spTree>
    <p:extLst>
      <p:ext uri="{BB962C8B-B14F-4D97-AF65-F5344CB8AC3E}">
        <p14:creationId xmlns:p14="http://schemas.microsoft.com/office/powerpoint/2010/main" val="21659587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U-SQL</a:t>
            </a:r>
          </a:p>
        </p:txBody>
      </p:sp>
      <p:sp>
        <p:nvSpPr>
          <p:cNvPr id="3" name="Content Placeholder 2"/>
          <p:cNvSpPr>
            <a:spLocks noGrp="1"/>
          </p:cNvSpPr>
          <p:nvPr>
            <p:ph idx="1"/>
          </p:nvPr>
        </p:nvSpPr>
        <p:spPr>
          <a:xfrm>
            <a:off x="519248" y="1447800"/>
            <a:ext cx="11151916" cy="4301562"/>
          </a:xfrm>
        </p:spPr>
        <p:txBody>
          <a:bodyPr/>
          <a:lstStyle/>
          <a:p>
            <a:r>
              <a:rPr lang="en-US" dirty="0"/>
              <a:t>Based on SQL and C#</a:t>
            </a:r>
          </a:p>
          <a:p>
            <a:pPr lvl="1"/>
            <a:r>
              <a:rPr lang="en-US" dirty="0"/>
              <a:t>C# expressions and types</a:t>
            </a:r>
          </a:p>
          <a:p>
            <a:pPr lvl="1"/>
            <a:r>
              <a:rPr lang="en-US" dirty="0"/>
              <a:t>Tables, views, window functions, etc.</a:t>
            </a:r>
          </a:p>
          <a:p>
            <a:pPr lvl="1"/>
            <a:r>
              <a:rPr lang="en-US" dirty="0"/>
              <a:t>User-defined functions/operators/aggregators in C#</a:t>
            </a:r>
          </a:p>
          <a:p>
            <a:r>
              <a:rPr lang="en-US" dirty="0"/>
              <a:t>Typical job</a:t>
            </a:r>
          </a:p>
          <a:p>
            <a:pPr marL="974587" lvl="1" indent="-514350">
              <a:buFont typeface="+mj-lt"/>
              <a:buAutoNum type="arabicPeriod"/>
            </a:pPr>
            <a:r>
              <a:rPr lang="en-US" dirty="0"/>
              <a:t>Read data from file/table/federated source</a:t>
            </a:r>
          </a:p>
          <a:p>
            <a:pPr marL="974587" lvl="1" indent="-514350">
              <a:buFont typeface="+mj-lt"/>
              <a:buAutoNum type="arabicPeriod"/>
            </a:pPr>
            <a:r>
              <a:rPr lang="en-US" dirty="0"/>
              <a:t>Transform </a:t>
            </a:r>
            <a:r>
              <a:rPr lang="en-US" dirty="0" err="1"/>
              <a:t>rowset</a:t>
            </a:r>
            <a:r>
              <a:rPr lang="en-US" dirty="0"/>
              <a:t> in a pipeline</a:t>
            </a:r>
          </a:p>
          <a:p>
            <a:pPr marL="974587" lvl="1" indent="-514350">
              <a:buFont typeface="+mj-lt"/>
              <a:buAutoNum type="arabicPeriod"/>
            </a:pPr>
            <a:r>
              <a:rPr lang="en-US" dirty="0"/>
              <a:t>Output </a:t>
            </a:r>
            <a:r>
              <a:rPr lang="en-US" dirty="0" err="1"/>
              <a:t>rowset</a:t>
            </a:r>
            <a:r>
              <a:rPr lang="en-US" dirty="0"/>
              <a:t> to table or file</a:t>
            </a:r>
          </a:p>
          <a:p>
            <a:pPr lvl="1"/>
            <a:endParaRPr lang="en-US" dirty="0"/>
          </a:p>
        </p:txBody>
      </p:sp>
      <p:pic>
        <p:nvPicPr>
          <p:cNvPr id="4" name="Picture 3"/>
          <p:cNvPicPr>
            <a:picLocks noChangeAspect="1"/>
          </p:cNvPicPr>
          <p:nvPr/>
        </p:nvPicPr>
        <p:blipFill>
          <a:blip r:embed="rId3"/>
          <a:stretch>
            <a:fillRect/>
          </a:stretch>
        </p:blipFill>
        <p:spPr>
          <a:xfrm>
            <a:off x="6662057" y="4527513"/>
            <a:ext cx="5234668" cy="2056983"/>
          </a:xfrm>
          <a:prstGeom prst="rect">
            <a:avLst/>
          </a:prstGeom>
        </p:spPr>
      </p:pic>
    </p:spTree>
    <p:extLst>
      <p:ext uri="{BB962C8B-B14F-4D97-AF65-F5344CB8AC3E}">
        <p14:creationId xmlns:p14="http://schemas.microsoft.com/office/powerpoint/2010/main" val="229001882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655</TotalTime>
  <Words>996</Words>
  <Application>Microsoft Office PowerPoint</Application>
  <PresentationFormat>Widescreen</PresentationFormat>
  <Paragraphs>101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Light</vt:lpstr>
      <vt:lpstr>Segoe UI Semibold</vt:lpstr>
      <vt:lpstr>Wingdings</vt:lpstr>
      <vt:lpstr>1_MS1444_Windows Azure Template 16x9_r08a</vt:lpstr>
      <vt:lpstr>Big Data and Analytics with Azure Data Lake</vt:lpstr>
      <vt:lpstr>What is a “data lake”?</vt:lpstr>
      <vt:lpstr>What is Azure Data Lake?</vt:lpstr>
      <vt:lpstr>Built on Open Source</vt:lpstr>
      <vt:lpstr>Azure Ecosystem Integration</vt:lpstr>
      <vt:lpstr>Data Lake Store</vt:lpstr>
      <vt:lpstr>HDInsight</vt:lpstr>
      <vt:lpstr>Data Lake Analytics</vt:lpstr>
      <vt:lpstr>U-SQL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121</cp:revision>
  <dcterms:created xsi:type="dcterms:W3CDTF">2015-09-15T03:54:33Z</dcterms:created>
  <dcterms:modified xsi:type="dcterms:W3CDTF">2016-10-01T19:28:46Z</dcterms:modified>
</cp:coreProperties>
</file>