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6"/>
  </p:notesMasterIdLst>
  <p:sldIdLst>
    <p:sldId id="256" r:id="rId2"/>
    <p:sldId id="278" r:id="rId3"/>
    <p:sldId id="279" r:id="rId4"/>
    <p:sldId id="260" r:id="rId5"/>
    <p:sldId id="280" r:id="rId6"/>
    <p:sldId id="275" r:id="rId7"/>
    <p:sldId id="281" r:id="rId8"/>
    <p:sldId id="262" r:id="rId9"/>
    <p:sldId id="274" r:id="rId10"/>
    <p:sldId id="269" r:id="rId11"/>
    <p:sldId id="283" r:id="rId12"/>
    <p:sldId id="277"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65908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83350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Azure Machine Learning</a:t>
            </a:r>
            <a:r>
              <a:rPr lang="en-US" dirty="0"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smtClean="0">
                <a:solidFill>
                  <a:schemeClr val="tx1"/>
                </a:solidFill>
                <a:effectLst/>
                <a:latin typeface="+mn-lt"/>
                <a:ea typeface="+mn-ea"/>
                <a:cs typeface="+mn-cs"/>
              </a:rPr>
              <a:t>R</a:t>
            </a:r>
            <a:r>
              <a:rPr lang="en-US" dirty="0" smtClean="0"/>
              <a:t> and </a:t>
            </a:r>
            <a:r>
              <a:rPr lang="en-US" sz="1200" kern="1200" dirty="0" smtClean="0">
                <a:solidFill>
                  <a:schemeClr val="tx1"/>
                </a:solidFill>
                <a:effectLst/>
                <a:latin typeface="+mn-lt"/>
                <a:ea typeface="+mn-ea"/>
                <a:cs typeface="+mn-cs"/>
              </a:rPr>
              <a:t>Python</a:t>
            </a:r>
            <a:r>
              <a:rPr lang="en-US" dirty="0"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smtClean="0">
                <a:solidFill>
                  <a:schemeClr val="tx1"/>
                </a:solidFill>
                <a:effectLst/>
                <a:latin typeface="+mn-lt"/>
                <a:ea typeface="+mn-ea"/>
                <a:cs typeface="+mn-cs"/>
              </a:rPr>
              <a:t>Cortana Intelligence Gallery</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405056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44534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17352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360378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example here is if you want to use a set of input values to predict</a:t>
            </a:r>
            <a:r>
              <a:rPr lang="en-US" baseline="0" dirty="0" smtClean="0"/>
              <a:t> an output value, use linear regression. But if you're more interested in the distribution of the output use fast forest quantile regression instead. An example of when you would use the latter is using growth charts to assess child development. "Abby's height is in the 10% quantile of the heights of kids her 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62395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077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1329145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10604938" cy="6859501"/>
          </a:xfrm>
          <a:prstGeom prst="rect">
            <a:avLst/>
          </a:prstGeom>
        </p:spPr>
      </p:pic>
      <p:sp>
        <p:nvSpPr>
          <p:cNvPr id="2" name="Title 1"/>
          <p:cNvSpPr>
            <a:spLocks noGrp="1"/>
          </p:cNvSpPr>
          <p:nvPr>
            <p:ph type="title"/>
          </p:nvPr>
        </p:nvSpPr>
        <p:spPr>
          <a:xfrm rot="16200000">
            <a:off x="7965374" y="3152001"/>
            <a:ext cx="6858000" cy="553998"/>
          </a:xfrm>
        </p:spPr>
        <p:txBody>
          <a:bodyPr/>
          <a:lstStyle/>
          <a:p>
            <a:pPr algn="ctr"/>
            <a:r>
              <a:rPr lang="en-US" sz="4000" dirty="0" smtClean="0"/>
              <a:t>http://</a:t>
            </a:r>
            <a:r>
              <a:rPr lang="en-US" sz="4000" dirty="0" err="1" smtClean="0"/>
              <a:t>aka.ms</a:t>
            </a:r>
            <a:r>
              <a:rPr lang="en-US" sz="4000" dirty="0" smtClean="0"/>
              <a:t>/</a:t>
            </a:r>
            <a:r>
              <a:rPr lang="en-US" sz="4000" dirty="0" err="1" smtClean="0"/>
              <a:t>MLCheatSheet</a:t>
            </a:r>
            <a:endParaRPr lang="en-US" sz="4000" dirty="0"/>
          </a:p>
        </p:txBody>
      </p:sp>
    </p:spTree>
    <p:extLst>
      <p:ext uri="{BB962C8B-B14F-4D97-AF65-F5344CB8AC3E}">
        <p14:creationId xmlns:p14="http://schemas.microsoft.com/office/powerpoint/2010/main" val="8578416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a:xfrm>
            <a:off x="519248" y="1447800"/>
            <a:ext cx="11151916" cy="1329210"/>
          </a:xfrm>
        </p:spPr>
        <p:txBody>
          <a:bodyPr/>
          <a:lstStyle/>
          <a:p>
            <a:r>
              <a:rPr lang="en-US" dirty="0"/>
              <a:t>A button click in ML Studio deploys a model as a Web service ("operationalizes" the </a:t>
            </a:r>
            <a:r>
              <a:rPr lang="en-US" dirty="0" smtClean="0"/>
              <a:t>model) and </a:t>
            </a:r>
            <a:r>
              <a:rPr lang="en-US" dirty="0"/>
              <a:t>provides sample code for calling it in three </a:t>
            </a:r>
            <a:r>
              <a:rPr lang="en-US" dirty="0" smtClean="0"/>
              <a:t>languages</a:t>
            </a:r>
            <a:endParaRPr lang="en-US" dirty="0"/>
          </a:p>
        </p:txBody>
      </p:sp>
      <p:pic>
        <p:nvPicPr>
          <p:cNvPr id="5" name="Picture 4"/>
          <p:cNvPicPr>
            <a:picLocks noChangeAspect="1"/>
          </p:cNvPicPr>
          <p:nvPr/>
        </p:nvPicPr>
        <p:blipFill>
          <a:blip r:embed="rId3"/>
          <a:stretch>
            <a:fillRect/>
          </a:stretch>
        </p:blipFill>
        <p:spPr>
          <a:xfrm>
            <a:off x="2992998" y="3113763"/>
            <a:ext cx="6206003" cy="3320801"/>
          </a:xfrm>
          <a:prstGeom prst="rect">
            <a:avLst/>
          </a:prstGeom>
        </p:spPr>
      </p:pic>
    </p:spTree>
    <p:extLst>
      <p:ext uri="{BB962C8B-B14F-4D97-AF65-F5344CB8AC3E}">
        <p14:creationId xmlns:p14="http://schemas.microsoft.com/office/powerpoint/2010/main" val="36189561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chemeClr val="bg1"/>
                </a:solidFill>
              </a:rPr>
              <a:t>http://</a:t>
            </a:r>
            <a:r>
              <a:rPr lang="en-US" sz="4400" dirty="0" smtClean="0">
                <a:solidFill>
                  <a:schemeClr val="bg1"/>
                </a:solidFill>
              </a:rPr>
              <a:t>bit.ly/a4r-mlbook</a:t>
            </a:r>
            <a:endParaRPr lang="en-US" sz="4400" dirty="0">
              <a:solidFill>
                <a:schemeClr val="bg1"/>
              </a:solidFill>
            </a:endParaRPr>
          </a:p>
        </p:txBody>
      </p:sp>
    </p:spTree>
    <p:extLst>
      <p:ext uri="{BB962C8B-B14F-4D97-AF65-F5344CB8AC3E}">
        <p14:creationId xmlns:p14="http://schemas.microsoft.com/office/powerpoint/2010/main" val="407450178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Azure Machine Learning HOL.html</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519248" y="1447800"/>
            <a:ext cx="6008137" cy="4221540"/>
          </a:xfrm>
        </p:spPr>
        <p:txBody>
          <a:bodyPr/>
          <a:lstStyle/>
          <a:p>
            <a:r>
              <a:rPr lang="en-US" dirty="0" smtClean="0"/>
              <a:t>Computer </a:t>
            </a:r>
            <a:r>
              <a:rPr lang="en-US" dirty="0"/>
              <a:t>"learns"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r>
              <a:rPr lang="en-US" dirty="0" smtClean="0"/>
              <a:t>Unsupervised learning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Tree>
    <p:extLst>
      <p:ext uri="{BB962C8B-B14F-4D97-AF65-F5344CB8AC3E}">
        <p14:creationId xmlns:p14="http://schemas.microsoft.com/office/powerpoint/2010/main" val="813724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4" name="Picture 3"/>
          <p:cNvPicPr>
            <a:picLocks noChangeAspect="1"/>
          </p:cNvPicPr>
          <p:nvPr/>
        </p:nvPicPr>
        <p:blipFill>
          <a:blip r:embed="rId3"/>
          <a:stretch>
            <a:fillRect/>
          </a:stretch>
        </p:blipFill>
        <p:spPr>
          <a:xfrm>
            <a:off x="2721546" y="1411907"/>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7122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4" name="Content Placeholder 2"/>
          <p:cNvSpPr>
            <a:spLocks noGrp="1"/>
          </p:cNvSpPr>
          <p:nvPr>
            <p:ph idx="1"/>
          </p:nvPr>
        </p:nvSpPr>
        <p:spPr>
          <a:xfrm>
            <a:off x="519248" y="1447800"/>
            <a:ext cx="7444303" cy="886140"/>
          </a:xfrm>
        </p:spPr>
        <p:txBody>
          <a:bodyPr/>
          <a:lstStyle/>
          <a:p>
            <a:r>
              <a:rPr lang="en-US" dirty="0"/>
              <a:t>Fully managed cloud service for building and operationalizing ML </a:t>
            </a:r>
            <a:r>
              <a:rPr lang="en-US" dirty="0" smtClean="0"/>
              <a:t>models</a:t>
            </a:r>
            <a:endParaRPr lang="en-US" dirty="0"/>
          </a:p>
        </p:txBody>
      </p:sp>
      <p:pic>
        <p:nvPicPr>
          <p:cNvPr id="5" name="Picture 4"/>
          <p:cNvPicPr>
            <a:picLocks noChangeAspect="1"/>
          </p:cNvPicPr>
          <p:nvPr/>
        </p:nvPicPr>
        <p:blipFill>
          <a:blip r:embed="rId3"/>
          <a:stretch>
            <a:fillRect/>
          </a:stretch>
        </p:blipFill>
        <p:spPr>
          <a:xfrm>
            <a:off x="7963551" y="324372"/>
            <a:ext cx="3761726" cy="2509989"/>
          </a:xfrm>
          <a:prstGeom prst="rect">
            <a:avLst/>
          </a:prstGeom>
        </p:spPr>
      </p:pic>
      <p:sp>
        <p:nvSpPr>
          <p:cNvPr id="10" name="Rectangle 9"/>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11" name="Rectangle 10"/>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12" name="Rectangle 11"/>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13" name="Rectangle 12"/>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14" name="Rectangle 13"/>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5" name="Rectangle 14"/>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a:t>
            </a:r>
            <a:r>
              <a:rPr lang="en-US" sz="1765" kern="0" dirty="0" smtClean="0">
                <a:solidFill>
                  <a:srgbClr val="FFFFFF"/>
                </a:solidFill>
                <a:ea typeface="Segoe UI" pitchFamily="34" charset="0"/>
                <a:cs typeface="Segoe UI" pitchFamily="34" charset="0"/>
              </a:rPr>
              <a:t>drag, drop, </a:t>
            </a:r>
            <a:r>
              <a:rPr lang="en-US" sz="1765" kern="0" dirty="0">
                <a:solidFill>
                  <a:srgbClr val="FFFFFF"/>
                </a:solidFill>
                <a:ea typeface="Segoe UI" pitchFamily="34" charset="0"/>
                <a:cs typeface="Segoe UI" pitchFamily="34" charset="0"/>
              </a:rPr>
              <a:t>and connect interface for Data Science. No need for programming for common tasks. </a:t>
            </a:r>
          </a:p>
        </p:txBody>
      </p:sp>
      <p:sp>
        <p:nvSpPr>
          <p:cNvPr id="16" name="Rectangle 15"/>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7" name="Rectangle 16"/>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942082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22131416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a:t>
            </a:r>
            <a:r>
              <a:rPr lang="en-US" dirty="0" smtClean="0"/>
              <a:t>Learning Studio</a:t>
            </a:r>
            <a:endParaRPr lang="en-US" dirty="0"/>
          </a:p>
        </p:txBody>
      </p:sp>
      <p:sp>
        <p:nvSpPr>
          <p:cNvPr id="3" name="Content Placeholder 2"/>
          <p:cNvSpPr>
            <a:spLocks noGrp="1"/>
          </p:cNvSpPr>
          <p:nvPr>
            <p:ph idx="1"/>
          </p:nvPr>
        </p:nvSpPr>
        <p:spPr>
          <a:xfrm>
            <a:off x="519247" y="1447800"/>
            <a:ext cx="5725435" cy="4984570"/>
          </a:xfrm>
        </p:spPr>
        <p:txBody>
          <a:bodyPr/>
          <a:lstStyle/>
          <a:p>
            <a:r>
              <a:rPr lang="en-US" dirty="0" smtClean="0"/>
              <a:t>Visual editor </a:t>
            </a:r>
            <a:r>
              <a:rPr lang="en-US" dirty="0"/>
              <a:t>for composing, </a:t>
            </a:r>
            <a:r>
              <a:rPr lang="en-US" dirty="0" smtClean="0"/>
              <a:t>testing, </a:t>
            </a:r>
            <a:r>
              <a:rPr lang="en-US" dirty="0"/>
              <a:t>and deploying </a:t>
            </a:r>
            <a:r>
              <a:rPr lang="en-US" dirty="0" smtClean="0"/>
              <a:t>ML </a:t>
            </a:r>
            <a:r>
              <a:rPr lang="en-US" dirty="0"/>
              <a:t>models</a:t>
            </a:r>
          </a:p>
          <a:p>
            <a:pPr lvl="1"/>
            <a:r>
              <a:rPr lang="en-US" dirty="0"/>
              <a:t>H</a:t>
            </a:r>
            <a:r>
              <a:rPr lang="en-US" dirty="0" smtClean="0"/>
              <a:t>undreds </a:t>
            </a:r>
            <a:r>
              <a:rPr lang="en-US" dirty="0"/>
              <a:t>of modules</a:t>
            </a:r>
          </a:p>
          <a:p>
            <a:pPr lvl="1"/>
            <a:r>
              <a:rPr lang="en-US" dirty="0" smtClean="0"/>
              <a:t>25 algorithms </a:t>
            </a:r>
            <a:r>
              <a:rPr lang="en-US" dirty="0"/>
              <a:t>for classification, regression, and more</a:t>
            </a:r>
          </a:p>
          <a:p>
            <a:pPr lvl="1"/>
            <a:r>
              <a:rPr lang="en-US" dirty="0"/>
              <a:t>Supports text input, CSV, TSV, OData, </a:t>
            </a:r>
            <a:r>
              <a:rPr lang="en-US" dirty="0" err="1"/>
              <a:t>RData</a:t>
            </a:r>
            <a:r>
              <a:rPr lang="en-US" dirty="0"/>
              <a:t>, ZIP, and more</a:t>
            </a:r>
          </a:p>
          <a:p>
            <a:pPr lvl="1"/>
            <a:r>
              <a:rPr lang="en-US" dirty="0" smtClean="0"/>
              <a:t>Supports </a:t>
            </a:r>
            <a:r>
              <a:rPr lang="en-US" dirty="0"/>
              <a:t>R and Python</a:t>
            </a:r>
          </a:p>
          <a:p>
            <a:r>
              <a:rPr lang="en-US" dirty="0"/>
              <a:t>Machine learning for the masses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455" y="1447800"/>
            <a:ext cx="4918842" cy="4296104"/>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6791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5" name="Picture 4"/>
          <p:cNvPicPr>
            <a:picLocks noChangeAspect="1"/>
          </p:cNvPicPr>
          <p:nvPr/>
        </p:nvPicPr>
        <p:blipFill>
          <a:blip r:embed="rId2"/>
          <a:stretch>
            <a:fillRect/>
          </a:stretch>
        </p:blipFill>
        <p:spPr>
          <a:xfrm>
            <a:off x="990600" y="1176337"/>
            <a:ext cx="10210800" cy="4505325"/>
          </a:xfrm>
          <a:prstGeom prst="rect">
            <a:avLst/>
          </a:prstGeom>
        </p:spPr>
      </p:pic>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Algorithms</a:t>
            </a:r>
            <a:endParaRPr lang="en-US" dirty="0"/>
          </a:p>
        </p:txBody>
      </p:sp>
      <p:pic>
        <p:nvPicPr>
          <p:cNvPr id="11" name="Picture 10"/>
          <p:cNvPicPr>
            <a:picLocks noChangeAspect="1"/>
          </p:cNvPicPr>
          <p:nvPr/>
        </p:nvPicPr>
        <p:blipFill rotWithShape="1">
          <a:blip r:embed="rId3"/>
          <a:srcRect b="8857"/>
          <a:stretch/>
        </p:blipFill>
        <p:spPr>
          <a:xfrm>
            <a:off x="9063981" y="1207727"/>
            <a:ext cx="2570436" cy="379476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srcRect b="14976"/>
          <a:stretch/>
        </p:blipFill>
        <p:spPr>
          <a:xfrm>
            <a:off x="519250" y="1207727"/>
            <a:ext cx="2570436" cy="210312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3360613" y="1207727"/>
            <a:ext cx="2574598" cy="537341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6206139" y="1207727"/>
            <a:ext cx="2586914" cy="1814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6565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663</TotalTime>
  <Words>1020</Words>
  <Application>Microsoft Office PowerPoint</Application>
  <PresentationFormat>Widescreen</PresentationFormat>
  <Paragraphs>66</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Segoe UI Light</vt:lpstr>
      <vt:lpstr>Segoe UI Semibold</vt:lpstr>
      <vt:lpstr>Wingdings</vt:lpstr>
      <vt:lpstr>1_MS1444_Windows Azure Template 16x9_r08a</vt:lpstr>
      <vt:lpstr>Azure Machine Learning</vt:lpstr>
      <vt:lpstr>What is Machine Learning?</vt:lpstr>
      <vt:lpstr>Machine Learning in Action</vt:lpstr>
      <vt:lpstr>Microsoft Machine Learning History</vt:lpstr>
      <vt:lpstr>Azure Machine Learning</vt:lpstr>
      <vt:lpstr>PowerPoint Presentation</vt:lpstr>
      <vt:lpstr>Azure Machine Learning Studio</vt:lpstr>
      <vt:lpstr>Machine Learning Process</vt:lpstr>
      <vt:lpstr>Azure ML Algorithms</vt:lpstr>
      <vt:lpstr>http://aka.ms/MLCheatSheet</vt:lpstr>
      <vt:lpstr>Deploying as a Web Service</vt:lpstr>
      <vt:lpstr>Free e-Book</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Jeff Prosise</cp:lastModifiedBy>
  <cp:revision>61</cp:revision>
  <dcterms:created xsi:type="dcterms:W3CDTF">2015-09-13T23:36:54Z</dcterms:created>
  <dcterms:modified xsi:type="dcterms:W3CDTF">2016-10-10T13:30:24Z</dcterms:modified>
</cp:coreProperties>
</file>