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slides/slide47.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presentation.xml" ContentType="application/vnd.openxmlformats-officedocument.presentationml.presentation.main+xml"/>
  <Override PartName="/ppt/slides/slide46.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38.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7.xml" ContentType="application/vnd.openxmlformats-officedocument.presentationml.slide+xml"/>
  <Override PartName="/ppt/slides/slide32.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0.xml" ContentType="application/vnd.openxmlformats-officedocument.presentationml.notesSlide+xml"/>
  <Override PartName="/ppt/notesSlides/notesSlide6.xml" ContentType="application/vnd.openxmlformats-officedocument.presentationml.notesSl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notesSlides/notesSlide1.xml" ContentType="application/vnd.openxmlformats-officedocument.presentationml.notesSlide+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5.xml" ContentType="application/vnd.openxmlformats-officedocument.presentationml.slideLayout+xml"/>
  <Override PartName="/ppt/notesSlides/notesSlide5.xml" ContentType="application/vnd.openxmlformats-officedocument.presentationml.notesSlide+xml"/>
  <Override PartName="/ppt/slideLayouts/slideLayout26.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slideLayouts/slideLayout9.xml" ContentType="application/vnd.openxmlformats-officedocument.presentationml.slideLayout+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1.xml" ContentType="application/vnd.openxmlformats-officedocument.presentationml.notesSlide+xml"/>
  <Override PartName="/ppt/slideLayouts/slideLayout1.xml" ContentType="application/vnd.openxmlformats-officedocument.presentationml.slideLayout+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docProps/custom.xml" ContentType="application/vnd.openxmlformats-officedocument.custom-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4" r:id="rId5"/>
    <p:sldMasterId id="2147483676" r:id="rId6"/>
  </p:sldMasterIdLst>
  <p:notesMasterIdLst>
    <p:notesMasterId r:id="rId56"/>
  </p:notesMasterIdLst>
  <p:sldIdLst>
    <p:sldId id="396" r:id="rId7"/>
    <p:sldId id="258" r:id="rId8"/>
    <p:sldId id="259" r:id="rId9"/>
    <p:sldId id="389" r:id="rId10"/>
    <p:sldId id="343" r:id="rId11"/>
    <p:sldId id="366" r:id="rId12"/>
    <p:sldId id="384" r:id="rId13"/>
    <p:sldId id="385" r:id="rId14"/>
    <p:sldId id="373" r:id="rId15"/>
    <p:sldId id="374" r:id="rId16"/>
    <p:sldId id="261" r:id="rId17"/>
    <p:sldId id="375" r:id="rId18"/>
    <p:sldId id="357" r:id="rId19"/>
    <p:sldId id="358" r:id="rId20"/>
    <p:sldId id="326" r:id="rId21"/>
    <p:sldId id="386" r:id="rId22"/>
    <p:sldId id="388" r:id="rId23"/>
    <p:sldId id="390" r:id="rId24"/>
    <p:sldId id="264" r:id="rId25"/>
    <p:sldId id="265" r:id="rId26"/>
    <p:sldId id="266" r:id="rId27"/>
    <p:sldId id="267" r:id="rId28"/>
    <p:sldId id="333" r:id="rId29"/>
    <p:sldId id="392" r:id="rId30"/>
    <p:sldId id="359" r:id="rId31"/>
    <p:sldId id="294" r:id="rId32"/>
    <p:sldId id="361" r:id="rId33"/>
    <p:sldId id="354" r:id="rId34"/>
    <p:sldId id="381" r:id="rId35"/>
    <p:sldId id="348" r:id="rId36"/>
    <p:sldId id="362" r:id="rId37"/>
    <p:sldId id="382" r:id="rId38"/>
    <p:sldId id="393" r:id="rId39"/>
    <p:sldId id="363" r:id="rId40"/>
    <p:sldId id="394" r:id="rId41"/>
    <p:sldId id="350" r:id="rId42"/>
    <p:sldId id="395" r:id="rId43"/>
    <p:sldId id="351" r:id="rId44"/>
    <p:sldId id="352" r:id="rId45"/>
    <p:sldId id="353" r:id="rId46"/>
    <p:sldId id="380" r:id="rId47"/>
    <p:sldId id="336" r:id="rId48"/>
    <p:sldId id="327" r:id="rId49"/>
    <p:sldId id="328" r:id="rId50"/>
    <p:sldId id="329" r:id="rId51"/>
    <p:sldId id="331" r:id="rId52"/>
    <p:sldId id="355" r:id="rId53"/>
    <p:sldId id="364" r:id="rId54"/>
    <p:sldId id="28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ley Umphrey (GP Strategies Corporation)" initials="KU(SC" lastIdx="2" clrIdx="0">
    <p:extLst/>
  </p:cmAuthor>
  <p:cmAuthor id="2" name="Karen Fishwick (GP Strategies Corporation)" initials="KF(SC" lastIdx="1" clrIdx="1">
    <p:extLst/>
  </p:cmAuthor>
  <p:cmAuthor id="3" name="Coggon, Shirley" initials="CS" lastIdx="34" clrIdx="2">
    <p:extLst/>
  </p:cmAuthor>
  <p:cmAuthor id="4" name="Erika Kauppi" initials="EK" lastIdx="116" clrIdx="3">
    <p:extLst/>
  </p:cmAuthor>
  <p:cmAuthor id="5" name="Michael Washam" initials="MW"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8A97DF-F04A-4A0A-B933-C40CC38E25FD}" v="1" dt="2017-04-25T20:43:55.2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3" d="100"/>
          <a:sy n="123" d="100"/>
        </p:scale>
        <p:origin x="80" y="13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notesMaster" Target="notesMasters/notesMaster1.xml"/><Relationship Id="rId64" Type="http://schemas.openxmlformats.org/officeDocument/2006/relationships/customXml" Target="../customXml/item4.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commentAuthors" Target="commentAuthor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heme" Target="theme/theme1.xml"/><Relationship Id="rId65" Type="http://schemas.openxmlformats.org/officeDocument/2006/relationships/customXml" Target="../customXml/item5.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Fishwick (GP Strategies Corporation)" userId="33f15e13-066a-479e-80bf-1a7da6ba6207" providerId="ADAL" clId="{BFC38D4F-6951-44CC-A305-8F3D6DEB0DEA}"/>
    <pc:docChg chg="custSel addSld delSld modSld">
      <pc:chgData name="Karen Fishwick (GP Strategies Corporation)" userId="33f15e13-066a-479e-80bf-1a7da6ba6207" providerId="ADAL" clId="{BFC38D4F-6951-44CC-A305-8F3D6DEB0DEA}" dt="2017-04-25T16:05:25.307" v="18" actId="1076"/>
      <pc:docMkLst>
        <pc:docMk/>
      </pc:docMkLst>
      <pc:sldChg chg="del">
        <pc:chgData name="Karen Fishwick (GP Strategies Corporation)" userId="33f15e13-066a-479e-80bf-1a7da6ba6207" providerId="ADAL" clId="{BFC38D4F-6951-44CC-A305-8F3D6DEB0DEA}" dt="2017-04-25T16:02:53.023" v="4" actId="2696"/>
        <pc:sldMkLst>
          <pc:docMk/>
          <pc:sldMk cId="338449288" sldId="257"/>
        </pc:sldMkLst>
      </pc:sldChg>
      <pc:sldChg chg="delSp modSp">
        <pc:chgData name="Karen Fishwick (GP Strategies Corporation)" userId="33f15e13-066a-479e-80bf-1a7da6ba6207" providerId="ADAL" clId="{BFC38D4F-6951-44CC-A305-8F3D6DEB0DEA}" dt="2017-04-25T16:03:11.942" v="6" actId="14100"/>
        <pc:sldMkLst>
          <pc:docMk/>
          <pc:sldMk cId="26317215" sldId="261"/>
        </pc:sldMkLst>
        <pc:spChg chg="mod">
          <ac:chgData name="Karen Fishwick (GP Strategies Corporation)" userId="33f15e13-066a-479e-80bf-1a7da6ba6207" providerId="ADAL" clId="{BFC38D4F-6951-44CC-A305-8F3D6DEB0DEA}" dt="2017-04-25T16:03:11.942" v="6" actId="14100"/>
          <ac:spMkLst>
            <pc:docMk/>
            <pc:sldMk cId="26317215" sldId="261"/>
            <ac:spMk id="3" creationId="{00000000-0000-0000-0000-000000000000}"/>
          </ac:spMkLst>
        </pc:spChg>
        <pc:picChg chg="del">
          <ac:chgData name="Karen Fishwick (GP Strategies Corporation)" userId="33f15e13-066a-479e-80bf-1a7da6ba6207" providerId="ADAL" clId="{BFC38D4F-6951-44CC-A305-8F3D6DEB0DEA}" dt="2017-04-25T16:03:09.085" v="5" actId="478"/>
          <ac:picMkLst>
            <pc:docMk/>
            <pc:sldMk cId="26317215" sldId="261"/>
            <ac:picMk id="8" creationId="{00000000-0000-0000-0000-000000000000}"/>
          </ac:picMkLst>
        </pc:picChg>
      </pc:sldChg>
      <pc:sldChg chg="delSp">
        <pc:chgData name="Karen Fishwick (GP Strategies Corporation)" userId="33f15e13-066a-479e-80bf-1a7da6ba6207" providerId="ADAL" clId="{BFC38D4F-6951-44CC-A305-8F3D6DEB0DEA}" dt="2017-04-25T16:03:54.332" v="14" actId="478"/>
        <pc:sldMkLst>
          <pc:docMk/>
          <pc:sldMk cId="2612529927" sldId="265"/>
        </pc:sldMkLst>
        <pc:picChg chg="del">
          <ac:chgData name="Karen Fishwick (GP Strategies Corporation)" userId="33f15e13-066a-479e-80bf-1a7da6ba6207" providerId="ADAL" clId="{BFC38D4F-6951-44CC-A305-8F3D6DEB0DEA}" dt="2017-04-25T16:03:54.332" v="14" actId="478"/>
          <ac:picMkLst>
            <pc:docMk/>
            <pc:sldMk cId="2612529927" sldId="265"/>
            <ac:picMk id="8" creationId="{00000000-0000-0000-0000-000000000000}"/>
          </ac:picMkLst>
        </pc:picChg>
      </pc:sldChg>
      <pc:sldChg chg="delSp">
        <pc:chgData name="Karen Fishwick (GP Strategies Corporation)" userId="33f15e13-066a-479e-80bf-1a7da6ba6207" providerId="ADAL" clId="{BFC38D4F-6951-44CC-A305-8F3D6DEB0DEA}" dt="2017-04-25T16:03:56.181" v="15" actId="478"/>
        <pc:sldMkLst>
          <pc:docMk/>
          <pc:sldMk cId="1178608765" sldId="266"/>
        </pc:sldMkLst>
        <pc:picChg chg="del">
          <ac:chgData name="Karen Fishwick (GP Strategies Corporation)" userId="33f15e13-066a-479e-80bf-1a7da6ba6207" providerId="ADAL" clId="{BFC38D4F-6951-44CC-A305-8F3D6DEB0DEA}" dt="2017-04-25T16:03:56.181" v="15" actId="478"/>
          <ac:picMkLst>
            <pc:docMk/>
            <pc:sldMk cId="1178608765" sldId="266"/>
            <ac:picMk id="9" creationId="{00000000-0000-0000-0000-000000000000}"/>
          </ac:picMkLst>
        </pc:picChg>
      </pc:sldChg>
      <pc:sldChg chg="delSp modSp">
        <pc:chgData name="Karen Fishwick (GP Strategies Corporation)" userId="33f15e13-066a-479e-80bf-1a7da6ba6207" providerId="ADAL" clId="{BFC38D4F-6951-44CC-A305-8F3D6DEB0DEA}" dt="2017-04-25T16:05:25.307" v="18" actId="1076"/>
        <pc:sldMkLst>
          <pc:docMk/>
          <pc:sldMk cId="3703436962" sldId="281"/>
        </pc:sldMkLst>
        <pc:spChg chg="mod">
          <ac:chgData name="Karen Fishwick (GP Strategies Corporation)" userId="33f15e13-066a-479e-80bf-1a7da6ba6207" providerId="ADAL" clId="{BFC38D4F-6951-44CC-A305-8F3D6DEB0DEA}" dt="2017-04-25T16:05:25.307" v="18" actId="1076"/>
          <ac:spMkLst>
            <pc:docMk/>
            <pc:sldMk cId="3703436962" sldId="281"/>
            <ac:spMk id="3" creationId="{00000000-0000-0000-0000-000000000000}"/>
          </ac:spMkLst>
        </pc:spChg>
        <pc:picChg chg="del">
          <ac:chgData name="Karen Fishwick (GP Strategies Corporation)" userId="33f15e13-066a-479e-80bf-1a7da6ba6207" providerId="ADAL" clId="{BFC38D4F-6951-44CC-A305-8F3D6DEB0DEA}" dt="2017-04-25T16:05:21.024" v="17" actId="478"/>
          <ac:picMkLst>
            <pc:docMk/>
            <pc:sldMk cId="3703436962" sldId="281"/>
            <ac:picMk id="9" creationId="{00000000-0000-0000-0000-000000000000}"/>
          </ac:picMkLst>
        </pc:picChg>
      </pc:sldChg>
      <pc:sldChg chg="delSp">
        <pc:chgData name="Karen Fishwick (GP Strategies Corporation)" userId="33f15e13-066a-479e-80bf-1a7da6ba6207" providerId="ADAL" clId="{BFC38D4F-6951-44CC-A305-8F3D6DEB0DEA}" dt="2017-04-25T16:03:59.428" v="16" actId="478"/>
        <pc:sldMkLst>
          <pc:docMk/>
          <pc:sldMk cId="566909700" sldId="324"/>
        </pc:sldMkLst>
        <pc:picChg chg="del">
          <ac:chgData name="Karen Fishwick (GP Strategies Corporation)" userId="33f15e13-066a-479e-80bf-1a7da6ba6207" providerId="ADAL" clId="{BFC38D4F-6951-44CC-A305-8F3D6DEB0DEA}" dt="2017-04-25T16:03:59.428" v="16" actId="478"/>
          <ac:picMkLst>
            <pc:docMk/>
            <pc:sldMk cId="566909700" sldId="324"/>
            <ac:picMk id="4" creationId="{00000000-0000-0000-0000-000000000000}"/>
          </ac:picMkLst>
        </pc:picChg>
      </pc:sldChg>
      <pc:sldChg chg="delSp modSp">
        <pc:chgData name="Karen Fishwick (GP Strategies Corporation)" userId="33f15e13-066a-479e-80bf-1a7da6ba6207" providerId="ADAL" clId="{BFC38D4F-6951-44CC-A305-8F3D6DEB0DEA}" dt="2017-04-25T16:03:26.335" v="10" actId="14100"/>
        <pc:sldMkLst>
          <pc:docMk/>
          <pc:sldMk cId="1896905197" sldId="357"/>
        </pc:sldMkLst>
        <pc:spChg chg="mod">
          <ac:chgData name="Karen Fishwick (GP Strategies Corporation)" userId="33f15e13-066a-479e-80bf-1a7da6ba6207" providerId="ADAL" clId="{BFC38D4F-6951-44CC-A305-8F3D6DEB0DEA}" dt="2017-04-25T16:03:26.335" v="10" actId="14100"/>
          <ac:spMkLst>
            <pc:docMk/>
            <pc:sldMk cId="1896905197" sldId="357"/>
            <ac:spMk id="3" creationId="{00000000-0000-0000-0000-000000000000}"/>
          </ac:spMkLst>
        </pc:spChg>
        <pc:picChg chg="del">
          <ac:chgData name="Karen Fishwick (GP Strategies Corporation)" userId="33f15e13-066a-479e-80bf-1a7da6ba6207" providerId="ADAL" clId="{BFC38D4F-6951-44CC-A305-8F3D6DEB0DEA}" dt="2017-04-25T16:03:22.393" v="9" actId="478"/>
          <ac:picMkLst>
            <pc:docMk/>
            <pc:sldMk cId="1896905197" sldId="357"/>
            <ac:picMk id="7" creationId="{00000000-0000-0000-0000-000000000000}"/>
          </ac:picMkLst>
        </pc:picChg>
      </pc:sldChg>
      <pc:sldChg chg="delSp modSp">
        <pc:chgData name="Karen Fishwick (GP Strategies Corporation)" userId="33f15e13-066a-479e-80bf-1a7da6ba6207" providerId="ADAL" clId="{BFC38D4F-6951-44CC-A305-8F3D6DEB0DEA}" dt="2017-04-25T16:03:33.697" v="13" actId="1076"/>
        <pc:sldMkLst>
          <pc:docMk/>
          <pc:sldMk cId="1661316762" sldId="358"/>
        </pc:sldMkLst>
        <pc:spChg chg="mod">
          <ac:chgData name="Karen Fishwick (GP Strategies Corporation)" userId="33f15e13-066a-479e-80bf-1a7da6ba6207" providerId="ADAL" clId="{BFC38D4F-6951-44CC-A305-8F3D6DEB0DEA}" dt="2017-04-25T16:03:33.697" v="13" actId="1076"/>
          <ac:spMkLst>
            <pc:docMk/>
            <pc:sldMk cId="1661316762" sldId="358"/>
            <ac:spMk id="3" creationId="{00000000-0000-0000-0000-000000000000}"/>
          </ac:spMkLst>
        </pc:spChg>
        <pc:picChg chg="del">
          <ac:chgData name="Karen Fishwick (GP Strategies Corporation)" userId="33f15e13-066a-479e-80bf-1a7da6ba6207" providerId="ADAL" clId="{BFC38D4F-6951-44CC-A305-8F3D6DEB0DEA}" dt="2017-04-25T16:03:28.311" v="11" actId="478"/>
          <ac:picMkLst>
            <pc:docMk/>
            <pc:sldMk cId="1661316762" sldId="358"/>
            <ac:picMk id="7" creationId="{00000000-0000-0000-0000-000000000000}"/>
          </ac:picMkLst>
        </pc:picChg>
      </pc:sldChg>
      <pc:sldChg chg="delSp modSp">
        <pc:chgData name="Karen Fishwick (GP Strategies Corporation)" userId="33f15e13-066a-479e-80bf-1a7da6ba6207" providerId="ADAL" clId="{BFC38D4F-6951-44CC-A305-8F3D6DEB0DEA}" dt="2017-04-25T16:03:20.231" v="8" actId="14100"/>
        <pc:sldMkLst>
          <pc:docMk/>
          <pc:sldMk cId="2280883477" sldId="375"/>
        </pc:sldMkLst>
        <pc:spChg chg="mod">
          <ac:chgData name="Karen Fishwick (GP Strategies Corporation)" userId="33f15e13-066a-479e-80bf-1a7da6ba6207" providerId="ADAL" clId="{BFC38D4F-6951-44CC-A305-8F3D6DEB0DEA}" dt="2017-04-25T16:03:20.231" v="8" actId="14100"/>
          <ac:spMkLst>
            <pc:docMk/>
            <pc:sldMk cId="2280883477" sldId="375"/>
            <ac:spMk id="3" creationId="{00000000-0000-0000-0000-000000000000}"/>
          </ac:spMkLst>
        </pc:spChg>
        <pc:picChg chg="del">
          <ac:chgData name="Karen Fishwick (GP Strategies Corporation)" userId="33f15e13-066a-479e-80bf-1a7da6ba6207" providerId="ADAL" clId="{BFC38D4F-6951-44CC-A305-8F3D6DEB0DEA}" dt="2017-04-25T16:03:15.050" v="7" actId="478"/>
          <ac:picMkLst>
            <pc:docMk/>
            <pc:sldMk cId="2280883477" sldId="375"/>
            <ac:picMk id="8" creationId="{00000000-0000-0000-0000-000000000000}"/>
          </ac:picMkLst>
        </pc:picChg>
      </pc:sldChg>
      <pc:sldChg chg="modSp add del">
        <pc:chgData name="Karen Fishwick (GP Strategies Corporation)" userId="33f15e13-066a-479e-80bf-1a7da6ba6207" providerId="ADAL" clId="{BFC38D4F-6951-44CC-A305-8F3D6DEB0DEA}" dt="2017-04-25T16:02:47.810" v="3" actId="0"/>
        <pc:sldMkLst>
          <pc:docMk/>
          <pc:sldMk cId="3148874066" sldId="396"/>
        </pc:sldMkLst>
        <pc:spChg chg="mod">
          <ac:chgData name="Karen Fishwick (GP Strategies Corporation)" userId="33f15e13-066a-479e-80bf-1a7da6ba6207" providerId="ADAL" clId="{BFC38D4F-6951-44CC-A305-8F3D6DEB0DEA}" dt="2017-04-25T16:02:47.810" v="3" actId="0"/>
          <ac:spMkLst>
            <pc:docMk/>
            <pc:sldMk cId="3148874066" sldId="396"/>
            <ac:spMk id="3" creationId="{00000000-0000-0000-0000-000000000000}"/>
          </ac:spMkLst>
        </pc:spChg>
      </pc:sldChg>
    </pc:docChg>
  </pc:docChgLst>
  <pc:docChgLst>
    <pc:chgData name="Hope Rosen" userId="799cf303-53fe-4622-99bf-49e9f21c4c14" providerId="ADAL" clId="{91225D73-FD50-4BA4-9E56-99FD62198B5E}"/>
    <pc:docChg chg="delSld">
      <pc:chgData name="Hope Rosen" userId="799cf303-53fe-4622-99bf-49e9f21c4c14" providerId="ADAL" clId="{91225D73-FD50-4BA4-9E56-99FD62198B5E}" dt="2017-04-25T22:46:22.015" v="0" actId="2696"/>
      <pc:docMkLst>
        <pc:docMk/>
      </pc:docMkLst>
      <pc:sldChg chg="del">
        <pc:chgData name="Hope Rosen" userId="799cf303-53fe-4622-99bf-49e9f21c4c14" providerId="ADAL" clId="{91225D73-FD50-4BA4-9E56-99FD62198B5E}" dt="2017-04-25T22:46:22.015" v="0" actId="2696"/>
        <pc:sldMkLst>
          <pc:docMk/>
          <pc:sldMk cId="566909700" sldId="324"/>
        </pc:sldMkLst>
      </pc:sldChg>
    </pc:docChg>
  </pc:docChgLst>
  <pc:docChgLst>
    <pc:chgData name="Karen Fishwick (GP Strategies Corporation)" userId="33f15e13-066a-479e-80bf-1a7da6ba6207" providerId="ADAL" clId="{FB8A97DF-F04A-4A0A-B933-C40CC38E25FD}"/>
    <pc:docChg chg="modSld">
      <pc:chgData name="Karen Fishwick (GP Strategies Corporation)" userId="33f15e13-066a-479e-80bf-1a7da6ba6207" providerId="ADAL" clId="{FB8A97DF-F04A-4A0A-B933-C40CC38E25FD}" dt="2017-04-25T20:43:55.263" v="8" actId="14100"/>
      <pc:docMkLst>
        <pc:docMk/>
      </pc:docMkLst>
      <pc:sldChg chg="modSp">
        <pc:chgData name="Karen Fishwick (GP Strategies Corporation)" userId="33f15e13-066a-479e-80bf-1a7da6ba6207" providerId="ADAL" clId="{FB8A97DF-F04A-4A0A-B933-C40CC38E25FD}" dt="2017-04-25T20:43:55.263" v="8" actId="14100"/>
        <pc:sldMkLst>
          <pc:docMk/>
          <pc:sldMk cId="3148874066" sldId="396"/>
        </pc:sldMkLst>
        <pc:spChg chg="mod">
          <ac:chgData name="Karen Fishwick (GP Strategies Corporation)" userId="33f15e13-066a-479e-80bf-1a7da6ba6207" providerId="ADAL" clId="{FB8A97DF-F04A-4A0A-B933-C40CC38E25FD}" dt="2017-04-25T20:43:55.263" v="8" actId="14100"/>
          <ac:spMkLst>
            <pc:docMk/>
            <pc:sldMk cId="3148874066" sldId="39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4/25/2017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200">
              <a:solidFill>
                <a:srgbClr val="1E1E1E"/>
              </a:solidFill>
            </a:endParaRPr>
          </a:p>
        </p:txBody>
      </p:sp>
      <p:sp>
        <p:nvSpPr>
          <p:cNvPr id="4" name="Footer Placeholder 3"/>
          <p:cNvSpPr>
            <a:spLocks noGrp="1"/>
          </p:cNvSpPr>
          <p:nvPr>
            <p:ph type="ftr" sz="quarter" idx="10"/>
          </p:nvPr>
        </p:nvSpPr>
        <p:spPr/>
        <p:txBody>
          <a:bodyPr/>
          <a:lstStyle/>
          <a:p>
            <a:pPr marL="0" marR="0" lvl="0" indent="0" algn="l" defTabSz="92278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4/25/2017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7021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a:p>
        </p:txBody>
      </p:sp>
    </p:spTree>
    <p:extLst>
      <p:ext uri="{BB962C8B-B14F-4D97-AF65-F5344CB8AC3E}">
        <p14:creationId xmlns:p14="http://schemas.microsoft.com/office/powerpoint/2010/main" val="288628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a:p>
        </p:txBody>
      </p:sp>
    </p:spTree>
    <p:extLst>
      <p:ext uri="{BB962C8B-B14F-4D97-AF65-F5344CB8AC3E}">
        <p14:creationId xmlns:p14="http://schemas.microsoft.com/office/powerpoint/2010/main" val="434947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27</a:t>
            </a:fld>
            <a:endParaRPr lang="en-US"/>
          </a:p>
        </p:txBody>
      </p:sp>
    </p:spTree>
    <p:extLst>
      <p:ext uri="{BB962C8B-B14F-4D97-AF65-F5344CB8AC3E}">
        <p14:creationId xmlns:p14="http://schemas.microsoft.com/office/powerpoint/2010/main" val="2822675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28</a:t>
            </a:fld>
            <a:endParaRPr lang="en-US"/>
          </a:p>
        </p:txBody>
      </p:sp>
    </p:spTree>
    <p:extLst>
      <p:ext uri="{BB962C8B-B14F-4D97-AF65-F5344CB8AC3E}">
        <p14:creationId xmlns:p14="http://schemas.microsoft.com/office/powerpoint/2010/main" val="3622825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a:p>
        </p:txBody>
      </p:sp>
    </p:spTree>
    <p:extLst>
      <p:ext uri="{BB962C8B-B14F-4D97-AF65-F5344CB8AC3E}">
        <p14:creationId xmlns:p14="http://schemas.microsoft.com/office/powerpoint/2010/main" val="2158384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a:p>
        </p:txBody>
      </p:sp>
    </p:spTree>
    <p:extLst>
      <p:ext uri="{BB962C8B-B14F-4D97-AF65-F5344CB8AC3E}">
        <p14:creationId xmlns:p14="http://schemas.microsoft.com/office/powerpoint/2010/main" val="3277734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31</a:t>
            </a:fld>
            <a:endParaRPr lang="en-US"/>
          </a:p>
        </p:txBody>
      </p:sp>
    </p:spTree>
    <p:extLst>
      <p:ext uri="{BB962C8B-B14F-4D97-AF65-F5344CB8AC3E}">
        <p14:creationId xmlns:p14="http://schemas.microsoft.com/office/powerpoint/2010/main" val="1736247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D4592-6837-45C4-B65B-13E03ECAF0B2}" type="slidenum">
              <a:rPr lang="en-US" smtClean="0"/>
              <a:t>32</a:t>
            </a:fld>
            <a:endParaRPr lang="en-US"/>
          </a:p>
        </p:txBody>
      </p:sp>
    </p:spTree>
    <p:extLst>
      <p:ext uri="{BB962C8B-B14F-4D97-AF65-F5344CB8AC3E}">
        <p14:creationId xmlns:p14="http://schemas.microsoft.com/office/powerpoint/2010/main" val="722937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33</a:t>
            </a:fld>
            <a:endParaRPr lang="en-US"/>
          </a:p>
        </p:txBody>
      </p:sp>
    </p:spTree>
    <p:extLst>
      <p:ext uri="{BB962C8B-B14F-4D97-AF65-F5344CB8AC3E}">
        <p14:creationId xmlns:p14="http://schemas.microsoft.com/office/powerpoint/2010/main" val="2825588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34</a:t>
            </a:fld>
            <a:endParaRPr lang="en-US"/>
          </a:p>
        </p:txBody>
      </p:sp>
    </p:spTree>
    <p:extLst>
      <p:ext uri="{BB962C8B-B14F-4D97-AF65-F5344CB8AC3E}">
        <p14:creationId xmlns:p14="http://schemas.microsoft.com/office/powerpoint/2010/main" val="4211448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err="1">
                <a:solidFill>
                  <a:schemeClr val="tx1"/>
                </a:solidFill>
                <a:effectLst/>
                <a:latin typeface="+mn-lt"/>
                <a:ea typeface="+mn-ea"/>
                <a:cs typeface="+mn-cs"/>
              </a:rPr>
              <a:t>FusionTomo</a:t>
            </a:r>
            <a:r>
              <a:rPr lang="en-US" sz="1200" kern="1200">
                <a:solidFill>
                  <a:schemeClr val="tx1"/>
                </a:solidFill>
                <a:effectLst/>
                <a:latin typeface="+mn-lt"/>
                <a:ea typeface="+mn-ea"/>
                <a:cs typeface="+mn-cs"/>
              </a:rPr>
              <a:t> Inc. manufactures, sells, distributes, and services parts for major appliances and HVAC systems for large corporations and independent firms. The ordering system is currently housed in Azure on IaaS SQL server instances. Initially, the ordering process was done mainly via phone and expanded to email. Recently, the company has moved to an internet based ordering system with IIS Web Servers in Azure housing the front-end application for the ordering, invoicing, and support options.</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They have grown into a viable, sustainable business and would like their technology to mirror the growth and sustainability. This would help cement their reputation in the industry and go a long way to assist their future growth. While business impact analysis (BIA) has not officially been performed, they have an overall plan of wanting to restore from an issue within 4 hours and recover to within the last 8 hours if at all possible.</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There is no overall IT shop for </a:t>
            </a:r>
            <a:r>
              <a:rPr lang="en-US" sz="1200" kern="1200" err="1">
                <a:solidFill>
                  <a:schemeClr val="tx1"/>
                </a:solidFill>
                <a:effectLst/>
                <a:latin typeface="+mn-lt"/>
                <a:ea typeface="+mn-ea"/>
                <a:cs typeface="+mn-cs"/>
              </a:rPr>
              <a:t>FusionTomo</a:t>
            </a:r>
            <a:r>
              <a:rPr lang="en-US" sz="1200" kern="1200">
                <a:solidFill>
                  <a:schemeClr val="tx1"/>
                </a:solidFill>
                <a:effectLst/>
                <a:latin typeface="+mn-lt"/>
                <a:ea typeface="+mn-ea"/>
                <a:cs typeface="+mn-cs"/>
              </a:rPr>
              <a:t> Inc. as such. They are pretty much a classic IT company that doesn’t have deep experience in the interactivity of all the </a:t>
            </a:r>
          </a:p>
          <a:p>
            <a:r>
              <a:rPr lang="en-US" sz="1200" kern="1200">
                <a:solidFill>
                  <a:schemeClr val="tx1"/>
                </a:solidFill>
                <a:effectLst/>
                <a:latin typeface="+mn-lt"/>
                <a:ea typeface="+mn-ea"/>
                <a:cs typeface="+mn-cs"/>
              </a:rPr>
              <a:t>components. They have rolled out sections and departments successfully, but now as the technology matures, they are in need of guidance for their deployments. </a:t>
            </a:r>
          </a:p>
          <a:p>
            <a:r>
              <a:rPr lang="en-US" sz="1200" kern="1200">
                <a:solidFill>
                  <a:schemeClr val="tx1"/>
                </a:solidFill>
                <a:effectLst/>
                <a:latin typeface="+mn-lt"/>
                <a:ea typeface="+mn-ea"/>
                <a:cs typeface="+mn-cs"/>
              </a:rPr>
              <a:t>Currently, there are 3 branch offices located throughout the U.S. One is in the mid-West, another is on the East Coast and the third is located on the West Coast. Discussions are in progress to grow the business to Europe and a possibility of factories in Mexico and Asia.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Each branch office is small enough that there are no servers housed on-site. Each location has direct connectivity to corporate resources through a VPN connection to the Austin headquarters. Email is accessed via web as is the main ordering application.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At times, various branch offices have experienced connectivity issues due to the internet service provider having issues with the corporate office connection. While there is some understanding of these occurrences, there is a desire to provide a way to resolve this as growth continues. Employees work from home when this occurs.</a:t>
            </a:r>
            <a:endParaRPr lang="en-US"/>
          </a:p>
        </p:txBody>
      </p:sp>
      <p:sp>
        <p:nvSpPr>
          <p:cNvPr id="4" name="Slide Number Placeholder 3"/>
          <p:cNvSpPr>
            <a:spLocks noGrp="1"/>
          </p:cNvSpPr>
          <p:nvPr>
            <p:ph type="sldNum" sz="quarter" idx="10"/>
          </p:nvPr>
        </p:nvSpPr>
        <p:spPr/>
        <p:txBody>
          <a:bodyPr/>
          <a:lstStyle/>
          <a:p>
            <a:fld id="{148D4592-6837-45C4-B65B-13E03ECAF0B2}" type="slidenum">
              <a:rPr lang="en-US" smtClean="0"/>
              <a:t>3</a:t>
            </a:fld>
            <a:endParaRPr lang="en-US"/>
          </a:p>
        </p:txBody>
      </p:sp>
    </p:spTree>
    <p:extLst>
      <p:ext uri="{BB962C8B-B14F-4D97-AF65-F5344CB8AC3E}">
        <p14:creationId xmlns:p14="http://schemas.microsoft.com/office/powerpoint/2010/main" val="1461259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D4592-6837-45C4-B65B-13E03ECAF0B2}" type="slidenum">
              <a:rPr lang="en-US" smtClean="0"/>
              <a:t>35</a:t>
            </a:fld>
            <a:endParaRPr lang="en-US"/>
          </a:p>
        </p:txBody>
      </p:sp>
    </p:spTree>
    <p:extLst>
      <p:ext uri="{BB962C8B-B14F-4D97-AF65-F5344CB8AC3E}">
        <p14:creationId xmlns:p14="http://schemas.microsoft.com/office/powerpoint/2010/main" val="3741348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36</a:t>
            </a:fld>
            <a:endParaRPr lang="en-US"/>
          </a:p>
        </p:txBody>
      </p:sp>
    </p:spTree>
    <p:extLst>
      <p:ext uri="{BB962C8B-B14F-4D97-AF65-F5344CB8AC3E}">
        <p14:creationId xmlns:p14="http://schemas.microsoft.com/office/powerpoint/2010/main" val="19557931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D4592-6837-45C4-B65B-13E03ECAF0B2}" type="slidenum">
              <a:rPr lang="en-US" smtClean="0"/>
              <a:t>37</a:t>
            </a:fld>
            <a:endParaRPr lang="en-US"/>
          </a:p>
        </p:txBody>
      </p:sp>
    </p:spTree>
    <p:extLst>
      <p:ext uri="{BB962C8B-B14F-4D97-AF65-F5344CB8AC3E}">
        <p14:creationId xmlns:p14="http://schemas.microsoft.com/office/powerpoint/2010/main" val="922531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38</a:t>
            </a:fld>
            <a:endParaRPr lang="en-US"/>
          </a:p>
        </p:txBody>
      </p:sp>
    </p:spTree>
    <p:extLst>
      <p:ext uri="{BB962C8B-B14F-4D97-AF65-F5344CB8AC3E}">
        <p14:creationId xmlns:p14="http://schemas.microsoft.com/office/powerpoint/2010/main" val="3899541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39</a:t>
            </a:fld>
            <a:endParaRPr lang="en-US"/>
          </a:p>
        </p:txBody>
      </p:sp>
    </p:spTree>
    <p:extLst>
      <p:ext uri="{BB962C8B-B14F-4D97-AF65-F5344CB8AC3E}">
        <p14:creationId xmlns:p14="http://schemas.microsoft.com/office/powerpoint/2010/main" val="40121009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40</a:t>
            </a:fld>
            <a:endParaRPr lang="en-US"/>
          </a:p>
        </p:txBody>
      </p:sp>
    </p:spTree>
    <p:extLst>
      <p:ext uri="{BB962C8B-B14F-4D97-AF65-F5344CB8AC3E}">
        <p14:creationId xmlns:p14="http://schemas.microsoft.com/office/powerpoint/2010/main" val="26751112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41</a:t>
            </a:fld>
            <a:endParaRPr lang="en-US"/>
          </a:p>
        </p:txBody>
      </p:sp>
    </p:spTree>
    <p:extLst>
      <p:ext uri="{BB962C8B-B14F-4D97-AF65-F5344CB8AC3E}">
        <p14:creationId xmlns:p14="http://schemas.microsoft.com/office/powerpoint/2010/main" val="28829303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D4592-6837-45C4-B65B-13E03ECAF0B2}" type="slidenum">
              <a:rPr lang="en-US" smtClean="0"/>
              <a:t>42</a:t>
            </a:fld>
            <a:endParaRPr lang="en-US"/>
          </a:p>
        </p:txBody>
      </p:sp>
    </p:spTree>
    <p:extLst>
      <p:ext uri="{BB962C8B-B14F-4D97-AF65-F5344CB8AC3E}">
        <p14:creationId xmlns:p14="http://schemas.microsoft.com/office/powerpoint/2010/main" val="1008654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D4592-6837-45C4-B65B-13E03ECAF0B2}" type="slidenum">
              <a:rPr lang="en-US" smtClean="0"/>
              <a:t>43</a:t>
            </a:fld>
            <a:endParaRPr lang="en-US"/>
          </a:p>
        </p:txBody>
      </p:sp>
    </p:spTree>
    <p:extLst>
      <p:ext uri="{BB962C8B-B14F-4D97-AF65-F5344CB8AC3E}">
        <p14:creationId xmlns:p14="http://schemas.microsoft.com/office/powerpoint/2010/main" val="7208649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D4592-6837-45C4-B65B-13E03ECAF0B2}" type="slidenum">
              <a:rPr lang="en-US" smtClean="0"/>
              <a:t>44</a:t>
            </a:fld>
            <a:endParaRPr lang="en-US"/>
          </a:p>
        </p:txBody>
      </p:sp>
    </p:spTree>
    <p:extLst>
      <p:ext uri="{BB962C8B-B14F-4D97-AF65-F5344CB8AC3E}">
        <p14:creationId xmlns:p14="http://schemas.microsoft.com/office/powerpoint/2010/main" val="866260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err="1">
                <a:solidFill>
                  <a:schemeClr val="tx1"/>
                </a:solidFill>
                <a:effectLst/>
                <a:latin typeface="+mn-lt"/>
                <a:ea typeface="+mn-ea"/>
                <a:cs typeface="+mn-cs"/>
              </a:rPr>
              <a:t>FusionTomo</a:t>
            </a:r>
            <a:r>
              <a:rPr lang="en-US" sz="1200" kern="1200">
                <a:solidFill>
                  <a:schemeClr val="tx1"/>
                </a:solidFill>
                <a:effectLst/>
                <a:latin typeface="+mn-lt"/>
                <a:ea typeface="+mn-ea"/>
                <a:cs typeface="+mn-cs"/>
              </a:rPr>
              <a:t> Inc. manufactures, sells, distributes, and services parts for major appliances and HVAC systems for large corporations and independent firms. The ordering system is currently housed in Azure on IaaS SQL server instances. Initially, the ordering process was done mainly via phone and expanded to email. Recently, the company has moved to an internet based ordering system with IIS Web Servers in Azure housing the front-end application for the ordering, invoicing, and support options.</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They have grown into a viable, sustainable business and would like their technology to mirror the growth and sustainability. This would help cement their reputation in the industry and go a long way to assist their future growth. While business impact analysis (BIA) has not officially been performed, they have an overall plan of wanting to restore from an issue within 4 hours and recover to within the last 8 hours if at all possible.</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There is no overall IT shop for </a:t>
            </a:r>
            <a:r>
              <a:rPr lang="en-US" sz="1200" kern="1200" err="1">
                <a:solidFill>
                  <a:schemeClr val="tx1"/>
                </a:solidFill>
                <a:effectLst/>
                <a:latin typeface="+mn-lt"/>
                <a:ea typeface="+mn-ea"/>
                <a:cs typeface="+mn-cs"/>
              </a:rPr>
              <a:t>FusionTomo</a:t>
            </a:r>
            <a:r>
              <a:rPr lang="en-US" sz="1200" kern="1200">
                <a:solidFill>
                  <a:schemeClr val="tx1"/>
                </a:solidFill>
                <a:effectLst/>
                <a:latin typeface="+mn-lt"/>
                <a:ea typeface="+mn-ea"/>
                <a:cs typeface="+mn-cs"/>
              </a:rPr>
              <a:t> Inc. as such. They are pretty much a classic IT company that doesn’t have deep experience in the interactivity of all the </a:t>
            </a:r>
          </a:p>
          <a:p>
            <a:r>
              <a:rPr lang="en-US" sz="1200" kern="1200">
                <a:solidFill>
                  <a:schemeClr val="tx1"/>
                </a:solidFill>
                <a:effectLst/>
                <a:latin typeface="+mn-lt"/>
                <a:ea typeface="+mn-ea"/>
                <a:cs typeface="+mn-cs"/>
              </a:rPr>
              <a:t>components. They have rolled out sections and departments successfully, but now as the technology matures, they are in need of guidance for their deployments. </a:t>
            </a:r>
          </a:p>
          <a:p>
            <a:r>
              <a:rPr lang="en-US" sz="1200" kern="1200">
                <a:solidFill>
                  <a:schemeClr val="tx1"/>
                </a:solidFill>
                <a:effectLst/>
                <a:latin typeface="+mn-lt"/>
                <a:ea typeface="+mn-ea"/>
                <a:cs typeface="+mn-cs"/>
              </a:rPr>
              <a:t>Currently, there are 3 branch offices located throughout the U.S. One is in the mid-West, another is on the East Coast and the third is located on the West Coast. Discussions are in progress to grow the business to Europe and a possibility of factories in Mexico and Asia.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Each branch office is small enough that there are no servers housed on-site. Each location has direct connectivity to corporate resources through a VPN connection to the Austin headquarters. Email is accessed via web as is the main ordering application.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At times, various branch offices have experienced connectivity issues due to the internet service provider having issues with the corporate office connection. While there is some understanding of these occurrences, there is a desire to provide a way to resolve this as growth continues. Employees work from home when this occurs.</a:t>
            </a:r>
            <a:endParaRPr lang="en-US"/>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a:p>
        </p:txBody>
      </p:sp>
    </p:spTree>
    <p:extLst>
      <p:ext uri="{BB962C8B-B14F-4D97-AF65-F5344CB8AC3E}">
        <p14:creationId xmlns:p14="http://schemas.microsoft.com/office/powerpoint/2010/main" val="28749475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D4592-6837-45C4-B65B-13E03ECAF0B2}" type="slidenum">
              <a:rPr lang="en-US" smtClean="0"/>
              <a:t>45</a:t>
            </a:fld>
            <a:endParaRPr lang="en-US"/>
          </a:p>
        </p:txBody>
      </p:sp>
    </p:spTree>
    <p:extLst>
      <p:ext uri="{BB962C8B-B14F-4D97-AF65-F5344CB8AC3E}">
        <p14:creationId xmlns:p14="http://schemas.microsoft.com/office/powerpoint/2010/main" val="19843240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D4592-6837-45C4-B65B-13E03ECAF0B2}" type="slidenum">
              <a:rPr lang="en-US" smtClean="0"/>
              <a:t>46</a:t>
            </a:fld>
            <a:endParaRPr lang="en-US"/>
          </a:p>
        </p:txBody>
      </p:sp>
    </p:spTree>
    <p:extLst>
      <p:ext uri="{BB962C8B-B14F-4D97-AF65-F5344CB8AC3E}">
        <p14:creationId xmlns:p14="http://schemas.microsoft.com/office/powerpoint/2010/main" val="12204947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D4592-6837-45C4-B65B-13E03ECAF0B2}" type="slidenum">
              <a:rPr lang="en-US" smtClean="0"/>
              <a:t>47</a:t>
            </a:fld>
            <a:endParaRPr lang="en-US"/>
          </a:p>
        </p:txBody>
      </p:sp>
    </p:spTree>
    <p:extLst>
      <p:ext uri="{BB962C8B-B14F-4D97-AF65-F5344CB8AC3E}">
        <p14:creationId xmlns:p14="http://schemas.microsoft.com/office/powerpoint/2010/main" val="4206497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Recently, under the overall guidance of Lewis Franklin (Head of Infrastructure and Operations), individual departments have been taking the servers from their scope of influence into Azure. The Active Directory Domain Services team has deployed a few IaaS Domain Controller Virtual Machines to a single region close to the Austin office in South Central U.S. There has been some effort to follow the guidance of Microsoft on the use of Active Directory in Azure, but there are some gaps in the configuration.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The web application team has also deployed Internet Information Servers (IIS) VMs within the same South Central U.S. region. While they do not have administrative rights for the database machines that provide database services for the web application, they do have database rights and can access the databases through normal SQL toolsets.</a:t>
            </a:r>
          </a:p>
          <a:p>
            <a:r>
              <a:rPr lang="en-US" sz="1200" kern="1200">
                <a:solidFill>
                  <a:schemeClr val="tx1"/>
                </a:solidFill>
                <a:effectLst/>
                <a:latin typeface="+mn-lt"/>
                <a:ea typeface="+mn-ea"/>
                <a:cs typeface="+mn-cs"/>
              </a:rPr>
              <a:t>Taking their cue from the AD and Web teams, the Database Administrators have also rolled out their SQL servers onto IaaS Virtual Machines, choosing to host them in the South Central U.S. region as well from a performance standpoint.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The R&amp;D department has recently been tasked with moving servers into Azure.</a:t>
            </a:r>
            <a:r>
              <a:rPr lang="en-US" sz="1200" kern="1200" baseline="0">
                <a:solidFill>
                  <a:schemeClr val="tx1"/>
                </a:solidFill>
                <a:effectLst/>
                <a:latin typeface="+mn-lt"/>
                <a:ea typeface="+mn-ea"/>
                <a:cs typeface="+mn-cs"/>
              </a:rPr>
              <a:t> To date, t</a:t>
            </a:r>
            <a:r>
              <a:rPr lang="en-US" sz="1200" kern="1200">
                <a:solidFill>
                  <a:schemeClr val="tx1"/>
                </a:solidFill>
                <a:effectLst/>
                <a:latin typeface="+mn-lt"/>
                <a:ea typeface="+mn-ea"/>
                <a:cs typeface="+mn-cs"/>
              </a:rPr>
              <a:t>hey have around 35-40 VMs provisioned already, but anticipate continued growth. All their</a:t>
            </a:r>
            <a:r>
              <a:rPr lang="en-US" sz="1200" kern="1200" baseline="0">
                <a:solidFill>
                  <a:schemeClr val="tx1"/>
                </a:solidFill>
                <a:effectLst/>
                <a:latin typeface="+mn-lt"/>
                <a:ea typeface="+mn-ea"/>
                <a:cs typeface="+mn-cs"/>
              </a:rPr>
              <a:t> servers are deployed into the same storage account.</a:t>
            </a:r>
            <a:endParaRPr lang="en-US" sz="1200" kern="1200">
              <a:solidFill>
                <a:schemeClr val="tx1"/>
              </a:solidFill>
              <a:effectLst/>
              <a:latin typeface="+mn-lt"/>
              <a:ea typeface="+mn-ea"/>
              <a:cs typeface="+mn-cs"/>
            </a:endParaRP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err="1">
                <a:solidFill>
                  <a:schemeClr val="tx1"/>
                </a:solidFill>
                <a:effectLst/>
                <a:latin typeface="+mn-lt"/>
                <a:ea typeface="+mn-ea"/>
                <a:cs typeface="+mn-cs"/>
              </a:rPr>
              <a:t>FusionTomo</a:t>
            </a:r>
            <a:r>
              <a:rPr lang="en-US" sz="1200" kern="1200">
                <a:solidFill>
                  <a:schemeClr val="tx1"/>
                </a:solidFill>
                <a:effectLst/>
                <a:latin typeface="+mn-lt"/>
                <a:ea typeface="+mn-ea"/>
                <a:cs typeface="+mn-cs"/>
              </a:rPr>
              <a:t> Inc. is currently connected via a Windows Server RRAS VPN connection to Azure via a Site-to-Site Gateway in the South Central U.S. location. They are looking for options to provide redundancy for the hybrid connectivity to Azure due to some recent connectivity issues.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While this has served them well, there are some personnel who are beginning to be concerned that all of the servers are located in one region. While they know the Azure Datacenter is located in San Antonio, the recent floods in the Houston area have caused concern for key personnel. Many are questioning if this is such a good idea for </a:t>
            </a:r>
            <a:r>
              <a:rPr lang="en-US" sz="1200" kern="1200" err="1">
                <a:solidFill>
                  <a:schemeClr val="tx1"/>
                </a:solidFill>
                <a:effectLst/>
                <a:latin typeface="+mn-lt"/>
                <a:ea typeface="+mn-ea"/>
                <a:cs typeface="+mn-cs"/>
              </a:rPr>
              <a:t>FusionTomo</a:t>
            </a:r>
            <a:r>
              <a:rPr lang="en-US" sz="1200" kern="1200">
                <a:solidFill>
                  <a:schemeClr val="tx1"/>
                </a:solidFill>
                <a:effectLst/>
                <a:latin typeface="+mn-lt"/>
                <a:ea typeface="+mn-ea"/>
                <a:cs typeface="+mn-cs"/>
              </a:rPr>
              <a:t> Inc. Janet Lewis (Business Continuity Team Director) says that, “It appears that while services have moved to the cloud, the overall paradigm hasn’t moved from the single Datacenter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Over a recent 3-day Holiday weekend, there was an incident with one of the ADDS DCs where the disk drive housing the AD DS database file filled up and corrupted the copy of the AD DS DB. This prompted a high-priority support call to Microsoft. While the damage was mitigated, the team was fortunate that the consequences were minimal.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Retroactively, checks were made on some other IaaS disk drives and there were a number of them that were getting close to filling up due to teams not proactively monitoring their role servers. Key team members are now calling for a proactive approach to monitoring OS disk and data disk free space as well as other items.</a:t>
            </a:r>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a:p>
        </p:txBody>
      </p:sp>
    </p:spTree>
    <p:extLst>
      <p:ext uri="{BB962C8B-B14F-4D97-AF65-F5344CB8AC3E}">
        <p14:creationId xmlns:p14="http://schemas.microsoft.com/office/powerpoint/2010/main" val="635398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The HR team has requested that they move their server infrastructure into Azure and the process has begun. Their organization has a policy that they create a new storage account for each VM in the subscription. They have deployed about 40-50 VMs but anticipate growth that will more than double the size of their deployment numbers.</a:t>
            </a:r>
          </a:p>
          <a:p>
            <a:endParaRPr lang="en-US"/>
          </a:p>
          <a:p>
            <a:r>
              <a:rPr lang="en-US" sz="1200" kern="1200">
                <a:solidFill>
                  <a:schemeClr val="tx1"/>
                </a:solidFill>
                <a:effectLst/>
                <a:latin typeface="+mn-lt"/>
                <a:ea typeface="+mn-ea"/>
                <a:cs typeface="+mn-cs"/>
              </a:rPr>
              <a:t>Richard Wade (Infrastructure Lead), would really like to see a way for the overall Azure infrastructure to be made resilient so as to be able to recover from a region-wide service disruption. He also is highly interested in protecting against data corruption or even accidental deletion of data or virtual machines.</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For the current Active Directory Azure implementation, the team has deployed a single ADDS DC in the South Central U.S. Region. It is running on a D1 Standard Instance with only the OS Disk. Both the NTDS folder containing the Active Directory DB and the SYSVOL folders are located on the OS disk, or drive C:\. No additional configuration changes were made to the IaaS VM for this DC.</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Additionally, the Azure SQL and Web site implementation were combined into the same South Central U.S. region as mentioned earlier. SQL has been deployed as a Single Node server with multiple disks. One disk is utilized for the data, the other disk is for backup and log file storage. The team configured SQL backups to be stored on geo-replicated storage in Azure on Standard storage.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They have deployed a load balancer for the web servers and configured a default health probe to monitor the servers in the load balanced pool. When they need scalability, they manually configure another web server and often leave it running even after the need for the scaling has long since passed.</a:t>
            </a:r>
          </a:p>
          <a:p>
            <a:endParaRPr lang="en-US" sz="1200" kern="1200">
              <a:solidFill>
                <a:schemeClr val="tx1"/>
              </a:solidFill>
              <a:effectLst/>
              <a:latin typeface="+mn-lt"/>
              <a:ea typeface="+mn-ea"/>
              <a:cs typeface="+mn-cs"/>
            </a:endParaRPr>
          </a:p>
          <a:p>
            <a:r>
              <a:rPr lang="en-US" sz="1200" kern="1200" err="1">
                <a:solidFill>
                  <a:schemeClr val="tx1"/>
                </a:solidFill>
                <a:effectLst/>
                <a:latin typeface="+mn-lt"/>
                <a:ea typeface="+mn-ea"/>
                <a:cs typeface="+mn-cs"/>
              </a:rPr>
              <a:t>FusionTomo</a:t>
            </a:r>
            <a:r>
              <a:rPr lang="en-US" sz="1200" kern="1200">
                <a:solidFill>
                  <a:schemeClr val="tx1"/>
                </a:solidFill>
                <a:effectLst/>
                <a:latin typeface="+mn-lt"/>
                <a:ea typeface="+mn-ea"/>
                <a:cs typeface="+mn-cs"/>
              </a:rPr>
              <a:t> Inc. has received multiple complaints from customers at times when they have intermittently received HTTP 500 errors on the website. Upon investigation, it was discovered that a recent deployment failed on one of the servers in the farm and resulted in files not being correctly copied to this server. </a:t>
            </a:r>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a:p>
        </p:txBody>
      </p:sp>
    </p:spTree>
    <p:extLst>
      <p:ext uri="{BB962C8B-B14F-4D97-AF65-F5344CB8AC3E}">
        <p14:creationId xmlns:p14="http://schemas.microsoft.com/office/powerpoint/2010/main" val="346201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a:p>
        </p:txBody>
      </p:sp>
    </p:spTree>
    <p:extLst>
      <p:ext uri="{BB962C8B-B14F-4D97-AF65-F5344CB8AC3E}">
        <p14:creationId xmlns:p14="http://schemas.microsoft.com/office/powerpoint/2010/main" val="13537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D4592-6837-45C4-B65B-13E03ECAF0B2}" type="slidenum">
              <a:rPr lang="en-US" smtClean="0"/>
              <a:t>13</a:t>
            </a:fld>
            <a:endParaRPr lang="en-US"/>
          </a:p>
        </p:txBody>
      </p:sp>
    </p:spTree>
    <p:extLst>
      <p:ext uri="{BB962C8B-B14F-4D97-AF65-F5344CB8AC3E}">
        <p14:creationId xmlns:p14="http://schemas.microsoft.com/office/powerpoint/2010/main" val="2012625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D4592-6837-45C4-B65B-13E03ECAF0B2}" type="slidenum">
              <a:rPr lang="en-US" smtClean="0"/>
              <a:t>14</a:t>
            </a:fld>
            <a:endParaRPr lang="en-US"/>
          </a:p>
        </p:txBody>
      </p:sp>
    </p:spTree>
    <p:extLst>
      <p:ext uri="{BB962C8B-B14F-4D97-AF65-F5344CB8AC3E}">
        <p14:creationId xmlns:p14="http://schemas.microsoft.com/office/powerpoint/2010/main" val="3886773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Basic gateway is now 100Mbps </a:t>
            </a:r>
          </a:p>
          <a:p>
            <a:r>
              <a:rPr lang="en-US"/>
              <a:t>https://docs.microsoft.com/en-us/azure/vpn-gateway/vpn-gateway-about-vpngateways</a:t>
            </a:r>
          </a:p>
          <a:p>
            <a:endParaRPr lang="en-US"/>
          </a:p>
        </p:txBody>
      </p:sp>
      <p:sp>
        <p:nvSpPr>
          <p:cNvPr id="4" name="Slide Number Placeholder 3"/>
          <p:cNvSpPr>
            <a:spLocks noGrp="1"/>
          </p:cNvSpPr>
          <p:nvPr>
            <p:ph type="sldNum" sz="quarter" idx="10"/>
          </p:nvPr>
        </p:nvSpPr>
        <p:spPr/>
        <p:txBody>
          <a:bodyPr/>
          <a:lstStyle/>
          <a:p>
            <a:fld id="{148D4592-6837-45C4-B65B-13E03ECAF0B2}" type="slidenum">
              <a:rPr lang="en-US" smtClean="0"/>
              <a:t>15</a:t>
            </a:fld>
            <a:endParaRPr lang="en-US"/>
          </a:p>
        </p:txBody>
      </p:sp>
    </p:spTree>
    <p:extLst>
      <p:ext uri="{BB962C8B-B14F-4D97-AF65-F5344CB8AC3E}">
        <p14:creationId xmlns:p14="http://schemas.microsoft.com/office/powerpoint/2010/main" val="814882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69E2D-BE99-46AB-811D-1E4087AC2C9C}" type="datetimeFigureOut">
              <a:rPr lang="en-US" smtClean="0"/>
              <a:t>4/25/2017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FC7F07-6FF4-4875-87AF-E29F13772BA6}" type="slidenum">
              <a:rPr lang="en-US" smtClean="0"/>
              <a:t>‹#›</a:t>
            </a:fld>
            <a:endParaRPr lang="en-US"/>
          </a:p>
        </p:txBody>
      </p:sp>
    </p:spTree>
    <p:extLst>
      <p:ext uri="{BB962C8B-B14F-4D97-AF65-F5344CB8AC3E}">
        <p14:creationId xmlns:p14="http://schemas.microsoft.com/office/powerpoint/2010/main" val="192744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E69E2D-BE99-46AB-811D-1E4087AC2C9C}"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C7F07-6FF4-4875-87AF-E29F13772BA6}" type="slidenum">
              <a:rPr lang="en-US" smtClean="0"/>
              <a:t>‹#›</a:t>
            </a:fld>
            <a:endParaRPr lang="en-US"/>
          </a:p>
        </p:txBody>
      </p:sp>
    </p:spTree>
    <p:extLst>
      <p:ext uri="{BB962C8B-B14F-4D97-AF65-F5344CB8AC3E}">
        <p14:creationId xmlns:p14="http://schemas.microsoft.com/office/powerpoint/2010/main" val="392625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E69E2D-BE99-46AB-811D-1E4087AC2C9C}"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C7F07-6FF4-4875-87AF-E29F13772BA6}" type="slidenum">
              <a:rPr lang="en-US" smtClean="0"/>
              <a:t>‹#›</a:t>
            </a:fld>
            <a:endParaRPr lang="en-US"/>
          </a:p>
        </p:txBody>
      </p:sp>
    </p:spTree>
    <p:extLst>
      <p:ext uri="{BB962C8B-B14F-4D97-AF65-F5344CB8AC3E}">
        <p14:creationId xmlns:p14="http://schemas.microsoft.com/office/powerpoint/2010/main" val="113070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69E2D-BE99-46AB-811D-1E4087AC2C9C}"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C7F07-6FF4-4875-87AF-E29F13772BA6}" type="slidenum">
              <a:rPr lang="en-US" smtClean="0"/>
              <a:t>‹#›</a:t>
            </a:fld>
            <a:endParaRPr lang="en-US"/>
          </a:p>
        </p:txBody>
      </p:sp>
    </p:spTree>
    <p:extLst>
      <p:ext uri="{BB962C8B-B14F-4D97-AF65-F5344CB8AC3E}">
        <p14:creationId xmlns:p14="http://schemas.microsoft.com/office/powerpoint/2010/main" val="358630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69E2D-BE99-46AB-811D-1E4087AC2C9C}"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C7F07-6FF4-4875-87AF-E29F13772BA6}" type="slidenum">
              <a:rPr lang="en-US" smtClean="0"/>
              <a:t>‹#›</a:t>
            </a:fld>
            <a:endParaRPr lang="en-US"/>
          </a:p>
        </p:txBody>
      </p:sp>
    </p:spTree>
    <p:extLst>
      <p:ext uri="{BB962C8B-B14F-4D97-AF65-F5344CB8AC3E}">
        <p14:creationId xmlns:p14="http://schemas.microsoft.com/office/powerpoint/2010/main" val="1389684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84521111"/>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2574126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33993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564841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052578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57918140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021867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30294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940351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222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88888017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7213544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35803093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96692640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7497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538769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488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012726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90871381"/>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56452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302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nfopeda Media Titl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77815"/>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2" y="3877277"/>
            <a:ext cx="4840694" cy="717249"/>
          </a:xfrm>
        </p:spPr>
        <p:txBody>
          <a:bodyPr lIns="164592" tIns="109728" rIns="164592" bIns="109728">
            <a:noAutofit/>
          </a:bodyPr>
          <a:lstStyle>
            <a:lvl1pPr marL="0" indent="0">
              <a:spcBef>
                <a:spcPts val="0"/>
              </a:spcBef>
              <a:buNone/>
              <a:defRPr lang="en-US" sz="3137" kern="1200" spc="0" baseline="0" dirty="0">
                <a:gradFill>
                  <a:gsLst>
                    <a:gs pos="91000">
                      <a:schemeClr val="tx1"/>
                    </a:gs>
                    <a:gs pos="0">
                      <a:schemeClr val="tx1"/>
                    </a:gs>
                  </a:gsLst>
                  <a:lin ang="5400000" scaled="0"/>
                </a:gradFill>
                <a:latin typeface="+mj-lt"/>
                <a:ea typeface="+mn-ea"/>
                <a:cs typeface="+mn-cs"/>
              </a:defRPr>
            </a:lvl1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10" name="Picture 9"/>
            <p:cNvPicPr>
              <a:picLocks noChangeAspect="1"/>
            </p:cNvPicPr>
            <p:nvPr/>
          </p:nvPicPr>
          <p:blipFill>
            <a:blip r:embed="rId2"/>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19" name="Freeform 13"/>
          <p:cNvSpPr>
            <a:spLocks/>
          </p:cNvSpPr>
          <p:nvPr userDrawn="1"/>
        </p:nvSpPr>
        <p:spPr bwMode="auto">
          <a:xfrm>
            <a:off x="5039902" y="6253958"/>
            <a:ext cx="5458248" cy="225240"/>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chemeClr val="bg2">
              <a:lumMod val="50000"/>
              <a:alpha val="83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89" name="Group 188"/>
          <p:cNvGrpSpPr/>
          <p:nvPr userDrawn="1"/>
        </p:nvGrpSpPr>
        <p:grpSpPr>
          <a:xfrm>
            <a:off x="0" y="641235"/>
            <a:ext cx="12203844" cy="6277334"/>
            <a:chOff x="0" y="641235"/>
            <a:chExt cx="12203844" cy="6277334"/>
          </a:xfrm>
        </p:grpSpPr>
        <p:sp>
          <p:nvSpPr>
            <p:cNvPr id="187" name="Rectangle 186"/>
            <p:cNvSpPr/>
            <p:nvPr userDrawn="1"/>
          </p:nvSpPr>
          <p:spPr bwMode="auto">
            <a:xfrm>
              <a:off x="10874676" y="5506804"/>
              <a:ext cx="1329168" cy="79644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5" name="Rectangle 184"/>
            <p:cNvSpPr/>
            <p:nvPr userDrawn="1"/>
          </p:nvSpPr>
          <p:spPr bwMode="auto">
            <a:xfrm>
              <a:off x="5865069" y="2822932"/>
              <a:ext cx="1324441" cy="361577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6" name="Rectangle 185"/>
            <p:cNvSpPr/>
            <p:nvPr userDrawn="1"/>
          </p:nvSpPr>
          <p:spPr bwMode="auto">
            <a:xfrm>
              <a:off x="9674727" y="4210957"/>
              <a:ext cx="1329168" cy="2196474"/>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11"/>
            <p:cNvSpPr>
              <a:spLocks/>
            </p:cNvSpPr>
            <p:nvPr userDrawn="1"/>
          </p:nvSpPr>
          <p:spPr bwMode="auto">
            <a:xfrm>
              <a:off x="0" y="3961101"/>
              <a:ext cx="12192000" cy="2429785"/>
            </a:xfrm>
            <a:custGeom>
              <a:avLst/>
              <a:gdLst>
                <a:gd name="T0" fmla="*/ 4468 w 4666"/>
                <a:gd name="T1" fmla="*/ 394 h 887"/>
                <a:gd name="T2" fmla="*/ 4208 w 4666"/>
                <a:gd name="T3" fmla="*/ 497 h 887"/>
                <a:gd name="T4" fmla="*/ 4019 w 4666"/>
                <a:gd name="T5" fmla="*/ 257 h 887"/>
                <a:gd name="T6" fmla="*/ 3962 w 4666"/>
                <a:gd name="T7" fmla="*/ 180 h 887"/>
                <a:gd name="T8" fmla="*/ 3796 w 4666"/>
                <a:gd name="T9" fmla="*/ 257 h 887"/>
                <a:gd name="T10" fmla="*/ 3739 w 4666"/>
                <a:gd name="T11" fmla="*/ 320 h 887"/>
                <a:gd name="T12" fmla="*/ 3606 w 4666"/>
                <a:gd name="T13" fmla="*/ 109 h 887"/>
                <a:gd name="T14" fmla="*/ 3364 w 4666"/>
                <a:gd name="T15" fmla="*/ 0 h 887"/>
                <a:gd name="T16" fmla="*/ 2978 w 4666"/>
                <a:gd name="T17" fmla="*/ 257 h 887"/>
                <a:gd name="T18" fmla="*/ 2926 w 4666"/>
                <a:gd name="T19" fmla="*/ 180 h 887"/>
                <a:gd name="T20" fmla="*/ 2760 w 4666"/>
                <a:gd name="T21" fmla="*/ 257 h 887"/>
                <a:gd name="T22" fmla="*/ 2703 w 4666"/>
                <a:gd name="T23" fmla="*/ 497 h 887"/>
                <a:gd name="T24" fmla="*/ 2512 w 4666"/>
                <a:gd name="T25" fmla="*/ 394 h 887"/>
                <a:gd name="T26" fmla="*/ 2254 w 4666"/>
                <a:gd name="T27" fmla="*/ 320 h 887"/>
                <a:gd name="T28" fmla="*/ 1955 w 4666"/>
                <a:gd name="T29" fmla="*/ 91 h 887"/>
                <a:gd name="T30" fmla="*/ 1751 w 4666"/>
                <a:gd name="T31" fmla="*/ 465 h 887"/>
                <a:gd name="T32" fmla="*/ 1567 w 4666"/>
                <a:gd name="T33" fmla="*/ 394 h 887"/>
                <a:gd name="T34" fmla="*/ 1325 w 4666"/>
                <a:gd name="T35" fmla="*/ 394 h 887"/>
                <a:gd name="T36" fmla="*/ 1290 w 4666"/>
                <a:gd name="T37" fmla="*/ 497 h 887"/>
                <a:gd name="T38" fmla="*/ 1099 w 4666"/>
                <a:gd name="T39" fmla="*/ 428 h 887"/>
                <a:gd name="T40" fmla="*/ 1044 w 4666"/>
                <a:gd name="T41" fmla="*/ 351 h 887"/>
                <a:gd name="T42" fmla="*/ 876 w 4666"/>
                <a:gd name="T43" fmla="*/ 428 h 887"/>
                <a:gd name="T44" fmla="*/ 821 w 4666"/>
                <a:gd name="T45" fmla="*/ 634 h 887"/>
                <a:gd name="T46" fmla="*/ 567 w 4666"/>
                <a:gd name="T47" fmla="*/ 465 h 887"/>
                <a:gd name="T48" fmla="*/ 325 w 4666"/>
                <a:gd name="T49" fmla="*/ 603 h 887"/>
                <a:gd name="T50" fmla="*/ 0 w 4666"/>
                <a:gd name="T51" fmla="*/ 887 h 887"/>
                <a:gd name="T52" fmla="*/ 327 w 4666"/>
                <a:gd name="T53" fmla="*/ 887 h 887"/>
                <a:gd name="T54" fmla="*/ 567 w 4666"/>
                <a:gd name="T55" fmla="*/ 887 h 887"/>
                <a:gd name="T56" fmla="*/ 860 w 4666"/>
                <a:gd name="T57" fmla="*/ 887 h 887"/>
                <a:gd name="T58" fmla="*/ 1099 w 4666"/>
                <a:gd name="T59" fmla="*/ 887 h 887"/>
                <a:gd name="T60" fmla="*/ 1204 w 4666"/>
                <a:gd name="T61" fmla="*/ 887 h 887"/>
                <a:gd name="T62" fmla="*/ 1321 w 4666"/>
                <a:gd name="T63" fmla="*/ 887 h 887"/>
                <a:gd name="T64" fmla="*/ 1346 w 4666"/>
                <a:gd name="T65" fmla="*/ 887 h 887"/>
                <a:gd name="T66" fmla="*/ 1553 w 4666"/>
                <a:gd name="T67" fmla="*/ 887 h 887"/>
                <a:gd name="T68" fmla="*/ 1751 w 4666"/>
                <a:gd name="T69" fmla="*/ 887 h 887"/>
                <a:gd name="T70" fmla="*/ 1827 w 4666"/>
                <a:gd name="T71" fmla="*/ 887 h 887"/>
                <a:gd name="T72" fmla="*/ 2254 w 4666"/>
                <a:gd name="T73" fmla="*/ 887 h 887"/>
                <a:gd name="T74" fmla="*/ 2512 w 4666"/>
                <a:gd name="T75" fmla="*/ 887 h 887"/>
                <a:gd name="T76" fmla="*/ 2741 w 4666"/>
                <a:gd name="T77" fmla="*/ 887 h 887"/>
                <a:gd name="T78" fmla="*/ 2981 w 4666"/>
                <a:gd name="T79" fmla="*/ 887 h 887"/>
                <a:gd name="T80" fmla="*/ 3364 w 4666"/>
                <a:gd name="T81" fmla="*/ 887 h 887"/>
                <a:gd name="T82" fmla="*/ 3606 w 4666"/>
                <a:gd name="T83" fmla="*/ 887 h 887"/>
                <a:gd name="T84" fmla="*/ 3780 w 4666"/>
                <a:gd name="T85" fmla="*/ 887 h 887"/>
                <a:gd name="T86" fmla="*/ 4019 w 4666"/>
                <a:gd name="T87" fmla="*/ 887 h 887"/>
                <a:gd name="T88" fmla="*/ 4208 w 4666"/>
                <a:gd name="T89" fmla="*/ 887 h 887"/>
                <a:gd name="T90" fmla="*/ 4468 w 4666"/>
                <a:gd name="T91" fmla="*/ 887 h 887"/>
                <a:gd name="T92" fmla="*/ 4666 w 4666"/>
                <a:gd name="T93" fmla="*/ 72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66" h="887">
                  <a:moveTo>
                    <a:pt x="4468" y="722"/>
                  </a:moveTo>
                  <a:lnTo>
                    <a:pt x="4468" y="394"/>
                  </a:lnTo>
                  <a:lnTo>
                    <a:pt x="4208" y="394"/>
                  </a:lnTo>
                  <a:lnTo>
                    <a:pt x="4208" y="497"/>
                  </a:lnTo>
                  <a:lnTo>
                    <a:pt x="4019" y="497"/>
                  </a:lnTo>
                  <a:lnTo>
                    <a:pt x="4019" y="257"/>
                  </a:lnTo>
                  <a:lnTo>
                    <a:pt x="3962" y="257"/>
                  </a:lnTo>
                  <a:lnTo>
                    <a:pt x="3962" y="180"/>
                  </a:lnTo>
                  <a:lnTo>
                    <a:pt x="3796" y="180"/>
                  </a:lnTo>
                  <a:lnTo>
                    <a:pt x="3796" y="257"/>
                  </a:lnTo>
                  <a:lnTo>
                    <a:pt x="3739" y="257"/>
                  </a:lnTo>
                  <a:lnTo>
                    <a:pt x="3739" y="320"/>
                  </a:lnTo>
                  <a:lnTo>
                    <a:pt x="3606" y="320"/>
                  </a:lnTo>
                  <a:lnTo>
                    <a:pt x="3606" y="109"/>
                  </a:lnTo>
                  <a:lnTo>
                    <a:pt x="3364" y="306"/>
                  </a:lnTo>
                  <a:lnTo>
                    <a:pt x="3364" y="0"/>
                  </a:lnTo>
                  <a:lnTo>
                    <a:pt x="2978" y="0"/>
                  </a:lnTo>
                  <a:lnTo>
                    <a:pt x="2978" y="257"/>
                  </a:lnTo>
                  <a:lnTo>
                    <a:pt x="2926" y="257"/>
                  </a:lnTo>
                  <a:lnTo>
                    <a:pt x="2926" y="180"/>
                  </a:lnTo>
                  <a:lnTo>
                    <a:pt x="2760" y="180"/>
                  </a:lnTo>
                  <a:lnTo>
                    <a:pt x="2760" y="257"/>
                  </a:lnTo>
                  <a:lnTo>
                    <a:pt x="2703" y="257"/>
                  </a:lnTo>
                  <a:lnTo>
                    <a:pt x="2703" y="497"/>
                  </a:lnTo>
                  <a:lnTo>
                    <a:pt x="2512" y="497"/>
                  </a:lnTo>
                  <a:lnTo>
                    <a:pt x="2512" y="394"/>
                  </a:lnTo>
                  <a:lnTo>
                    <a:pt x="2254" y="394"/>
                  </a:lnTo>
                  <a:lnTo>
                    <a:pt x="2254" y="320"/>
                  </a:lnTo>
                  <a:lnTo>
                    <a:pt x="1955" y="320"/>
                  </a:lnTo>
                  <a:lnTo>
                    <a:pt x="1955" y="91"/>
                  </a:lnTo>
                  <a:lnTo>
                    <a:pt x="1751" y="91"/>
                  </a:lnTo>
                  <a:lnTo>
                    <a:pt x="1751" y="465"/>
                  </a:lnTo>
                  <a:lnTo>
                    <a:pt x="1567" y="465"/>
                  </a:lnTo>
                  <a:lnTo>
                    <a:pt x="1567" y="394"/>
                  </a:lnTo>
                  <a:lnTo>
                    <a:pt x="1550" y="394"/>
                  </a:lnTo>
                  <a:lnTo>
                    <a:pt x="1325" y="394"/>
                  </a:lnTo>
                  <a:lnTo>
                    <a:pt x="1290" y="394"/>
                  </a:lnTo>
                  <a:lnTo>
                    <a:pt x="1290" y="497"/>
                  </a:lnTo>
                  <a:lnTo>
                    <a:pt x="1099" y="497"/>
                  </a:lnTo>
                  <a:lnTo>
                    <a:pt x="1099" y="428"/>
                  </a:lnTo>
                  <a:lnTo>
                    <a:pt x="1044" y="428"/>
                  </a:lnTo>
                  <a:lnTo>
                    <a:pt x="1044" y="351"/>
                  </a:lnTo>
                  <a:lnTo>
                    <a:pt x="876" y="351"/>
                  </a:lnTo>
                  <a:lnTo>
                    <a:pt x="876" y="428"/>
                  </a:lnTo>
                  <a:lnTo>
                    <a:pt x="821" y="428"/>
                  </a:lnTo>
                  <a:lnTo>
                    <a:pt x="821" y="634"/>
                  </a:lnTo>
                  <a:lnTo>
                    <a:pt x="567" y="634"/>
                  </a:lnTo>
                  <a:lnTo>
                    <a:pt x="567" y="465"/>
                  </a:lnTo>
                  <a:lnTo>
                    <a:pt x="325" y="465"/>
                  </a:lnTo>
                  <a:lnTo>
                    <a:pt x="325" y="603"/>
                  </a:lnTo>
                  <a:lnTo>
                    <a:pt x="0" y="603"/>
                  </a:lnTo>
                  <a:lnTo>
                    <a:pt x="0" y="887"/>
                  </a:lnTo>
                  <a:lnTo>
                    <a:pt x="325" y="887"/>
                  </a:lnTo>
                  <a:lnTo>
                    <a:pt x="327" y="887"/>
                  </a:lnTo>
                  <a:lnTo>
                    <a:pt x="563" y="887"/>
                  </a:lnTo>
                  <a:lnTo>
                    <a:pt x="567" y="887"/>
                  </a:lnTo>
                  <a:lnTo>
                    <a:pt x="821" y="887"/>
                  </a:lnTo>
                  <a:lnTo>
                    <a:pt x="860" y="887"/>
                  </a:lnTo>
                  <a:lnTo>
                    <a:pt x="1061" y="887"/>
                  </a:lnTo>
                  <a:lnTo>
                    <a:pt x="1099" y="887"/>
                  </a:lnTo>
                  <a:lnTo>
                    <a:pt x="1104" y="887"/>
                  </a:lnTo>
                  <a:lnTo>
                    <a:pt x="1204" y="887"/>
                  </a:lnTo>
                  <a:lnTo>
                    <a:pt x="1290" y="887"/>
                  </a:lnTo>
                  <a:lnTo>
                    <a:pt x="1321" y="887"/>
                  </a:lnTo>
                  <a:lnTo>
                    <a:pt x="1325" y="887"/>
                  </a:lnTo>
                  <a:lnTo>
                    <a:pt x="1346" y="887"/>
                  </a:lnTo>
                  <a:lnTo>
                    <a:pt x="1550" y="887"/>
                  </a:lnTo>
                  <a:lnTo>
                    <a:pt x="1553" y="887"/>
                  </a:lnTo>
                  <a:lnTo>
                    <a:pt x="1567" y="887"/>
                  </a:lnTo>
                  <a:lnTo>
                    <a:pt x="1751" y="887"/>
                  </a:lnTo>
                  <a:lnTo>
                    <a:pt x="1795" y="887"/>
                  </a:lnTo>
                  <a:lnTo>
                    <a:pt x="1827" y="887"/>
                  </a:lnTo>
                  <a:lnTo>
                    <a:pt x="1955" y="887"/>
                  </a:lnTo>
                  <a:lnTo>
                    <a:pt x="2254" y="887"/>
                  </a:lnTo>
                  <a:lnTo>
                    <a:pt x="2483" y="887"/>
                  </a:lnTo>
                  <a:lnTo>
                    <a:pt x="2512" y="887"/>
                  </a:lnTo>
                  <a:lnTo>
                    <a:pt x="2703" y="887"/>
                  </a:lnTo>
                  <a:lnTo>
                    <a:pt x="2741" y="887"/>
                  </a:lnTo>
                  <a:lnTo>
                    <a:pt x="2978" y="887"/>
                  </a:lnTo>
                  <a:lnTo>
                    <a:pt x="2981" y="887"/>
                  </a:lnTo>
                  <a:lnTo>
                    <a:pt x="3356" y="887"/>
                  </a:lnTo>
                  <a:lnTo>
                    <a:pt x="3364" y="887"/>
                  </a:lnTo>
                  <a:lnTo>
                    <a:pt x="3481" y="887"/>
                  </a:lnTo>
                  <a:lnTo>
                    <a:pt x="3606" y="887"/>
                  </a:lnTo>
                  <a:lnTo>
                    <a:pt x="3739" y="887"/>
                  </a:lnTo>
                  <a:lnTo>
                    <a:pt x="3780" y="887"/>
                  </a:lnTo>
                  <a:lnTo>
                    <a:pt x="3980" y="887"/>
                  </a:lnTo>
                  <a:lnTo>
                    <a:pt x="4019" y="887"/>
                  </a:lnTo>
                  <a:lnTo>
                    <a:pt x="4124" y="887"/>
                  </a:lnTo>
                  <a:lnTo>
                    <a:pt x="4208" y="887"/>
                  </a:lnTo>
                  <a:lnTo>
                    <a:pt x="4239" y="887"/>
                  </a:lnTo>
                  <a:lnTo>
                    <a:pt x="4468" y="887"/>
                  </a:lnTo>
                  <a:lnTo>
                    <a:pt x="4666" y="887"/>
                  </a:lnTo>
                  <a:lnTo>
                    <a:pt x="4666" y="722"/>
                  </a:lnTo>
                  <a:lnTo>
                    <a:pt x="4468" y="722"/>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Rectangle 183"/>
            <p:cNvSpPr/>
            <p:nvPr userDrawn="1"/>
          </p:nvSpPr>
          <p:spPr bwMode="auto">
            <a:xfrm>
              <a:off x="0" y="6129002"/>
              <a:ext cx="12161838" cy="789567"/>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4"/>
            <p:cNvSpPr>
              <a:spLocks noChangeArrowheads="1"/>
            </p:cNvSpPr>
            <p:nvPr userDrawn="1"/>
          </p:nvSpPr>
          <p:spPr bwMode="auto">
            <a:xfrm>
              <a:off x="5567677" y="3495152"/>
              <a:ext cx="1542522" cy="53190"/>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5"/>
            <p:cNvSpPr>
              <a:spLocks noChangeArrowheads="1"/>
            </p:cNvSpPr>
            <p:nvPr userDrawn="1"/>
          </p:nvSpPr>
          <p:spPr bwMode="auto">
            <a:xfrm>
              <a:off x="5567677" y="3542771"/>
              <a:ext cx="1135616" cy="2820736"/>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6"/>
            <p:cNvSpPr>
              <a:spLocks noChangeArrowheads="1"/>
            </p:cNvSpPr>
            <p:nvPr userDrawn="1"/>
          </p:nvSpPr>
          <p:spPr bwMode="auto">
            <a:xfrm>
              <a:off x="5567677" y="4666733"/>
              <a:ext cx="1135616" cy="1696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p:cNvSpPr>
              <a:spLocks/>
            </p:cNvSpPr>
            <p:nvPr userDrawn="1"/>
          </p:nvSpPr>
          <p:spPr bwMode="auto">
            <a:xfrm>
              <a:off x="5554378" y="5935325"/>
              <a:ext cx="946789" cy="428184"/>
            </a:xfrm>
            <a:custGeom>
              <a:avLst/>
              <a:gdLst>
                <a:gd name="T0" fmla="*/ 245 w 356"/>
                <a:gd name="T1" fmla="*/ 0 h 161"/>
                <a:gd name="T2" fmla="*/ 0 w 356"/>
                <a:gd name="T3" fmla="*/ 10 h 161"/>
                <a:gd name="T4" fmla="*/ 107 w 356"/>
                <a:gd name="T5" fmla="*/ 161 h 161"/>
                <a:gd name="T6" fmla="*/ 356 w 356"/>
                <a:gd name="T7" fmla="*/ 161 h 161"/>
                <a:gd name="T8" fmla="*/ 245 w 356"/>
                <a:gd name="T9" fmla="*/ 0 h 161"/>
              </a:gdLst>
              <a:ahLst/>
              <a:cxnLst>
                <a:cxn ang="0">
                  <a:pos x="T0" y="T1"/>
                </a:cxn>
                <a:cxn ang="0">
                  <a:pos x="T2" y="T3"/>
                </a:cxn>
                <a:cxn ang="0">
                  <a:pos x="T4" y="T5"/>
                </a:cxn>
                <a:cxn ang="0">
                  <a:pos x="T6" y="T7"/>
                </a:cxn>
                <a:cxn ang="0">
                  <a:pos x="T8" y="T9"/>
                </a:cxn>
              </a:cxnLst>
              <a:rect l="0" t="0" r="r" b="b"/>
              <a:pathLst>
                <a:path w="356" h="161">
                  <a:moveTo>
                    <a:pt x="245" y="0"/>
                  </a:moveTo>
                  <a:lnTo>
                    <a:pt x="0" y="10"/>
                  </a:lnTo>
                  <a:lnTo>
                    <a:pt x="107" y="161"/>
                  </a:lnTo>
                  <a:lnTo>
                    <a:pt x="356" y="161"/>
                  </a:lnTo>
                  <a:lnTo>
                    <a:pt x="245"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userDrawn="1"/>
          </p:nvSpPr>
          <p:spPr bwMode="auto">
            <a:xfrm>
              <a:off x="5554378" y="5935325"/>
              <a:ext cx="946789" cy="428184"/>
            </a:xfrm>
            <a:custGeom>
              <a:avLst/>
              <a:gdLst>
                <a:gd name="T0" fmla="*/ 245 w 356"/>
                <a:gd name="T1" fmla="*/ 0 h 161"/>
                <a:gd name="T2" fmla="*/ 0 w 356"/>
                <a:gd name="T3" fmla="*/ 10 h 161"/>
                <a:gd name="T4" fmla="*/ 107 w 356"/>
                <a:gd name="T5" fmla="*/ 161 h 161"/>
                <a:gd name="T6" fmla="*/ 356 w 356"/>
                <a:gd name="T7" fmla="*/ 161 h 161"/>
                <a:gd name="T8" fmla="*/ 245 w 356"/>
                <a:gd name="T9" fmla="*/ 0 h 161"/>
              </a:gdLst>
              <a:ahLst/>
              <a:cxnLst>
                <a:cxn ang="0">
                  <a:pos x="T0" y="T1"/>
                </a:cxn>
                <a:cxn ang="0">
                  <a:pos x="T2" y="T3"/>
                </a:cxn>
                <a:cxn ang="0">
                  <a:pos x="T4" y="T5"/>
                </a:cxn>
                <a:cxn ang="0">
                  <a:pos x="T6" y="T7"/>
                </a:cxn>
                <a:cxn ang="0">
                  <a:pos x="T8" y="T9"/>
                </a:cxn>
              </a:cxnLst>
              <a:rect l="0" t="0" r="r" b="b"/>
              <a:pathLst>
                <a:path w="356" h="161">
                  <a:moveTo>
                    <a:pt x="245" y="0"/>
                  </a:moveTo>
                  <a:lnTo>
                    <a:pt x="0" y="10"/>
                  </a:lnTo>
                  <a:lnTo>
                    <a:pt x="107" y="161"/>
                  </a:lnTo>
                  <a:lnTo>
                    <a:pt x="356" y="161"/>
                  </a:lnTo>
                  <a:lnTo>
                    <a:pt x="2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9"/>
            <p:cNvSpPr>
              <a:spLocks noChangeArrowheads="1"/>
            </p:cNvSpPr>
            <p:nvPr userDrawn="1"/>
          </p:nvSpPr>
          <p:spPr bwMode="auto">
            <a:xfrm>
              <a:off x="6703292" y="3542771"/>
              <a:ext cx="364355" cy="2820736"/>
            </a:xfrm>
            <a:prstGeom prst="rect">
              <a:avLst/>
            </a:prstGeom>
            <a:solidFill>
              <a:schemeClr val="accent2">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0"/>
            <p:cNvSpPr>
              <a:spLocks/>
            </p:cNvSpPr>
            <p:nvPr userDrawn="1"/>
          </p:nvSpPr>
          <p:spPr bwMode="auto">
            <a:xfrm>
              <a:off x="6703292" y="3521748"/>
              <a:ext cx="364355" cy="2841760"/>
            </a:xfrm>
            <a:custGeom>
              <a:avLst/>
              <a:gdLst>
                <a:gd name="T0" fmla="*/ 0 w 137"/>
                <a:gd name="T1" fmla="*/ 570 h 570"/>
                <a:gd name="T2" fmla="*/ 137 w 137"/>
                <a:gd name="T3" fmla="*/ 570 h 570"/>
                <a:gd name="T4" fmla="*/ 137 w 137"/>
                <a:gd name="T5" fmla="*/ 0 h 570"/>
                <a:gd name="T6" fmla="*/ 0 w 137"/>
                <a:gd name="T7" fmla="*/ 151 h 570"/>
                <a:gd name="T8" fmla="*/ 0 w 137"/>
                <a:gd name="T9" fmla="*/ 570 h 570"/>
              </a:gdLst>
              <a:ahLst/>
              <a:cxnLst>
                <a:cxn ang="0">
                  <a:pos x="T0" y="T1"/>
                </a:cxn>
                <a:cxn ang="0">
                  <a:pos x="T2" y="T3"/>
                </a:cxn>
                <a:cxn ang="0">
                  <a:pos x="T4" y="T5"/>
                </a:cxn>
                <a:cxn ang="0">
                  <a:pos x="T6" y="T7"/>
                </a:cxn>
                <a:cxn ang="0">
                  <a:pos x="T8" y="T9"/>
                </a:cxn>
              </a:cxnLst>
              <a:rect l="0" t="0" r="r" b="b"/>
              <a:pathLst>
                <a:path w="137" h="570">
                  <a:moveTo>
                    <a:pt x="0" y="570"/>
                  </a:moveTo>
                  <a:lnTo>
                    <a:pt x="137" y="570"/>
                  </a:lnTo>
                  <a:lnTo>
                    <a:pt x="137" y="0"/>
                  </a:lnTo>
                  <a:lnTo>
                    <a:pt x="0" y="151"/>
                  </a:lnTo>
                  <a:lnTo>
                    <a:pt x="0" y="57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1"/>
            <p:cNvSpPr>
              <a:spLocks noChangeArrowheads="1"/>
            </p:cNvSpPr>
            <p:nvPr userDrawn="1"/>
          </p:nvSpPr>
          <p:spPr bwMode="auto">
            <a:xfrm>
              <a:off x="5567677" y="3695605"/>
              <a:ext cx="1135616" cy="39894"/>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3"/>
            <p:cNvSpPr>
              <a:spLocks noChangeArrowheads="1"/>
            </p:cNvSpPr>
            <p:nvPr userDrawn="1"/>
          </p:nvSpPr>
          <p:spPr bwMode="auto">
            <a:xfrm>
              <a:off x="5567677" y="5762455"/>
              <a:ext cx="1135616" cy="39894"/>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1" name="Group 150"/>
            <p:cNvGrpSpPr/>
            <p:nvPr userDrawn="1"/>
          </p:nvGrpSpPr>
          <p:grpSpPr>
            <a:xfrm>
              <a:off x="5567677" y="4882155"/>
              <a:ext cx="1135616" cy="428181"/>
              <a:chOff x="5567677" y="4882155"/>
              <a:chExt cx="1135616" cy="428181"/>
            </a:xfrm>
          </p:grpSpPr>
          <p:sp>
            <p:nvSpPr>
              <p:cNvPr id="28"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3" name="Freeform 27"/>
            <p:cNvSpPr>
              <a:spLocks/>
            </p:cNvSpPr>
            <p:nvPr userDrawn="1"/>
          </p:nvSpPr>
          <p:spPr bwMode="auto">
            <a:xfrm>
              <a:off x="5679377"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8"/>
            <p:cNvSpPr>
              <a:spLocks/>
            </p:cNvSpPr>
            <p:nvPr userDrawn="1"/>
          </p:nvSpPr>
          <p:spPr bwMode="auto">
            <a:xfrm>
              <a:off x="6043730"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9"/>
            <p:cNvSpPr>
              <a:spLocks/>
            </p:cNvSpPr>
            <p:nvPr userDrawn="1"/>
          </p:nvSpPr>
          <p:spPr bwMode="auto">
            <a:xfrm>
              <a:off x="6408086"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0"/>
            <p:cNvSpPr>
              <a:spLocks noChangeArrowheads="1"/>
            </p:cNvSpPr>
            <p:nvPr userDrawn="1"/>
          </p:nvSpPr>
          <p:spPr bwMode="auto">
            <a:xfrm>
              <a:off x="6705159" y="3492240"/>
              <a:ext cx="356376" cy="112271"/>
            </a:xfrm>
            <a:prstGeom prst="rect">
              <a:avLst/>
            </a:prstGeom>
            <a:solidFill>
              <a:srgbClr val="004BBB"/>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1"/>
            <p:cNvSpPr>
              <a:spLocks noChangeArrowheads="1"/>
            </p:cNvSpPr>
            <p:nvPr userDrawn="1"/>
          </p:nvSpPr>
          <p:spPr bwMode="auto">
            <a:xfrm>
              <a:off x="6275109" y="6025748"/>
              <a:ext cx="178189" cy="33776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2"/>
            <p:cNvSpPr>
              <a:spLocks noChangeArrowheads="1"/>
            </p:cNvSpPr>
            <p:nvPr userDrawn="1"/>
          </p:nvSpPr>
          <p:spPr bwMode="auto">
            <a:xfrm>
              <a:off x="5868202" y="6137448"/>
              <a:ext cx="260633" cy="13297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3"/>
            <p:cNvSpPr>
              <a:spLocks noChangeArrowheads="1"/>
            </p:cNvSpPr>
            <p:nvPr userDrawn="1"/>
          </p:nvSpPr>
          <p:spPr bwMode="auto">
            <a:xfrm>
              <a:off x="5868202" y="6137448"/>
              <a:ext cx="260633" cy="13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4"/>
            <p:cNvSpPr>
              <a:spLocks noChangeArrowheads="1"/>
            </p:cNvSpPr>
            <p:nvPr userDrawn="1"/>
          </p:nvSpPr>
          <p:spPr bwMode="auto">
            <a:xfrm>
              <a:off x="5671397" y="6137448"/>
              <a:ext cx="212762" cy="13297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5"/>
            <p:cNvSpPr>
              <a:spLocks noChangeArrowheads="1"/>
            </p:cNvSpPr>
            <p:nvPr userDrawn="1"/>
          </p:nvSpPr>
          <p:spPr bwMode="auto">
            <a:xfrm>
              <a:off x="5671397" y="6137448"/>
              <a:ext cx="212762" cy="13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6"/>
            <p:cNvSpPr>
              <a:spLocks/>
            </p:cNvSpPr>
            <p:nvPr userDrawn="1"/>
          </p:nvSpPr>
          <p:spPr bwMode="auto">
            <a:xfrm>
              <a:off x="5479912" y="5935325"/>
              <a:ext cx="726050" cy="215422"/>
            </a:xfrm>
            <a:custGeom>
              <a:avLst/>
              <a:gdLst>
                <a:gd name="T0" fmla="*/ 273 w 273"/>
                <a:gd name="T1" fmla="*/ 0 h 81"/>
                <a:gd name="T2" fmla="*/ 31 w 273"/>
                <a:gd name="T3" fmla="*/ 0 h 81"/>
                <a:gd name="T4" fmla="*/ 0 w 273"/>
                <a:gd name="T5" fmla="*/ 55 h 81"/>
                <a:gd name="T6" fmla="*/ 0 w 273"/>
                <a:gd name="T7" fmla="*/ 81 h 81"/>
                <a:gd name="T8" fmla="*/ 273 w 273"/>
                <a:gd name="T9" fmla="*/ 81 h 81"/>
                <a:gd name="T10" fmla="*/ 273 w 273"/>
                <a:gd name="T11" fmla="*/ 0 h 81"/>
              </a:gdLst>
              <a:ahLst/>
              <a:cxnLst>
                <a:cxn ang="0">
                  <a:pos x="T0" y="T1"/>
                </a:cxn>
                <a:cxn ang="0">
                  <a:pos x="T2" y="T3"/>
                </a:cxn>
                <a:cxn ang="0">
                  <a:pos x="T4" y="T5"/>
                </a:cxn>
                <a:cxn ang="0">
                  <a:pos x="T6" y="T7"/>
                </a:cxn>
                <a:cxn ang="0">
                  <a:pos x="T8" y="T9"/>
                </a:cxn>
                <a:cxn ang="0">
                  <a:pos x="T10" y="T11"/>
                </a:cxn>
              </a:cxnLst>
              <a:rect l="0" t="0" r="r" b="b"/>
              <a:pathLst>
                <a:path w="273" h="81">
                  <a:moveTo>
                    <a:pt x="273" y="0"/>
                  </a:moveTo>
                  <a:lnTo>
                    <a:pt x="31" y="0"/>
                  </a:lnTo>
                  <a:lnTo>
                    <a:pt x="0" y="55"/>
                  </a:lnTo>
                  <a:lnTo>
                    <a:pt x="0" y="81"/>
                  </a:lnTo>
                  <a:lnTo>
                    <a:pt x="273" y="81"/>
                  </a:lnTo>
                  <a:lnTo>
                    <a:pt x="273"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7"/>
            <p:cNvSpPr>
              <a:spLocks/>
            </p:cNvSpPr>
            <p:nvPr userDrawn="1"/>
          </p:nvSpPr>
          <p:spPr bwMode="auto">
            <a:xfrm>
              <a:off x="5479912" y="5935325"/>
              <a:ext cx="726050" cy="215422"/>
            </a:xfrm>
            <a:custGeom>
              <a:avLst/>
              <a:gdLst>
                <a:gd name="T0" fmla="*/ 273 w 273"/>
                <a:gd name="T1" fmla="*/ 0 h 81"/>
                <a:gd name="T2" fmla="*/ 31 w 273"/>
                <a:gd name="T3" fmla="*/ 0 h 81"/>
                <a:gd name="T4" fmla="*/ 0 w 273"/>
                <a:gd name="T5" fmla="*/ 55 h 81"/>
                <a:gd name="T6" fmla="*/ 0 w 273"/>
                <a:gd name="T7" fmla="*/ 81 h 81"/>
                <a:gd name="T8" fmla="*/ 273 w 273"/>
                <a:gd name="T9" fmla="*/ 81 h 81"/>
                <a:gd name="T10" fmla="*/ 273 w 273"/>
                <a:gd name="T11" fmla="*/ 0 h 81"/>
              </a:gdLst>
              <a:ahLst/>
              <a:cxnLst>
                <a:cxn ang="0">
                  <a:pos x="T0" y="T1"/>
                </a:cxn>
                <a:cxn ang="0">
                  <a:pos x="T2" y="T3"/>
                </a:cxn>
                <a:cxn ang="0">
                  <a:pos x="T4" y="T5"/>
                </a:cxn>
                <a:cxn ang="0">
                  <a:pos x="T6" y="T7"/>
                </a:cxn>
                <a:cxn ang="0">
                  <a:pos x="T8" y="T9"/>
                </a:cxn>
                <a:cxn ang="0">
                  <a:pos x="T10" y="T11"/>
                </a:cxn>
              </a:cxnLst>
              <a:rect l="0" t="0" r="r" b="b"/>
              <a:pathLst>
                <a:path w="273" h="81">
                  <a:moveTo>
                    <a:pt x="273" y="0"/>
                  </a:moveTo>
                  <a:lnTo>
                    <a:pt x="31" y="0"/>
                  </a:lnTo>
                  <a:lnTo>
                    <a:pt x="0" y="55"/>
                  </a:lnTo>
                  <a:lnTo>
                    <a:pt x="0" y="81"/>
                  </a:lnTo>
                  <a:lnTo>
                    <a:pt x="273" y="81"/>
                  </a:lnTo>
                  <a:lnTo>
                    <a:pt x="2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38"/>
            <p:cNvSpPr>
              <a:spLocks noChangeArrowheads="1"/>
            </p:cNvSpPr>
            <p:nvPr userDrawn="1"/>
          </p:nvSpPr>
          <p:spPr bwMode="auto">
            <a:xfrm>
              <a:off x="6035753" y="6081597"/>
              <a:ext cx="7712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39"/>
            <p:cNvSpPr>
              <a:spLocks noChangeArrowheads="1"/>
            </p:cNvSpPr>
            <p:nvPr userDrawn="1"/>
          </p:nvSpPr>
          <p:spPr bwMode="auto">
            <a:xfrm>
              <a:off x="6035753"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0"/>
            <p:cNvSpPr>
              <a:spLocks noChangeArrowheads="1"/>
            </p:cNvSpPr>
            <p:nvPr userDrawn="1"/>
          </p:nvSpPr>
          <p:spPr bwMode="auto">
            <a:xfrm>
              <a:off x="5849586" y="6081597"/>
              <a:ext cx="7712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1"/>
            <p:cNvSpPr>
              <a:spLocks noChangeArrowheads="1"/>
            </p:cNvSpPr>
            <p:nvPr userDrawn="1"/>
          </p:nvSpPr>
          <p:spPr bwMode="auto">
            <a:xfrm>
              <a:off x="5849586"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2"/>
            <p:cNvSpPr>
              <a:spLocks noChangeArrowheads="1"/>
            </p:cNvSpPr>
            <p:nvPr userDrawn="1"/>
          </p:nvSpPr>
          <p:spPr bwMode="auto">
            <a:xfrm>
              <a:off x="5666078" y="6081597"/>
              <a:ext cx="7446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3"/>
            <p:cNvSpPr>
              <a:spLocks noChangeArrowheads="1"/>
            </p:cNvSpPr>
            <p:nvPr userDrawn="1"/>
          </p:nvSpPr>
          <p:spPr bwMode="auto">
            <a:xfrm>
              <a:off x="5666078" y="6081597"/>
              <a:ext cx="7446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
            <p:cNvSpPr>
              <a:spLocks noChangeArrowheads="1"/>
            </p:cNvSpPr>
            <p:nvPr userDrawn="1"/>
          </p:nvSpPr>
          <p:spPr bwMode="auto">
            <a:xfrm>
              <a:off x="5479912" y="6081597"/>
              <a:ext cx="79786"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45"/>
            <p:cNvSpPr>
              <a:spLocks noChangeArrowheads="1"/>
            </p:cNvSpPr>
            <p:nvPr userDrawn="1"/>
          </p:nvSpPr>
          <p:spPr bwMode="auto">
            <a:xfrm>
              <a:off x="5479912" y="6081597"/>
              <a:ext cx="79786"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6"/>
            <p:cNvSpPr>
              <a:spLocks/>
            </p:cNvSpPr>
            <p:nvPr userDrawn="1"/>
          </p:nvSpPr>
          <p:spPr bwMode="auto">
            <a:xfrm>
              <a:off x="5479912" y="5935325"/>
              <a:ext cx="159571" cy="146274"/>
            </a:xfrm>
            <a:custGeom>
              <a:avLst/>
              <a:gdLst>
                <a:gd name="T0" fmla="*/ 0 w 60"/>
                <a:gd name="T1" fmla="*/ 55 h 55"/>
                <a:gd name="T2" fmla="*/ 30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30"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7"/>
            <p:cNvSpPr>
              <a:spLocks/>
            </p:cNvSpPr>
            <p:nvPr userDrawn="1"/>
          </p:nvSpPr>
          <p:spPr bwMode="auto">
            <a:xfrm>
              <a:off x="5479912" y="5935325"/>
              <a:ext cx="159571" cy="146274"/>
            </a:xfrm>
            <a:custGeom>
              <a:avLst/>
              <a:gdLst>
                <a:gd name="T0" fmla="*/ 0 w 60"/>
                <a:gd name="T1" fmla="*/ 55 h 55"/>
                <a:gd name="T2" fmla="*/ 30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30"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8"/>
            <p:cNvSpPr>
              <a:spLocks/>
            </p:cNvSpPr>
            <p:nvPr userDrawn="1"/>
          </p:nvSpPr>
          <p:spPr bwMode="auto">
            <a:xfrm>
              <a:off x="5666078"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9"/>
            <p:cNvSpPr>
              <a:spLocks/>
            </p:cNvSpPr>
            <p:nvPr userDrawn="1"/>
          </p:nvSpPr>
          <p:spPr bwMode="auto">
            <a:xfrm>
              <a:off x="5666078"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0"/>
            <p:cNvSpPr>
              <a:spLocks/>
            </p:cNvSpPr>
            <p:nvPr userDrawn="1"/>
          </p:nvSpPr>
          <p:spPr bwMode="auto">
            <a:xfrm>
              <a:off x="5849586" y="5935325"/>
              <a:ext cx="159571" cy="146274"/>
            </a:xfrm>
            <a:custGeom>
              <a:avLst/>
              <a:gdLst>
                <a:gd name="T0" fmla="*/ 0 w 60"/>
                <a:gd name="T1" fmla="*/ 55 h 55"/>
                <a:gd name="T2" fmla="*/ 29 w 60"/>
                <a:gd name="T3" fmla="*/ 55 h 55"/>
                <a:gd name="T4" fmla="*/ 60 w 60"/>
                <a:gd name="T5" fmla="*/ 0 h 55"/>
                <a:gd name="T6" fmla="*/ 32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9" y="55"/>
                  </a:lnTo>
                  <a:lnTo>
                    <a:pt x="60" y="0"/>
                  </a:lnTo>
                  <a:lnTo>
                    <a:pt x="32"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1"/>
            <p:cNvSpPr>
              <a:spLocks/>
            </p:cNvSpPr>
            <p:nvPr userDrawn="1"/>
          </p:nvSpPr>
          <p:spPr bwMode="auto">
            <a:xfrm>
              <a:off x="5849586" y="5935325"/>
              <a:ext cx="159571" cy="146274"/>
            </a:xfrm>
            <a:custGeom>
              <a:avLst/>
              <a:gdLst>
                <a:gd name="T0" fmla="*/ 0 w 60"/>
                <a:gd name="T1" fmla="*/ 55 h 55"/>
                <a:gd name="T2" fmla="*/ 29 w 60"/>
                <a:gd name="T3" fmla="*/ 55 h 55"/>
                <a:gd name="T4" fmla="*/ 60 w 60"/>
                <a:gd name="T5" fmla="*/ 0 h 55"/>
                <a:gd name="T6" fmla="*/ 32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9" y="55"/>
                  </a:lnTo>
                  <a:lnTo>
                    <a:pt x="60" y="0"/>
                  </a:lnTo>
                  <a:lnTo>
                    <a:pt x="32"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2"/>
            <p:cNvSpPr>
              <a:spLocks/>
            </p:cNvSpPr>
            <p:nvPr userDrawn="1"/>
          </p:nvSpPr>
          <p:spPr bwMode="auto">
            <a:xfrm>
              <a:off x="6035753"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3"/>
            <p:cNvSpPr>
              <a:spLocks/>
            </p:cNvSpPr>
            <p:nvPr userDrawn="1"/>
          </p:nvSpPr>
          <p:spPr bwMode="auto">
            <a:xfrm>
              <a:off x="6035753"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4"/>
            <p:cNvSpPr>
              <a:spLocks noChangeArrowheads="1"/>
            </p:cNvSpPr>
            <p:nvPr userDrawn="1"/>
          </p:nvSpPr>
          <p:spPr bwMode="auto">
            <a:xfrm>
              <a:off x="7914618" y="2455771"/>
              <a:ext cx="589620" cy="3921421"/>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5"/>
            <p:cNvSpPr>
              <a:spLocks/>
            </p:cNvSpPr>
            <p:nvPr userDrawn="1"/>
          </p:nvSpPr>
          <p:spPr bwMode="auto">
            <a:xfrm>
              <a:off x="6910734" y="2459497"/>
              <a:ext cx="1005299" cy="3904012"/>
            </a:xfrm>
            <a:custGeom>
              <a:avLst/>
              <a:gdLst>
                <a:gd name="T0" fmla="*/ 378 w 378"/>
                <a:gd name="T1" fmla="*/ 1081 h 1129"/>
                <a:gd name="T2" fmla="*/ 378 w 378"/>
                <a:gd name="T3" fmla="*/ 0 h 1129"/>
                <a:gd name="T4" fmla="*/ 0 w 378"/>
                <a:gd name="T5" fmla="*/ 0 h 1129"/>
                <a:gd name="T6" fmla="*/ 0 w 378"/>
                <a:gd name="T7" fmla="*/ 1081 h 1129"/>
                <a:gd name="T8" fmla="*/ 0 w 378"/>
                <a:gd name="T9" fmla="*/ 1092 h 1129"/>
                <a:gd name="T10" fmla="*/ 0 w 378"/>
                <a:gd name="T11" fmla="*/ 1129 h 1129"/>
                <a:gd name="T12" fmla="*/ 378 w 378"/>
                <a:gd name="T13" fmla="*/ 1129 h 1129"/>
                <a:gd name="T14" fmla="*/ 378 w 378"/>
                <a:gd name="T15" fmla="*/ 1081 h 1129"/>
                <a:gd name="T16" fmla="*/ 378 w 378"/>
                <a:gd name="T17" fmla="*/ 1081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8" h="1129">
                  <a:moveTo>
                    <a:pt x="378" y="1081"/>
                  </a:moveTo>
                  <a:lnTo>
                    <a:pt x="378" y="0"/>
                  </a:lnTo>
                  <a:lnTo>
                    <a:pt x="0" y="0"/>
                  </a:lnTo>
                  <a:lnTo>
                    <a:pt x="0" y="1081"/>
                  </a:lnTo>
                  <a:lnTo>
                    <a:pt x="0" y="1092"/>
                  </a:lnTo>
                  <a:lnTo>
                    <a:pt x="0" y="1129"/>
                  </a:lnTo>
                  <a:lnTo>
                    <a:pt x="378" y="1129"/>
                  </a:lnTo>
                  <a:lnTo>
                    <a:pt x="378" y="1081"/>
                  </a:lnTo>
                  <a:lnTo>
                    <a:pt x="378" y="108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0"/>
            <p:cNvSpPr>
              <a:spLocks/>
            </p:cNvSpPr>
            <p:nvPr userDrawn="1"/>
          </p:nvSpPr>
          <p:spPr bwMode="auto">
            <a:xfrm>
              <a:off x="7025094" y="1959672"/>
              <a:ext cx="936151" cy="337760"/>
            </a:xfrm>
            <a:custGeom>
              <a:avLst/>
              <a:gdLst>
                <a:gd name="T0" fmla="*/ 77 w 352"/>
                <a:gd name="T1" fmla="*/ 0 h 127"/>
                <a:gd name="T2" fmla="*/ 352 w 352"/>
                <a:gd name="T3" fmla="*/ 0 h 127"/>
                <a:gd name="T4" fmla="*/ 352 w 352"/>
                <a:gd name="T5" fmla="*/ 127 h 127"/>
                <a:gd name="T6" fmla="*/ 0 w 352"/>
                <a:gd name="T7" fmla="*/ 127 h 127"/>
                <a:gd name="T8" fmla="*/ 77 w 352"/>
                <a:gd name="T9" fmla="*/ 0 h 127"/>
              </a:gdLst>
              <a:ahLst/>
              <a:cxnLst>
                <a:cxn ang="0">
                  <a:pos x="T0" y="T1"/>
                </a:cxn>
                <a:cxn ang="0">
                  <a:pos x="T2" y="T3"/>
                </a:cxn>
                <a:cxn ang="0">
                  <a:pos x="T4" y="T5"/>
                </a:cxn>
                <a:cxn ang="0">
                  <a:pos x="T6" y="T7"/>
                </a:cxn>
                <a:cxn ang="0">
                  <a:pos x="T8" y="T9"/>
                </a:cxn>
              </a:cxnLst>
              <a:rect l="0" t="0" r="r" b="b"/>
              <a:pathLst>
                <a:path w="352" h="127">
                  <a:moveTo>
                    <a:pt x="77" y="0"/>
                  </a:moveTo>
                  <a:lnTo>
                    <a:pt x="352" y="0"/>
                  </a:lnTo>
                  <a:lnTo>
                    <a:pt x="352" y="127"/>
                  </a:lnTo>
                  <a:lnTo>
                    <a:pt x="0" y="127"/>
                  </a:lnTo>
                  <a:lnTo>
                    <a:pt x="77"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1"/>
            <p:cNvSpPr>
              <a:spLocks/>
            </p:cNvSpPr>
            <p:nvPr userDrawn="1"/>
          </p:nvSpPr>
          <p:spPr bwMode="auto">
            <a:xfrm>
              <a:off x="7961315" y="1959674"/>
              <a:ext cx="393609" cy="347026"/>
            </a:xfrm>
            <a:custGeom>
              <a:avLst/>
              <a:gdLst>
                <a:gd name="T0" fmla="*/ 0 w 148"/>
                <a:gd name="T1" fmla="*/ 0 h 127"/>
                <a:gd name="T2" fmla="*/ 70 w 148"/>
                <a:gd name="T3" fmla="*/ 0 h 127"/>
                <a:gd name="T4" fmla="*/ 148 w 148"/>
                <a:gd name="T5" fmla="*/ 127 h 127"/>
                <a:gd name="T6" fmla="*/ 0 w 148"/>
                <a:gd name="T7" fmla="*/ 127 h 127"/>
                <a:gd name="T8" fmla="*/ 0 w 148"/>
                <a:gd name="T9" fmla="*/ 0 h 127"/>
              </a:gdLst>
              <a:ahLst/>
              <a:cxnLst>
                <a:cxn ang="0">
                  <a:pos x="T0" y="T1"/>
                </a:cxn>
                <a:cxn ang="0">
                  <a:pos x="T2" y="T3"/>
                </a:cxn>
                <a:cxn ang="0">
                  <a:pos x="T4" y="T5"/>
                </a:cxn>
                <a:cxn ang="0">
                  <a:pos x="T6" y="T7"/>
                </a:cxn>
                <a:cxn ang="0">
                  <a:pos x="T8" y="T9"/>
                </a:cxn>
              </a:cxnLst>
              <a:rect l="0" t="0" r="r" b="b"/>
              <a:pathLst>
                <a:path w="148" h="127">
                  <a:moveTo>
                    <a:pt x="0" y="0"/>
                  </a:moveTo>
                  <a:lnTo>
                    <a:pt x="70" y="0"/>
                  </a:lnTo>
                  <a:lnTo>
                    <a:pt x="148" y="127"/>
                  </a:lnTo>
                  <a:lnTo>
                    <a:pt x="0" y="127"/>
                  </a:lnTo>
                  <a:lnTo>
                    <a:pt x="0" y="0"/>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2"/>
            <p:cNvSpPr>
              <a:spLocks/>
            </p:cNvSpPr>
            <p:nvPr userDrawn="1"/>
          </p:nvSpPr>
          <p:spPr bwMode="auto">
            <a:xfrm>
              <a:off x="6841587" y="2277587"/>
              <a:ext cx="1106361" cy="183508"/>
            </a:xfrm>
            <a:custGeom>
              <a:avLst/>
              <a:gdLst>
                <a:gd name="T0" fmla="*/ 285 w 285"/>
                <a:gd name="T1" fmla="*/ 0 h 48"/>
                <a:gd name="T2" fmla="*/ 15 w 285"/>
                <a:gd name="T3" fmla="*/ 0 h 48"/>
                <a:gd name="T4" fmla="*/ 0 w 285"/>
                <a:gd name="T5" fmla="*/ 15 h 48"/>
                <a:gd name="T6" fmla="*/ 0 w 285"/>
                <a:gd name="T7" fmla="*/ 33 h 48"/>
                <a:gd name="T8" fmla="*/ 15 w 285"/>
                <a:gd name="T9" fmla="*/ 48 h 48"/>
                <a:gd name="T10" fmla="*/ 285 w 285"/>
                <a:gd name="T11" fmla="*/ 48 h 48"/>
                <a:gd name="T12" fmla="*/ 285 w 285"/>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85" h="48">
                  <a:moveTo>
                    <a:pt x="285" y="0"/>
                  </a:moveTo>
                  <a:cubicBezTo>
                    <a:pt x="15" y="0"/>
                    <a:pt x="15" y="0"/>
                    <a:pt x="15" y="0"/>
                  </a:cubicBezTo>
                  <a:cubicBezTo>
                    <a:pt x="7" y="0"/>
                    <a:pt x="0" y="6"/>
                    <a:pt x="0" y="15"/>
                  </a:cubicBezTo>
                  <a:cubicBezTo>
                    <a:pt x="0" y="33"/>
                    <a:pt x="0" y="33"/>
                    <a:pt x="0" y="33"/>
                  </a:cubicBezTo>
                  <a:cubicBezTo>
                    <a:pt x="0" y="41"/>
                    <a:pt x="7" y="48"/>
                    <a:pt x="15" y="48"/>
                  </a:cubicBezTo>
                  <a:cubicBezTo>
                    <a:pt x="285" y="48"/>
                    <a:pt x="285" y="48"/>
                    <a:pt x="285" y="48"/>
                  </a:cubicBezTo>
                  <a:lnTo>
                    <a:pt x="285" y="0"/>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3"/>
            <p:cNvSpPr>
              <a:spLocks/>
            </p:cNvSpPr>
            <p:nvPr userDrawn="1"/>
          </p:nvSpPr>
          <p:spPr bwMode="auto">
            <a:xfrm>
              <a:off x="7927493" y="2277587"/>
              <a:ext cx="609031" cy="183508"/>
            </a:xfrm>
            <a:custGeom>
              <a:avLst/>
              <a:gdLst>
                <a:gd name="T0" fmla="*/ 142 w 157"/>
                <a:gd name="T1" fmla="*/ 0 h 48"/>
                <a:gd name="T2" fmla="*/ 0 w 157"/>
                <a:gd name="T3" fmla="*/ 0 h 48"/>
                <a:gd name="T4" fmla="*/ 0 w 157"/>
                <a:gd name="T5" fmla="*/ 48 h 48"/>
                <a:gd name="T6" fmla="*/ 142 w 157"/>
                <a:gd name="T7" fmla="*/ 48 h 48"/>
                <a:gd name="T8" fmla="*/ 157 w 157"/>
                <a:gd name="T9" fmla="*/ 33 h 48"/>
                <a:gd name="T10" fmla="*/ 157 w 157"/>
                <a:gd name="T11" fmla="*/ 15 h 48"/>
                <a:gd name="T12" fmla="*/ 142 w 157"/>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157" h="48">
                  <a:moveTo>
                    <a:pt x="142" y="0"/>
                  </a:moveTo>
                  <a:cubicBezTo>
                    <a:pt x="0" y="0"/>
                    <a:pt x="0" y="0"/>
                    <a:pt x="0" y="0"/>
                  </a:cubicBezTo>
                  <a:cubicBezTo>
                    <a:pt x="0" y="48"/>
                    <a:pt x="0" y="48"/>
                    <a:pt x="0" y="48"/>
                  </a:cubicBezTo>
                  <a:cubicBezTo>
                    <a:pt x="142" y="48"/>
                    <a:pt x="142" y="48"/>
                    <a:pt x="142" y="48"/>
                  </a:cubicBezTo>
                  <a:cubicBezTo>
                    <a:pt x="151" y="48"/>
                    <a:pt x="157" y="41"/>
                    <a:pt x="157" y="33"/>
                  </a:cubicBezTo>
                  <a:cubicBezTo>
                    <a:pt x="157" y="15"/>
                    <a:pt x="157" y="15"/>
                    <a:pt x="157" y="15"/>
                  </a:cubicBezTo>
                  <a:cubicBezTo>
                    <a:pt x="157" y="6"/>
                    <a:pt x="151" y="0"/>
                    <a:pt x="14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4"/>
            <p:cNvSpPr>
              <a:spLocks/>
            </p:cNvSpPr>
            <p:nvPr userDrawn="1"/>
          </p:nvSpPr>
          <p:spPr bwMode="auto">
            <a:xfrm>
              <a:off x="7025094"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5"/>
            <p:cNvSpPr>
              <a:spLocks/>
            </p:cNvSpPr>
            <p:nvPr userDrawn="1"/>
          </p:nvSpPr>
          <p:spPr bwMode="auto">
            <a:xfrm>
              <a:off x="7237856"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6"/>
            <p:cNvSpPr>
              <a:spLocks/>
            </p:cNvSpPr>
            <p:nvPr userDrawn="1"/>
          </p:nvSpPr>
          <p:spPr bwMode="auto">
            <a:xfrm>
              <a:off x="7450618"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7"/>
            <p:cNvSpPr>
              <a:spLocks/>
            </p:cNvSpPr>
            <p:nvPr userDrawn="1"/>
          </p:nvSpPr>
          <p:spPr bwMode="auto">
            <a:xfrm>
              <a:off x="7663379"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94"/>
            <p:cNvSpPr>
              <a:spLocks noChangeArrowheads="1"/>
            </p:cNvSpPr>
            <p:nvPr userDrawn="1"/>
          </p:nvSpPr>
          <p:spPr bwMode="auto">
            <a:xfrm>
              <a:off x="7025094" y="5751817"/>
              <a:ext cx="143614"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95"/>
            <p:cNvSpPr>
              <a:spLocks noChangeArrowheads="1"/>
            </p:cNvSpPr>
            <p:nvPr userDrawn="1"/>
          </p:nvSpPr>
          <p:spPr bwMode="auto">
            <a:xfrm>
              <a:off x="7663379" y="5751817"/>
              <a:ext cx="143614"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96"/>
            <p:cNvSpPr>
              <a:spLocks noChangeArrowheads="1"/>
            </p:cNvSpPr>
            <p:nvPr userDrawn="1"/>
          </p:nvSpPr>
          <p:spPr bwMode="auto">
            <a:xfrm>
              <a:off x="7237856" y="5751817"/>
              <a:ext cx="356376"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7"/>
            <p:cNvSpPr>
              <a:spLocks/>
            </p:cNvSpPr>
            <p:nvPr userDrawn="1"/>
          </p:nvSpPr>
          <p:spPr bwMode="auto">
            <a:xfrm>
              <a:off x="7025094" y="1959674"/>
              <a:ext cx="936151" cy="337760"/>
            </a:xfrm>
            <a:custGeom>
              <a:avLst/>
              <a:gdLst>
                <a:gd name="T0" fmla="*/ 77 w 352"/>
                <a:gd name="T1" fmla="*/ 0 h 127"/>
                <a:gd name="T2" fmla="*/ 352 w 352"/>
                <a:gd name="T3" fmla="*/ 0 h 127"/>
                <a:gd name="T4" fmla="*/ 352 w 352"/>
                <a:gd name="T5" fmla="*/ 127 h 127"/>
                <a:gd name="T6" fmla="*/ 0 w 352"/>
                <a:gd name="T7" fmla="*/ 127 h 127"/>
                <a:gd name="T8" fmla="*/ 77 w 352"/>
                <a:gd name="T9" fmla="*/ 0 h 127"/>
              </a:gdLst>
              <a:ahLst/>
              <a:cxnLst>
                <a:cxn ang="0">
                  <a:pos x="T0" y="T1"/>
                </a:cxn>
                <a:cxn ang="0">
                  <a:pos x="T2" y="T3"/>
                </a:cxn>
                <a:cxn ang="0">
                  <a:pos x="T4" y="T5"/>
                </a:cxn>
                <a:cxn ang="0">
                  <a:pos x="T6" y="T7"/>
                </a:cxn>
                <a:cxn ang="0">
                  <a:pos x="T8" y="T9"/>
                </a:cxn>
              </a:cxnLst>
              <a:rect l="0" t="0" r="r" b="b"/>
              <a:pathLst>
                <a:path w="352" h="127">
                  <a:moveTo>
                    <a:pt x="77" y="0"/>
                  </a:moveTo>
                  <a:lnTo>
                    <a:pt x="352" y="0"/>
                  </a:lnTo>
                  <a:lnTo>
                    <a:pt x="352" y="127"/>
                  </a:lnTo>
                  <a:lnTo>
                    <a:pt x="0" y="127"/>
                  </a:lnTo>
                  <a:lnTo>
                    <a:pt x="77"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0" name="Group 149"/>
            <p:cNvGrpSpPr/>
            <p:nvPr userDrawn="1"/>
          </p:nvGrpSpPr>
          <p:grpSpPr>
            <a:xfrm>
              <a:off x="8451957" y="5113799"/>
              <a:ext cx="1646765" cy="1249707"/>
              <a:chOff x="8389428" y="5057683"/>
              <a:chExt cx="1720711" cy="1305824"/>
            </a:xfrm>
          </p:grpSpPr>
          <p:sp>
            <p:nvSpPr>
              <p:cNvPr id="104" name="Rectangle 98"/>
              <p:cNvSpPr>
                <a:spLocks noChangeArrowheads="1"/>
              </p:cNvSpPr>
              <p:nvPr userDrawn="1"/>
            </p:nvSpPr>
            <p:spPr bwMode="auto">
              <a:xfrm>
                <a:off x="9461216" y="5310336"/>
                <a:ext cx="582436" cy="1053170"/>
              </a:xfrm>
              <a:prstGeom prst="rect">
                <a:avLst/>
              </a:prstGeom>
              <a:solidFill>
                <a:schemeClr val="accent2">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99"/>
              <p:cNvSpPr>
                <a:spLocks noChangeArrowheads="1"/>
              </p:cNvSpPr>
              <p:nvPr userDrawn="1"/>
            </p:nvSpPr>
            <p:spPr bwMode="auto">
              <a:xfrm>
                <a:off x="8458575" y="5310336"/>
                <a:ext cx="1002640" cy="105317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00"/>
              <p:cNvSpPr>
                <a:spLocks noChangeArrowheads="1"/>
              </p:cNvSpPr>
              <p:nvPr userDrawn="1"/>
            </p:nvSpPr>
            <p:spPr bwMode="auto">
              <a:xfrm>
                <a:off x="8998459" y="5555012"/>
                <a:ext cx="140955"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101"/>
              <p:cNvSpPr>
                <a:spLocks noChangeArrowheads="1"/>
              </p:cNvSpPr>
              <p:nvPr userDrawn="1"/>
            </p:nvSpPr>
            <p:spPr bwMode="auto">
              <a:xfrm>
                <a:off x="8783037"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02"/>
              <p:cNvSpPr>
                <a:spLocks noChangeArrowheads="1"/>
              </p:cNvSpPr>
              <p:nvPr userDrawn="1"/>
            </p:nvSpPr>
            <p:spPr bwMode="auto">
              <a:xfrm>
                <a:off x="9211221"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103"/>
              <p:cNvSpPr>
                <a:spLocks noChangeArrowheads="1"/>
              </p:cNvSpPr>
              <p:nvPr userDrawn="1"/>
            </p:nvSpPr>
            <p:spPr bwMode="auto">
              <a:xfrm>
                <a:off x="9211221"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4"/>
              <p:cNvSpPr>
                <a:spLocks/>
              </p:cNvSpPr>
              <p:nvPr userDrawn="1"/>
            </p:nvSpPr>
            <p:spPr bwMode="auto">
              <a:xfrm>
                <a:off x="8389428" y="5310336"/>
                <a:ext cx="1122318" cy="127657"/>
              </a:xfrm>
              <a:custGeom>
                <a:avLst/>
                <a:gdLst>
                  <a:gd name="T0" fmla="*/ 0 w 290"/>
                  <a:gd name="T1" fmla="*/ 0 h 33"/>
                  <a:gd name="T2" fmla="*/ 0 w 290"/>
                  <a:gd name="T3" fmla="*/ 18 h 33"/>
                  <a:gd name="T4" fmla="*/ 15 w 290"/>
                  <a:gd name="T5" fmla="*/ 33 h 33"/>
                  <a:gd name="T6" fmla="*/ 280 w 290"/>
                  <a:gd name="T7" fmla="*/ 33 h 33"/>
                  <a:gd name="T8" fmla="*/ 290 w 290"/>
                  <a:gd name="T9" fmla="*/ 23 h 33"/>
                  <a:gd name="T10" fmla="*/ 290 w 290"/>
                  <a:gd name="T11" fmla="*/ 0 h 33"/>
                  <a:gd name="T12" fmla="*/ 0 w 29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290" h="33">
                    <a:moveTo>
                      <a:pt x="0" y="0"/>
                    </a:moveTo>
                    <a:cubicBezTo>
                      <a:pt x="0" y="18"/>
                      <a:pt x="0" y="18"/>
                      <a:pt x="0" y="18"/>
                    </a:cubicBezTo>
                    <a:cubicBezTo>
                      <a:pt x="0" y="26"/>
                      <a:pt x="7" y="33"/>
                      <a:pt x="15" y="33"/>
                    </a:cubicBezTo>
                    <a:cubicBezTo>
                      <a:pt x="280" y="33"/>
                      <a:pt x="280" y="33"/>
                      <a:pt x="280" y="33"/>
                    </a:cubicBezTo>
                    <a:cubicBezTo>
                      <a:pt x="285" y="33"/>
                      <a:pt x="290" y="28"/>
                      <a:pt x="290" y="23"/>
                    </a:cubicBezTo>
                    <a:cubicBezTo>
                      <a:pt x="290" y="0"/>
                      <a:pt x="290" y="0"/>
                      <a:pt x="290" y="0"/>
                    </a:cubicBez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5"/>
              <p:cNvSpPr>
                <a:spLocks/>
              </p:cNvSpPr>
              <p:nvPr userDrawn="1"/>
            </p:nvSpPr>
            <p:spPr bwMode="auto">
              <a:xfrm>
                <a:off x="9594192" y="5310336"/>
                <a:ext cx="515947" cy="127657"/>
              </a:xfrm>
              <a:custGeom>
                <a:avLst/>
                <a:gdLst>
                  <a:gd name="T0" fmla="*/ 0 w 133"/>
                  <a:gd name="T1" fmla="*/ 0 h 33"/>
                  <a:gd name="T2" fmla="*/ 0 w 133"/>
                  <a:gd name="T3" fmla="*/ 33 h 33"/>
                  <a:gd name="T4" fmla="*/ 117 w 133"/>
                  <a:gd name="T5" fmla="*/ 33 h 33"/>
                  <a:gd name="T6" fmla="*/ 133 w 133"/>
                  <a:gd name="T7" fmla="*/ 18 h 33"/>
                  <a:gd name="T8" fmla="*/ 133 w 133"/>
                  <a:gd name="T9" fmla="*/ 0 h 33"/>
                  <a:gd name="T10" fmla="*/ 0 w 133"/>
                  <a:gd name="T11" fmla="*/ 0 h 33"/>
                </a:gdLst>
                <a:ahLst/>
                <a:cxnLst>
                  <a:cxn ang="0">
                    <a:pos x="T0" y="T1"/>
                  </a:cxn>
                  <a:cxn ang="0">
                    <a:pos x="T2" y="T3"/>
                  </a:cxn>
                  <a:cxn ang="0">
                    <a:pos x="T4" y="T5"/>
                  </a:cxn>
                  <a:cxn ang="0">
                    <a:pos x="T6" y="T7"/>
                  </a:cxn>
                  <a:cxn ang="0">
                    <a:pos x="T8" y="T9"/>
                  </a:cxn>
                  <a:cxn ang="0">
                    <a:pos x="T10" y="T11"/>
                  </a:cxn>
                </a:cxnLst>
                <a:rect l="0" t="0" r="r" b="b"/>
                <a:pathLst>
                  <a:path w="133" h="33">
                    <a:moveTo>
                      <a:pt x="0" y="0"/>
                    </a:moveTo>
                    <a:cubicBezTo>
                      <a:pt x="0" y="33"/>
                      <a:pt x="0" y="33"/>
                      <a:pt x="0" y="33"/>
                    </a:cubicBezTo>
                    <a:cubicBezTo>
                      <a:pt x="117" y="33"/>
                      <a:pt x="117" y="33"/>
                      <a:pt x="117" y="33"/>
                    </a:cubicBezTo>
                    <a:cubicBezTo>
                      <a:pt x="126" y="33"/>
                      <a:pt x="133" y="26"/>
                      <a:pt x="133" y="18"/>
                    </a:cubicBezTo>
                    <a:cubicBezTo>
                      <a:pt x="133" y="0"/>
                      <a:pt x="133" y="0"/>
                      <a:pt x="133" y="0"/>
                    </a:cubicBezTo>
                    <a:lnTo>
                      <a:pt x="0" y="0"/>
                    </a:lnTo>
                    <a:close/>
                  </a:path>
                </a:pathLst>
              </a:custGeom>
              <a:solidFill>
                <a:schemeClr val="accent2">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06"/>
              <p:cNvSpPr>
                <a:spLocks noChangeArrowheads="1"/>
              </p:cNvSpPr>
              <p:nvPr userDrawn="1"/>
            </p:nvSpPr>
            <p:spPr bwMode="auto">
              <a:xfrm>
                <a:off x="8783037" y="5797030"/>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07"/>
              <p:cNvSpPr>
                <a:spLocks noChangeArrowheads="1"/>
              </p:cNvSpPr>
              <p:nvPr userDrawn="1"/>
            </p:nvSpPr>
            <p:spPr bwMode="auto">
              <a:xfrm>
                <a:off x="8998459" y="5797030"/>
                <a:ext cx="140955"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08"/>
              <p:cNvSpPr>
                <a:spLocks noChangeArrowheads="1"/>
              </p:cNvSpPr>
              <p:nvPr userDrawn="1"/>
            </p:nvSpPr>
            <p:spPr bwMode="auto">
              <a:xfrm>
                <a:off x="8570275"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09"/>
              <p:cNvSpPr>
                <a:spLocks noChangeArrowheads="1"/>
              </p:cNvSpPr>
              <p:nvPr userDrawn="1"/>
            </p:nvSpPr>
            <p:spPr bwMode="auto">
              <a:xfrm>
                <a:off x="8838888" y="6017769"/>
                <a:ext cx="247336" cy="3457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10"/>
              <p:cNvSpPr>
                <a:spLocks noChangeArrowheads="1"/>
              </p:cNvSpPr>
              <p:nvPr userDrawn="1"/>
            </p:nvSpPr>
            <p:spPr bwMode="auto">
              <a:xfrm>
                <a:off x="9211221" y="5797030"/>
                <a:ext cx="143614" cy="3936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11"/>
              <p:cNvSpPr>
                <a:spLocks noChangeArrowheads="1"/>
              </p:cNvSpPr>
              <p:nvPr userDrawn="1"/>
            </p:nvSpPr>
            <p:spPr bwMode="auto">
              <a:xfrm>
                <a:off x="8570275" y="5797030"/>
                <a:ext cx="143614" cy="3936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2"/>
              <p:cNvSpPr>
                <a:spLocks/>
              </p:cNvSpPr>
              <p:nvPr userDrawn="1"/>
            </p:nvSpPr>
            <p:spPr bwMode="auto">
              <a:xfrm>
                <a:off x="8389428" y="5057683"/>
                <a:ext cx="1156892" cy="252655"/>
              </a:xfrm>
              <a:custGeom>
                <a:avLst/>
                <a:gdLst>
                  <a:gd name="T0" fmla="*/ 0 w 435"/>
                  <a:gd name="T1" fmla="*/ 95 h 95"/>
                  <a:gd name="T2" fmla="*/ 100 w 435"/>
                  <a:gd name="T3" fmla="*/ 0 h 95"/>
                  <a:gd name="T4" fmla="*/ 435 w 435"/>
                  <a:gd name="T5" fmla="*/ 0 h 95"/>
                  <a:gd name="T6" fmla="*/ 435 w 435"/>
                  <a:gd name="T7" fmla="*/ 95 h 95"/>
                  <a:gd name="T8" fmla="*/ 0 w 435"/>
                  <a:gd name="T9" fmla="*/ 95 h 95"/>
                </a:gdLst>
                <a:ahLst/>
                <a:cxnLst>
                  <a:cxn ang="0">
                    <a:pos x="T0" y="T1"/>
                  </a:cxn>
                  <a:cxn ang="0">
                    <a:pos x="T2" y="T3"/>
                  </a:cxn>
                  <a:cxn ang="0">
                    <a:pos x="T4" y="T5"/>
                  </a:cxn>
                  <a:cxn ang="0">
                    <a:pos x="T6" y="T7"/>
                  </a:cxn>
                  <a:cxn ang="0">
                    <a:pos x="T8" y="T9"/>
                  </a:cxn>
                </a:cxnLst>
                <a:rect l="0" t="0" r="r" b="b"/>
                <a:pathLst>
                  <a:path w="435" h="95">
                    <a:moveTo>
                      <a:pt x="0" y="95"/>
                    </a:moveTo>
                    <a:lnTo>
                      <a:pt x="100" y="0"/>
                    </a:lnTo>
                    <a:lnTo>
                      <a:pt x="435" y="0"/>
                    </a:lnTo>
                    <a:lnTo>
                      <a:pt x="435" y="95"/>
                    </a:lnTo>
                    <a:lnTo>
                      <a:pt x="0" y="95"/>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13"/>
              <p:cNvSpPr>
                <a:spLocks/>
              </p:cNvSpPr>
              <p:nvPr userDrawn="1"/>
            </p:nvSpPr>
            <p:spPr bwMode="auto">
              <a:xfrm>
                <a:off x="8389428" y="5057683"/>
                <a:ext cx="1156892" cy="252655"/>
              </a:xfrm>
              <a:custGeom>
                <a:avLst/>
                <a:gdLst>
                  <a:gd name="T0" fmla="*/ 0 w 435"/>
                  <a:gd name="T1" fmla="*/ 95 h 95"/>
                  <a:gd name="T2" fmla="*/ 100 w 435"/>
                  <a:gd name="T3" fmla="*/ 0 h 95"/>
                  <a:gd name="T4" fmla="*/ 435 w 435"/>
                  <a:gd name="T5" fmla="*/ 0 h 95"/>
                  <a:gd name="T6" fmla="*/ 435 w 435"/>
                  <a:gd name="T7" fmla="*/ 95 h 95"/>
                  <a:gd name="T8" fmla="*/ 0 w 435"/>
                  <a:gd name="T9" fmla="*/ 95 h 95"/>
                </a:gdLst>
                <a:ahLst/>
                <a:cxnLst>
                  <a:cxn ang="0">
                    <a:pos x="T0" y="T1"/>
                  </a:cxn>
                  <a:cxn ang="0">
                    <a:pos x="T2" y="T3"/>
                  </a:cxn>
                  <a:cxn ang="0">
                    <a:pos x="T4" y="T5"/>
                  </a:cxn>
                  <a:cxn ang="0">
                    <a:pos x="T6" y="T7"/>
                  </a:cxn>
                  <a:cxn ang="0">
                    <a:pos x="T8" y="T9"/>
                  </a:cxn>
                </a:cxnLst>
                <a:rect l="0" t="0" r="r" b="b"/>
                <a:pathLst>
                  <a:path w="435" h="95">
                    <a:moveTo>
                      <a:pt x="0" y="95"/>
                    </a:moveTo>
                    <a:lnTo>
                      <a:pt x="100" y="0"/>
                    </a:lnTo>
                    <a:lnTo>
                      <a:pt x="435" y="0"/>
                    </a:lnTo>
                    <a:lnTo>
                      <a:pt x="435" y="95"/>
                    </a:lnTo>
                    <a:lnTo>
                      <a:pt x="0" y="95"/>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14"/>
              <p:cNvSpPr>
                <a:spLocks/>
              </p:cNvSpPr>
              <p:nvPr userDrawn="1"/>
            </p:nvSpPr>
            <p:spPr bwMode="auto">
              <a:xfrm>
                <a:off x="9546320" y="5057683"/>
                <a:ext cx="563818" cy="252655"/>
              </a:xfrm>
              <a:custGeom>
                <a:avLst/>
                <a:gdLst>
                  <a:gd name="T0" fmla="*/ 0 w 212"/>
                  <a:gd name="T1" fmla="*/ 95 h 95"/>
                  <a:gd name="T2" fmla="*/ 0 w 212"/>
                  <a:gd name="T3" fmla="*/ 0 h 95"/>
                  <a:gd name="T4" fmla="*/ 111 w 212"/>
                  <a:gd name="T5" fmla="*/ 0 h 95"/>
                  <a:gd name="T6" fmla="*/ 212 w 212"/>
                  <a:gd name="T7" fmla="*/ 95 h 95"/>
                  <a:gd name="T8" fmla="*/ 0 w 212"/>
                  <a:gd name="T9" fmla="*/ 95 h 95"/>
                </a:gdLst>
                <a:ahLst/>
                <a:cxnLst>
                  <a:cxn ang="0">
                    <a:pos x="T0" y="T1"/>
                  </a:cxn>
                  <a:cxn ang="0">
                    <a:pos x="T2" y="T3"/>
                  </a:cxn>
                  <a:cxn ang="0">
                    <a:pos x="T4" y="T5"/>
                  </a:cxn>
                  <a:cxn ang="0">
                    <a:pos x="T6" y="T7"/>
                  </a:cxn>
                  <a:cxn ang="0">
                    <a:pos x="T8" y="T9"/>
                  </a:cxn>
                </a:cxnLst>
                <a:rect l="0" t="0" r="r" b="b"/>
                <a:pathLst>
                  <a:path w="212" h="95">
                    <a:moveTo>
                      <a:pt x="0" y="95"/>
                    </a:moveTo>
                    <a:lnTo>
                      <a:pt x="0" y="0"/>
                    </a:lnTo>
                    <a:lnTo>
                      <a:pt x="111" y="0"/>
                    </a:lnTo>
                    <a:lnTo>
                      <a:pt x="212" y="95"/>
                    </a:lnTo>
                    <a:lnTo>
                      <a:pt x="0" y="9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15"/>
              <p:cNvSpPr>
                <a:spLocks/>
              </p:cNvSpPr>
              <p:nvPr userDrawn="1"/>
            </p:nvSpPr>
            <p:spPr bwMode="auto">
              <a:xfrm>
                <a:off x="9546320" y="5057683"/>
                <a:ext cx="563818" cy="252655"/>
              </a:xfrm>
              <a:custGeom>
                <a:avLst/>
                <a:gdLst>
                  <a:gd name="T0" fmla="*/ 111 w 212"/>
                  <a:gd name="T1" fmla="*/ 0 h 95"/>
                  <a:gd name="T2" fmla="*/ 0 w 212"/>
                  <a:gd name="T3" fmla="*/ 0 h 95"/>
                  <a:gd name="T4" fmla="*/ 0 w 212"/>
                  <a:gd name="T5" fmla="*/ 95 h 95"/>
                  <a:gd name="T6" fmla="*/ 212 w 212"/>
                  <a:gd name="T7" fmla="*/ 95 h 95"/>
                  <a:gd name="T8" fmla="*/ 111 w 212"/>
                  <a:gd name="T9" fmla="*/ 0 h 95"/>
                </a:gdLst>
                <a:ahLst/>
                <a:cxnLst>
                  <a:cxn ang="0">
                    <a:pos x="T0" y="T1"/>
                  </a:cxn>
                  <a:cxn ang="0">
                    <a:pos x="T2" y="T3"/>
                  </a:cxn>
                  <a:cxn ang="0">
                    <a:pos x="T4" y="T5"/>
                  </a:cxn>
                  <a:cxn ang="0">
                    <a:pos x="T6" y="T7"/>
                  </a:cxn>
                  <a:cxn ang="0">
                    <a:pos x="T8" y="T9"/>
                  </a:cxn>
                </a:cxnLst>
                <a:rect l="0" t="0" r="r" b="b"/>
                <a:pathLst>
                  <a:path w="212" h="95">
                    <a:moveTo>
                      <a:pt x="111" y="0"/>
                    </a:moveTo>
                    <a:lnTo>
                      <a:pt x="0" y="0"/>
                    </a:lnTo>
                    <a:lnTo>
                      <a:pt x="0" y="95"/>
                    </a:lnTo>
                    <a:lnTo>
                      <a:pt x="212" y="95"/>
                    </a:lnTo>
                    <a:lnTo>
                      <a:pt x="111" y="0"/>
                    </a:lnTo>
                    <a:close/>
                  </a:path>
                </a:pathLst>
              </a:custGeom>
              <a:solidFill>
                <a:schemeClr val="accent2">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9" name="Group 148"/>
            <p:cNvGrpSpPr/>
            <p:nvPr userDrawn="1"/>
          </p:nvGrpSpPr>
          <p:grpSpPr>
            <a:xfrm>
              <a:off x="8083127" y="641235"/>
              <a:ext cx="3968005" cy="3305784"/>
              <a:chOff x="8067627" y="1658816"/>
              <a:chExt cx="3968005" cy="3305784"/>
            </a:xfrm>
          </p:grpSpPr>
          <p:sp>
            <p:nvSpPr>
              <p:cNvPr id="122" name="Rectangle 116"/>
              <p:cNvSpPr>
                <a:spLocks noChangeArrowheads="1"/>
              </p:cNvSpPr>
              <p:nvPr userDrawn="1"/>
            </p:nvSpPr>
            <p:spPr bwMode="auto">
              <a:xfrm>
                <a:off x="8067627" y="4328974"/>
                <a:ext cx="305846" cy="635626"/>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17"/>
              <p:cNvSpPr>
                <a:spLocks noChangeArrowheads="1"/>
              </p:cNvSpPr>
              <p:nvPr userDrawn="1"/>
            </p:nvSpPr>
            <p:spPr bwMode="auto">
              <a:xfrm>
                <a:off x="11474472" y="2182741"/>
                <a:ext cx="2660" cy="2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18"/>
              <p:cNvSpPr>
                <a:spLocks/>
              </p:cNvSpPr>
              <p:nvPr userDrawn="1"/>
            </p:nvSpPr>
            <p:spPr bwMode="auto">
              <a:xfrm>
                <a:off x="8860164" y="2653477"/>
                <a:ext cx="2287188" cy="2029215"/>
              </a:xfrm>
              <a:custGeom>
                <a:avLst/>
                <a:gdLst>
                  <a:gd name="T0" fmla="*/ 162 w 590"/>
                  <a:gd name="T1" fmla="*/ 526 h 526"/>
                  <a:gd name="T2" fmla="*/ 0 w 590"/>
                  <a:gd name="T3" fmla="*/ 526 h 526"/>
                  <a:gd name="T4" fmla="*/ 0 w 590"/>
                  <a:gd name="T5" fmla="*/ 514 h 526"/>
                  <a:gd name="T6" fmla="*/ 162 w 590"/>
                  <a:gd name="T7" fmla="*/ 514 h 526"/>
                  <a:gd name="T8" fmla="*/ 241 w 590"/>
                  <a:gd name="T9" fmla="*/ 434 h 526"/>
                  <a:gd name="T10" fmla="*/ 241 w 590"/>
                  <a:gd name="T11" fmla="*/ 283 h 526"/>
                  <a:gd name="T12" fmla="*/ 333 w 590"/>
                  <a:gd name="T13" fmla="*/ 192 h 526"/>
                  <a:gd name="T14" fmla="*/ 499 w 590"/>
                  <a:gd name="T15" fmla="*/ 192 h 526"/>
                  <a:gd name="T16" fmla="*/ 578 w 590"/>
                  <a:gd name="T17" fmla="*/ 112 h 526"/>
                  <a:gd name="T18" fmla="*/ 578 w 590"/>
                  <a:gd name="T19" fmla="*/ 0 h 526"/>
                  <a:gd name="T20" fmla="*/ 590 w 590"/>
                  <a:gd name="T21" fmla="*/ 0 h 526"/>
                  <a:gd name="T22" fmla="*/ 590 w 590"/>
                  <a:gd name="T23" fmla="*/ 112 h 526"/>
                  <a:gd name="T24" fmla="*/ 499 w 590"/>
                  <a:gd name="T25" fmla="*/ 204 h 526"/>
                  <a:gd name="T26" fmla="*/ 333 w 590"/>
                  <a:gd name="T27" fmla="*/ 204 h 526"/>
                  <a:gd name="T28" fmla="*/ 253 w 590"/>
                  <a:gd name="T29" fmla="*/ 283 h 526"/>
                  <a:gd name="T30" fmla="*/ 253 w 590"/>
                  <a:gd name="T31" fmla="*/ 434 h 526"/>
                  <a:gd name="T32" fmla="*/ 162 w 590"/>
                  <a:gd name="T33" fmla="*/ 5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 h="526">
                    <a:moveTo>
                      <a:pt x="162" y="526"/>
                    </a:moveTo>
                    <a:cubicBezTo>
                      <a:pt x="0" y="526"/>
                      <a:pt x="0" y="526"/>
                      <a:pt x="0" y="526"/>
                    </a:cubicBezTo>
                    <a:cubicBezTo>
                      <a:pt x="0" y="514"/>
                      <a:pt x="0" y="514"/>
                      <a:pt x="0" y="514"/>
                    </a:cubicBezTo>
                    <a:cubicBezTo>
                      <a:pt x="162" y="514"/>
                      <a:pt x="162" y="514"/>
                      <a:pt x="162" y="514"/>
                    </a:cubicBezTo>
                    <a:cubicBezTo>
                      <a:pt x="206" y="514"/>
                      <a:pt x="241" y="478"/>
                      <a:pt x="241" y="434"/>
                    </a:cubicBezTo>
                    <a:cubicBezTo>
                      <a:pt x="241" y="283"/>
                      <a:pt x="241" y="283"/>
                      <a:pt x="241" y="283"/>
                    </a:cubicBezTo>
                    <a:cubicBezTo>
                      <a:pt x="241" y="233"/>
                      <a:pt x="282" y="192"/>
                      <a:pt x="333" y="192"/>
                    </a:cubicBezTo>
                    <a:cubicBezTo>
                      <a:pt x="499" y="192"/>
                      <a:pt x="499" y="192"/>
                      <a:pt x="499" y="192"/>
                    </a:cubicBezTo>
                    <a:cubicBezTo>
                      <a:pt x="542" y="192"/>
                      <a:pt x="578" y="156"/>
                      <a:pt x="578" y="112"/>
                    </a:cubicBezTo>
                    <a:cubicBezTo>
                      <a:pt x="578" y="0"/>
                      <a:pt x="578" y="0"/>
                      <a:pt x="578" y="0"/>
                    </a:cubicBezTo>
                    <a:cubicBezTo>
                      <a:pt x="590" y="0"/>
                      <a:pt x="590" y="0"/>
                      <a:pt x="590" y="0"/>
                    </a:cubicBezTo>
                    <a:cubicBezTo>
                      <a:pt x="590" y="112"/>
                      <a:pt x="590" y="112"/>
                      <a:pt x="590" y="112"/>
                    </a:cubicBezTo>
                    <a:cubicBezTo>
                      <a:pt x="590" y="163"/>
                      <a:pt x="549" y="204"/>
                      <a:pt x="499" y="204"/>
                    </a:cubicBezTo>
                    <a:cubicBezTo>
                      <a:pt x="333" y="204"/>
                      <a:pt x="333" y="204"/>
                      <a:pt x="333" y="204"/>
                    </a:cubicBezTo>
                    <a:cubicBezTo>
                      <a:pt x="289" y="204"/>
                      <a:pt x="253" y="239"/>
                      <a:pt x="253" y="283"/>
                    </a:cubicBezTo>
                    <a:cubicBezTo>
                      <a:pt x="253" y="434"/>
                      <a:pt x="253" y="434"/>
                      <a:pt x="253" y="434"/>
                    </a:cubicBezTo>
                    <a:cubicBezTo>
                      <a:pt x="253" y="485"/>
                      <a:pt x="212" y="526"/>
                      <a:pt x="162" y="5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19"/>
              <p:cNvSpPr>
                <a:spLocks/>
              </p:cNvSpPr>
              <p:nvPr userDrawn="1"/>
            </p:nvSpPr>
            <p:spPr bwMode="auto">
              <a:xfrm>
                <a:off x="10213859" y="1658816"/>
                <a:ext cx="1821773" cy="1021256"/>
              </a:xfrm>
              <a:custGeom>
                <a:avLst/>
                <a:gdLst>
                  <a:gd name="T0" fmla="*/ 194 w 470"/>
                  <a:gd name="T1" fmla="*/ 52 h 265"/>
                  <a:gd name="T2" fmla="*/ 283 w 470"/>
                  <a:gd name="T3" fmla="*/ 0 h 265"/>
                  <a:gd name="T4" fmla="*/ 386 w 470"/>
                  <a:gd name="T5" fmla="*/ 101 h 265"/>
                  <a:gd name="T6" fmla="*/ 387 w 470"/>
                  <a:gd name="T7" fmla="*/ 101 h 265"/>
                  <a:gd name="T8" fmla="*/ 470 w 470"/>
                  <a:gd name="T9" fmla="*/ 183 h 265"/>
                  <a:gd name="T10" fmla="*/ 387 w 470"/>
                  <a:gd name="T11" fmla="*/ 265 h 265"/>
                  <a:gd name="T12" fmla="*/ 66 w 470"/>
                  <a:gd name="T13" fmla="*/ 265 h 265"/>
                  <a:gd name="T14" fmla="*/ 0 w 470"/>
                  <a:gd name="T15" fmla="*/ 200 h 265"/>
                  <a:gd name="T16" fmla="*/ 64 w 470"/>
                  <a:gd name="T17" fmla="*/ 134 h 265"/>
                  <a:gd name="T18" fmla="*/ 63 w 470"/>
                  <a:gd name="T19" fmla="*/ 118 h 265"/>
                  <a:gd name="T20" fmla="*/ 145 w 470"/>
                  <a:gd name="T21" fmla="*/ 35 h 265"/>
                  <a:gd name="T22" fmla="*/ 194 w 470"/>
                  <a:gd name="T23" fmla="*/ 5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265">
                    <a:moveTo>
                      <a:pt x="194" y="52"/>
                    </a:moveTo>
                    <a:cubicBezTo>
                      <a:pt x="212" y="21"/>
                      <a:pt x="245" y="0"/>
                      <a:pt x="283" y="0"/>
                    </a:cubicBezTo>
                    <a:cubicBezTo>
                      <a:pt x="340" y="0"/>
                      <a:pt x="385" y="45"/>
                      <a:pt x="386" y="101"/>
                    </a:cubicBezTo>
                    <a:cubicBezTo>
                      <a:pt x="387" y="101"/>
                      <a:pt x="387" y="101"/>
                      <a:pt x="387" y="101"/>
                    </a:cubicBezTo>
                    <a:cubicBezTo>
                      <a:pt x="433" y="101"/>
                      <a:pt x="470" y="138"/>
                      <a:pt x="470" y="183"/>
                    </a:cubicBezTo>
                    <a:cubicBezTo>
                      <a:pt x="470" y="229"/>
                      <a:pt x="433" y="265"/>
                      <a:pt x="387" y="265"/>
                    </a:cubicBezTo>
                    <a:cubicBezTo>
                      <a:pt x="66" y="265"/>
                      <a:pt x="66" y="265"/>
                      <a:pt x="66" y="265"/>
                    </a:cubicBezTo>
                    <a:cubicBezTo>
                      <a:pt x="30" y="265"/>
                      <a:pt x="0" y="236"/>
                      <a:pt x="0" y="200"/>
                    </a:cubicBezTo>
                    <a:cubicBezTo>
                      <a:pt x="0" y="164"/>
                      <a:pt x="29" y="135"/>
                      <a:pt x="64" y="134"/>
                    </a:cubicBezTo>
                    <a:cubicBezTo>
                      <a:pt x="63" y="129"/>
                      <a:pt x="63" y="123"/>
                      <a:pt x="63" y="118"/>
                    </a:cubicBezTo>
                    <a:cubicBezTo>
                      <a:pt x="63" y="72"/>
                      <a:pt x="99" y="35"/>
                      <a:pt x="145" y="35"/>
                    </a:cubicBezTo>
                    <a:cubicBezTo>
                      <a:pt x="163" y="35"/>
                      <a:pt x="180" y="41"/>
                      <a:pt x="194" y="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20"/>
              <p:cNvSpPr>
                <a:spLocks/>
              </p:cNvSpPr>
              <p:nvPr userDrawn="1"/>
            </p:nvSpPr>
            <p:spPr bwMode="auto">
              <a:xfrm>
                <a:off x="10277688" y="2076360"/>
                <a:ext cx="1757944" cy="603712"/>
              </a:xfrm>
              <a:custGeom>
                <a:avLst/>
                <a:gdLst>
                  <a:gd name="T0" fmla="*/ 405 w 454"/>
                  <a:gd name="T1" fmla="*/ 0 h 157"/>
                  <a:gd name="T2" fmla="*/ 428 w 454"/>
                  <a:gd name="T3" fmla="*/ 57 h 157"/>
                  <a:gd name="T4" fmla="*/ 346 w 454"/>
                  <a:gd name="T5" fmla="*/ 139 h 157"/>
                  <a:gd name="T6" fmla="*/ 24 w 454"/>
                  <a:gd name="T7" fmla="*/ 139 h 157"/>
                  <a:gd name="T8" fmla="*/ 0 w 454"/>
                  <a:gd name="T9" fmla="*/ 135 h 157"/>
                  <a:gd name="T10" fmla="*/ 50 w 454"/>
                  <a:gd name="T11" fmla="*/ 157 h 157"/>
                  <a:gd name="T12" fmla="*/ 371 w 454"/>
                  <a:gd name="T13" fmla="*/ 157 h 157"/>
                  <a:gd name="T14" fmla="*/ 454 w 454"/>
                  <a:gd name="T15" fmla="*/ 75 h 157"/>
                  <a:gd name="T16" fmla="*/ 405 w 454"/>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157">
                    <a:moveTo>
                      <a:pt x="405" y="0"/>
                    </a:moveTo>
                    <a:cubicBezTo>
                      <a:pt x="420" y="15"/>
                      <a:pt x="428" y="35"/>
                      <a:pt x="428" y="57"/>
                    </a:cubicBezTo>
                    <a:cubicBezTo>
                      <a:pt x="428" y="102"/>
                      <a:pt x="391" y="139"/>
                      <a:pt x="346" y="139"/>
                    </a:cubicBezTo>
                    <a:cubicBezTo>
                      <a:pt x="24" y="139"/>
                      <a:pt x="24" y="139"/>
                      <a:pt x="24" y="139"/>
                    </a:cubicBezTo>
                    <a:cubicBezTo>
                      <a:pt x="16" y="139"/>
                      <a:pt x="8" y="138"/>
                      <a:pt x="0" y="135"/>
                    </a:cubicBezTo>
                    <a:cubicBezTo>
                      <a:pt x="12" y="149"/>
                      <a:pt x="30" y="157"/>
                      <a:pt x="50" y="157"/>
                    </a:cubicBezTo>
                    <a:cubicBezTo>
                      <a:pt x="371" y="157"/>
                      <a:pt x="371" y="157"/>
                      <a:pt x="371" y="157"/>
                    </a:cubicBezTo>
                    <a:cubicBezTo>
                      <a:pt x="417" y="157"/>
                      <a:pt x="454" y="121"/>
                      <a:pt x="454" y="75"/>
                    </a:cubicBezTo>
                    <a:cubicBezTo>
                      <a:pt x="454" y="42"/>
                      <a:pt x="434" y="13"/>
                      <a:pt x="405"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21"/>
              <p:cNvSpPr>
                <a:spLocks/>
              </p:cNvSpPr>
              <p:nvPr userDrawn="1"/>
            </p:nvSpPr>
            <p:spPr bwMode="auto">
              <a:xfrm>
                <a:off x="8219218" y="4560352"/>
                <a:ext cx="119679" cy="196804"/>
              </a:xfrm>
              <a:custGeom>
                <a:avLst/>
                <a:gdLst>
                  <a:gd name="T0" fmla="*/ 22 w 31"/>
                  <a:gd name="T1" fmla="*/ 0 h 51"/>
                  <a:gd name="T2" fmla="*/ 0 w 31"/>
                  <a:gd name="T3" fmla="*/ 0 h 51"/>
                  <a:gd name="T4" fmla="*/ 0 w 31"/>
                  <a:gd name="T5" fmla="*/ 51 h 51"/>
                  <a:gd name="T6" fmla="*/ 22 w 31"/>
                  <a:gd name="T7" fmla="*/ 51 h 51"/>
                  <a:gd name="T8" fmla="*/ 31 w 31"/>
                  <a:gd name="T9" fmla="*/ 43 h 51"/>
                  <a:gd name="T10" fmla="*/ 31 w 31"/>
                  <a:gd name="T11" fmla="*/ 9 h 51"/>
                  <a:gd name="T12" fmla="*/ 22 w 3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31" h="51">
                    <a:moveTo>
                      <a:pt x="22" y="0"/>
                    </a:moveTo>
                    <a:cubicBezTo>
                      <a:pt x="0" y="0"/>
                      <a:pt x="0" y="0"/>
                      <a:pt x="0" y="0"/>
                    </a:cubicBezTo>
                    <a:cubicBezTo>
                      <a:pt x="0" y="51"/>
                      <a:pt x="0" y="51"/>
                      <a:pt x="0" y="51"/>
                    </a:cubicBezTo>
                    <a:cubicBezTo>
                      <a:pt x="22" y="51"/>
                      <a:pt x="22" y="51"/>
                      <a:pt x="22" y="51"/>
                    </a:cubicBezTo>
                    <a:cubicBezTo>
                      <a:pt x="27" y="51"/>
                      <a:pt x="31" y="48"/>
                      <a:pt x="31" y="43"/>
                    </a:cubicBezTo>
                    <a:cubicBezTo>
                      <a:pt x="31" y="9"/>
                      <a:pt x="31" y="9"/>
                      <a:pt x="31" y="9"/>
                    </a:cubicBezTo>
                    <a:cubicBezTo>
                      <a:pt x="31" y="4"/>
                      <a:pt x="27" y="0"/>
                      <a:pt x="2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22"/>
              <p:cNvSpPr>
                <a:spLocks/>
              </p:cNvSpPr>
              <p:nvPr userDrawn="1"/>
            </p:nvSpPr>
            <p:spPr bwMode="auto">
              <a:xfrm>
                <a:off x="8860164" y="4597585"/>
                <a:ext cx="101062" cy="119679"/>
              </a:xfrm>
              <a:custGeom>
                <a:avLst/>
                <a:gdLst>
                  <a:gd name="T0" fmla="*/ 11 w 26"/>
                  <a:gd name="T1" fmla="*/ 31 h 31"/>
                  <a:gd name="T2" fmla="*/ 26 w 26"/>
                  <a:gd name="T3" fmla="*/ 16 h 31"/>
                  <a:gd name="T4" fmla="*/ 11 w 26"/>
                  <a:gd name="T5" fmla="*/ 0 h 31"/>
                  <a:gd name="T6" fmla="*/ 0 w 26"/>
                  <a:gd name="T7" fmla="*/ 0 h 31"/>
                  <a:gd name="T8" fmla="*/ 0 w 26"/>
                  <a:gd name="T9" fmla="*/ 31 h 31"/>
                  <a:gd name="T10" fmla="*/ 11 w 26"/>
                  <a:gd name="T11" fmla="*/ 31 h 31"/>
                </a:gdLst>
                <a:ahLst/>
                <a:cxnLst>
                  <a:cxn ang="0">
                    <a:pos x="T0" y="T1"/>
                  </a:cxn>
                  <a:cxn ang="0">
                    <a:pos x="T2" y="T3"/>
                  </a:cxn>
                  <a:cxn ang="0">
                    <a:pos x="T4" y="T5"/>
                  </a:cxn>
                  <a:cxn ang="0">
                    <a:pos x="T6" y="T7"/>
                  </a:cxn>
                  <a:cxn ang="0">
                    <a:pos x="T8" y="T9"/>
                  </a:cxn>
                  <a:cxn ang="0">
                    <a:pos x="T10" y="T11"/>
                  </a:cxn>
                </a:cxnLst>
                <a:rect l="0" t="0" r="r" b="b"/>
                <a:pathLst>
                  <a:path w="26" h="31">
                    <a:moveTo>
                      <a:pt x="11" y="31"/>
                    </a:moveTo>
                    <a:cubicBezTo>
                      <a:pt x="19" y="31"/>
                      <a:pt x="26" y="24"/>
                      <a:pt x="26" y="16"/>
                    </a:cubicBezTo>
                    <a:cubicBezTo>
                      <a:pt x="26" y="7"/>
                      <a:pt x="19" y="0"/>
                      <a:pt x="11" y="0"/>
                    </a:cubicBezTo>
                    <a:cubicBezTo>
                      <a:pt x="0" y="0"/>
                      <a:pt x="0" y="0"/>
                      <a:pt x="0" y="0"/>
                    </a:cubicBezTo>
                    <a:cubicBezTo>
                      <a:pt x="0" y="31"/>
                      <a:pt x="0" y="31"/>
                      <a:pt x="0" y="31"/>
                    </a:cubicBezTo>
                    <a:lnTo>
                      <a:pt x="11" y="3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23"/>
              <p:cNvSpPr>
                <a:spLocks/>
              </p:cNvSpPr>
              <p:nvPr userDrawn="1"/>
            </p:nvSpPr>
            <p:spPr bwMode="auto">
              <a:xfrm>
                <a:off x="8267090" y="4509822"/>
                <a:ext cx="598393" cy="295208"/>
              </a:xfrm>
              <a:custGeom>
                <a:avLst/>
                <a:gdLst>
                  <a:gd name="T0" fmla="*/ 154 w 154"/>
                  <a:gd name="T1" fmla="*/ 23 h 77"/>
                  <a:gd name="T2" fmla="*/ 121 w 154"/>
                  <a:gd name="T3" fmla="*/ 4 h 77"/>
                  <a:gd name="T4" fmla="*/ 105 w 154"/>
                  <a:gd name="T5" fmla="*/ 0 h 77"/>
                  <a:gd name="T6" fmla="*/ 8 w 154"/>
                  <a:gd name="T7" fmla="*/ 0 h 77"/>
                  <a:gd name="T8" fmla="*/ 0 w 154"/>
                  <a:gd name="T9" fmla="*/ 9 h 77"/>
                  <a:gd name="T10" fmla="*/ 0 w 154"/>
                  <a:gd name="T11" fmla="*/ 68 h 77"/>
                  <a:gd name="T12" fmla="*/ 8 w 154"/>
                  <a:gd name="T13" fmla="*/ 77 h 77"/>
                  <a:gd name="T14" fmla="*/ 105 w 154"/>
                  <a:gd name="T15" fmla="*/ 77 h 77"/>
                  <a:gd name="T16" fmla="*/ 121 w 154"/>
                  <a:gd name="T17" fmla="*/ 73 h 77"/>
                  <a:gd name="T18" fmla="*/ 154 w 154"/>
                  <a:gd name="T19" fmla="*/ 54 h 77"/>
                  <a:gd name="T20" fmla="*/ 154 w 154"/>
                  <a:gd name="T21" fmla="*/ 2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77">
                    <a:moveTo>
                      <a:pt x="154" y="23"/>
                    </a:moveTo>
                    <a:cubicBezTo>
                      <a:pt x="121" y="4"/>
                      <a:pt x="121" y="4"/>
                      <a:pt x="121" y="4"/>
                    </a:cubicBezTo>
                    <a:cubicBezTo>
                      <a:pt x="117" y="2"/>
                      <a:pt x="110" y="0"/>
                      <a:pt x="105" y="0"/>
                    </a:cubicBezTo>
                    <a:cubicBezTo>
                      <a:pt x="8" y="0"/>
                      <a:pt x="8" y="0"/>
                      <a:pt x="8" y="0"/>
                    </a:cubicBezTo>
                    <a:cubicBezTo>
                      <a:pt x="4" y="0"/>
                      <a:pt x="0" y="4"/>
                      <a:pt x="0" y="9"/>
                    </a:cubicBezTo>
                    <a:cubicBezTo>
                      <a:pt x="0" y="68"/>
                      <a:pt x="0" y="68"/>
                      <a:pt x="0" y="68"/>
                    </a:cubicBezTo>
                    <a:cubicBezTo>
                      <a:pt x="0" y="73"/>
                      <a:pt x="4" y="77"/>
                      <a:pt x="8" y="77"/>
                    </a:cubicBezTo>
                    <a:cubicBezTo>
                      <a:pt x="105" y="77"/>
                      <a:pt x="105" y="77"/>
                      <a:pt x="105" y="77"/>
                    </a:cubicBezTo>
                    <a:cubicBezTo>
                      <a:pt x="110" y="77"/>
                      <a:pt x="117" y="75"/>
                      <a:pt x="121" y="73"/>
                    </a:cubicBezTo>
                    <a:cubicBezTo>
                      <a:pt x="154" y="54"/>
                      <a:pt x="154" y="54"/>
                      <a:pt x="154" y="54"/>
                    </a:cubicBezTo>
                    <a:lnTo>
                      <a:pt x="15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24"/>
              <p:cNvSpPr>
                <a:spLocks/>
              </p:cNvSpPr>
              <p:nvPr userDrawn="1"/>
            </p:nvSpPr>
            <p:spPr bwMode="auto">
              <a:xfrm>
                <a:off x="8267090" y="4512480"/>
                <a:ext cx="598393" cy="292547"/>
              </a:xfrm>
              <a:custGeom>
                <a:avLst/>
                <a:gdLst>
                  <a:gd name="T0" fmla="*/ 5 w 154"/>
                  <a:gd name="T1" fmla="*/ 0 h 76"/>
                  <a:gd name="T2" fmla="*/ 5 w 154"/>
                  <a:gd name="T3" fmla="*/ 59 h 76"/>
                  <a:gd name="T4" fmla="*/ 13 w 154"/>
                  <a:gd name="T5" fmla="*/ 67 h 76"/>
                  <a:gd name="T6" fmla="*/ 110 w 154"/>
                  <a:gd name="T7" fmla="*/ 67 h 76"/>
                  <a:gd name="T8" fmla="*/ 126 w 154"/>
                  <a:gd name="T9" fmla="*/ 64 h 76"/>
                  <a:gd name="T10" fmla="*/ 154 w 154"/>
                  <a:gd name="T11" fmla="*/ 47 h 76"/>
                  <a:gd name="T12" fmla="*/ 154 w 154"/>
                  <a:gd name="T13" fmla="*/ 53 h 76"/>
                  <a:gd name="T14" fmla="*/ 121 w 154"/>
                  <a:gd name="T15" fmla="*/ 72 h 76"/>
                  <a:gd name="T16" fmla="*/ 105 w 154"/>
                  <a:gd name="T17" fmla="*/ 76 h 76"/>
                  <a:gd name="T18" fmla="*/ 8 w 154"/>
                  <a:gd name="T19" fmla="*/ 76 h 76"/>
                  <a:gd name="T20" fmla="*/ 0 w 154"/>
                  <a:gd name="T21" fmla="*/ 67 h 76"/>
                  <a:gd name="T22" fmla="*/ 0 w 154"/>
                  <a:gd name="T23" fmla="*/ 8 h 76"/>
                  <a:gd name="T24" fmla="*/ 5 w 154"/>
                  <a:gd name="T2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76">
                    <a:moveTo>
                      <a:pt x="5" y="0"/>
                    </a:moveTo>
                    <a:cubicBezTo>
                      <a:pt x="5" y="59"/>
                      <a:pt x="5" y="59"/>
                      <a:pt x="5" y="59"/>
                    </a:cubicBezTo>
                    <a:cubicBezTo>
                      <a:pt x="5" y="64"/>
                      <a:pt x="9" y="67"/>
                      <a:pt x="13" y="67"/>
                    </a:cubicBezTo>
                    <a:cubicBezTo>
                      <a:pt x="110" y="67"/>
                      <a:pt x="110" y="67"/>
                      <a:pt x="110" y="67"/>
                    </a:cubicBezTo>
                    <a:cubicBezTo>
                      <a:pt x="115" y="67"/>
                      <a:pt x="122" y="66"/>
                      <a:pt x="126" y="64"/>
                    </a:cubicBezTo>
                    <a:cubicBezTo>
                      <a:pt x="154" y="47"/>
                      <a:pt x="154" y="47"/>
                      <a:pt x="154" y="47"/>
                    </a:cubicBezTo>
                    <a:cubicBezTo>
                      <a:pt x="154" y="53"/>
                      <a:pt x="154" y="53"/>
                      <a:pt x="154" y="53"/>
                    </a:cubicBezTo>
                    <a:cubicBezTo>
                      <a:pt x="121" y="72"/>
                      <a:pt x="121" y="72"/>
                      <a:pt x="121" y="72"/>
                    </a:cubicBezTo>
                    <a:cubicBezTo>
                      <a:pt x="117" y="74"/>
                      <a:pt x="110" y="76"/>
                      <a:pt x="105" y="76"/>
                    </a:cubicBezTo>
                    <a:cubicBezTo>
                      <a:pt x="8" y="76"/>
                      <a:pt x="8" y="76"/>
                      <a:pt x="8" y="76"/>
                    </a:cubicBezTo>
                    <a:cubicBezTo>
                      <a:pt x="4" y="76"/>
                      <a:pt x="0" y="72"/>
                      <a:pt x="0" y="67"/>
                    </a:cubicBezTo>
                    <a:cubicBezTo>
                      <a:pt x="0" y="8"/>
                      <a:pt x="0" y="8"/>
                      <a:pt x="0" y="8"/>
                    </a:cubicBezTo>
                    <a:cubicBezTo>
                      <a:pt x="0" y="5"/>
                      <a:pt x="2" y="2"/>
                      <a:pt x="5" y="0"/>
                    </a:cubicBezTo>
                    <a:close/>
                  </a:path>
                </a:pathLst>
              </a:custGeom>
              <a:solidFill>
                <a:srgbClr val="C8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125"/>
              <p:cNvSpPr>
                <a:spLocks noChangeArrowheads="1"/>
              </p:cNvSpPr>
              <p:nvPr userDrawn="1"/>
            </p:nvSpPr>
            <p:spPr bwMode="auto">
              <a:xfrm>
                <a:off x="8219218" y="4706626"/>
                <a:ext cx="47871" cy="505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26"/>
              <p:cNvSpPr>
                <a:spLocks/>
              </p:cNvSpPr>
              <p:nvPr userDrawn="1"/>
            </p:nvSpPr>
            <p:spPr bwMode="auto">
              <a:xfrm>
                <a:off x="8860164" y="4648117"/>
                <a:ext cx="101062" cy="69148"/>
              </a:xfrm>
              <a:custGeom>
                <a:avLst/>
                <a:gdLst>
                  <a:gd name="T0" fmla="*/ 26 w 26"/>
                  <a:gd name="T1" fmla="*/ 0 h 18"/>
                  <a:gd name="T2" fmla="*/ 26 w 26"/>
                  <a:gd name="T3" fmla="*/ 3 h 18"/>
                  <a:gd name="T4" fmla="*/ 11 w 26"/>
                  <a:gd name="T5" fmla="*/ 18 h 18"/>
                  <a:gd name="T6" fmla="*/ 0 w 26"/>
                  <a:gd name="T7" fmla="*/ 18 h 18"/>
                  <a:gd name="T8" fmla="*/ 0 w 26"/>
                  <a:gd name="T9" fmla="*/ 13 h 18"/>
                  <a:gd name="T10" fmla="*/ 11 w 26"/>
                  <a:gd name="T11" fmla="*/ 13 h 18"/>
                  <a:gd name="T12" fmla="*/ 26 w 2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6" h="18">
                    <a:moveTo>
                      <a:pt x="26" y="0"/>
                    </a:moveTo>
                    <a:cubicBezTo>
                      <a:pt x="26" y="1"/>
                      <a:pt x="26" y="2"/>
                      <a:pt x="26" y="3"/>
                    </a:cubicBezTo>
                    <a:cubicBezTo>
                      <a:pt x="26" y="11"/>
                      <a:pt x="19" y="18"/>
                      <a:pt x="11" y="18"/>
                    </a:cubicBezTo>
                    <a:cubicBezTo>
                      <a:pt x="0" y="18"/>
                      <a:pt x="0" y="18"/>
                      <a:pt x="0" y="18"/>
                    </a:cubicBezTo>
                    <a:cubicBezTo>
                      <a:pt x="0" y="13"/>
                      <a:pt x="0" y="13"/>
                      <a:pt x="0" y="13"/>
                    </a:cubicBezTo>
                    <a:cubicBezTo>
                      <a:pt x="11" y="13"/>
                      <a:pt x="11" y="13"/>
                      <a:pt x="11" y="13"/>
                    </a:cubicBezTo>
                    <a:cubicBezTo>
                      <a:pt x="19" y="13"/>
                      <a:pt x="25" y="7"/>
                      <a:pt x="26" y="0"/>
                    </a:cubicBez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3" name="Freeform 127"/>
            <p:cNvSpPr>
              <a:spLocks/>
            </p:cNvSpPr>
            <p:nvPr userDrawn="1"/>
          </p:nvSpPr>
          <p:spPr bwMode="auto">
            <a:xfrm>
              <a:off x="6112878" y="5935325"/>
              <a:ext cx="93084" cy="215422"/>
            </a:xfrm>
            <a:custGeom>
              <a:avLst/>
              <a:gdLst>
                <a:gd name="T0" fmla="*/ 35 w 35"/>
                <a:gd name="T1" fmla="*/ 0 h 81"/>
                <a:gd name="T2" fmla="*/ 31 w 35"/>
                <a:gd name="T3" fmla="*/ 0 h 81"/>
                <a:gd name="T4" fmla="*/ 0 w 35"/>
                <a:gd name="T5" fmla="*/ 55 h 81"/>
                <a:gd name="T6" fmla="*/ 0 w 35"/>
                <a:gd name="T7" fmla="*/ 81 h 81"/>
                <a:gd name="T8" fmla="*/ 35 w 35"/>
                <a:gd name="T9" fmla="*/ 81 h 81"/>
                <a:gd name="T10" fmla="*/ 35 w 35"/>
                <a:gd name="T11" fmla="*/ 0 h 81"/>
              </a:gdLst>
              <a:ahLst/>
              <a:cxnLst>
                <a:cxn ang="0">
                  <a:pos x="T0" y="T1"/>
                </a:cxn>
                <a:cxn ang="0">
                  <a:pos x="T2" y="T3"/>
                </a:cxn>
                <a:cxn ang="0">
                  <a:pos x="T4" y="T5"/>
                </a:cxn>
                <a:cxn ang="0">
                  <a:pos x="T6" y="T7"/>
                </a:cxn>
                <a:cxn ang="0">
                  <a:pos x="T8" y="T9"/>
                </a:cxn>
                <a:cxn ang="0">
                  <a:pos x="T10" y="T11"/>
                </a:cxn>
              </a:cxnLst>
              <a:rect l="0" t="0" r="r" b="b"/>
              <a:pathLst>
                <a:path w="35" h="81">
                  <a:moveTo>
                    <a:pt x="35" y="0"/>
                  </a:moveTo>
                  <a:lnTo>
                    <a:pt x="31" y="0"/>
                  </a:lnTo>
                  <a:lnTo>
                    <a:pt x="0" y="55"/>
                  </a:lnTo>
                  <a:lnTo>
                    <a:pt x="0" y="81"/>
                  </a:lnTo>
                  <a:lnTo>
                    <a:pt x="35" y="81"/>
                  </a:lnTo>
                  <a:lnTo>
                    <a:pt x="35"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28"/>
            <p:cNvSpPr>
              <a:spLocks/>
            </p:cNvSpPr>
            <p:nvPr userDrawn="1"/>
          </p:nvSpPr>
          <p:spPr bwMode="auto">
            <a:xfrm>
              <a:off x="6112878" y="5935325"/>
              <a:ext cx="93084" cy="215422"/>
            </a:xfrm>
            <a:custGeom>
              <a:avLst/>
              <a:gdLst>
                <a:gd name="T0" fmla="*/ 35 w 35"/>
                <a:gd name="T1" fmla="*/ 0 h 81"/>
                <a:gd name="T2" fmla="*/ 31 w 35"/>
                <a:gd name="T3" fmla="*/ 0 h 81"/>
                <a:gd name="T4" fmla="*/ 0 w 35"/>
                <a:gd name="T5" fmla="*/ 55 h 81"/>
                <a:gd name="T6" fmla="*/ 0 w 35"/>
                <a:gd name="T7" fmla="*/ 81 h 81"/>
                <a:gd name="T8" fmla="*/ 35 w 35"/>
                <a:gd name="T9" fmla="*/ 81 h 81"/>
                <a:gd name="T10" fmla="*/ 35 w 35"/>
                <a:gd name="T11" fmla="*/ 0 h 81"/>
              </a:gdLst>
              <a:ahLst/>
              <a:cxnLst>
                <a:cxn ang="0">
                  <a:pos x="T0" y="T1"/>
                </a:cxn>
                <a:cxn ang="0">
                  <a:pos x="T2" y="T3"/>
                </a:cxn>
                <a:cxn ang="0">
                  <a:pos x="T4" y="T5"/>
                </a:cxn>
                <a:cxn ang="0">
                  <a:pos x="T6" y="T7"/>
                </a:cxn>
                <a:cxn ang="0">
                  <a:pos x="T8" y="T9"/>
                </a:cxn>
                <a:cxn ang="0">
                  <a:pos x="T10" y="T11"/>
                </a:cxn>
              </a:cxnLst>
              <a:rect l="0" t="0" r="r" b="b"/>
              <a:pathLst>
                <a:path w="35" h="81">
                  <a:moveTo>
                    <a:pt x="35" y="0"/>
                  </a:moveTo>
                  <a:lnTo>
                    <a:pt x="31" y="0"/>
                  </a:lnTo>
                  <a:lnTo>
                    <a:pt x="0" y="55"/>
                  </a:lnTo>
                  <a:lnTo>
                    <a:pt x="0" y="81"/>
                  </a:lnTo>
                  <a:lnTo>
                    <a:pt x="35" y="81"/>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29"/>
            <p:cNvSpPr>
              <a:spLocks/>
            </p:cNvSpPr>
            <p:nvPr userDrawn="1"/>
          </p:nvSpPr>
          <p:spPr bwMode="auto">
            <a:xfrm>
              <a:off x="5479912" y="6081597"/>
              <a:ext cx="632966" cy="69148"/>
            </a:xfrm>
            <a:custGeom>
              <a:avLst/>
              <a:gdLst>
                <a:gd name="T0" fmla="*/ 238 w 238"/>
                <a:gd name="T1" fmla="*/ 0 h 26"/>
                <a:gd name="T2" fmla="*/ 237 w 238"/>
                <a:gd name="T3" fmla="*/ 0 h 26"/>
                <a:gd name="T4" fmla="*/ 209 w 238"/>
                <a:gd name="T5" fmla="*/ 0 h 26"/>
                <a:gd name="T6" fmla="*/ 168 w 238"/>
                <a:gd name="T7" fmla="*/ 0 h 26"/>
                <a:gd name="T8" fmla="*/ 139 w 238"/>
                <a:gd name="T9" fmla="*/ 0 h 26"/>
                <a:gd name="T10" fmla="*/ 98 w 238"/>
                <a:gd name="T11" fmla="*/ 0 h 26"/>
                <a:gd name="T12" fmla="*/ 70 w 238"/>
                <a:gd name="T13" fmla="*/ 0 h 26"/>
                <a:gd name="T14" fmla="*/ 30 w 238"/>
                <a:gd name="T15" fmla="*/ 0 h 26"/>
                <a:gd name="T16" fmla="*/ 0 w 238"/>
                <a:gd name="T17" fmla="*/ 0 h 26"/>
                <a:gd name="T18" fmla="*/ 30 w 238"/>
                <a:gd name="T19" fmla="*/ 0 h 26"/>
                <a:gd name="T20" fmla="*/ 30 w 238"/>
                <a:gd name="T21" fmla="*/ 26 h 26"/>
                <a:gd name="T22" fmla="*/ 70 w 238"/>
                <a:gd name="T23" fmla="*/ 26 h 26"/>
                <a:gd name="T24" fmla="*/ 70 w 238"/>
                <a:gd name="T25" fmla="*/ 0 h 26"/>
                <a:gd name="T26" fmla="*/ 98 w 238"/>
                <a:gd name="T27" fmla="*/ 0 h 26"/>
                <a:gd name="T28" fmla="*/ 98 w 238"/>
                <a:gd name="T29" fmla="*/ 26 h 26"/>
                <a:gd name="T30" fmla="*/ 139 w 238"/>
                <a:gd name="T31" fmla="*/ 26 h 26"/>
                <a:gd name="T32" fmla="*/ 139 w 238"/>
                <a:gd name="T33" fmla="*/ 0 h 26"/>
                <a:gd name="T34" fmla="*/ 168 w 238"/>
                <a:gd name="T35" fmla="*/ 0 h 26"/>
                <a:gd name="T36" fmla="*/ 168 w 238"/>
                <a:gd name="T37" fmla="*/ 26 h 26"/>
                <a:gd name="T38" fmla="*/ 209 w 238"/>
                <a:gd name="T39" fmla="*/ 26 h 26"/>
                <a:gd name="T40" fmla="*/ 209 w 238"/>
                <a:gd name="T41" fmla="*/ 0 h 26"/>
                <a:gd name="T42" fmla="*/ 238 w 238"/>
                <a:gd name="T43" fmla="*/ 0 h 26"/>
                <a:gd name="T44" fmla="*/ 238 w 238"/>
                <a:gd name="T45" fmla="*/ 26 h 26"/>
                <a:gd name="T46" fmla="*/ 238 w 238"/>
                <a:gd name="T4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26">
                  <a:moveTo>
                    <a:pt x="238" y="0"/>
                  </a:moveTo>
                  <a:lnTo>
                    <a:pt x="237" y="0"/>
                  </a:lnTo>
                  <a:lnTo>
                    <a:pt x="209" y="0"/>
                  </a:lnTo>
                  <a:lnTo>
                    <a:pt x="168" y="0"/>
                  </a:lnTo>
                  <a:lnTo>
                    <a:pt x="139" y="0"/>
                  </a:lnTo>
                  <a:lnTo>
                    <a:pt x="98" y="0"/>
                  </a:lnTo>
                  <a:lnTo>
                    <a:pt x="70" y="0"/>
                  </a:lnTo>
                  <a:lnTo>
                    <a:pt x="30" y="0"/>
                  </a:lnTo>
                  <a:lnTo>
                    <a:pt x="0" y="0"/>
                  </a:lnTo>
                  <a:lnTo>
                    <a:pt x="30" y="0"/>
                  </a:lnTo>
                  <a:lnTo>
                    <a:pt x="30" y="26"/>
                  </a:lnTo>
                  <a:lnTo>
                    <a:pt x="70" y="26"/>
                  </a:lnTo>
                  <a:lnTo>
                    <a:pt x="70" y="0"/>
                  </a:lnTo>
                  <a:lnTo>
                    <a:pt x="98" y="0"/>
                  </a:lnTo>
                  <a:lnTo>
                    <a:pt x="98" y="26"/>
                  </a:lnTo>
                  <a:lnTo>
                    <a:pt x="139" y="26"/>
                  </a:lnTo>
                  <a:lnTo>
                    <a:pt x="139" y="0"/>
                  </a:lnTo>
                  <a:lnTo>
                    <a:pt x="168" y="0"/>
                  </a:lnTo>
                  <a:lnTo>
                    <a:pt x="168" y="26"/>
                  </a:lnTo>
                  <a:lnTo>
                    <a:pt x="209" y="26"/>
                  </a:lnTo>
                  <a:lnTo>
                    <a:pt x="209" y="0"/>
                  </a:lnTo>
                  <a:lnTo>
                    <a:pt x="238" y="0"/>
                  </a:lnTo>
                  <a:lnTo>
                    <a:pt x="238" y="26"/>
                  </a:lnTo>
                  <a:lnTo>
                    <a:pt x="238"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30"/>
            <p:cNvSpPr>
              <a:spLocks/>
            </p:cNvSpPr>
            <p:nvPr userDrawn="1"/>
          </p:nvSpPr>
          <p:spPr bwMode="auto">
            <a:xfrm>
              <a:off x="5479912" y="6081597"/>
              <a:ext cx="632966" cy="69148"/>
            </a:xfrm>
            <a:custGeom>
              <a:avLst/>
              <a:gdLst>
                <a:gd name="T0" fmla="*/ 238 w 238"/>
                <a:gd name="T1" fmla="*/ 0 h 26"/>
                <a:gd name="T2" fmla="*/ 237 w 238"/>
                <a:gd name="T3" fmla="*/ 0 h 26"/>
                <a:gd name="T4" fmla="*/ 209 w 238"/>
                <a:gd name="T5" fmla="*/ 0 h 26"/>
                <a:gd name="T6" fmla="*/ 168 w 238"/>
                <a:gd name="T7" fmla="*/ 0 h 26"/>
                <a:gd name="T8" fmla="*/ 139 w 238"/>
                <a:gd name="T9" fmla="*/ 0 h 26"/>
                <a:gd name="T10" fmla="*/ 98 w 238"/>
                <a:gd name="T11" fmla="*/ 0 h 26"/>
                <a:gd name="T12" fmla="*/ 70 w 238"/>
                <a:gd name="T13" fmla="*/ 0 h 26"/>
                <a:gd name="T14" fmla="*/ 30 w 238"/>
                <a:gd name="T15" fmla="*/ 0 h 26"/>
                <a:gd name="T16" fmla="*/ 0 w 238"/>
                <a:gd name="T17" fmla="*/ 0 h 26"/>
                <a:gd name="T18" fmla="*/ 30 w 238"/>
                <a:gd name="T19" fmla="*/ 0 h 26"/>
                <a:gd name="T20" fmla="*/ 30 w 238"/>
                <a:gd name="T21" fmla="*/ 26 h 26"/>
                <a:gd name="T22" fmla="*/ 70 w 238"/>
                <a:gd name="T23" fmla="*/ 26 h 26"/>
                <a:gd name="T24" fmla="*/ 70 w 238"/>
                <a:gd name="T25" fmla="*/ 0 h 26"/>
                <a:gd name="T26" fmla="*/ 98 w 238"/>
                <a:gd name="T27" fmla="*/ 0 h 26"/>
                <a:gd name="T28" fmla="*/ 98 w 238"/>
                <a:gd name="T29" fmla="*/ 26 h 26"/>
                <a:gd name="T30" fmla="*/ 139 w 238"/>
                <a:gd name="T31" fmla="*/ 26 h 26"/>
                <a:gd name="T32" fmla="*/ 139 w 238"/>
                <a:gd name="T33" fmla="*/ 0 h 26"/>
                <a:gd name="T34" fmla="*/ 168 w 238"/>
                <a:gd name="T35" fmla="*/ 0 h 26"/>
                <a:gd name="T36" fmla="*/ 168 w 238"/>
                <a:gd name="T37" fmla="*/ 26 h 26"/>
                <a:gd name="T38" fmla="*/ 209 w 238"/>
                <a:gd name="T39" fmla="*/ 26 h 26"/>
                <a:gd name="T40" fmla="*/ 209 w 238"/>
                <a:gd name="T41" fmla="*/ 0 h 26"/>
                <a:gd name="T42" fmla="*/ 238 w 238"/>
                <a:gd name="T43" fmla="*/ 0 h 26"/>
                <a:gd name="T44" fmla="*/ 238 w 238"/>
                <a:gd name="T45" fmla="*/ 26 h 26"/>
                <a:gd name="T46" fmla="*/ 238 w 238"/>
                <a:gd name="T4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26">
                  <a:moveTo>
                    <a:pt x="238" y="0"/>
                  </a:moveTo>
                  <a:lnTo>
                    <a:pt x="237" y="0"/>
                  </a:lnTo>
                  <a:lnTo>
                    <a:pt x="209" y="0"/>
                  </a:lnTo>
                  <a:lnTo>
                    <a:pt x="168" y="0"/>
                  </a:lnTo>
                  <a:lnTo>
                    <a:pt x="139" y="0"/>
                  </a:lnTo>
                  <a:lnTo>
                    <a:pt x="98" y="0"/>
                  </a:lnTo>
                  <a:lnTo>
                    <a:pt x="70" y="0"/>
                  </a:lnTo>
                  <a:lnTo>
                    <a:pt x="30" y="0"/>
                  </a:lnTo>
                  <a:lnTo>
                    <a:pt x="0" y="0"/>
                  </a:lnTo>
                  <a:lnTo>
                    <a:pt x="30" y="0"/>
                  </a:lnTo>
                  <a:lnTo>
                    <a:pt x="30" y="26"/>
                  </a:lnTo>
                  <a:lnTo>
                    <a:pt x="70" y="26"/>
                  </a:lnTo>
                  <a:lnTo>
                    <a:pt x="70" y="0"/>
                  </a:lnTo>
                  <a:lnTo>
                    <a:pt x="98" y="0"/>
                  </a:lnTo>
                  <a:lnTo>
                    <a:pt x="98" y="26"/>
                  </a:lnTo>
                  <a:lnTo>
                    <a:pt x="139" y="26"/>
                  </a:lnTo>
                  <a:lnTo>
                    <a:pt x="139" y="0"/>
                  </a:lnTo>
                  <a:lnTo>
                    <a:pt x="168" y="0"/>
                  </a:lnTo>
                  <a:lnTo>
                    <a:pt x="168" y="26"/>
                  </a:lnTo>
                  <a:lnTo>
                    <a:pt x="209" y="26"/>
                  </a:lnTo>
                  <a:lnTo>
                    <a:pt x="209" y="0"/>
                  </a:lnTo>
                  <a:lnTo>
                    <a:pt x="238" y="0"/>
                  </a:lnTo>
                  <a:lnTo>
                    <a:pt x="238" y="26"/>
                  </a:lnTo>
                  <a:lnTo>
                    <a:pt x="2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131"/>
            <p:cNvSpPr>
              <a:spLocks noChangeArrowheads="1"/>
            </p:cNvSpPr>
            <p:nvPr userDrawn="1"/>
          </p:nvSpPr>
          <p:spPr bwMode="auto">
            <a:xfrm>
              <a:off x="6035753" y="6081597"/>
              <a:ext cx="7712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132"/>
            <p:cNvSpPr>
              <a:spLocks noChangeArrowheads="1"/>
            </p:cNvSpPr>
            <p:nvPr userDrawn="1"/>
          </p:nvSpPr>
          <p:spPr bwMode="auto">
            <a:xfrm>
              <a:off x="6035753"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3"/>
            <p:cNvSpPr>
              <a:spLocks noChangeArrowheads="1"/>
            </p:cNvSpPr>
            <p:nvPr userDrawn="1"/>
          </p:nvSpPr>
          <p:spPr bwMode="auto">
            <a:xfrm>
              <a:off x="5849586" y="6081597"/>
              <a:ext cx="7712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134"/>
            <p:cNvSpPr>
              <a:spLocks noChangeArrowheads="1"/>
            </p:cNvSpPr>
            <p:nvPr userDrawn="1"/>
          </p:nvSpPr>
          <p:spPr bwMode="auto">
            <a:xfrm>
              <a:off x="5849586"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135"/>
            <p:cNvSpPr>
              <a:spLocks noChangeArrowheads="1"/>
            </p:cNvSpPr>
            <p:nvPr userDrawn="1"/>
          </p:nvSpPr>
          <p:spPr bwMode="auto">
            <a:xfrm>
              <a:off x="5666078" y="6081597"/>
              <a:ext cx="7446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36"/>
            <p:cNvSpPr>
              <a:spLocks noChangeArrowheads="1"/>
            </p:cNvSpPr>
            <p:nvPr userDrawn="1"/>
          </p:nvSpPr>
          <p:spPr bwMode="auto">
            <a:xfrm>
              <a:off x="5666078" y="6081597"/>
              <a:ext cx="7446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37"/>
            <p:cNvSpPr>
              <a:spLocks noChangeArrowheads="1"/>
            </p:cNvSpPr>
            <p:nvPr userDrawn="1"/>
          </p:nvSpPr>
          <p:spPr bwMode="auto">
            <a:xfrm>
              <a:off x="5479912" y="6081597"/>
              <a:ext cx="79786"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38"/>
            <p:cNvSpPr>
              <a:spLocks noChangeArrowheads="1"/>
            </p:cNvSpPr>
            <p:nvPr userDrawn="1"/>
          </p:nvSpPr>
          <p:spPr bwMode="auto">
            <a:xfrm>
              <a:off x="5479912" y="6081597"/>
              <a:ext cx="79786"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2" name="Group 151"/>
            <p:cNvGrpSpPr/>
            <p:nvPr userDrawn="1"/>
          </p:nvGrpSpPr>
          <p:grpSpPr>
            <a:xfrm>
              <a:off x="5567677" y="4366427"/>
              <a:ext cx="1135616" cy="428181"/>
              <a:chOff x="5567677" y="4882155"/>
              <a:chExt cx="1135616" cy="428181"/>
            </a:xfrm>
          </p:grpSpPr>
          <p:sp>
            <p:nvSpPr>
              <p:cNvPr id="153"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7" name="Group 156"/>
            <p:cNvGrpSpPr/>
            <p:nvPr userDrawn="1"/>
          </p:nvGrpSpPr>
          <p:grpSpPr>
            <a:xfrm>
              <a:off x="5567677" y="3879902"/>
              <a:ext cx="1135616" cy="428181"/>
              <a:chOff x="5567677" y="4882155"/>
              <a:chExt cx="1135616" cy="428181"/>
            </a:xfrm>
          </p:grpSpPr>
          <p:sp>
            <p:nvSpPr>
              <p:cNvPr id="158"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3" name="Rectangle 57"/>
            <p:cNvSpPr>
              <a:spLocks noChangeArrowheads="1"/>
            </p:cNvSpPr>
            <p:nvPr userDrawn="1"/>
          </p:nvSpPr>
          <p:spPr bwMode="auto">
            <a:xfrm>
              <a:off x="7237856"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68"/>
            <p:cNvSpPr>
              <a:spLocks noChangeArrowheads="1"/>
            </p:cNvSpPr>
            <p:nvPr userDrawn="1"/>
          </p:nvSpPr>
          <p:spPr bwMode="auto">
            <a:xfrm>
              <a:off x="7248676" y="4514473"/>
              <a:ext cx="143614" cy="140955"/>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2"/>
            <p:cNvSpPr>
              <a:spLocks noChangeArrowheads="1"/>
            </p:cNvSpPr>
            <p:nvPr userDrawn="1"/>
          </p:nvSpPr>
          <p:spPr bwMode="auto">
            <a:xfrm>
              <a:off x="7237856"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76"/>
            <p:cNvSpPr>
              <a:spLocks noChangeArrowheads="1"/>
            </p:cNvSpPr>
            <p:nvPr userDrawn="1"/>
          </p:nvSpPr>
          <p:spPr bwMode="auto">
            <a:xfrm>
              <a:off x="7237856"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80"/>
            <p:cNvSpPr>
              <a:spLocks noChangeArrowheads="1"/>
            </p:cNvSpPr>
            <p:nvPr userDrawn="1"/>
          </p:nvSpPr>
          <p:spPr bwMode="auto">
            <a:xfrm>
              <a:off x="7237856"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84"/>
            <p:cNvSpPr>
              <a:spLocks noChangeArrowheads="1"/>
            </p:cNvSpPr>
            <p:nvPr userDrawn="1"/>
          </p:nvSpPr>
          <p:spPr bwMode="auto">
            <a:xfrm>
              <a:off x="7237856" y="55044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Rectangle 84"/>
            <p:cNvSpPr>
              <a:spLocks noChangeArrowheads="1"/>
            </p:cNvSpPr>
            <p:nvPr userDrawn="1"/>
          </p:nvSpPr>
          <p:spPr bwMode="auto">
            <a:xfrm>
              <a:off x="7248676" y="4015479"/>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Rectangle 84"/>
            <p:cNvSpPr>
              <a:spLocks noChangeArrowheads="1"/>
            </p:cNvSpPr>
            <p:nvPr userDrawn="1"/>
          </p:nvSpPr>
          <p:spPr bwMode="auto">
            <a:xfrm>
              <a:off x="7237856" y="3765982"/>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84"/>
            <p:cNvSpPr>
              <a:spLocks noChangeArrowheads="1"/>
            </p:cNvSpPr>
            <p:nvPr userDrawn="1"/>
          </p:nvSpPr>
          <p:spPr bwMode="auto">
            <a:xfrm>
              <a:off x="7248676" y="3516485"/>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Rectangle 84"/>
            <p:cNvSpPr>
              <a:spLocks noChangeArrowheads="1"/>
            </p:cNvSpPr>
            <p:nvPr userDrawn="1"/>
          </p:nvSpPr>
          <p:spPr bwMode="auto">
            <a:xfrm>
              <a:off x="7248676" y="326698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Rectangle 56"/>
            <p:cNvSpPr>
              <a:spLocks noChangeArrowheads="1"/>
            </p:cNvSpPr>
            <p:nvPr userDrawn="1"/>
          </p:nvSpPr>
          <p:spPr bwMode="auto">
            <a:xfrm>
              <a:off x="7450618"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69"/>
            <p:cNvSpPr>
              <a:spLocks noChangeArrowheads="1"/>
            </p:cNvSpPr>
            <p:nvPr userDrawn="1"/>
          </p:nvSpPr>
          <p:spPr bwMode="auto">
            <a:xfrm>
              <a:off x="7450618" y="4514473"/>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73"/>
            <p:cNvSpPr>
              <a:spLocks noChangeArrowheads="1"/>
            </p:cNvSpPr>
            <p:nvPr userDrawn="1"/>
          </p:nvSpPr>
          <p:spPr bwMode="auto">
            <a:xfrm>
              <a:off x="7450618"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77"/>
            <p:cNvSpPr>
              <a:spLocks noChangeArrowheads="1"/>
            </p:cNvSpPr>
            <p:nvPr userDrawn="1"/>
          </p:nvSpPr>
          <p:spPr bwMode="auto">
            <a:xfrm>
              <a:off x="7450618" y="500814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Rectangle 81"/>
            <p:cNvSpPr>
              <a:spLocks noChangeArrowheads="1"/>
            </p:cNvSpPr>
            <p:nvPr userDrawn="1"/>
          </p:nvSpPr>
          <p:spPr bwMode="auto">
            <a:xfrm>
              <a:off x="7450618"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85"/>
            <p:cNvSpPr>
              <a:spLocks noChangeArrowheads="1"/>
            </p:cNvSpPr>
            <p:nvPr userDrawn="1"/>
          </p:nvSpPr>
          <p:spPr bwMode="auto">
            <a:xfrm>
              <a:off x="7450618" y="55044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85"/>
            <p:cNvSpPr>
              <a:spLocks noChangeArrowheads="1"/>
            </p:cNvSpPr>
            <p:nvPr userDrawn="1"/>
          </p:nvSpPr>
          <p:spPr bwMode="auto">
            <a:xfrm>
              <a:off x="7450618" y="4015479"/>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85"/>
            <p:cNvSpPr>
              <a:spLocks noChangeArrowheads="1"/>
            </p:cNvSpPr>
            <p:nvPr userDrawn="1"/>
          </p:nvSpPr>
          <p:spPr bwMode="auto">
            <a:xfrm>
              <a:off x="7450618" y="37659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85"/>
            <p:cNvSpPr>
              <a:spLocks noChangeArrowheads="1"/>
            </p:cNvSpPr>
            <p:nvPr userDrawn="1"/>
          </p:nvSpPr>
          <p:spPr bwMode="auto">
            <a:xfrm>
              <a:off x="7450618" y="3516485"/>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85"/>
            <p:cNvSpPr>
              <a:spLocks noChangeArrowheads="1"/>
            </p:cNvSpPr>
            <p:nvPr userDrawn="1"/>
          </p:nvSpPr>
          <p:spPr bwMode="auto">
            <a:xfrm>
              <a:off x="7450618" y="326698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59"/>
            <p:cNvSpPr>
              <a:spLocks noChangeArrowheads="1"/>
            </p:cNvSpPr>
            <p:nvPr userDrawn="1"/>
          </p:nvSpPr>
          <p:spPr bwMode="auto">
            <a:xfrm>
              <a:off x="7663379"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71"/>
            <p:cNvSpPr>
              <a:spLocks noChangeArrowheads="1"/>
            </p:cNvSpPr>
            <p:nvPr userDrawn="1"/>
          </p:nvSpPr>
          <p:spPr bwMode="auto">
            <a:xfrm>
              <a:off x="7674199" y="4514473"/>
              <a:ext cx="143614" cy="140955"/>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Rectangle 75"/>
            <p:cNvSpPr>
              <a:spLocks noChangeArrowheads="1"/>
            </p:cNvSpPr>
            <p:nvPr userDrawn="1"/>
          </p:nvSpPr>
          <p:spPr bwMode="auto">
            <a:xfrm>
              <a:off x="7663379" y="4758651"/>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Rectangle 79"/>
            <p:cNvSpPr>
              <a:spLocks noChangeArrowheads="1"/>
            </p:cNvSpPr>
            <p:nvPr userDrawn="1"/>
          </p:nvSpPr>
          <p:spPr bwMode="auto">
            <a:xfrm>
              <a:off x="7663379"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83"/>
            <p:cNvSpPr>
              <a:spLocks noChangeArrowheads="1"/>
            </p:cNvSpPr>
            <p:nvPr userDrawn="1"/>
          </p:nvSpPr>
          <p:spPr bwMode="auto">
            <a:xfrm>
              <a:off x="7663379" y="5257645"/>
              <a:ext cx="143614" cy="14361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Rectangle 87"/>
            <p:cNvSpPr>
              <a:spLocks noChangeArrowheads="1"/>
            </p:cNvSpPr>
            <p:nvPr userDrawn="1"/>
          </p:nvSpPr>
          <p:spPr bwMode="auto">
            <a:xfrm>
              <a:off x="7663379" y="55044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87"/>
            <p:cNvSpPr>
              <a:spLocks noChangeArrowheads="1"/>
            </p:cNvSpPr>
            <p:nvPr userDrawn="1"/>
          </p:nvSpPr>
          <p:spPr bwMode="auto">
            <a:xfrm>
              <a:off x="7663379" y="4015479"/>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87"/>
            <p:cNvSpPr>
              <a:spLocks noChangeArrowheads="1"/>
            </p:cNvSpPr>
            <p:nvPr userDrawn="1"/>
          </p:nvSpPr>
          <p:spPr bwMode="auto">
            <a:xfrm>
              <a:off x="7663379" y="37659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87"/>
            <p:cNvSpPr>
              <a:spLocks noChangeArrowheads="1"/>
            </p:cNvSpPr>
            <p:nvPr userDrawn="1"/>
          </p:nvSpPr>
          <p:spPr bwMode="auto">
            <a:xfrm>
              <a:off x="7663379" y="3516485"/>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Rectangle 87"/>
            <p:cNvSpPr>
              <a:spLocks noChangeArrowheads="1"/>
            </p:cNvSpPr>
            <p:nvPr userDrawn="1"/>
          </p:nvSpPr>
          <p:spPr bwMode="auto">
            <a:xfrm>
              <a:off x="7663379" y="326698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88"/>
            <p:cNvSpPr>
              <a:spLocks noChangeArrowheads="1"/>
            </p:cNvSpPr>
            <p:nvPr userDrawn="1"/>
          </p:nvSpPr>
          <p:spPr bwMode="auto">
            <a:xfrm>
              <a:off x="7035914" y="4264976"/>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Rectangle 89"/>
            <p:cNvSpPr>
              <a:spLocks noChangeArrowheads="1"/>
            </p:cNvSpPr>
            <p:nvPr userDrawn="1"/>
          </p:nvSpPr>
          <p:spPr bwMode="auto">
            <a:xfrm>
              <a:off x="7025094" y="4514473"/>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90"/>
            <p:cNvSpPr>
              <a:spLocks noChangeArrowheads="1"/>
            </p:cNvSpPr>
            <p:nvPr userDrawn="1"/>
          </p:nvSpPr>
          <p:spPr bwMode="auto">
            <a:xfrm>
              <a:off x="7025094"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91"/>
            <p:cNvSpPr>
              <a:spLocks noChangeArrowheads="1"/>
            </p:cNvSpPr>
            <p:nvPr userDrawn="1"/>
          </p:nvSpPr>
          <p:spPr bwMode="auto">
            <a:xfrm>
              <a:off x="7025094"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92"/>
            <p:cNvSpPr>
              <a:spLocks noChangeArrowheads="1"/>
            </p:cNvSpPr>
            <p:nvPr userDrawn="1"/>
          </p:nvSpPr>
          <p:spPr bwMode="auto">
            <a:xfrm>
              <a:off x="7025094"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93"/>
            <p:cNvSpPr>
              <a:spLocks noChangeArrowheads="1"/>
            </p:cNvSpPr>
            <p:nvPr userDrawn="1"/>
          </p:nvSpPr>
          <p:spPr bwMode="auto">
            <a:xfrm>
              <a:off x="7025094" y="55044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Rectangle 93"/>
            <p:cNvSpPr>
              <a:spLocks noChangeArrowheads="1"/>
            </p:cNvSpPr>
            <p:nvPr userDrawn="1"/>
          </p:nvSpPr>
          <p:spPr bwMode="auto">
            <a:xfrm>
              <a:off x="7025094" y="4015479"/>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93"/>
            <p:cNvSpPr>
              <a:spLocks noChangeArrowheads="1"/>
            </p:cNvSpPr>
            <p:nvPr userDrawn="1"/>
          </p:nvSpPr>
          <p:spPr bwMode="auto">
            <a:xfrm>
              <a:off x="7035914" y="37659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Rectangle 93"/>
            <p:cNvSpPr>
              <a:spLocks noChangeArrowheads="1"/>
            </p:cNvSpPr>
            <p:nvPr userDrawn="1"/>
          </p:nvSpPr>
          <p:spPr bwMode="auto">
            <a:xfrm>
              <a:off x="7025094" y="3516485"/>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93"/>
            <p:cNvSpPr>
              <a:spLocks noChangeArrowheads="1"/>
            </p:cNvSpPr>
            <p:nvPr userDrawn="1"/>
          </p:nvSpPr>
          <p:spPr bwMode="auto">
            <a:xfrm>
              <a:off x="7035914" y="326698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0162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8E69E2D-BE99-46AB-811D-1E4087AC2C9C}"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C7F07-6FF4-4875-87AF-E29F13772BA6}" type="slidenum">
              <a:rPr lang="en-US" smtClean="0"/>
              <a:t>‹#›</a:t>
            </a:fld>
            <a:endParaRPr lang="en-US"/>
          </a:p>
        </p:txBody>
      </p:sp>
    </p:spTree>
    <p:extLst>
      <p:ext uri="{BB962C8B-B14F-4D97-AF65-F5344CB8AC3E}">
        <p14:creationId xmlns:p14="http://schemas.microsoft.com/office/powerpoint/2010/main" val="195874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69E2D-BE99-46AB-811D-1E4087AC2C9C}"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C7F07-6FF4-4875-87AF-E29F13772BA6}" type="slidenum">
              <a:rPr lang="en-US" smtClean="0"/>
              <a:t>‹#›</a:t>
            </a:fld>
            <a:endParaRPr lang="en-US"/>
          </a:p>
        </p:txBody>
      </p:sp>
    </p:spTree>
    <p:extLst>
      <p:ext uri="{BB962C8B-B14F-4D97-AF65-F5344CB8AC3E}">
        <p14:creationId xmlns:p14="http://schemas.microsoft.com/office/powerpoint/2010/main" val="3826826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E69E2D-BE99-46AB-811D-1E4087AC2C9C}"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C7F07-6FF4-4875-87AF-E29F13772BA6}" type="slidenum">
              <a:rPr lang="en-US" smtClean="0"/>
              <a:t>‹#›</a:t>
            </a:fld>
            <a:endParaRPr lang="en-US"/>
          </a:p>
        </p:txBody>
      </p:sp>
    </p:spTree>
    <p:extLst>
      <p:ext uri="{BB962C8B-B14F-4D97-AF65-F5344CB8AC3E}">
        <p14:creationId xmlns:p14="http://schemas.microsoft.com/office/powerpoint/2010/main" val="2276148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E69E2D-BE99-46AB-811D-1E4087AC2C9C}"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C7F07-6FF4-4875-87AF-E29F13772BA6}" type="slidenum">
              <a:rPr lang="en-US" smtClean="0"/>
              <a:t>‹#›</a:t>
            </a:fld>
            <a:endParaRPr lang="en-US"/>
          </a:p>
        </p:txBody>
      </p:sp>
    </p:spTree>
    <p:extLst>
      <p:ext uri="{BB962C8B-B14F-4D97-AF65-F5344CB8AC3E}">
        <p14:creationId xmlns:p14="http://schemas.microsoft.com/office/powerpoint/2010/main" val="1462045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E69E2D-BE99-46AB-811D-1E4087AC2C9C}" type="datetimeFigureOut">
              <a:rPr lang="en-US" smtClean="0"/>
              <a:t>4/25/2017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FC7F07-6FF4-4875-87AF-E29F13772BA6}" type="slidenum">
              <a:rPr lang="en-US" smtClean="0"/>
              <a:t>‹#›</a:t>
            </a:fld>
            <a:endParaRPr lang="en-US"/>
          </a:p>
        </p:txBody>
      </p:sp>
    </p:spTree>
    <p:extLst>
      <p:ext uri="{BB962C8B-B14F-4D97-AF65-F5344CB8AC3E}">
        <p14:creationId xmlns:p14="http://schemas.microsoft.com/office/powerpoint/2010/main" val="674803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E69E2D-BE99-46AB-811D-1E4087AC2C9C}" type="datetimeFigureOut">
              <a:rPr lang="en-US" smtClean="0"/>
              <a:t>4/25/2017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FC7F07-6FF4-4875-87AF-E29F13772BA6}" type="slidenum">
              <a:rPr lang="en-US" smtClean="0"/>
              <a:t>‹#›</a:t>
            </a:fld>
            <a:endParaRPr lang="en-US"/>
          </a:p>
        </p:txBody>
      </p:sp>
    </p:spTree>
    <p:extLst>
      <p:ext uri="{BB962C8B-B14F-4D97-AF65-F5344CB8AC3E}">
        <p14:creationId xmlns:p14="http://schemas.microsoft.com/office/powerpoint/2010/main" val="38855494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heme" Target="../theme/theme3.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69E2D-BE99-46AB-811D-1E4087AC2C9C}" type="datetimeFigureOut">
              <a:rPr lang="en-US" smtClean="0"/>
              <a:t>4/25/2017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C7F07-6FF4-4875-87AF-E29F13772BA6}" type="slidenum">
              <a:rPr lang="en-US" smtClean="0"/>
              <a:t>‹#›</a:t>
            </a:fld>
            <a:endParaRPr lang="en-US"/>
          </a:p>
        </p:txBody>
      </p:sp>
    </p:spTree>
    <p:extLst>
      <p:ext uri="{BB962C8B-B14F-4D97-AF65-F5344CB8AC3E}">
        <p14:creationId xmlns:p14="http://schemas.microsoft.com/office/powerpoint/2010/main" val="124795321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48740716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image" Target="../media/image16.png"/><Relationship Id="rId16"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p:cNvGrpSpPr/>
          <p:nvPr/>
        </p:nvGrpSpPr>
        <p:grpSpPr>
          <a:xfrm>
            <a:off x="2002299" y="5767648"/>
            <a:ext cx="1498949" cy="1080062"/>
            <a:chOff x="8511725" y="4456145"/>
            <a:chExt cx="3667575" cy="2204472"/>
          </a:xfrm>
        </p:grpSpPr>
        <p:sp>
          <p:nvSpPr>
            <p:cNvPr id="95"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1E1E1E"/>
                </a:solidFill>
                <a:effectLst/>
                <a:uLnTx/>
                <a:uFillTx/>
                <a:latin typeface="Segoe UI"/>
                <a:ea typeface="+mn-ea"/>
                <a:cs typeface="+mn-cs"/>
              </a:endParaRPr>
            </a:p>
          </p:txBody>
        </p:sp>
        <p:sp>
          <p:nvSpPr>
            <p:cNvPr id="96"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1E1E1E"/>
                </a:solidFill>
                <a:effectLst/>
                <a:uLnTx/>
                <a:uFillTx/>
                <a:latin typeface="Segoe UI"/>
                <a:ea typeface="+mn-ea"/>
                <a:cs typeface="+mn-cs"/>
              </a:endParaRPr>
            </a:p>
          </p:txBody>
        </p:sp>
        <p:sp>
          <p:nvSpPr>
            <p:cNvPr id="97"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1E1E1E"/>
                </a:solidFill>
                <a:effectLst/>
                <a:uLnTx/>
                <a:uFillTx/>
                <a:latin typeface="Segoe UI"/>
                <a:ea typeface="+mn-ea"/>
                <a:cs typeface="+mn-cs"/>
              </a:endParaRPr>
            </a:p>
          </p:txBody>
        </p:sp>
        <p:sp>
          <p:nvSpPr>
            <p:cNvPr id="98" name="Freeform 97"/>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0" tIns="107560" rIns="134450" bIns="107560" numCol="1" spcCol="0" rtlCol="0" fromWordArt="0" anchor="t" anchorCtr="0" forceAA="0" compatLnSpc="1">
              <a:prstTxWarp prst="textNoShape">
                <a:avLst/>
              </a:prstTxWarp>
              <a:noAutofit/>
            </a:bodyPr>
            <a:lstStyle/>
            <a:p>
              <a:pPr marL="0" marR="0" lvl="0" indent="0" algn="ctr" defTabSz="685528"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1E1E1E"/>
                </a:solidFill>
                <a:effectLst/>
                <a:uLnTx/>
                <a:uFillTx/>
                <a:latin typeface="Segoe UI"/>
                <a:ea typeface="+mn-ea"/>
                <a:cs typeface="+mn-cs"/>
              </a:endParaRPr>
            </a:p>
          </p:txBody>
        </p:sp>
      </p:grpSp>
      <p:grpSp>
        <p:nvGrpSpPr>
          <p:cNvPr id="47" name="Group 46"/>
          <p:cNvGrpSpPr/>
          <p:nvPr/>
        </p:nvGrpSpPr>
        <p:grpSpPr>
          <a:xfrm>
            <a:off x="9322465" y="5756899"/>
            <a:ext cx="1270836" cy="915696"/>
            <a:chOff x="8511725" y="4456145"/>
            <a:chExt cx="3667575" cy="2204472"/>
          </a:xfrm>
        </p:grpSpPr>
        <p:sp>
          <p:nvSpPr>
            <p:cNvPr id="48"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1E1E1E"/>
                </a:solidFill>
                <a:effectLst/>
                <a:uLnTx/>
                <a:uFillTx/>
                <a:latin typeface="Segoe UI"/>
                <a:ea typeface="+mn-ea"/>
                <a:cs typeface="+mn-cs"/>
              </a:endParaRPr>
            </a:p>
          </p:txBody>
        </p:sp>
        <p:sp>
          <p:nvSpPr>
            <p:cNvPr id="49"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1E1E1E"/>
                </a:solidFill>
                <a:effectLst/>
                <a:uLnTx/>
                <a:uFillTx/>
                <a:latin typeface="Segoe UI"/>
                <a:ea typeface="+mn-ea"/>
                <a:cs typeface="+mn-cs"/>
              </a:endParaRPr>
            </a:p>
          </p:txBody>
        </p:sp>
        <p:sp>
          <p:nvSpPr>
            <p:cNvPr id="50"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1E1E1E"/>
                </a:solidFill>
                <a:effectLst/>
                <a:uLnTx/>
                <a:uFillTx/>
                <a:latin typeface="Segoe UI"/>
                <a:ea typeface="+mn-ea"/>
                <a:cs typeface="+mn-cs"/>
              </a:endParaRPr>
            </a:p>
          </p:txBody>
        </p:sp>
        <p:sp>
          <p:nvSpPr>
            <p:cNvPr id="51" name="Freeform 50"/>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0" tIns="107560" rIns="134450" bIns="107560" numCol="1" spcCol="0" rtlCol="0" fromWordArt="0" anchor="t" anchorCtr="0" forceAA="0" compatLnSpc="1">
              <a:prstTxWarp prst="textNoShape">
                <a:avLst/>
              </a:prstTxWarp>
              <a:noAutofit/>
            </a:bodyPr>
            <a:lstStyle/>
            <a:p>
              <a:pPr marL="0" marR="0" lvl="0" indent="0" algn="ctr" defTabSz="685528"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srgbClr val="1E1E1E"/>
                </a:solidFill>
                <a:effectLst/>
                <a:uLnTx/>
                <a:uFillTx/>
                <a:latin typeface="Segoe UI"/>
                <a:ea typeface="+mn-ea"/>
                <a:cs typeface="+mn-cs"/>
              </a:endParaRPr>
            </a:p>
          </p:txBody>
        </p:sp>
      </p:grpSp>
      <p:grpSp>
        <p:nvGrpSpPr>
          <p:cNvPr id="53" name="Group 52"/>
          <p:cNvGrpSpPr/>
          <p:nvPr/>
        </p:nvGrpSpPr>
        <p:grpSpPr>
          <a:xfrm>
            <a:off x="1523807" y="6313908"/>
            <a:ext cx="9144390" cy="544448"/>
            <a:chOff x="0" y="6055238"/>
            <a:chExt cx="12436475" cy="940874"/>
          </a:xfrm>
        </p:grpSpPr>
        <p:sp>
          <p:nvSpPr>
            <p:cNvPr id="54" name="Freeform 53"/>
            <p:cNvSpPr>
              <a:spLocks/>
            </p:cNvSpPr>
            <p:nvPr/>
          </p:nvSpPr>
          <p:spPr bwMode="auto">
            <a:xfrm>
              <a:off x="0" y="6354074"/>
              <a:ext cx="3679825" cy="642037"/>
            </a:xfrm>
            <a:custGeom>
              <a:avLst/>
              <a:gdLst>
                <a:gd name="T0" fmla="*/ 408 w 661"/>
                <a:gd name="T1" fmla="*/ 25 h 155"/>
                <a:gd name="T2" fmla="*/ 408 w 661"/>
                <a:gd name="T3" fmla="*/ 25 h 155"/>
                <a:gd name="T4" fmla="*/ 0 w 661"/>
                <a:gd name="T5" fmla="*/ 155 h 155"/>
                <a:gd name="T6" fmla="*/ 234 w 661"/>
                <a:gd name="T7" fmla="*/ 155 h 155"/>
                <a:gd name="T8" fmla="*/ 661 w 661"/>
                <a:gd name="T9" fmla="*/ 155 h 155"/>
                <a:gd name="T10" fmla="*/ 408 w 661"/>
                <a:gd name="T11" fmla="*/ 25 h 155"/>
              </a:gdLst>
              <a:ahLst/>
              <a:cxnLst>
                <a:cxn ang="0">
                  <a:pos x="T0" y="T1"/>
                </a:cxn>
                <a:cxn ang="0">
                  <a:pos x="T2" y="T3"/>
                </a:cxn>
                <a:cxn ang="0">
                  <a:pos x="T4" y="T5"/>
                </a:cxn>
                <a:cxn ang="0">
                  <a:pos x="T6" y="T7"/>
                </a:cxn>
                <a:cxn ang="0">
                  <a:pos x="T8" y="T9"/>
                </a:cxn>
                <a:cxn ang="0">
                  <a:pos x="T10" y="T11"/>
                </a:cxn>
              </a:cxnLst>
              <a:rect l="0" t="0" r="r" b="b"/>
              <a:pathLst>
                <a:path w="661" h="155">
                  <a:moveTo>
                    <a:pt x="408" y="25"/>
                  </a:moveTo>
                  <a:cubicBezTo>
                    <a:pt x="408" y="25"/>
                    <a:pt x="408" y="25"/>
                    <a:pt x="408" y="25"/>
                  </a:cubicBezTo>
                  <a:cubicBezTo>
                    <a:pt x="264" y="0"/>
                    <a:pt x="111" y="44"/>
                    <a:pt x="0" y="155"/>
                  </a:cubicBezTo>
                  <a:cubicBezTo>
                    <a:pt x="234" y="155"/>
                    <a:pt x="234" y="155"/>
                    <a:pt x="234" y="155"/>
                  </a:cubicBezTo>
                  <a:cubicBezTo>
                    <a:pt x="661" y="155"/>
                    <a:pt x="661" y="155"/>
                    <a:pt x="661" y="155"/>
                  </a:cubicBezTo>
                  <a:cubicBezTo>
                    <a:pt x="589" y="84"/>
                    <a:pt x="501" y="40"/>
                    <a:pt x="408" y="25"/>
                  </a:cubicBezTo>
                  <a:close/>
                </a:path>
              </a:pathLst>
            </a:custGeom>
            <a:solidFill>
              <a:srgbClr val="79A5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Segoe UI"/>
                <a:ea typeface="+mn-ea"/>
                <a:cs typeface="+mn-cs"/>
              </a:endParaRPr>
            </a:p>
          </p:txBody>
        </p:sp>
        <p:sp>
          <p:nvSpPr>
            <p:cNvPr id="55" name="Freeform 18"/>
            <p:cNvSpPr>
              <a:spLocks/>
            </p:cNvSpPr>
            <p:nvPr/>
          </p:nvSpPr>
          <p:spPr bwMode="auto">
            <a:xfrm>
              <a:off x="1670049" y="6055238"/>
              <a:ext cx="8040007" cy="940873"/>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Segoe UI"/>
                <a:ea typeface="+mn-ea"/>
                <a:cs typeface="+mn-cs"/>
              </a:endParaRPr>
            </a:p>
          </p:txBody>
        </p:sp>
        <p:sp>
          <p:nvSpPr>
            <p:cNvPr id="56" name="Freeform 29"/>
            <p:cNvSpPr>
              <a:spLocks/>
            </p:cNvSpPr>
            <p:nvPr/>
          </p:nvSpPr>
          <p:spPr bwMode="auto">
            <a:xfrm>
              <a:off x="5488668" y="6457364"/>
              <a:ext cx="3095625" cy="538748"/>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Segoe UI"/>
                <a:ea typeface="+mn-ea"/>
                <a:cs typeface="+mn-cs"/>
              </a:endParaRPr>
            </a:p>
          </p:txBody>
        </p:sp>
        <p:sp>
          <p:nvSpPr>
            <p:cNvPr id="57" name="Freeform 56"/>
            <p:cNvSpPr>
              <a:spLocks/>
            </p:cNvSpPr>
            <p:nvPr/>
          </p:nvSpPr>
          <p:spPr bwMode="auto">
            <a:xfrm>
              <a:off x="9042400" y="6259001"/>
              <a:ext cx="3394075" cy="737111"/>
            </a:xfrm>
            <a:custGeom>
              <a:avLst/>
              <a:gdLst>
                <a:gd name="T0" fmla="*/ 0 w 442"/>
                <a:gd name="T1" fmla="*/ 178 h 178"/>
                <a:gd name="T2" fmla="*/ 0 w 442"/>
                <a:gd name="T3" fmla="*/ 178 h 178"/>
                <a:gd name="T4" fmla="*/ 290 w 442"/>
                <a:gd name="T5" fmla="*/ 178 h 178"/>
                <a:gd name="T6" fmla="*/ 442 w 442"/>
                <a:gd name="T7" fmla="*/ 178 h 178"/>
                <a:gd name="T8" fmla="*/ 442 w 442"/>
                <a:gd name="T9" fmla="*/ 9 h 178"/>
                <a:gd name="T10" fmla="*/ 0 w 442"/>
                <a:gd name="T11" fmla="*/ 178 h 178"/>
              </a:gdLst>
              <a:ahLst/>
              <a:cxnLst>
                <a:cxn ang="0">
                  <a:pos x="T0" y="T1"/>
                </a:cxn>
                <a:cxn ang="0">
                  <a:pos x="T2" y="T3"/>
                </a:cxn>
                <a:cxn ang="0">
                  <a:pos x="T4" y="T5"/>
                </a:cxn>
                <a:cxn ang="0">
                  <a:pos x="T6" y="T7"/>
                </a:cxn>
                <a:cxn ang="0">
                  <a:pos x="T8" y="T9"/>
                </a:cxn>
                <a:cxn ang="0">
                  <a:pos x="T10" y="T11"/>
                </a:cxn>
              </a:cxnLst>
              <a:rect l="0" t="0" r="r" b="b"/>
              <a:pathLst>
                <a:path w="442" h="178">
                  <a:moveTo>
                    <a:pt x="0" y="178"/>
                  </a:moveTo>
                  <a:cubicBezTo>
                    <a:pt x="0" y="178"/>
                    <a:pt x="0" y="178"/>
                    <a:pt x="0" y="178"/>
                  </a:cubicBezTo>
                  <a:cubicBezTo>
                    <a:pt x="290" y="178"/>
                    <a:pt x="290" y="178"/>
                    <a:pt x="290" y="178"/>
                  </a:cubicBezTo>
                  <a:cubicBezTo>
                    <a:pt x="442" y="178"/>
                    <a:pt x="442" y="178"/>
                    <a:pt x="442" y="178"/>
                  </a:cubicBezTo>
                  <a:cubicBezTo>
                    <a:pt x="442" y="9"/>
                    <a:pt x="442" y="9"/>
                    <a:pt x="442" y="9"/>
                  </a:cubicBezTo>
                  <a:cubicBezTo>
                    <a:pt x="283" y="0"/>
                    <a:pt x="121" y="57"/>
                    <a:pt x="0" y="178"/>
                  </a:cubicBezTo>
                  <a:close/>
                </a:path>
              </a:pathLst>
            </a:custGeom>
            <a:solidFill>
              <a:srgbClr val="79A5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58" name="Group 57"/>
          <p:cNvGrpSpPr/>
          <p:nvPr/>
        </p:nvGrpSpPr>
        <p:grpSpPr>
          <a:xfrm>
            <a:off x="2099876" y="6431233"/>
            <a:ext cx="305710" cy="407399"/>
            <a:chOff x="1358536" y="5468258"/>
            <a:chExt cx="905694" cy="1206954"/>
          </a:xfrm>
        </p:grpSpPr>
        <p:sp>
          <p:nvSpPr>
            <p:cNvPr id="59" name="Oval 58"/>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err="1">
                <a:ln>
                  <a:noFill/>
                </a:ln>
                <a:solidFill>
                  <a:prstClr val="black"/>
                </a:solidFill>
                <a:effectLst/>
                <a:uLnTx/>
                <a:uFillTx/>
                <a:latin typeface="Segoe UI"/>
                <a:ea typeface="+mn-ea"/>
                <a:cs typeface="+mn-cs"/>
              </a:endParaRPr>
            </a:p>
          </p:txBody>
        </p:sp>
        <p:grpSp>
          <p:nvGrpSpPr>
            <p:cNvPr id="61" name="Group 60"/>
            <p:cNvGrpSpPr/>
            <p:nvPr/>
          </p:nvGrpSpPr>
          <p:grpSpPr>
            <a:xfrm>
              <a:off x="1638534" y="5957662"/>
              <a:ext cx="354805" cy="170089"/>
              <a:chOff x="6512925" y="6276975"/>
              <a:chExt cx="293527" cy="170089"/>
            </a:xfrm>
          </p:grpSpPr>
          <p:cxnSp>
            <p:nvCxnSpPr>
              <p:cNvPr id="62" name="Straight Connector 61"/>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63" name="Straight Connector 62"/>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64" name="Straight Connector 63"/>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65" name="Straight Connector 64"/>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66" name="Straight Connector 65"/>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67" name="Group 66"/>
          <p:cNvGrpSpPr/>
          <p:nvPr/>
        </p:nvGrpSpPr>
        <p:grpSpPr>
          <a:xfrm>
            <a:off x="1689976" y="6252479"/>
            <a:ext cx="391660" cy="521937"/>
            <a:chOff x="1358536" y="5468258"/>
            <a:chExt cx="905694" cy="1206954"/>
          </a:xfrm>
        </p:grpSpPr>
        <p:sp>
          <p:nvSpPr>
            <p:cNvPr id="68" name="Oval 67"/>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9"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err="1">
                <a:ln>
                  <a:noFill/>
                </a:ln>
                <a:solidFill>
                  <a:prstClr val="black"/>
                </a:solidFill>
                <a:effectLst/>
                <a:uLnTx/>
                <a:uFillTx/>
                <a:latin typeface="Segoe UI"/>
                <a:ea typeface="+mn-ea"/>
                <a:cs typeface="+mn-cs"/>
              </a:endParaRPr>
            </a:p>
          </p:txBody>
        </p:sp>
        <p:grpSp>
          <p:nvGrpSpPr>
            <p:cNvPr id="70" name="Group 69"/>
            <p:cNvGrpSpPr/>
            <p:nvPr/>
          </p:nvGrpSpPr>
          <p:grpSpPr>
            <a:xfrm>
              <a:off x="1638534" y="5957662"/>
              <a:ext cx="354805" cy="170089"/>
              <a:chOff x="6512925" y="6276975"/>
              <a:chExt cx="293527" cy="170089"/>
            </a:xfrm>
          </p:grpSpPr>
          <p:cxnSp>
            <p:nvCxnSpPr>
              <p:cNvPr id="71" name="Straight Connector 70"/>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72" name="Straight Connector 71"/>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73" name="Straight Connector 72"/>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74" name="Straight Connector 73"/>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75" name="Straight Connector 74"/>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76" name="Group 75"/>
          <p:cNvGrpSpPr/>
          <p:nvPr/>
        </p:nvGrpSpPr>
        <p:grpSpPr>
          <a:xfrm>
            <a:off x="10172708" y="6243991"/>
            <a:ext cx="305710" cy="407399"/>
            <a:chOff x="1358536" y="5468258"/>
            <a:chExt cx="905694" cy="1206954"/>
          </a:xfrm>
        </p:grpSpPr>
        <p:sp>
          <p:nvSpPr>
            <p:cNvPr id="77" name="Oval 76"/>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err="1">
                <a:ln>
                  <a:noFill/>
                </a:ln>
                <a:solidFill>
                  <a:prstClr val="black"/>
                </a:solidFill>
                <a:effectLst/>
                <a:uLnTx/>
                <a:uFillTx/>
                <a:latin typeface="Segoe UI"/>
                <a:ea typeface="+mn-ea"/>
                <a:cs typeface="+mn-cs"/>
              </a:endParaRPr>
            </a:p>
          </p:txBody>
        </p:sp>
        <p:grpSp>
          <p:nvGrpSpPr>
            <p:cNvPr id="79" name="Group 78"/>
            <p:cNvGrpSpPr/>
            <p:nvPr/>
          </p:nvGrpSpPr>
          <p:grpSpPr>
            <a:xfrm>
              <a:off x="1638534" y="5957662"/>
              <a:ext cx="354805" cy="170089"/>
              <a:chOff x="6512925" y="6276975"/>
              <a:chExt cx="293527" cy="170089"/>
            </a:xfrm>
          </p:grpSpPr>
          <p:cxnSp>
            <p:nvCxnSpPr>
              <p:cNvPr id="80" name="Straight Connector 79"/>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81" name="Straight Connector 80"/>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82" name="Straight Connector 81"/>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83" name="Straight Connector 82"/>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84" name="Straight Connector 83"/>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85" name="Group 84"/>
          <p:cNvGrpSpPr/>
          <p:nvPr/>
        </p:nvGrpSpPr>
        <p:grpSpPr>
          <a:xfrm>
            <a:off x="2473868" y="6319504"/>
            <a:ext cx="262137" cy="349331"/>
            <a:chOff x="1358536" y="5468258"/>
            <a:chExt cx="905694" cy="1206954"/>
          </a:xfrm>
        </p:grpSpPr>
        <p:sp>
          <p:nvSpPr>
            <p:cNvPr id="86" name="Oval 85"/>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7"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err="1">
                <a:ln>
                  <a:noFill/>
                </a:ln>
                <a:solidFill>
                  <a:prstClr val="black"/>
                </a:solidFill>
                <a:effectLst/>
                <a:uLnTx/>
                <a:uFillTx/>
                <a:latin typeface="Segoe UI"/>
                <a:ea typeface="+mn-ea"/>
                <a:cs typeface="+mn-cs"/>
              </a:endParaRPr>
            </a:p>
          </p:txBody>
        </p:sp>
        <p:grpSp>
          <p:nvGrpSpPr>
            <p:cNvPr id="88" name="Group 87"/>
            <p:cNvGrpSpPr/>
            <p:nvPr/>
          </p:nvGrpSpPr>
          <p:grpSpPr>
            <a:xfrm>
              <a:off x="1638534" y="5957662"/>
              <a:ext cx="354805" cy="170089"/>
              <a:chOff x="6512925" y="6276975"/>
              <a:chExt cx="293527" cy="170089"/>
            </a:xfrm>
          </p:grpSpPr>
          <p:cxnSp>
            <p:nvCxnSpPr>
              <p:cNvPr id="89" name="Straight Connector 88"/>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90" name="Straight Connector 89"/>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91" name="Straight Connector 90"/>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92" name="Straight Connector 91"/>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93" name="Straight Connector 92"/>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sp>
        <p:nvSpPr>
          <p:cNvPr id="111" name="Title 3"/>
          <p:cNvSpPr txBox="1">
            <a:spLocks/>
          </p:cNvSpPr>
          <p:nvPr/>
        </p:nvSpPr>
        <p:spPr>
          <a:xfrm>
            <a:off x="1367981" y="1343899"/>
            <a:ext cx="9690012" cy="1138261"/>
          </a:xfrm>
          <a:prstGeom prst="rect">
            <a:avLst/>
          </a:prstGeom>
        </p:spPr>
        <p:txBody>
          <a:bodyPr/>
          <a:lstStyle>
            <a:lvl1pPr algn="l" defTabSz="699347" rtl="0" eaLnBrk="1" latinLnBrk="0" hangingPunct="1">
              <a:lnSpc>
                <a:spcPct val="90000"/>
              </a:lnSpc>
              <a:spcBef>
                <a:spcPct val="0"/>
              </a:spcBef>
              <a:buNone/>
              <a:defRPr lang="en-US" sz="4049"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699347" rtl="0" eaLnBrk="1" fontAlgn="auto" latinLnBrk="0" hangingPunct="1">
              <a:lnSpc>
                <a:spcPct val="90000"/>
              </a:lnSpc>
              <a:spcBef>
                <a:spcPct val="0"/>
              </a:spcBef>
              <a:spcAft>
                <a:spcPts val="0"/>
              </a:spcAft>
              <a:buClrTx/>
              <a:buSzTx/>
              <a:buFontTx/>
              <a:buNone/>
              <a:tabLst/>
              <a:defRPr/>
            </a:pPr>
            <a:endParaRPr kumimoji="0" lang="en-US" sz="4706" b="0" i="0" u="none" strike="noStrike" kern="1200" cap="none" spc="-76" normalizeH="0" baseline="0" noProof="0">
              <a:ln w="3175">
                <a:noFill/>
              </a:ln>
              <a:solidFill>
                <a:srgbClr val="FFFFFF"/>
              </a:solidFill>
              <a:effectLst/>
              <a:uLnTx/>
              <a:uFillTx/>
              <a:latin typeface="Segoe UI Light"/>
              <a:ea typeface="+mn-ea"/>
              <a:cs typeface="Segoe UI" pitchFamily="34" charset="0"/>
            </a:endParaRPr>
          </a:p>
        </p:txBody>
      </p:sp>
      <p:pic>
        <p:nvPicPr>
          <p:cNvPr id="114" name="Picture 113" descr="StoreSimple_Buildings_02.png"/>
          <p:cNvPicPr>
            <a:picLocks noChangeAspect="1"/>
          </p:cNvPicPr>
          <p:nvPr/>
        </p:nvPicPr>
        <p:blipFill rotWithShape="1">
          <a:blip r:embed="rId3">
            <a:extLst>
              <a:ext uri="{28A0092B-C50C-407E-A947-70E740481C1C}">
                <a14:useLocalDpi xmlns:a14="http://schemas.microsoft.com/office/drawing/2010/main" val="0"/>
              </a:ext>
            </a:extLst>
          </a:blip>
          <a:srcRect l="30468" b="468"/>
          <a:stretch/>
        </p:blipFill>
        <p:spPr>
          <a:xfrm>
            <a:off x="7879273" y="3798713"/>
            <a:ext cx="2788921" cy="3044921"/>
          </a:xfrm>
          <a:prstGeom prst="rect">
            <a:avLst/>
          </a:prstGeom>
        </p:spPr>
      </p:pic>
      <p:sp>
        <p:nvSpPr>
          <p:cNvPr id="2" name="Title 1"/>
          <p:cNvSpPr>
            <a:spLocks noGrp="1"/>
          </p:cNvSpPr>
          <p:nvPr>
            <p:ph type="title"/>
          </p:nvPr>
        </p:nvSpPr>
        <p:spPr>
          <a:xfrm>
            <a:off x="269301" y="2077815"/>
            <a:ext cx="6036495" cy="1799462"/>
          </a:xfrm>
        </p:spPr>
        <p:txBody>
          <a:bodyPr/>
          <a:lstStyle/>
          <a:p>
            <a:r>
              <a:rPr lang="en-US" sz="4000" spc="-76">
                <a:solidFill>
                  <a:srgbClr val="FFFFFF"/>
                </a:solidFill>
                <a:latin typeface="Segoe UI Light" panose="020B0502040204020203" pitchFamily="34" charset="0"/>
                <a:cs typeface="Segoe UI Light" panose="020B0502040204020203" pitchFamily="34" charset="0"/>
              </a:rPr>
              <a:t>Real world whiteboard design session case study</a:t>
            </a:r>
            <a:br>
              <a:rPr lang="en-US" sz="3600">
                <a:solidFill>
                  <a:srgbClr val="FFFFFF"/>
                </a:solidFill>
                <a:latin typeface="Segoe UI"/>
              </a:rPr>
            </a:br>
            <a:endParaRPr lang="en-US"/>
          </a:p>
        </p:txBody>
      </p:sp>
      <p:sp>
        <p:nvSpPr>
          <p:cNvPr id="3" name="Text Placeholder 2"/>
          <p:cNvSpPr>
            <a:spLocks noGrp="1"/>
          </p:cNvSpPr>
          <p:nvPr>
            <p:ph type="body" sz="quarter" idx="14"/>
          </p:nvPr>
        </p:nvSpPr>
        <p:spPr>
          <a:xfrm>
            <a:off x="267682" y="3417128"/>
            <a:ext cx="5291876" cy="717249"/>
          </a:xfrm>
        </p:spPr>
        <p:txBody>
          <a:bodyPr/>
          <a:lstStyle/>
          <a:p>
            <a:r>
              <a:rPr lang="en-US" sz="3200"/>
              <a:t>Building a Resilient </a:t>
            </a:r>
          </a:p>
          <a:p>
            <a:r>
              <a:rPr lang="en-US" sz="3200"/>
              <a:t>IaaS Architecture</a:t>
            </a:r>
          </a:p>
          <a:p>
            <a:endParaRPr lang="en-US"/>
          </a:p>
        </p:txBody>
      </p:sp>
    </p:spTree>
    <p:extLst>
      <p:ext uri="{BB962C8B-B14F-4D97-AF65-F5344CB8AC3E}">
        <p14:creationId xmlns:p14="http://schemas.microsoft.com/office/powerpoint/2010/main" val="31488740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256226" y="1187630"/>
            <a:ext cx="11520097" cy="5503627"/>
          </a:xfrm>
          <a:prstGeom prst="rect">
            <a:avLst/>
          </a:prstGeom>
        </p:spPr>
      </p:pic>
      <p:sp>
        <p:nvSpPr>
          <p:cNvPr id="2" name="Title 1"/>
          <p:cNvSpPr>
            <a:spLocks noGrp="1"/>
          </p:cNvSpPr>
          <p:nvPr>
            <p:ph type="title"/>
          </p:nvPr>
        </p:nvSpPr>
        <p:spPr/>
        <p:txBody>
          <a:bodyPr/>
          <a:lstStyle/>
          <a:p>
            <a:r>
              <a:rPr lang="en-US">
                <a:solidFill>
                  <a:schemeClr val="bg1"/>
                </a:solidFill>
              </a:rPr>
              <a:t>Current SQL and Web Server Configuration</a:t>
            </a:r>
          </a:p>
        </p:txBody>
      </p:sp>
    </p:spTree>
    <p:extLst>
      <p:ext uri="{BB962C8B-B14F-4D97-AF65-F5344CB8AC3E}">
        <p14:creationId xmlns:p14="http://schemas.microsoft.com/office/powerpoint/2010/main" val="130544659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solidFill>
                  <a:schemeClr val="bg1"/>
                </a:solidFill>
              </a:rPr>
              <a:t>FusionTomo</a:t>
            </a:r>
            <a:r>
              <a:rPr lang="en-US">
                <a:solidFill>
                  <a:schemeClr val="bg1"/>
                </a:solidFill>
              </a:rPr>
              <a:t> Inc.’s critical applications</a:t>
            </a:r>
            <a:endParaRPr lang="en-US" sz="3138">
              <a:solidFill>
                <a:schemeClr val="bg1"/>
              </a:solidFill>
            </a:endParaRPr>
          </a:p>
        </p:txBody>
      </p:sp>
      <p:sp>
        <p:nvSpPr>
          <p:cNvPr id="3" name="Content Placeholder 2"/>
          <p:cNvSpPr>
            <a:spLocks noGrp="1"/>
          </p:cNvSpPr>
          <p:nvPr>
            <p:ph sz="quarter" idx="10"/>
          </p:nvPr>
        </p:nvSpPr>
        <p:spPr>
          <a:xfrm>
            <a:off x="573080" y="1063987"/>
            <a:ext cx="10981611" cy="4552015"/>
          </a:xfrm>
        </p:spPr>
        <p:txBody>
          <a:bodyPr/>
          <a:lstStyle/>
          <a:p>
            <a:pPr lvl="0" fontAlgn="ctr"/>
            <a:r>
              <a:rPr lang="en-US" sz="2400">
                <a:solidFill>
                  <a:schemeClr val="bg1"/>
                </a:solidFill>
              </a:rPr>
              <a:t>Authentication and Authorization infrastructure for the organization.</a:t>
            </a:r>
          </a:p>
          <a:p>
            <a:pPr lvl="0" fontAlgn="ctr"/>
            <a:r>
              <a:rPr lang="en-US" sz="2400">
                <a:solidFill>
                  <a:schemeClr val="bg1"/>
                </a:solidFill>
              </a:rPr>
              <a:t>The ordering website for the employees and the customers to order parts, repairs, and provide support.</a:t>
            </a:r>
          </a:p>
          <a:p>
            <a:pPr lvl="0" fontAlgn="ctr"/>
            <a:r>
              <a:rPr lang="en-US" sz="2400">
                <a:solidFill>
                  <a:schemeClr val="bg1"/>
                </a:solidFill>
              </a:rPr>
              <a:t>This ordering website allows for the tracking of the parts and support incidents.</a:t>
            </a:r>
          </a:p>
          <a:p>
            <a:pPr lvl="0" fontAlgn="ctr"/>
            <a:r>
              <a:rPr lang="en-US" sz="2400">
                <a:solidFill>
                  <a:schemeClr val="bg1"/>
                </a:solidFill>
              </a:rPr>
              <a:t>The database that supports the website for finances, ordering, accounts receivable, and customer information.</a:t>
            </a:r>
          </a:p>
          <a:p>
            <a:pPr lvl="0" fontAlgn="ctr"/>
            <a:r>
              <a:rPr lang="en-US" sz="2400">
                <a:solidFill>
                  <a:schemeClr val="bg1"/>
                </a:solidFill>
              </a:rPr>
              <a:t>The website and database also provide sales leads and a catalog of current inventory for ordering.</a:t>
            </a:r>
          </a:p>
          <a:p>
            <a:pPr lvl="0" fontAlgn="ctr"/>
            <a:r>
              <a:rPr lang="en-US" sz="2400">
                <a:solidFill>
                  <a:schemeClr val="bg1"/>
                </a:solidFill>
              </a:rPr>
              <a:t>Third-party manufacturing plants and factories access their data via the interface of the website as well. </a:t>
            </a:r>
          </a:p>
        </p:txBody>
      </p:sp>
    </p:spTree>
    <p:extLst>
      <p:ext uri="{BB962C8B-B14F-4D97-AF65-F5344CB8AC3E}">
        <p14:creationId xmlns:p14="http://schemas.microsoft.com/office/powerpoint/2010/main" val="2631721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Customer needs</a:t>
            </a:r>
            <a:endParaRPr lang="en-US" sz="3138">
              <a:solidFill>
                <a:schemeClr val="bg1"/>
              </a:solidFill>
            </a:endParaRPr>
          </a:p>
        </p:txBody>
      </p:sp>
      <p:sp>
        <p:nvSpPr>
          <p:cNvPr id="3" name="Content Placeholder 2"/>
          <p:cNvSpPr>
            <a:spLocks noGrp="1"/>
          </p:cNvSpPr>
          <p:nvPr>
            <p:ph sz="quarter" idx="10"/>
          </p:nvPr>
        </p:nvSpPr>
        <p:spPr>
          <a:xfrm>
            <a:off x="541908" y="986055"/>
            <a:ext cx="11048409" cy="5416868"/>
          </a:xfrm>
        </p:spPr>
        <p:txBody>
          <a:bodyPr/>
          <a:lstStyle/>
          <a:p>
            <a:pPr fontAlgn="ctr">
              <a:spcBef>
                <a:spcPts val="600"/>
              </a:spcBef>
              <a:spcAft>
                <a:spcPts val="600"/>
              </a:spcAft>
            </a:pPr>
            <a:r>
              <a:rPr lang="en-US" sz="2000">
                <a:solidFill>
                  <a:schemeClr val="bg1"/>
                </a:solidFill>
              </a:rPr>
              <a:t>The IT department is new to Azure. Though they have successfully moved some workloads onto the platform, they have asked for guidance on deployment best practices.</a:t>
            </a:r>
          </a:p>
          <a:p>
            <a:pPr lvl="0" fontAlgn="ctr">
              <a:spcBef>
                <a:spcPts val="600"/>
              </a:spcBef>
              <a:spcAft>
                <a:spcPts val="600"/>
              </a:spcAft>
            </a:pPr>
            <a:r>
              <a:rPr lang="en-US" sz="2000">
                <a:solidFill>
                  <a:schemeClr val="bg1"/>
                </a:solidFill>
              </a:rPr>
              <a:t>Identify the infrastructure requirements that should to be configured to provide redundancy and resiliency to the web servers, the database servers, and the authentication and authorization servers.</a:t>
            </a:r>
          </a:p>
          <a:p>
            <a:pPr lvl="0" fontAlgn="ctr">
              <a:spcBef>
                <a:spcPts val="600"/>
              </a:spcBef>
              <a:spcAft>
                <a:spcPts val="600"/>
              </a:spcAft>
            </a:pPr>
            <a:r>
              <a:rPr lang="en-US" sz="2000">
                <a:solidFill>
                  <a:schemeClr val="bg1"/>
                </a:solidFill>
              </a:rPr>
              <a:t>Identify components and resources in Azure that can provide the features of resiliency for the organization.</a:t>
            </a:r>
          </a:p>
          <a:p>
            <a:pPr lvl="0" fontAlgn="ctr">
              <a:spcBef>
                <a:spcPts val="600"/>
              </a:spcBef>
              <a:spcAft>
                <a:spcPts val="600"/>
              </a:spcAft>
            </a:pPr>
            <a:r>
              <a:rPr lang="en-US" sz="2000">
                <a:solidFill>
                  <a:schemeClr val="bg1"/>
                </a:solidFill>
              </a:rPr>
              <a:t>A plan for recovery from a region-wide service disruption.</a:t>
            </a:r>
          </a:p>
          <a:p>
            <a:pPr lvl="0" fontAlgn="ctr">
              <a:spcBef>
                <a:spcPts val="600"/>
              </a:spcBef>
              <a:spcAft>
                <a:spcPts val="600"/>
              </a:spcAft>
            </a:pPr>
            <a:r>
              <a:rPr lang="en-US" sz="2000">
                <a:solidFill>
                  <a:schemeClr val="bg1"/>
                </a:solidFill>
              </a:rPr>
              <a:t>A plan for recovery from data corruption or accidental deletion.</a:t>
            </a:r>
          </a:p>
          <a:p>
            <a:pPr lvl="0" fontAlgn="ctr">
              <a:spcBef>
                <a:spcPts val="600"/>
              </a:spcBef>
              <a:spcAft>
                <a:spcPts val="600"/>
              </a:spcAft>
            </a:pPr>
            <a:r>
              <a:rPr lang="en-US" sz="2000">
                <a:solidFill>
                  <a:schemeClr val="bg1"/>
                </a:solidFill>
              </a:rPr>
              <a:t>Backup plans for all server roles and functions.</a:t>
            </a:r>
          </a:p>
          <a:p>
            <a:pPr lvl="0" fontAlgn="ctr">
              <a:spcBef>
                <a:spcPts val="600"/>
              </a:spcBef>
              <a:spcAft>
                <a:spcPts val="600"/>
              </a:spcAft>
            </a:pPr>
            <a:r>
              <a:rPr lang="en-US" sz="2000">
                <a:solidFill>
                  <a:schemeClr val="bg1"/>
                </a:solidFill>
              </a:rPr>
              <a:t>A functional storage policy in place for the anticipation of growth in Azure.</a:t>
            </a:r>
          </a:p>
          <a:p>
            <a:pPr lvl="0" fontAlgn="ctr">
              <a:spcBef>
                <a:spcPts val="600"/>
              </a:spcBef>
              <a:spcAft>
                <a:spcPts val="600"/>
              </a:spcAft>
            </a:pPr>
            <a:r>
              <a:rPr lang="en-US" sz="2000">
                <a:solidFill>
                  <a:schemeClr val="bg1"/>
                </a:solidFill>
              </a:rPr>
              <a:t>Monitoring option for issues that may arise on the servers and in Azure.</a:t>
            </a:r>
          </a:p>
        </p:txBody>
      </p:sp>
    </p:spTree>
    <p:extLst>
      <p:ext uri="{BB962C8B-B14F-4D97-AF65-F5344CB8AC3E}">
        <p14:creationId xmlns:p14="http://schemas.microsoft.com/office/powerpoint/2010/main" val="228088347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Customer concerns/objections</a:t>
            </a:r>
          </a:p>
        </p:txBody>
      </p:sp>
      <p:sp>
        <p:nvSpPr>
          <p:cNvPr id="3" name="Content Placeholder 2"/>
          <p:cNvSpPr>
            <a:spLocks noGrp="1"/>
          </p:cNvSpPr>
          <p:nvPr>
            <p:ph sz="quarter" idx="10"/>
          </p:nvPr>
        </p:nvSpPr>
        <p:spPr>
          <a:xfrm>
            <a:off x="176247" y="1087920"/>
            <a:ext cx="11497197" cy="5084469"/>
          </a:xfrm>
        </p:spPr>
        <p:txBody>
          <a:bodyPr/>
          <a:lstStyle/>
          <a:p>
            <a:pPr lvl="0">
              <a:spcAft>
                <a:spcPts val="1200"/>
              </a:spcAft>
            </a:pPr>
            <a:r>
              <a:rPr lang="en-US" sz="2400">
                <a:solidFill>
                  <a:schemeClr val="bg1"/>
                </a:solidFill>
              </a:rPr>
              <a:t>“Cost is a huge concern for us. We have already deployed server instances into Azure. We want to avoid any unnecessary expenditures and duplication of effort.”</a:t>
            </a:r>
          </a:p>
          <a:p>
            <a:pPr lvl="0">
              <a:spcAft>
                <a:spcPts val="1200"/>
              </a:spcAft>
            </a:pPr>
            <a:r>
              <a:rPr lang="en-US" sz="2400">
                <a:solidFill>
                  <a:schemeClr val="bg1"/>
                </a:solidFill>
              </a:rPr>
              <a:t>“The web application needs to have the ability to scale as we grow. What aspect of the cloud will allow this to be a reality?”</a:t>
            </a:r>
          </a:p>
          <a:p>
            <a:pPr lvl="0">
              <a:spcAft>
                <a:spcPts val="1200"/>
              </a:spcAft>
            </a:pPr>
            <a:r>
              <a:rPr lang="en-US" sz="2400">
                <a:solidFill>
                  <a:schemeClr val="bg1"/>
                </a:solidFill>
              </a:rPr>
              <a:t>“Downtime is becoming more of an issue for us due to development and production environments not being separate. We need to separate these from one another to avoid outages.”</a:t>
            </a:r>
          </a:p>
          <a:p>
            <a:pPr lvl="0">
              <a:spcAft>
                <a:spcPts val="1200"/>
              </a:spcAft>
            </a:pPr>
            <a:r>
              <a:rPr lang="en-US" sz="2400">
                <a:solidFill>
                  <a:schemeClr val="bg1"/>
                </a:solidFill>
              </a:rPr>
              <a:t>“Connectivity is becoming an issue for our self-hosting of applications. We are concerned that the cloud may be constrained as well.”</a:t>
            </a:r>
          </a:p>
          <a:p>
            <a:pPr>
              <a:spcAft>
                <a:spcPts val="1200"/>
              </a:spcAft>
            </a:pPr>
            <a:r>
              <a:rPr lang="en-US" sz="2400">
                <a:solidFill>
                  <a:schemeClr val="bg1"/>
                </a:solidFill>
              </a:rPr>
              <a:t>“Our current backup/recovery system works just fine.”</a:t>
            </a:r>
          </a:p>
        </p:txBody>
      </p:sp>
    </p:spTree>
    <p:extLst>
      <p:ext uri="{BB962C8B-B14F-4D97-AF65-F5344CB8AC3E}">
        <p14:creationId xmlns:p14="http://schemas.microsoft.com/office/powerpoint/2010/main" val="18969051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Customer objections (continued)</a:t>
            </a:r>
          </a:p>
        </p:txBody>
      </p:sp>
      <p:sp>
        <p:nvSpPr>
          <p:cNvPr id="3" name="Content Placeholder 2"/>
          <p:cNvSpPr>
            <a:spLocks noGrp="1"/>
          </p:cNvSpPr>
          <p:nvPr>
            <p:ph sz="quarter" idx="10"/>
          </p:nvPr>
        </p:nvSpPr>
        <p:spPr>
          <a:xfrm>
            <a:off x="268934" y="1871691"/>
            <a:ext cx="11687202" cy="2739211"/>
          </a:xfrm>
        </p:spPr>
        <p:txBody>
          <a:bodyPr/>
          <a:lstStyle/>
          <a:p>
            <a:pPr lvl="0">
              <a:spcAft>
                <a:spcPts val="1200"/>
              </a:spcAft>
            </a:pPr>
            <a:r>
              <a:rPr lang="en-US" sz="2400">
                <a:solidFill>
                  <a:schemeClr val="bg1"/>
                </a:solidFill>
              </a:rPr>
              <a:t>“We already have a point of presence for our customers that we do not want to change. How can we provide cross-region resiliency without impact to our customers?”</a:t>
            </a:r>
          </a:p>
          <a:p>
            <a:pPr lvl="0">
              <a:spcAft>
                <a:spcPts val="1200"/>
              </a:spcAft>
            </a:pPr>
            <a:r>
              <a:rPr lang="en-US" sz="2400">
                <a:solidFill>
                  <a:schemeClr val="bg1"/>
                </a:solidFill>
              </a:rPr>
              <a:t>“We are very concerned about the disk space issue that occurred earlier with our AD DS Domain Controllers (DCs). This outage impacted our Web Servers and Database Servers as well. Will this be addressed per the resiliency plan?”</a:t>
            </a:r>
          </a:p>
        </p:txBody>
      </p:sp>
    </p:spTree>
    <p:extLst>
      <p:ext uri="{BB962C8B-B14F-4D97-AF65-F5344CB8AC3E}">
        <p14:creationId xmlns:p14="http://schemas.microsoft.com/office/powerpoint/2010/main" val="16613167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475488" y="3613570"/>
            <a:ext cx="3931920" cy="156193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a:solidFill>
                  <a:schemeClr val="bg1"/>
                </a:solidFill>
              </a:rPr>
              <a:t>Common scenarios—infrastructure as a service</a:t>
            </a:r>
          </a:p>
        </p:txBody>
      </p:sp>
      <p:pic>
        <p:nvPicPr>
          <p:cNvPr id="5" name="Picture 4"/>
          <p:cNvPicPr/>
          <p:nvPr/>
        </p:nvPicPr>
        <p:blipFill>
          <a:blip r:embed="rId3"/>
          <a:stretch>
            <a:fillRect/>
          </a:stretch>
        </p:blipFill>
        <p:spPr>
          <a:xfrm>
            <a:off x="5384974" y="1187630"/>
            <a:ext cx="6499937" cy="2517380"/>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5384974" y="3881132"/>
            <a:ext cx="6499937" cy="2767517"/>
          </a:xfrm>
          <a:prstGeom prst="rect">
            <a:avLst/>
          </a:prstGeom>
          <a:noFill/>
          <a:ln>
            <a:noFill/>
          </a:ln>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0119" y="4021803"/>
            <a:ext cx="780290" cy="78029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38527" y="4021803"/>
            <a:ext cx="780290" cy="78029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80943" y="4021803"/>
            <a:ext cx="780290" cy="780290"/>
          </a:xfrm>
          <a:prstGeom prst="rect">
            <a:avLst/>
          </a:prstGeom>
        </p:spPr>
      </p:pic>
      <p:sp>
        <p:nvSpPr>
          <p:cNvPr id="11" name="Rounded Rectangle 10"/>
          <p:cNvSpPr/>
          <p:nvPr/>
        </p:nvSpPr>
        <p:spPr bwMode="auto">
          <a:xfrm>
            <a:off x="475488" y="1527048"/>
            <a:ext cx="3858768" cy="194767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a:gradFill>
                  <a:gsLst>
                    <a:gs pos="0">
                      <a:srgbClr val="FFFFFF"/>
                    </a:gs>
                    <a:gs pos="100000">
                      <a:srgbClr val="FFFFFF"/>
                    </a:gs>
                  </a:gsLst>
                  <a:lin ang="5400000" scaled="0"/>
                </a:gradFill>
                <a:ea typeface="Segoe UI" pitchFamily="34" charset="0"/>
                <a:cs typeface="Segoe UI" pitchFamily="34" charset="0"/>
              </a:rPr>
              <a:t>Virtual Machines overview</a:t>
            </a:r>
          </a:p>
          <a:p>
            <a:pPr marL="285750" indent="-285750" defTabSz="932472" fontAlgn="base">
              <a:lnSpc>
                <a:spcPct val="90000"/>
              </a:lnSpc>
              <a:spcBef>
                <a:spcPct val="0"/>
              </a:spcBef>
              <a:spcAft>
                <a:spcPct val="0"/>
              </a:spcAft>
              <a:buFont typeface="Arial" panose="020B0604020202020204" pitchFamily="34" charset="0"/>
              <a:buChar char="•"/>
            </a:pPr>
            <a:r>
              <a:rPr lang="en-US" sz="1200">
                <a:gradFill>
                  <a:gsLst>
                    <a:gs pos="0">
                      <a:srgbClr val="FFFFFF"/>
                    </a:gs>
                    <a:gs pos="100000">
                      <a:srgbClr val="FFFFFF"/>
                    </a:gs>
                  </a:gsLst>
                  <a:lin ang="5400000" scaled="0"/>
                </a:gradFill>
                <a:ea typeface="Segoe UI" pitchFamily="34" charset="0"/>
                <a:cs typeface="Segoe UI" pitchFamily="34" charset="0"/>
              </a:rPr>
              <a:t>Supports Windows or Linux workloads</a:t>
            </a:r>
          </a:p>
          <a:p>
            <a:pPr marL="285750" indent="-285750" defTabSz="932472" fontAlgn="base">
              <a:lnSpc>
                <a:spcPct val="90000"/>
              </a:lnSpc>
              <a:spcBef>
                <a:spcPct val="0"/>
              </a:spcBef>
              <a:spcAft>
                <a:spcPct val="0"/>
              </a:spcAft>
              <a:buFont typeface="Arial" panose="020B0604020202020204" pitchFamily="34" charset="0"/>
              <a:buChar char="•"/>
            </a:pPr>
            <a:r>
              <a:rPr lang="en-US" sz="1200">
                <a:gradFill>
                  <a:gsLst>
                    <a:gs pos="0">
                      <a:srgbClr val="FFFFFF"/>
                    </a:gs>
                    <a:gs pos="100000">
                      <a:srgbClr val="FFFFFF"/>
                    </a:gs>
                  </a:gsLst>
                  <a:lin ang="5400000" scaled="0"/>
                </a:gradFill>
                <a:ea typeface="Segoe UI" pitchFamily="34" charset="0"/>
                <a:cs typeface="Segoe UI" pitchFamily="34" charset="0"/>
              </a:rPr>
              <a:t>Sizes from: 1 core 778 MB to 32 and 448 GB</a:t>
            </a:r>
          </a:p>
          <a:p>
            <a:pPr marL="285750" indent="-285750" defTabSz="932472" fontAlgn="base">
              <a:lnSpc>
                <a:spcPct val="90000"/>
              </a:lnSpc>
              <a:spcBef>
                <a:spcPct val="0"/>
              </a:spcBef>
              <a:spcAft>
                <a:spcPct val="0"/>
              </a:spcAft>
              <a:buFont typeface="Arial" panose="020B0604020202020204" pitchFamily="34" charset="0"/>
              <a:buChar char="•"/>
            </a:pPr>
            <a:r>
              <a:rPr lang="en-US" sz="1200">
                <a:gradFill>
                  <a:gsLst>
                    <a:gs pos="0">
                      <a:srgbClr val="FFFFFF"/>
                    </a:gs>
                    <a:gs pos="100000">
                      <a:srgbClr val="FFFFFF"/>
                    </a:gs>
                  </a:gsLst>
                  <a:lin ang="5400000" scaled="0"/>
                </a:gradFill>
                <a:ea typeface="Segoe UI" pitchFamily="34" charset="0"/>
                <a:cs typeface="Segoe UI" pitchFamily="34" charset="0"/>
              </a:rPr>
              <a:t>Full control </a:t>
            </a:r>
          </a:p>
          <a:p>
            <a:pPr marL="285750" indent="-285750" defTabSz="932472" fontAlgn="base">
              <a:lnSpc>
                <a:spcPct val="90000"/>
              </a:lnSpc>
              <a:spcBef>
                <a:spcPct val="0"/>
              </a:spcBef>
              <a:spcAft>
                <a:spcPct val="0"/>
              </a:spcAft>
              <a:buFont typeface="Arial" panose="020B0604020202020204" pitchFamily="34" charset="0"/>
              <a:buChar char="•"/>
            </a:pPr>
            <a:r>
              <a:rPr lang="en-US" sz="1200">
                <a:gradFill>
                  <a:gsLst>
                    <a:gs pos="0">
                      <a:srgbClr val="FFFFFF"/>
                    </a:gs>
                    <a:gs pos="100000">
                      <a:srgbClr val="FFFFFF"/>
                    </a:gs>
                  </a:gsLst>
                  <a:lin ang="5400000" scaled="0"/>
                </a:gradFill>
                <a:ea typeface="Segoe UI" pitchFamily="34" charset="0"/>
                <a:cs typeface="Segoe UI" pitchFamily="34" charset="0"/>
              </a:rPr>
              <a:t>Direct connectivity to virtual networks </a:t>
            </a:r>
          </a:p>
          <a:p>
            <a:pPr marL="285750" indent="-285750" defTabSz="932472" fontAlgn="base">
              <a:lnSpc>
                <a:spcPct val="90000"/>
              </a:lnSpc>
              <a:spcBef>
                <a:spcPct val="0"/>
              </a:spcBef>
              <a:spcAft>
                <a:spcPct val="0"/>
              </a:spcAft>
              <a:buFont typeface="Arial" panose="020B0604020202020204" pitchFamily="34" charset="0"/>
              <a:buChar char="•"/>
            </a:pPr>
            <a:r>
              <a:rPr lang="en-US" sz="1200">
                <a:gradFill>
                  <a:gsLst>
                    <a:gs pos="0">
                      <a:srgbClr val="FFFFFF"/>
                    </a:gs>
                    <a:gs pos="100000">
                      <a:srgbClr val="FFFFFF"/>
                    </a:gs>
                  </a:gsLst>
                  <a:lin ang="5400000" scaled="0"/>
                </a:gradFill>
                <a:ea typeface="Segoe UI" pitchFamily="34" charset="0"/>
                <a:cs typeface="Segoe UI" pitchFamily="34" charset="0"/>
              </a:rPr>
              <a:t>Familiar tools </a:t>
            </a:r>
          </a:p>
          <a:p>
            <a:pPr marL="285750" indent="-285750" defTabSz="932472" fontAlgn="base">
              <a:lnSpc>
                <a:spcPct val="90000"/>
              </a:lnSpc>
              <a:spcBef>
                <a:spcPct val="0"/>
              </a:spcBef>
              <a:spcAft>
                <a:spcPct val="0"/>
              </a:spcAft>
              <a:buFont typeface="Arial" panose="020B0604020202020204" pitchFamily="34" charset="0"/>
              <a:buChar char="•"/>
            </a:pPr>
            <a:r>
              <a:rPr lang="en-US" sz="1200">
                <a:gradFill>
                  <a:gsLst>
                    <a:gs pos="0">
                      <a:srgbClr val="FFFFFF"/>
                    </a:gs>
                    <a:gs pos="100000">
                      <a:srgbClr val="FFFFFF"/>
                    </a:gs>
                  </a:gsLst>
                  <a:lin ang="5400000" scaled="0"/>
                </a:gradFill>
                <a:ea typeface="Segoe UI" pitchFamily="34" charset="0"/>
                <a:cs typeface="Segoe UI" pitchFamily="34" charset="0"/>
              </a:rPr>
              <a:t>Support for automated management and deployment using templates or scripts</a:t>
            </a:r>
          </a:p>
          <a:p>
            <a:pPr defTabSz="932472" fontAlgn="base">
              <a:lnSpc>
                <a:spcPct val="90000"/>
              </a:lnSpc>
              <a:spcBef>
                <a:spcPct val="0"/>
              </a:spcBef>
              <a:spcAft>
                <a:spcPct val="0"/>
              </a:spcAft>
            </a:pPr>
            <a:endParaRPr lang="en-US" sz="16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147454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Common scenarios—Recovery Point Objective</a:t>
            </a:r>
          </a:p>
        </p:txBody>
      </p:sp>
      <p:pic>
        <p:nvPicPr>
          <p:cNvPr id="4" name="Content Placeholder 3"/>
          <p:cNvPicPr>
            <a:picLocks noGrp="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a:off x="575979" y="1306285"/>
            <a:ext cx="10880592" cy="5325035"/>
          </a:xfrm>
          <a:prstGeom prst="rect">
            <a:avLst/>
          </a:prstGeom>
        </p:spPr>
      </p:pic>
    </p:spTree>
    <p:extLst>
      <p:ext uri="{BB962C8B-B14F-4D97-AF65-F5344CB8AC3E}">
        <p14:creationId xmlns:p14="http://schemas.microsoft.com/office/powerpoint/2010/main" val="93899685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575979" y="1306284"/>
            <a:ext cx="10880592" cy="5325035"/>
          </a:xfrm>
          <a:prstGeom prst="rect">
            <a:avLst/>
          </a:prstGeom>
        </p:spPr>
      </p:pic>
      <p:sp>
        <p:nvSpPr>
          <p:cNvPr id="2" name="Title 1"/>
          <p:cNvSpPr>
            <a:spLocks noGrp="1"/>
          </p:cNvSpPr>
          <p:nvPr>
            <p:ph type="title"/>
          </p:nvPr>
        </p:nvSpPr>
        <p:spPr/>
        <p:txBody>
          <a:bodyPr/>
          <a:lstStyle/>
          <a:p>
            <a:r>
              <a:rPr lang="en-US">
                <a:solidFill>
                  <a:schemeClr val="bg1"/>
                </a:solidFill>
              </a:rPr>
              <a:t>Common scenarios—Recovery Time Objective</a:t>
            </a:r>
          </a:p>
        </p:txBody>
      </p:sp>
    </p:spTree>
    <p:extLst>
      <p:ext uri="{BB962C8B-B14F-4D97-AF65-F5344CB8AC3E}">
        <p14:creationId xmlns:p14="http://schemas.microsoft.com/office/powerpoint/2010/main" val="114262325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Common scenarios – Managed Disks </a:t>
            </a:r>
          </a:p>
        </p:txBody>
      </p:sp>
      <p:pic>
        <p:nvPicPr>
          <p:cNvPr id="4" name="Picture 3"/>
          <p:cNvPicPr>
            <a:picLocks noChangeAspect="1"/>
          </p:cNvPicPr>
          <p:nvPr/>
        </p:nvPicPr>
        <p:blipFill>
          <a:blip r:embed="rId2"/>
          <a:stretch>
            <a:fillRect/>
          </a:stretch>
        </p:blipFill>
        <p:spPr>
          <a:xfrm>
            <a:off x="1263324" y="1063343"/>
            <a:ext cx="9824885" cy="5526498"/>
          </a:xfrm>
          <a:prstGeom prst="rect">
            <a:avLst/>
          </a:prstGeom>
        </p:spPr>
      </p:pic>
    </p:spTree>
    <p:extLst>
      <p:ext uri="{BB962C8B-B14F-4D97-AF65-F5344CB8AC3E}">
        <p14:creationId xmlns:p14="http://schemas.microsoft.com/office/powerpoint/2010/main" val="93675270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Step 2:</a:t>
            </a:r>
            <a:br>
              <a:rPr lang="en-US">
                <a:solidFill>
                  <a:schemeClr val="bg1"/>
                </a:solidFill>
              </a:rPr>
            </a:br>
            <a:r>
              <a:rPr lang="en-US" sz="3138" i="1">
                <a:solidFill>
                  <a:schemeClr val="bg1"/>
                </a:solidFill>
              </a:rPr>
              <a:t>Call to action—design the solution</a:t>
            </a:r>
          </a:p>
        </p:txBody>
      </p:sp>
      <p:sp>
        <p:nvSpPr>
          <p:cNvPr id="3" name="Content Placeholder 2"/>
          <p:cNvSpPr>
            <a:spLocks noGrp="1"/>
          </p:cNvSpPr>
          <p:nvPr>
            <p:ph sz="quarter" idx="10"/>
          </p:nvPr>
        </p:nvSpPr>
        <p:spPr>
          <a:xfrm>
            <a:off x="1805375" y="1886288"/>
            <a:ext cx="8068281" cy="2239139"/>
          </a:xfrm>
        </p:spPr>
        <p:txBody>
          <a:bodyPr/>
          <a:lstStyle/>
          <a:p>
            <a:pPr marL="0" indent="0">
              <a:buNone/>
            </a:pPr>
            <a:r>
              <a:rPr lang="en-US" sz="2059" b="1">
                <a:solidFill>
                  <a:schemeClr val="bg1"/>
                </a:solidFill>
              </a:rPr>
              <a:t>Outcome</a:t>
            </a:r>
            <a:endParaRPr lang="en-US" sz="2059">
              <a:solidFill>
                <a:schemeClr val="bg1"/>
              </a:solidFill>
            </a:endParaRPr>
          </a:p>
          <a:p>
            <a:pPr marL="0" indent="0">
              <a:buNone/>
            </a:pPr>
            <a:r>
              <a:rPr lang="en-US" sz="1569">
                <a:solidFill>
                  <a:schemeClr val="bg1"/>
                </a:solidFill>
              </a:rPr>
              <a:t>Design a solution and prepare to present it to the target customer audience in a 15-minute chalk-talk format.</a:t>
            </a:r>
          </a:p>
          <a:p>
            <a:pPr marL="0" indent="0">
              <a:buNone/>
            </a:pPr>
            <a:r>
              <a:rPr lang="en-US" sz="2059" b="1">
                <a:solidFill>
                  <a:schemeClr val="bg1"/>
                </a:solidFill>
              </a:rPr>
              <a:t>Timeframe</a:t>
            </a:r>
            <a:endParaRPr lang="en-US" sz="2059">
              <a:solidFill>
                <a:schemeClr val="bg1"/>
              </a:solidFill>
            </a:endParaRPr>
          </a:p>
          <a:p>
            <a:pPr marL="0" indent="0">
              <a:buNone/>
            </a:pPr>
            <a:r>
              <a:rPr lang="en-US" sz="1569">
                <a:solidFill>
                  <a:schemeClr val="bg1"/>
                </a:solidFill>
              </a:rPr>
              <a:t>60 minutes</a:t>
            </a:r>
          </a:p>
          <a:p>
            <a:pPr marL="0" indent="0">
              <a:buNone/>
            </a:pPr>
            <a:endParaRPr lang="en-US" sz="2059">
              <a:solidFill>
                <a:schemeClr val="bg1"/>
              </a:solidFill>
            </a:endParaRPr>
          </a:p>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89428452"/>
              </p:ext>
            </p:extLst>
          </p:nvPr>
        </p:nvGraphicFramePr>
        <p:xfrm>
          <a:off x="1929652" y="3843929"/>
          <a:ext cx="8040268" cy="2420485"/>
        </p:xfrm>
        <a:graphic>
          <a:graphicData uri="http://schemas.openxmlformats.org/drawingml/2006/table">
            <a:tbl>
              <a:tblPr firstRow="1" bandRow="1">
                <a:tableStyleId>{69CF1AB2-1976-4502-BF36-3FF5EA218861}</a:tableStyleId>
              </a:tblPr>
              <a:tblGrid>
                <a:gridCol w="1758725">
                  <a:extLst>
                    <a:ext uri="{9D8B030D-6E8A-4147-A177-3AD203B41FA5}">
                      <a16:colId xmlns:a16="http://schemas.microsoft.com/office/drawing/2014/main" val="20000"/>
                    </a:ext>
                  </a:extLst>
                </a:gridCol>
                <a:gridCol w="6281543">
                  <a:extLst>
                    <a:ext uri="{9D8B030D-6E8A-4147-A177-3AD203B41FA5}">
                      <a16:colId xmlns:a16="http://schemas.microsoft.com/office/drawing/2014/main" val="20001"/>
                    </a:ext>
                  </a:extLst>
                </a:gridCol>
              </a:tblGrid>
              <a:tr h="672357">
                <a:tc>
                  <a:txBody>
                    <a:bodyPr/>
                    <a:lstStyle/>
                    <a:p>
                      <a:r>
                        <a:rPr lang="en-US" sz="1300" b="1" i="1"/>
                        <a:t>Business needs</a:t>
                      </a:r>
                    </a:p>
                    <a:p>
                      <a:r>
                        <a:rPr lang="en-US" sz="1300" b="0" i="0"/>
                        <a:t>(10 minutes)</a:t>
                      </a:r>
                      <a:br>
                        <a:rPr lang="en-US" sz="1300" b="0" i="0"/>
                      </a:br>
                      <a:endParaRPr lang="en-US" sz="1300" b="0" i="0"/>
                    </a:p>
                  </a:txBody>
                  <a:tcPr marL="67236" marR="67236" marT="33618" marB="33618"/>
                </a:tc>
                <a:tc>
                  <a:txBody>
                    <a:bodyPr/>
                    <a:lstStyle/>
                    <a:p>
                      <a:pPr marL="0" marR="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0">
                          <a:solidFill>
                            <a:schemeClr val="tx1"/>
                          </a:solidFill>
                        </a:rPr>
                        <a:t>Respond to questions outlined in your guide, and list the answers on a flip chart.</a:t>
                      </a:r>
                    </a:p>
                    <a:p>
                      <a:endParaRPr lang="en-US" sz="1300" b="0"/>
                    </a:p>
                  </a:txBody>
                  <a:tcPr marL="67236" marR="67236" marT="33618" marB="33618"/>
                </a:tc>
                <a:extLst>
                  <a:ext uri="{0D108BD9-81ED-4DB2-BD59-A6C34878D82A}">
                    <a16:rowId xmlns:a16="http://schemas.microsoft.com/office/drawing/2014/main" val="10000"/>
                  </a:ext>
                </a:extLst>
              </a:tr>
              <a:tr h="672357">
                <a:tc>
                  <a:txBody>
                    <a:bodyPr/>
                    <a:lstStyle/>
                    <a:p>
                      <a:r>
                        <a:rPr lang="en-US" sz="1300" b="1" i="1"/>
                        <a:t>Design</a:t>
                      </a:r>
                    </a:p>
                    <a:p>
                      <a:pPr marL="0" algn="l" defTabSz="932742" rtl="0" eaLnBrk="1" latinLnBrk="0" hangingPunct="1"/>
                      <a:r>
                        <a:rPr lang="en-US" sz="1300" b="0" i="0" kern="1200">
                          <a:solidFill>
                            <a:schemeClr val="dk1"/>
                          </a:solidFill>
                          <a:latin typeface="+mn-lt"/>
                          <a:ea typeface="+mn-ea"/>
                          <a:cs typeface="+mn-cs"/>
                        </a:rPr>
                        <a:t>(35</a:t>
                      </a:r>
                      <a:r>
                        <a:rPr lang="en-US" sz="1300" b="0" i="0" kern="1200" baseline="0">
                          <a:solidFill>
                            <a:schemeClr val="dk1"/>
                          </a:solidFill>
                          <a:latin typeface="+mn-lt"/>
                          <a:ea typeface="+mn-ea"/>
                          <a:cs typeface="+mn-cs"/>
                        </a:rPr>
                        <a:t> </a:t>
                      </a:r>
                      <a:r>
                        <a:rPr lang="en-US" sz="1300" b="0" i="0" kern="1200">
                          <a:solidFill>
                            <a:schemeClr val="dk1"/>
                          </a:solidFill>
                          <a:latin typeface="+mn-lt"/>
                          <a:ea typeface="+mn-ea"/>
                          <a:cs typeface="+mn-cs"/>
                        </a:rPr>
                        <a:t>minutes)</a:t>
                      </a:r>
                      <a:br>
                        <a:rPr lang="en-US" sz="1300" b="0" i="0" kern="1200">
                          <a:solidFill>
                            <a:schemeClr val="dk1"/>
                          </a:solidFill>
                          <a:latin typeface="+mn-lt"/>
                          <a:ea typeface="+mn-ea"/>
                          <a:cs typeface="+mn-cs"/>
                        </a:rPr>
                      </a:br>
                      <a:endParaRPr lang="en-US" sz="1300" b="0" i="0" kern="1200">
                        <a:solidFill>
                          <a:schemeClr val="dk1"/>
                        </a:solidFill>
                        <a:latin typeface="+mn-lt"/>
                        <a:ea typeface="+mn-ea"/>
                        <a:cs typeface="+mn-cs"/>
                      </a:endParaRPr>
                    </a:p>
                  </a:txBody>
                  <a:tcPr marL="67236" marR="67236" marT="33618" marB="33618"/>
                </a:tc>
                <a:tc>
                  <a:txBody>
                    <a:bodyPr/>
                    <a:lstStyle/>
                    <a:p>
                      <a:pPr marL="0" marR="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kern="1200" baseline="0">
                          <a:solidFill>
                            <a:schemeClr val="tx1"/>
                          </a:solidFill>
                          <a:latin typeface="+mn-lt"/>
                          <a:ea typeface="+mn-ea"/>
                          <a:cs typeface="+mn-cs"/>
                        </a:rPr>
                        <a:t>Design a solution for as many of the stated requirements as time allows. Show the solution on a flip chart.</a:t>
                      </a:r>
                    </a:p>
                    <a:p>
                      <a:endParaRPr lang="en-US" sz="1300"/>
                    </a:p>
                  </a:txBody>
                  <a:tcPr marL="67236" marR="67236" marT="33618" marB="33618"/>
                </a:tc>
                <a:extLst>
                  <a:ext uri="{0D108BD9-81ED-4DB2-BD59-A6C34878D82A}">
                    <a16:rowId xmlns:a16="http://schemas.microsoft.com/office/drawing/2014/main" val="10001"/>
                  </a:ext>
                </a:extLst>
              </a:tr>
              <a:tr h="1075771">
                <a:tc>
                  <a:txBody>
                    <a:bodyPr/>
                    <a:lstStyle/>
                    <a:p>
                      <a:r>
                        <a:rPr lang="en-US" sz="1300" b="1" i="1"/>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a:solidFill>
                            <a:schemeClr val="dk1"/>
                          </a:solidFill>
                          <a:latin typeface="+mn-lt"/>
                          <a:ea typeface="+mn-ea"/>
                          <a:cs typeface="+mn-cs"/>
                        </a:rPr>
                        <a:t>(15 minutes)</a:t>
                      </a:r>
                    </a:p>
                    <a:p>
                      <a:endParaRPr lang="en-US" sz="1300" b="1" i="1"/>
                    </a:p>
                  </a:txBody>
                  <a:tcPr marL="67236" marR="67236" marT="33618" marB="33618"/>
                </a:tc>
                <a:tc>
                  <a:txBody>
                    <a:bodyPr/>
                    <a:lstStyle/>
                    <a:p>
                      <a:pPr marL="285750" lvl="0" indent="-285750">
                        <a:buFont typeface="Arial" panose="020B0604020202020204" pitchFamily="34" charset="0"/>
                        <a:buChar char="•"/>
                      </a:pPr>
                      <a:r>
                        <a:rPr lang="en-US" sz="1300"/>
                        <a:t>Identify any customer needs that are not addressed with the proposed solution.</a:t>
                      </a:r>
                    </a:p>
                    <a:p>
                      <a:pPr marL="285750" lvl="0" indent="-285750">
                        <a:buFont typeface="Arial" panose="020B0604020202020204" pitchFamily="34" charset="0"/>
                        <a:buChar char="•"/>
                      </a:pPr>
                      <a:r>
                        <a:rPr lang="en-US" sz="1300"/>
                        <a:t>Identify the benefits of your solution.</a:t>
                      </a:r>
                    </a:p>
                    <a:p>
                      <a:pPr marL="285750" lvl="0" indent="-285750">
                        <a:buFont typeface="Arial" panose="020B0604020202020204" pitchFamily="34" charset="0"/>
                        <a:buChar char="•"/>
                      </a:pPr>
                      <a:r>
                        <a:rPr lang="en-US" sz="1300"/>
                        <a:t>Determine how you will respond to the customer’s objections.</a:t>
                      </a:r>
                    </a:p>
                    <a:p>
                      <a:pPr marL="285750" lvl="0" indent="-285750">
                        <a:buFont typeface="Arial" panose="020B0604020202020204" pitchFamily="34" charset="0"/>
                        <a:buChar char="•"/>
                      </a:pPr>
                      <a:r>
                        <a:rPr lang="en-US" sz="1300"/>
                        <a:t>Prepare for a 15-minute presentation to the customer.</a:t>
                      </a:r>
                      <a:br>
                        <a:rPr lang="en-US" sz="1300"/>
                      </a:br>
                      <a:endParaRPr lang="en-US" sz="1300"/>
                    </a:p>
                  </a:txBody>
                  <a:tcPr marL="67236" marR="67236" marT="33618" marB="33618"/>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003715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toreSimple_Buildings_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2216" y="3281047"/>
            <a:ext cx="4689784" cy="3576953"/>
          </a:xfrm>
          <a:prstGeom prst="rect">
            <a:avLst/>
          </a:prstGeom>
        </p:spPr>
      </p:pic>
      <p:sp>
        <p:nvSpPr>
          <p:cNvPr id="2" name="Title 1"/>
          <p:cNvSpPr>
            <a:spLocks noGrp="1"/>
          </p:cNvSpPr>
          <p:nvPr>
            <p:ph type="title"/>
          </p:nvPr>
        </p:nvSpPr>
        <p:spPr>
          <a:xfrm>
            <a:off x="1725729" y="2420477"/>
            <a:ext cx="6984759" cy="1344703"/>
          </a:xfrm>
        </p:spPr>
        <p:txBody>
          <a:bodyPr/>
          <a:lstStyle/>
          <a:p>
            <a:r>
              <a:rPr lang="en-US" sz="3530">
                <a:solidFill>
                  <a:schemeClr val="tx1"/>
                </a:solidFill>
              </a:rPr>
              <a:t>Step 1: </a:t>
            </a:r>
            <a:br>
              <a:rPr lang="en-US" sz="3530">
                <a:solidFill>
                  <a:schemeClr val="tx1"/>
                </a:solidFill>
              </a:rPr>
            </a:br>
            <a:r>
              <a:rPr lang="en-US" sz="3530">
                <a:solidFill>
                  <a:schemeClr val="tx1"/>
                </a:solidFill>
              </a:rPr>
              <a:t>Review the customer case study</a:t>
            </a:r>
            <a:endParaRPr lang="en-US" sz="3530" b="1">
              <a:solidFill>
                <a:schemeClr val="tx1"/>
              </a:solidFill>
            </a:endParaRPr>
          </a:p>
        </p:txBody>
      </p:sp>
      <p:pic>
        <p:nvPicPr>
          <p:cNvPr id="3" name="Picture 2"/>
          <p:cNvPicPr>
            <a:picLocks noChangeAspect="1"/>
          </p:cNvPicPr>
          <p:nvPr/>
        </p:nvPicPr>
        <p:blipFill>
          <a:blip r:embed="rId3"/>
          <a:stretch>
            <a:fillRect/>
          </a:stretch>
        </p:blipFill>
        <p:spPr>
          <a:xfrm>
            <a:off x="1725729" y="3966853"/>
            <a:ext cx="6724722" cy="1793260"/>
          </a:xfrm>
          <a:prstGeom prst="rect">
            <a:avLst/>
          </a:prstGeom>
        </p:spPr>
      </p:pic>
    </p:spTree>
    <p:extLst>
      <p:ext uri="{BB962C8B-B14F-4D97-AF65-F5344CB8AC3E}">
        <p14:creationId xmlns:p14="http://schemas.microsoft.com/office/powerpoint/2010/main" val="36090198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Step 3:</a:t>
            </a:r>
            <a:br>
              <a:rPr lang="en-US">
                <a:solidFill>
                  <a:schemeClr val="bg1"/>
                </a:solidFill>
              </a:rPr>
            </a:br>
            <a:r>
              <a:rPr lang="en-US" sz="3138" i="1">
                <a:solidFill>
                  <a:schemeClr val="bg1"/>
                </a:solidFill>
              </a:rPr>
              <a:t>Call to action—present the solution</a:t>
            </a:r>
            <a:endParaRPr lang="en-US" sz="3138">
              <a:solidFill>
                <a:schemeClr val="bg1"/>
              </a:solidFill>
            </a:endParaRPr>
          </a:p>
        </p:txBody>
      </p:sp>
      <p:sp>
        <p:nvSpPr>
          <p:cNvPr id="3" name="Content Placeholder 2"/>
          <p:cNvSpPr>
            <a:spLocks noGrp="1"/>
          </p:cNvSpPr>
          <p:nvPr>
            <p:ph sz="quarter" idx="10"/>
          </p:nvPr>
        </p:nvSpPr>
        <p:spPr>
          <a:xfrm>
            <a:off x="1725449" y="2123453"/>
            <a:ext cx="7313448" cy="3445430"/>
          </a:xfrm>
        </p:spPr>
        <p:txBody>
          <a:bodyPr/>
          <a:lstStyle/>
          <a:p>
            <a:pPr marL="0" indent="0">
              <a:buNone/>
            </a:pPr>
            <a:r>
              <a:rPr lang="en-US" b="1">
                <a:solidFill>
                  <a:schemeClr val="bg1"/>
                </a:solidFill>
              </a:rPr>
              <a:t>Outcome</a:t>
            </a:r>
            <a:r>
              <a:rPr lang="en-US">
                <a:solidFill>
                  <a:schemeClr val="bg1"/>
                </a:solidFill>
              </a:rPr>
              <a:t> </a:t>
            </a:r>
            <a:br>
              <a:rPr lang="en-US">
                <a:solidFill>
                  <a:schemeClr val="bg1"/>
                </a:solidFill>
              </a:rPr>
            </a:br>
            <a:r>
              <a:rPr lang="en-US" sz="1471">
                <a:solidFill>
                  <a:schemeClr val="bg1"/>
                </a:solidFill>
              </a:rPr>
              <a:t>Present a solution to the target customer audience in a 15-minute chalk-talk format. </a:t>
            </a:r>
            <a:endParaRPr lang="en-US">
              <a:solidFill>
                <a:schemeClr val="bg1"/>
              </a:solidFill>
            </a:endParaRPr>
          </a:p>
          <a:p>
            <a:pPr marL="0" indent="0">
              <a:buNone/>
            </a:pPr>
            <a:r>
              <a:rPr lang="en-US" b="1">
                <a:solidFill>
                  <a:schemeClr val="bg1"/>
                </a:solidFill>
              </a:rPr>
              <a:t>Timeframe</a:t>
            </a:r>
            <a:endParaRPr lang="en-US">
              <a:solidFill>
                <a:schemeClr val="bg1"/>
              </a:solidFill>
            </a:endParaRPr>
          </a:p>
          <a:p>
            <a:pPr marL="0" indent="0">
              <a:buNone/>
            </a:pPr>
            <a:r>
              <a:rPr lang="en-US" sz="1471">
                <a:solidFill>
                  <a:schemeClr val="bg1"/>
                </a:solidFill>
              </a:rPr>
              <a:t>30 minutes</a:t>
            </a:r>
          </a:p>
          <a:p>
            <a:pPr marL="0" indent="0">
              <a:buNone/>
            </a:pPr>
            <a:r>
              <a:rPr lang="en-US" b="1">
                <a:solidFill>
                  <a:schemeClr val="bg1"/>
                </a:solidFill>
              </a:rPr>
              <a:t>Directions</a:t>
            </a:r>
            <a:endParaRPr lang="en-US">
              <a:solidFill>
                <a:schemeClr val="bg1"/>
              </a:solidFill>
            </a:endParaRPr>
          </a:p>
          <a:p>
            <a:pPr marL="342900" lvl="0" indent="-342900">
              <a:buFont typeface="+mj-lt"/>
              <a:buAutoNum type="arabicPeriod"/>
            </a:pPr>
            <a:r>
              <a:rPr lang="en-US" sz="1600">
                <a:solidFill>
                  <a:schemeClr val="bg1"/>
                </a:solidFill>
              </a:rPr>
              <a:t>Pair with another table.</a:t>
            </a:r>
          </a:p>
          <a:p>
            <a:pPr marL="342900" lvl="0" indent="-342900">
              <a:buFont typeface="+mj-lt"/>
              <a:buAutoNum type="arabicPeriod"/>
            </a:pPr>
            <a:r>
              <a:rPr lang="en-US" sz="1600">
                <a:solidFill>
                  <a:schemeClr val="bg1"/>
                </a:solidFill>
              </a:rPr>
              <a:t>One table is the Microsoft team and the other table is the customer.</a:t>
            </a:r>
          </a:p>
          <a:p>
            <a:pPr marL="342900" lvl="0" indent="-342900">
              <a:buFont typeface="+mj-lt"/>
              <a:buAutoNum type="arabicPeriod"/>
            </a:pPr>
            <a:r>
              <a:rPr lang="en-US" sz="1600">
                <a:solidFill>
                  <a:schemeClr val="bg1"/>
                </a:solidFill>
              </a:rPr>
              <a:t>The Microsoft team presents its proposed solution to the customer.</a:t>
            </a:r>
          </a:p>
          <a:p>
            <a:pPr marL="342900" lvl="0" indent="-342900">
              <a:buFont typeface="+mj-lt"/>
              <a:buAutoNum type="arabicPeriod"/>
            </a:pPr>
            <a:r>
              <a:rPr lang="en-US" sz="1600">
                <a:solidFill>
                  <a:schemeClr val="bg1"/>
                </a:solidFill>
              </a:rPr>
              <a:t>The customer asks one of the objections from the list of objections.</a:t>
            </a:r>
          </a:p>
          <a:p>
            <a:pPr marL="342900" lvl="0" indent="-342900">
              <a:buFont typeface="+mj-lt"/>
              <a:buAutoNum type="arabicPeriod"/>
            </a:pPr>
            <a:r>
              <a:rPr lang="en-US" sz="1600">
                <a:solidFill>
                  <a:schemeClr val="bg1"/>
                </a:solidFill>
              </a:rPr>
              <a:t>The Microsoft team responds to the objection.</a:t>
            </a:r>
          </a:p>
          <a:p>
            <a:pPr marL="342900" lvl="0" indent="-342900">
              <a:buFont typeface="+mj-lt"/>
              <a:buAutoNum type="arabicPeriod"/>
            </a:pPr>
            <a:r>
              <a:rPr lang="en-US" sz="1600">
                <a:solidFill>
                  <a:schemeClr val="bg1"/>
                </a:solidFill>
              </a:rPr>
              <a:t>The customer team gives feedback to the Microsoft team. </a:t>
            </a:r>
          </a:p>
          <a:p>
            <a:pPr marL="342900" lvl="0" indent="-342900">
              <a:buFont typeface="+mj-lt"/>
              <a:buAutoNum type="arabicPeriod"/>
            </a:pPr>
            <a:r>
              <a:rPr lang="en-US" sz="1600">
                <a:solidFill>
                  <a:schemeClr val="bg1"/>
                </a:solidFill>
              </a:rPr>
              <a:t>Tables switch roles and repeat Steps 2 through 6.</a:t>
            </a:r>
          </a:p>
        </p:txBody>
      </p:sp>
    </p:spTree>
    <p:extLst>
      <p:ext uri="{BB962C8B-B14F-4D97-AF65-F5344CB8AC3E}">
        <p14:creationId xmlns:p14="http://schemas.microsoft.com/office/powerpoint/2010/main" val="261252992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303" y="2527168"/>
            <a:ext cx="7216348" cy="1344703"/>
          </a:xfrm>
        </p:spPr>
        <p:txBody>
          <a:bodyPr/>
          <a:lstStyle/>
          <a:p>
            <a:pPr>
              <a:buSzPct val="90000"/>
            </a:pPr>
            <a:r>
              <a:rPr lang="en-US" sz="3530">
                <a:solidFill>
                  <a:schemeClr val="tx1"/>
                </a:solidFill>
              </a:rPr>
              <a:t>Wrap-up</a:t>
            </a:r>
            <a:endParaRPr lang="en-US" sz="3970" b="1">
              <a:solidFill>
                <a:schemeClr val="tx1"/>
              </a:solidFill>
            </a:endParaRPr>
          </a:p>
        </p:txBody>
      </p:sp>
      <p:sp>
        <p:nvSpPr>
          <p:cNvPr id="12" name="Text Placeholder 6"/>
          <p:cNvSpPr txBox="1">
            <a:spLocks/>
          </p:cNvSpPr>
          <p:nvPr/>
        </p:nvSpPr>
        <p:spPr>
          <a:xfrm>
            <a:off x="1807035" y="3668972"/>
            <a:ext cx="6723522" cy="1792326"/>
          </a:xfrm>
          <a:prstGeom prst="rect">
            <a:avLst/>
          </a:prstGeom>
          <a:noFill/>
        </p:spPr>
        <p:txBody>
          <a:bodyPr vert="horz" wrap="square" lIns="179310" tIns="143448" rIns="179310" bIns="143448" rtlCol="0">
            <a:noAutofit/>
          </a:bodyPr>
          <a:lstStyle>
            <a:lvl1pPr marL="0" marR="0" indent="0" algn="l" defTabSz="699347" rtl="0" eaLnBrk="1" fontAlgn="auto" latinLnBrk="0" hangingPunct="1">
              <a:lnSpc>
                <a:spcPct val="90000"/>
              </a:lnSpc>
              <a:spcBef>
                <a:spcPts val="0"/>
              </a:spcBef>
              <a:spcAft>
                <a:spcPts val="0"/>
              </a:spcAft>
              <a:buClrTx/>
              <a:buSzPct val="90000"/>
              <a:buFont typeface="Arial" pitchFamily="34" charset="0"/>
              <a:buNone/>
              <a:tabLst/>
              <a:defRPr sz="2700" kern="1200" spc="0" baseline="0">
                <a:gradFill>
                  <a:gsLst>
                    <a:gs pos="5833">
                      <a:schemeClr val="tx1"/>
                    </a:gs>
                    <a:gs pos="53000">
                      <a:schemeClr val="tx1"/>
                    </a:gs>
                  </a:gsLst>
                  <a:lin ang="5400000" scaled="0"/>
                </a:gradFill>
                <a:latin typeface="+mj-lt"/>
                <a:ea typeface="+mn-ea"/>
                <a:cs typeface="+mn-cs"/>
              </a:defRPr>
            </a:lvl1pPr>
            <a:lvl2pPr marL="438020" marR="0" indent="-180921" algn="l" defTabSz="69934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99895"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771294"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4pPr>
            <a:lvl5pPr marL="942693"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5pPr>
            <a:lvl6pPr marL="1923203"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2878"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550"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224"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1912" b="1">
                <a:solidFill>
                  <a:srgbClr val="FFFFFF"/>
                </a:solidFill>
                <a:latin typeface="Segoe UI"/>
              </a:rPr>
              <a:t>Outcomes</a:t>
            </a:r>
            <a:endParaRPr lang="en-US" sz="1912">
              <a:solidFill>
                <a:srgbClr val="FFFFFF"/>
              </a:solidFill>
              <a:latin typeface="Segoe UI"/>
            </a:endParaRPr>
          </a:p>
          <a:p>
            <a:pPr marL="280178" indent="-280178">
              <a:spcBef>
                <a:spcPct val="20000"/>
              </a:spcBef>
              <a:buFont typeface="Arial" pitchFamily="34" charset="0"/>
              <a:buChar char="•"/>
            </a:pPr>
            <a:r>
              <a:rPr lang="en-US" sz="1471">
                <a:solidFill>
                  <a:srgbClr val="FFFFFF"/>
                </a:solidFill>
                <a:latin typeface="Segoe UI"/>
              </a:rPr>
              <a:t>Identify the preferred solution for the case study.</a:t>
            </a:r>
          </a:p>
          <a:p>
            <a:pPr marL="280178" indent="-280178">
              <a:spcBef>
                <a:spcPct val="20000"/>
              </a:spcBef>
              <a:buFont typeface="Arial" pitchFamily="34" charset="0"/>
              <a:buChar char="•"/>
            </a:pPr>
            <a:r>
              <a:rPr lang="en-US" sz="1471">
                <a:solidFill>
                  <a:srgbClr val="FFFFFF"/>
                </a:solidFill>
                <a:latin typeface="Segoe UI"/>
              </a:rPr>
              <a:t>Identify solutions designed by other teams. </a:t>
            </a:r>
          </a:p>
          <a:p>
            <a:pPr>
              <a:spcBef>
                <a:spcPct val="20000"/>
              </a:spcBef>
            </a:pPr>
            <a:endParaRPr lang="en-US" sz="1912" b="1">
              <a:solidFill>
                <a:srgbClr val="FFFFFF"/>
              </a:solidFill>
              <a:latin typeface="Segoe UI"/>
            </a:endParaRPr>
          </a:p>
          <a:p>
            <a:pPr>
              <a:spcBef>
                <a:spcPct val="20000"/>
              </a:spcBef>
            </a:pPr>
            <a:r>
              <a:rPr lang="en-US" sz="1912" b="1">
                <a:solidFill>
                  <a:srgbClr val="FFFFFF"/>
                </a:solidFill>
                <a:latin typeface="Segoe UI"/>
              </a:rPr>
              <a:t>Timeframe</a:t>
            </a:r>
            <a:endParaRPr lang="en-US" sz="1912">
              <a:solidFill>
                <a:srgbClr val="FFFFFF"/>
              </a:solidFill>
              <a:latin typeface="Segoe UI"/>
            </a:endParaRPr>
          </a:p>
          <a:p>
            <a:pPr>
              <a:spcBef>
                <a:spcPct val="20000"/>
              </a:spcBef>
            </a:pPr>
            <a:r>
              <a:rPr lang="en-US" sz="1471">
                <a:solidFill>
                  <a:srgbClr val="FFFFFF"/>
                </a:solidFill>
                <a:latin typeface="Segoe UI"/>
              </a:rPr>
              <a:t>15 minutes</a:t>
            </a:r>
            <a:endParaRPr lang="en-US" sz="2647">
              <a:gradFill>
                <a:gsLst>
                  <a:gs pos="5833">
                    <a:srgbClr val="FFFFFF"/>
                  </a:gs>
                  <a:gs pos="53000">
                    <a:srgbClr val="FFFFFF"/>
                  </a:gs>
                </a:gsLst>
                <a:lin ang="5400000" scaled="0"/>
              </a:gradFill>
            </a:endParaRPr>
          </a:p>
        </p:txBody>
      </p:sp>
    </p:spTree>
    <p:extLst>
      <p:ext uri="{BB962C8B-B14F-4D97-AF65-F5344CB8AC3E}">
        <p14:creationId xmlns:p14="http://schemas.microsoft.com/office/powerpoint/2010/main" val="11786087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Preferred target audience</a:t>
            </a:r>
          </a:p>
        </p:txBody>
      </p:sp>
      <p:sp>
        <p:nvSpPr>
          <p:cNvPr id="10" name="Rectangle 9"/>
          <p:cNvSpPr/>
          <p:nvPr/>
        </p:nvSpPr>
        <p:spPr bwMode="auto">
          <a:xfrm>
            <a:off x="9697078" y="5010675"/>
            <a:ext cx="899131" cy="9270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1" tIns="107577" rIns="134471" bIns="107577" numCol="1" spcCol="0" rtlCol="0" fromWordArt="0" anchor="t" anchorCtr="0" forceAA="0" compatLnSpc="1">
            <a:prstTxWarp prst="textNoShape">
              <a:avLst/>
            </a:prstTxWarp>
            <a:noAutofit/>
          </a:bodyPr>
          <a:lstStyle/>
          <a:p>
            <a:pPr algn="ctr" defTabSz="68551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1536192" y="2788920"/>
            <a:ext cx="8513064" cy="3083921"/>
          </a:xfrm>
          <a:prstGeom prst="rect">
            <a:avLst/>
          </a:prstGeom>
          <a:noFill/>
        </p:spPr>
        <p:txBody>
          <a:bodyPr wrap="square" lIns="182880" tIns="146304" rIns="182880" bIns="146304" rtlCol="0">
            <a:spAutoFit/>
          </a:bodyPr>
          <a:lstStyle/>
          <a:p>
            <a:pPr>
              <a:lnSpc>
                <a:spcPct val="90000"/>
              </a:lnSpc>
              <a:spcAft>
                <a:spcPts val="600"/>
              </a:spcAft>
            </a:pPr>
            <a:r>
              <a:rPr lang="en-US" sz="2400">
                <a:solidFill>
                  <a:schemeClr val="bg1"/>
                </a:solidFill>
              </a:rPr>
              <a:t>Lewis Franklin, Head of Infrastructure and Operations</a:t>
            </a:r>
          </a:p>
          <a:p>
            <a:pPr>
              <a:lnSpc>
                <a:spcPct val="90000"/>
              </a:lnSpc>
              <a:spcAft>
                <a:spcPts val="600"/>
              </a:spcAft>
            </a:pPr>
            <a:endParaRPr lang="en-US" sz="2400">
              <a:solidFill>
                <a:schemeClr val="bg1"/>
              </a:solidFill>
            </a:endParaRPr>
          </a:p>
          <a:p>
            <a:pPr>
              <a:lnSpc>
                <a:spcPct val="90000"/>
              </a:lnSpc>
              <a:spcAft>
                <a:spcPts val="600"/>
              </a:spcAft>
            </a:pPr>
            <a:r>
              <a:rPr lang="en-US" sz="2400">
                <a:solidFill>
                  <a:schemeClr val="bg1"/>
                </a:solidFill>
              </a:rPr>
              <a:t>Richard Wade, Infrastructure Lead</a:t>
            </a:r>
          </a:p>
          <a:p>
            <a:pPr>
              <a:lnSpc>
                <a:spcPct val="90000"/>
              </a:lnSpc>
              <a:spcAft>
                <a:spcPts val="600"/>
              </a:spcAft>
            </a:pPr>
            <a:endParaRPr lang="en-US" sz="2400">
              <a:solidFill>
                <a:schemeClr val="bg1"/>
              </a:solidFill>
            </a:endParaRPr>
          </a:p>
          <a:p>
            <a:pPr>
              <a:lnSpc>
                <a:spcPct val="90000"/>
              </a:lnSpc>
              <a:spcAft>
                <a:spcPts val="600"/>
              </a:spcAft>
            </a:pPr>
            <a:r>
              <a:rPr lang="en-US" sz="2400">
                <a:solidFill>
                  <a:schemeClr val="bg1"/>
                </a:solidFill>
              </a:rPr>
              <a:t>Tony Stark, Research and Development Group Director </a:t>
            </a:r>
          </a:p>
          <a:p>
            <a:pPr>
              <a:lnSpc>
                <a:spcPct val="90000"/>
              </a:lnSpc>
              <a:spcAft>
                <a:spcPts val="600"/>
              </a:spcAft>
            </a:pPr>
            <a:endParaRPr lang="en-US" sz="2400">
              <a:solidFill>
                <a:schemeClr val="bg1"/>
              </a:solidFill>
            </a:endParaRPr>
          </a:p>
          <a:p>
            <a:pPr>
              <a:lnSpc>
                <a:spcPct val="90000"/>
              </a:lnSpc>
              <a:spcAft>
                <a:spcPts val="600"/>
              </a:spcAft>
            </a:pPr>
            <a:r>
              <a:rPr lang="en-US" sz="2400">
                <a:solidFill>
                  <a:schemeClr val="bg1"/>
                </a:solidFill>
              </a:rPr>
              <a:t>Janet Lewis, Business Continuity Team Director </a:t>
            </a:r>
          </a:p>
        </p:txBody>
      </p:sp>
    </p:spTree>
    <p:extLst>
      <p:ext uri="{BB962C8B-B14F-4D97-AF65-F5344CB8AC3E}">
        <p14:creationId xmlns:p14="http://schemas.microsoft.com/office/powerpoint/2010/main" val="253953174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Preferred solution overview</a:t>
            </a:r>
          </a:p>
        </p:txBody>
      </p:sp>
      <p:sp>
        <p:nvSpPr>
          <p:cNvPr id="3" name="Content Placeholder 2"/>
          <p:cNvSpPr>
            <a:spLocks noGrp="1"/>
          </p:cNvSpPr>
          <p:nvPr>
            <p:ph sz="quarter" idx="10"/>
          </p:nvPr>
        </p:nvSpPr>
        <p:spPr>
          <a:xfrm>
            <a:off x="313606" y="1030326"/>
            <a:ext cx="11450010" cy="5293757"/>
          </a:xfrm>
        </p:spPr>
        <p:txBody>
          <a:bodyPr/>
          <a:lstStyle/>
          <a:p>
            <a:pPr marL="0" indent="0">
              <a:buNone/>
            </a:pPr>
            <a:r>
              <a:rPr lang="en-US" sz="2000">
                <a:solidFill>
                  <a:schemeClr val="bg1"/>
                </a:solidFill>
              </a:rPr>
              <a:t>The solution for </a:t>
            </a:r>
            <a:r>
              <a:rPr lang="en-US" sz="2000" err="1">
                <a:solidFill>
                  <a:schemeClr val="bg1"/>
                </a:solidFill>
              </a:rPr>
              <a:t>FusionTomo</a:t>
            </a:r>
            <a:r>
              <a:rPr lang="en-US" sz="2000">
                <a:solidFill>
                  <a:schemeClr val="bg1"/>
                </a:solidFill>
              </a:rPr>
              <a:t> Inc. involved several technologies, including:</a:t>
            </a:r>
          </a:p>
          <a:p>
            <a:pPr lvl="0"/>
            <a:r>
              <a:rPr lang="en-US" sz="2000">
                <a:solidFill>
                  <a:schemeClr val="bg1"/>
                </a:solidFill>
              </a:rPr>
              <a:t>Site-to-Site VPN Gateway for connectivity from on-premises corporate home office and branch office locations in Azure virtual networks.</a:t>
            </a:r>
          </a:p>
          <a:p>
            <a:pPr lvl="0"/>
            <a:r>
              <a:rPr lang="en-US" sz="2000">
                <a:solidFill>
                  <a:schemeClr val="bg1"/>
                </a:solidFill>
              </a:rPr>
              <a:t>Site-to-Site VPN Gateway for connectivity between Azure Regions deployed for resiliency.</a:t>
            </a:r>
          </a:p>
          <a:p>
            <a:pPr lvl="0"/>
            <a:r>
              <a:rPr lang="en-US" sz="2000">
                <a:solidFill>
                  <a:schemeClr val="bg1"/>
                </a:solidFill>
              </a:rPr>
              <a:t>Resiliency integrated into each aspect of the deployment and architecture to provide the opportunity for high SLA and performance. These include:</a:t>
            </a:r>
          </a:p>
          <a:p>
            <a:pPr lvl="1"/>
            <a:r>
              <a:rPr lang="en-US" sz="2000">
                <a:solidFill>
                  <a:schemeClr val="bg1"/>
                </a:solidFill>
              </a:rPr>
              <a:t>The use of Managed disks to alleviate </a:t>
            </a:r>
            <a:r>
              <a:rPr lang="en-US" sz="2000" err="1">
                <a:solidFill>
                  <a:schemeClr val="bg1"/>
                </a:solidFill>
              </a:rPr>
              <a:t>FusionTomo’s</a:t>
            </a:r>
            <a:r>
              <a:rPr lang="en-US" sz="2000">
                <a:solidFill>
                  <a:schemeClr val="bg1"/>
                </a:solidFill>
              </a:rPr>
              <a:t> management of storage accounts.</a:t>
            </a:r>
          </a:p>
          <a:p>
            <a:pPr lvl="1"/>
            <a:r>
              <a:rPr lang="en-US" sz="2000">
                <a:solidFill>
                  <a:schemeClr val="bg1"/>
                </a:solidFill>
              </a:rPr>
              <a:t>Legacy Application deployed to Azure in a VM with premium storage, necessary to achieve 99.9% SLA. VM will be protected with Azure Backup (IaaS VM backup).</a:t>
            </a:r>
          </a:p>
          <a:p>
            <a:pPr lvl="1"/>
            <a:r>
              <a:rPr lang="en-US" sz="2000">
                <a:solidFill>
                  <a:schemeClr val="bg1"/>
                </a:solidFill>
              </a:rPr>
              <a:t>Virtual networks deployed in both Azure regions.</a:t>
            </a:r>
          </a:p>
          <a:p>
            <a:pPr lvl="2"/>
            <a:r>
              <a:rPr lang="en-US" sz="2000">
                <a:solidFill>
                  <a:schemeClr val="bg1"/>
                </a:solidFill>
              </a:rPr>
              <a:t>Subnets defined Apps, Data, Identity, and VPN Gateway.</a:t>
            </a:r>
          </a:p>
          <a:p>
            <a:pPr lvl="1"/>
            <a:r>
              <a:rPr lang="en-US" sz="2000">
                <a:solidFill>
                  <a:schemeClr val="bg1"/>
                </a:solidFill>
              </a:rPr>
              <a:t>Backup Vaults in each of the Azure Regions to provide backups for the servers.</a:t>
            </a:r>
          </a:p>
          <a:p>
            <a:pPr lvl="1"/>
            <a:r>
              <a:rPr lang="en-US" sz="2000">
                <a:solidFill>
                  <a:schemeClr val="bg1"/>
                </a:solidFill>
              </a:rPr>
              <a:t>3 domain controllers deployed in Azure, 2 in primary region &amp; 1 in secondary region</a:t>
            </a:r>
          </a:p>
          <a:p>
            <a:pPr lvl="1"/>
            <a:r>
              <a:rPr lang="en-US" sz="2000">
                <a:solidFill>
                  <a:schemeClr val="bg1"/>
                </a:solidFill>
              </a:rPr>
              <a:t>2 VM Scale Sets deployed in Azure to service the ordering web site. Initial capacity of primary VMSS (South Central US) is 3 VMs. Initial capacity of secondary VMSS is 1 VM.</a:t>
            </a:r>
          </a:p>
          <a:p>
            <a:pPr lvl="1"/>
            <a:r>
              <a:rPr lang="en-US" sz="2000">
                <a:solidFill>
                  <a:schemeClr val="bg1"/>
                </a:solidFill>
              </a:rPr>
              <a:t>2 synchronous SQL replicas in S. Central US. 1 </a:t>
            </a:r>
            <a:r>
              <a:rPr lang="en-US" sz="2000" err="1">
                <a:solidFill>
                  <a:schemeClr val="bg1"/>
                </a:solidFill>
              </a:rPr>
              <a:t>async</a:t>
            </a:r>
            <a:r>
              <a:rPr lang="en-US" sz="2000">
                <a:solidFill>
                  <a:schemeClr val="bg1"/>
                </a:solidFill>
              </a:rPr>
              <a:t> SQL replica in N. Central US.</a:t>
            </a:r>
            <a:endParaRPr lang="en-US" sz="2253">
              <a:solidFill>
                <a:schemeClr val="bg1"/>
              </a:solidFill>
            </a:endParaRPr>
          </a:p>
        </p:txBody>
      </p:sp>
    </p:spTree>
    <p:extLst>
      <p:ext uri="{BB962C8B-B14F-4D97-AF65-F5344CB8AC3E}">
        <p14:creationId xmlns:p14="http://schemas.microsoft.com/office/powerpoint/2010/main" val="125581018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Rectangle 221"/>
          <p:cNvSpPr/>
          <p:nvPr/>
        </p:nvSpPr>
        <p:spPr>
          <a:xfrm>
            <a:off x="8428350" y="3949603"/>
            <a:ext cx="728917" cy="72057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p:cNvSpPr/>
          <p:nvPr/>
        </p:nvSpPr>
        <p:spPr>
          <a:xfrm>
            <a:off x="8227854" y="1257690"/>
            <a:ext cx="728917" cy="72057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p:cNvSpPr/>
          <p:nvPr/>
        </p:nvSpPr>
        <p:spPr>
          <a:xfrm>
            <a:off x="7271200" y="572880"/>
            <a:ext cx="529955" cy="1413577"/>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6334211" y="567040"/>
            <a:ext cx="529955" cy="1413577"/>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bwMode="auto">
          <a:xfrm>
            <a:off x="152401" y="732368"/>
            <a:ext cx="3530601" cy="1663700"/>
          </a:xfrm>
          <a:prstGeom prst="rect">
            <a:avLst/>
          </a:prstGeom>
          <a:solidFill>
            <a:schemeClr val="bg1">
              <a:lumMod val="85000"/>
            </a:scheme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709084" y="2527300"/>
            <a:ext cx="2417234" cy="1261533"/>
          </a:xfrm>
          <a:prstGeom prst="rect">
            <a:avLst/>
          </a:prstGeom>
          <a:solidFill>
            <a:schemeClr val="bg1">
              <a:lumMod val="85000"/>
            </a:scheme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709084" y="3920065"/>
            <a:ext cx="2417234" cy="1261533"/>
          </a:xfrm>
          <a:prstGeom prst="rect">
            <a:avLst/>
          </a:prstGeom>
          <a:solidFill>
            <a:schemeClr val="bg1">
              <a:lumMod val="85000"/>
            </a:scheme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709084" y="5312830"/>
            <a:ext cx="2417234" cy="1261533"/>
          </a:xfrm>
          <a:prstGeom prst="rect">
            <a:avLst/>
          </a:prstGeom>
          <a:solidFill>
            <a:schemeClr val="bg1">
              <a:lumMod val="85000"/>
            </a:scheme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4" name="TextBox 53"/>
          <p:cNvSpPr txBox="1"/>
          <p:nvPr/>
        </p:nvSpPr>
        <p:spPr>
          <a:xfrm>
            <a:off x="33867" y="2065635"/>
            <a:ext cx="1350433" cy="461665"/>
          </a:xfrm>
          <a:prstGeom prst="rect">
            <a:avLst/>
          </a:prstGeom>
          <a:noFill/>
        </p:spPr>
        <p:txBody>
          <a:bodyPr wrap="square" lIns="182880" tIns="146304" rIns="182880" bIns="146304" rtlCol="0">
            <a:spAutoFit/>
          </a:bodyPr>
          <a:lstStyle/>
          <a:p>
            <a:pPr>
              <a:lnSpc>
                <a:spcPct val="90000"/>
              </a:lnSpc>
              <a:spcAft>
                <a:spcPts val="600"/>
              </a:spcAft>
            </a:pPr>
            <a:r>
              <a:rPr lang="en-US" sz="1200">
                <a:gradFill>
                  <a:gsLst>
                    <a:gs pos="2917">
                      <a:schemeClr val="tx1"/>
                    </a:gs>
                    <a:gs pos="30000">
                      <a:schemeClr val="tx1"/>
                    </a:gs>
                  </a:gsLst>
                  <a:lin ang="5400000" scaled="0"/>
                </a:gradFill>
              </a:rPr>
              <a:t>Headquarters</a:t>
            </a:r>
          </a:p>
        </p:txBody>
      </p:sp>
      <p:sp>
        <p:nvSpPr>
          <p:cNvPr id="55" name="TextBox 54"/>
          <p:cNvSpPr txBox="1"/>
          <p:nvPr/>
        </p:nvSpPr>
        <p:spPr>
          <a:xfrm>
            <a:off x="567268" y="3458399"/>
            <a:ext cx="1350433" cy="461665"/>
          </a:xfrm>
          <a:prstGeom prst="rect">
            <a:avLst/>
          </a:prstGeom>
          <a:noFill/>
        </p:spPr>
        <p:txBody>
          <a:bodyPr wrap="square" lIns="182880" tIns="146304" rIns="182880" bIns="146304" rtlCol="0">
            <a:spAutoFit/>
          </a:bodyPr>
          <a:lstStyle/>
          <a:p>
            <a:pPr>
              <a:lnSpc>
                <a:spcPct val="90000"/>
              </a:lnSpc>
              <a:spcAft>
                <a:spcPts val="600"/>
              </a:spcAft>
            </a:pPr>
            <a:r>
              <a:rPr lang="en-US" sz="1200">
                <a:gradFill>
                  <a:gsLst>
                    <a:gs pos="2917">
                      <a:schemeClr val="tx1"/>
                    </a:gs>
                    <a:gs pos="30000">
                      <a:schemeClr val="tx1"/>
                    </a:gs>
                  </a:gsLst>
                  <a:lin ang="5400000" scaled="0"/>
                </a:gradFill>
              </a:rPr>
              <a:t>Branch Office</a:t>
            </a:r>
          </a:p>
        </p:txBody>
      </p:sp>
      <p:sp>
        <p:nvSpPr>
          <p:cNvPr id="56" name="TextBox 55"/>
          <p:cNvSpPr txBox="1"/>
          <p:nvPr/>
        </p:nvSpPr>
        <p:spPr>
          <a:xfrm>
            <a:off x="567268" y="4851165"/>
            <a:ext cx="1350433" cy="461665"/>
          </a:xfrm>
          <a:prstGeom prst="rect">
            <a:avLst/>
          </a:prstGeom>
          <a:noFill/>
        </p:spPr>
        <p:txBody>
          <a:bodyPr wrap="square" lIns="182880" tIns="146304" rIns="182880" bIns="146304" rtlCol="0">
            <a:spAutoFit/>
          </a:bodyPr>
          <a:lstStyle/>
          <a:p>
            <a:pPr>
              <a:lnSpc>
                <a:spcPct val="90000"/>
              </a:lnSpc>
              <a:spcAft>
                <a:spcPts val="600"/>
              </a:spcAft>
            </a:pPr>
            <a:r>
              <a:rPr lang="en-US" sz="1200">
                <a:gradFill>
                  <a:gsLst>
                    <a:gs pos="2917">
                      <a:schemeClr val="tx1"/>
                    </a:gs>
                    <a:gs pos="30000">
                      <a:schemeClr val="tx1"/>
                    </a:gs>
                  </a:gsLst>
                  <a:lin ang="5400000" scaled="0"/>
                </a:gradFill>
              </a:rPr>
              <a:t>Branch Office</a:t>
            </a:r>
          </a:p>
        </p:txBody>
      </p:sp>
      <p:sp>
        <p:nvSpPr>
          <p:cNvPr id="57" name="TextBox 56"/>
          <p:cNvSpPr txBox="1"/>
          <p:nvPr/>
        </p:nvSpPr>
        <p:spPr>
          <a:xfrm>
            <a:off x="567268" y="6243930"/>
            <a:ext cx="1350433" cy="461665"/>
          </a:xfrm>
          <a:prstGeom prst="rect">
            <a:avLst/>
          </a:prstGeom>
          <a:noFill/>
        </p:spPr>
        <p:txBody>
          <a:bodyPr wrap="square" lIns="182880" tIns="146304" rIns="182880" bIns="146304" rtlCol="0">
            <a:spAutoFit/>
          </a:bodyPr>
          <a:lstStyle/>
          <a:p>
            <a:pPr>
              <a:lnSpc>
                <a:spcPct val="90000"/>
              </a:lnSpc>
              <a:spcAft>
                <a:spcPts val="600"/>
              </a:spcAft>
            </a:pPr>
            <a:r>
              <a:rPr lang="en-US" sz="1200">
                <a:gradFill>
                  <a:gsLst>
                    <a:gs pos="2917">
                      <a:schemeClr val="tx1"/>
                    </a:gs>
                    <a:gs pos="30000">
                      <a:schemeClr val="tx1"/>
                    </a:gs>
                  </a:gsLst>
                  <a:lin ang="5400000" scaled="0"/>
                </a:gradFill>
              </a:rPr>
              <a:t>Branch Office</a:t>
            </a:r>
          </a:p>
        </p:txBody>
      </p:sp>
      <p:pic>
        <p:nvPicPr>
          <p:cNvPr id="58" name="Picture 5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2957" y="1391296"/>
            <a:ext cx="368978" cy="368978"/>
          </a:xfrm>
          <a:prstGeom prst="rect">
            <a:avLst/>
          </a:prstGeom>
        </p:spPr>
      </p:pic>
      <p:sp>
        <p:nvSpPr>
          <p:cNvPr id="61" name="Rectangle 60"/>
          <p:cNvSpPr/>
          <p:nvPr/>
        </p:nvSpPr>
        <p:spPr bwMode="auto">
          <a:xfrm>
            <a:off x="4949769" y="3293489"/>
            <a:ext cx="4888497" cy="2962776"/>
          </a:xfrm>
          <a:prstGeom prst="rect">
            <a:avLst/>
          </a:prstGeom>
          <a:no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2" name="TextBox 61"/>
          <p:cNvSpPr txBox="1"/>
          <p:nvPr/>
        </p:nvSpPr>
        <p:spPr>
          <a:xfrm>
            <a:off x="8451846" y="2879109"/>
            <a:ext cx="1625599"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a:gradFill>
                  <a:gsLst>
                    <a:gs pos="2917">
                      <a:schemeClr val="tx1"/>
                    </a:gs>
                    <a:gs pos="30000">
                      <a:schemeClr val="tx1"/>
                    </a:gs>
                  </a:gsLst>
                  <a:lin ang="5400000" scaled="0"/>
                </a:gradFill>
              </a:rPr>
              <a:t>South Central US</a:t>
            </a:r>
          </a:p>
        </p:txBody>
      </p:sp>
      <p:sp>
        <p:nvSpPr>
          <p:cNvPr id="64" name="Rectangle 63"/>
          <p:cNvSpPr/>
          <p:nvPr/>
        </p:nvSpPr>
        <p:spPr bwMode="auto">
          <a:xfrm>
            <a:off x="4818875" y="131233"/>
            <a:ext cx="5070190" cy="6620933"/>
          </a:xfrm>
          <a:prstGeom prst="rect">
            <a:avLst/>
          </a:prstGeom>
          <a:noFill/>
          <a:ln w="28575">
            <a:solidFill>
              <a:srgbClr val="0079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65" name="Picture 6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770" y="6194806"/>
            <a:ext cx="625094" cy="625094"/>
          </a:xfrm>
          <a:prstGeom prst="rect">
            <a:avLst/>
          </a:prstGeom>
        </p:spPr>
      </p:pic>
      <p:sp>
        <p:nvSpPr>
          <p:cNvPr id="66" name="TextBox 65"/>
          <p:cNvSpPr txBox="1"/>
          <p:nvPr/>
        </p:nvSpPr>
        <p:spPr>
          <a:xfrm>
            <a:off x="5391435" y="6307619"/>
            <a:ext cx="2141007"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err="1"/>
              <a:t>FusionTomo</a:t>
            </a:r>
            <a:r>
              <a:rPr lang="en-US" sz="1200"/>
              <a:t> Subscription</a:t>
            </a:r>
          </a:p>
        </p:txBody>
      </p:sp>
      <p:pic>
        <p:nvPicPr>
          <p:cNvPr id="67" name="Picture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07095" y="1050044"/>
            <a:ext cx="449412" cy="449412"/>
          </a:xfrm>
          <a:prstGeom prst="rect">
            <a:avLst/>
          </a:prstGeom>
        </p:spPr>
      </p:pic>
      <p:cxnSp>
        <p:nvCxnSpPr>
          <p:cNvPr id="69" name="Straight Connector 68"/>
          <p:cNvCxnSpPr>
            <a:stCxn id="58" idx="3"/>
            <a:endCxn id="67" idx="1"/>
          </p:cNvCxnSpPr>
          <p:nvPr/>
        </p:nvCxnSpPr>
        <p:spPr>
          <a:xfrm flipV="1">
            <a:off x="3861935" y="1274750"/>
            <a:ext cx="1345160" cy="30103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58" idx="3"/>
            <a:endCxn id="204" idx="1"/>
          </p:cNvCxnSpPr>
          <p:nvPr/>
        </p:nvCxnSpPr>
        <p:spPr>
          <a:xfrm>
            <a:off x="3861935" y="1575785"/>
            <a:ext cx="1347250" cy="2580417"/>
          </a:xfrm>
          <a:prstGeom prst="line">
            <a:avLst/>
          </a:prstGeom>
          <a:ln w="19050">
            <a:solidFill>
              <a:srgbClr val="7030A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472584" y="5942223"/>
            <a:ext cx="1625599"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a:gradFill>
                  <a:gsLst>
                    <a:gs pos="2917">
                      <a:schemeClr val="tx1"/>
                    </a:gs>
                    <a:gs pos="30000">
                      <a:schemeClr val="tx1"/>
                    </a:gs>
                  </a:gsLst>
                  <a:lin ang="5400000" scaled="0"/>
                </a:gradFill>
              </a:rPr>
              <a:t>North Central US</a:t>
            </a:r>
          </a:p>
        </p:txBody>
      </p:sp>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82393" y="2651346"/>
            <a:ext cx="642143" cy="642143"/>
          </a:xfrm>
          <a:prstGeom prst="rect">
            <a:avLst/>
          </a:prstGeom>
        </p:spPr>
      </p:pic>
      <p:sp>
        <p:nvSpPr>
          <p:cNvPr id="82" name="Rectangle 81"/>
          <p:cNvSpPr/>
          <p:nvPr/>
        </p:nvSpPr>
        <p:spPr bwMode="auto">
          <a:xfrm>
            <a:off x="5027589" y="567040"/>
            <a:ext cx="820996" cy="1758476"/>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3" name="TextBox 82"/>
          <p:cNvSpPr txBox="1"/>
          <p:nvPr/>
        </p:nvSpPr>
        <p:spPr>
          <a:xfrm>
            <a:off x="5051536" y="1889243"/>
            <a:ext cx="688705" cy="436273"/>
          </a:xfrm>
          <a:prstGeom prst="rect">
            <a:avLst/>
          </a:prstGeom>
          <a:noFill/>
        </p:spPr>
        <p:txBody>
          <a:bodyPr wrap="square" lIns="0" tIns="0" rIns="0" bIns="0" rtlCol="0" anchor="ctr">
            <a:spAutoFit/>
          </a:bodyPr>
          <a:lstStyle/>
          <a:p>
            <a:pPr algn="ctr">
              <a:lnSpc>
                <a:spcPct val="90000"/>
              </a:lnSpc>
            </a:pPr>
            <a:r>
              <a:rPr lang="en-US" sz="1050">
                <a:gradFill>
                  <a:gsLst>
                    <a:gs pos="2917">
                      <a:schemeClr val="tx1"/>
                    </a:gs>
                    <a:gs pos="30000">
                      <a:schemeClr val="tx1"/>
                    </a:gs>
                  </a:gsLst>
                  <a:lin ang="5400000" scaled="0"/>
                </a:gradFill>
              </a:rPr>
              <a:t>Gateway </a:t>
            </a:r>
          </a:p>
          <a:p>
            <a:pPr algn="ctr">
              <a:lnSpc>
                <a:spcPct val="90000"/>
              </a:lnSpc>
            </a:pPr>
            <a:r>
              <a:rPr lang="en-US" sz="1050">
                <a:gradFill>
                  <a:gsLst>
                    <a:gs pos="2917">
                      <a:schemeClr val="tx1"/>
                    </a:gs>
                    <a:gs pos="30000">
                      <a:schemeClr val="tx1"/>
                    </a:gs>
                  </a:gsLst>
                  <a:lin ang="5400000" scaled="0"/>
                </a:gradFill>
              </a:rPr>
              <a:t>Subnet</a:t>
            </a:r>
          </a:p>
          <a:p>
            <a:pPr algn="ctr">
              <a:lnSpc>
                <a:spcPct val="90000"/>
              </a:lnSpc>
            </a:pPr>
            <a:r>
              <a:rPr lang="en-US" sz="1050">
                <a:gradFill>
                  <a:gsLst>
                    <a:gs pos="2917">
                      <a:schemeClr val="tx1"/>
                    </a:gs>
                    <a:gs pos="30000">
                      <a:schemeClr val="tx1"/>
                    </a:gs>
                  </a:gsLst>
                  <a:lin ang="5400000" scaled="0"/>
                </a:gradFill>
              </a:rPr>
              <a:t>10.0.3.0/29</a:t>
            </a:r>
          </a:p>
        </p:txBody>
      </p:sp>
      <p:sp>
        <p:nvSpPr>
          <p:cNvPr id="84" name="Rectangle 83"/>
          <p:cNvSpPr/>
          <p:nvPr/>
        </p:nvSpPr>
        <p:spPr bwMode="auto">
          <a:xfrm>
            <a:off x="5019423" y="3409092"/>
            <a:ext cx="829163" cy="1648500"/>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5043371" y="4621319"/>
            <a:ext cx="797049" cy="436273"/>
          </a:xfrm>
          <a:prstGeom prst="rect">
            <a:avLst/>
          </a:prstGeom>
          <a:noFill/>
        </p:spPr>
        <p:txBody>
          <a:bodyPr wrap="square" lIns="0" tIns="0" rIns="0" bIns="0" rtlCol="0" anchor="ctr">
            <a:spAutoFit/>
          </a:bodyPr>
          <a:lstStyle/>
          <a:p>
            <a:pPr algn="ctr">
              <a:lnSpc>
                <a:spcPct val="90000"/>
              </a:lnSpc>
            </a:pPr>
            <a:r>
              <a:rPr lang="en-US" sz="1050">
                <a:gradFill>
                  <a:gsLst>
                    <a:gs pos="2917">
                      <a:schemeClr val="tx1"/>
                    </a:gs>
                    <a:gs pos="30000">
                      <a:schemeClr val="tx1"/>
                    </a:gs>
                  </a:gsLst>
                  <a:lin ang="5400000" scaled="0"/>
                </a:gradFill>
              </a:rPr>
              <a:t>Gateway </a:t>
            </a:r>
          </a:p>
          <a:p>
            <a:pPr algn="ctr">
              <a:lnSpc>
                <a:spcPct val="90000"/>
              </a:lnSpc>
            </a:pPr>
            <a:r>
              <a:rPr lang="en-US" sz="1050">
                <a:gradFill>
                  <a:gsLst>
                    <a:gs pos="2917">
                      <a:schemeClr val="tx1"/>
                    </a:gs>
                    <a:gs pos="30000">
                      <a:schemeClr val="tx1"/>
                    </a:gs>
                  </a:gsLst>
                  <a:lin ang="5400000" scaled="0"/>
                </a:gradFill>
              </a:rPr>
              <a:t>Subnet</a:t>
            </a:r>
          </a:p>
          <a:p>
            <a:pPr algn="ctr">
              <a:lnSpc>
                <a:spcPct val="90000"/>
              </a:lnSpc>
            </a:pPr>
            <a:r>
              <a:rPr lang="en-US" sz="1050">
                <a:gradFill>
                  <a:gsLst>
                    <a:gs pos="2917">
                      <a:schemeClr val="tx1"/>
                    </a:gs>
                    <a:gs pos="30000">
                      <a:schemeClr val="tx1"/>
                    </a:gs>
                  </a:gsLst>
                  <a:lin ang="5400000" scaled="0"/>
                </a:gradFill>
              </a:rPr>
              <a:t>172.16.3.0/29</a:t>
            </a:r>
          </a:p>
        </p:txBody>
      </p: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0577" y="3047728"/>
            <a:ext cx="368978" cy="368978"/>
          </a:xfrm>
          <a:prstGeom prst="rect">
            <a:avLst/>
          </a:prstGeom>
        </p:spPr>
      </p:pic>
      <p:pic>
        <p:nvPicPr>
          <p:cNvPr id="87" name="Picture 8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0577" y="4405899"/>
            <a:ext cx="368978" cy="368978"/>
          </a:xfrm>
          <a:prstGeom prst="rect">
            <a:avLst/>
          </a:prstGeom>
        </p:spPr>
      </p:pic>
      <p:pic>
        <p:nvPicPr>
          <p:cNvPr id="88" name="Picture 8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0577" y="5757734"/>
            <a:ext cx="368978" cy="368978"/>
          </a:xfrm>
          <a:prstGeom prst="rect">
            <a:avLst/>
          </a:prstGeom>
        </p:spPr>
      </p:pic>
      <p:cxnSp>
        <p:nvCxnSpPr>
          <p:cNvPr id="89" name="Straight Connector 88"/>
          <p:cNvCxnSpPr>
            <a:stCxn id="86" idx="3"/>
            <a:endCxn id="67" idx="1"/>
          </p:cNvCxnSpPr>
          <p:nvPr/>
        </p:nvCxnSpPr>
        <p:spPr>
          <a:xfrm flipV="1">
            <a:off x="3299555" y="1274750"/>
            <a:ext cx="1907540" cy="195746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6" idx="3"/>
            <a:endCxn id="204" idx="1"/>
          </p:cNvCxnSpPr>
          <p:nvPr/>
        </p:nvCxnSpPr>
        <p:spPr>
          <a:xfrm>
            <a:off x="3299555" y="3232217"/>
            <a:ext cx="1909630" cy="923985"/>
          </a:xfrm>
          <a:prstGeom prst="line">
            <a:avLst/>
          </a:prstGeom>
          <a:ln w="19050">
            <a:solidFill>
              <a:srgbClr val="7030A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7" idx="3"/>
            <a:endCxn id="67" idx="1"/>
          </p:cNvCxnSpPr>
          <p:nvPr/>
        </p:nvCxnSpPr>
        <p:spPr>
          <a:xfrm flipV="1">
            <a:off x="3299555" y="1274750"/>
            <a:ext cx="1907540" cy="3315638"/>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7" idx="3"/>
            <a:endCxn id="204" idx="1"/>
          </p:cNvCxnSpPr>
          <p:nvPr/>
        </p:nvCxnSpPr>
        <p:spPr>
          <a:xfrm flipV="1">
            <a:off x="3299555" y="4156202"/>
            <a:ext cx="1909630" cy="434186"/>
          </a:xfrm>
          <a:prstGeom prst="line">
            <a:avLst/>
          </a:prstGeom>
          <a:ln w="19050">
            <a:solidFill>
              <a:srgbClr val="7030A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88" idx="3"/>
            <a:endCxn id="67" idx="1"/>
          </p:cNvCxnSpPr>
          <p:nvPr/>
        </p:nvCxnSpPr>
        <p:spPr>
          <a:xfrm flipV="1">
            <a:off x="3299555" y="1274750"/>
            <a:ext cx="1907540" cy="4667473"/>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8" idx="3"/>
            <a:endCxn id="204" idx="1"/>
          </p:cNvCxnSpPr>
          <p:nvPr/>
        </p:nvCxnSpPr>
        <p:spPr>
          <a:xfrm flipV="1">
            <a:off x="3299555" y="4156202"/>
            <a:ext cx="1909630" cy="1786021"/>
          </a:xfrm>
          <a:prstGeom prst="line">
            <a:avLst/>
          </a:prstGeom>
          <a:ln w="19050">
            <a:solidFill>
              <a:srgbClr val="7030A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95" name="Picture 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74684" y="1494680"/>
            <a:ext cx="506481" cy="506481"/>
          </a:xfrm>
          <a:prstGeom prst="rect">
            <a:avLst/>
          </a:prstGeom>
        </p:spPr>
      </p:pic>
      <p:pic>
        <p:nvPicPr>
          <p:cNvPr id="96" name="Picture 9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71278" y="4074674"/>
            <a:ext cx="506481" cy="506481"/>
          </a:xfrm>
          <a:prstGeom prst="rect">
            <a:avLst/>
          </a:prstGeom>
        </p:spPr>
      </p:pic>
      <p:cxnSp>
        <p:nvCxnSpPr>
          <p:cNvPr id="97" name="Straight Connector 96"/>
          <p:cNvCxnSpPr>
            <a:stCxn id="95" idx="3"/>
            <a:endCxn id="81" idx="1"/>
          </p:cNvCxnSpPr>
          <p:nvPr/>
        </p:nvCxnSpPr>
        <p:spPr>
          <a:xfrm>
            <a:off x="9781165" y="1747921"/>
            <a:ext cx="501228" cy="1224497"/>
          </a:xfrm>
          <a:prstGeom prst="line">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5002265" y="277504"/>
            <a:ext cx="4562918" cy="2319742"/>
          </a:xfrm>
          <a:prstGeom prst="rect">
            <a:avLst/>
          </a:prstGeom>
          <a:noFill/>
          <a:ln>
            <a:solidFill>
              <a:srgbClr val="0079D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1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61236" y="2350230"/>
            <a:ext cx="285430" cy="285430"/>
          </a:xfrm>
          <a:prstGeom prst="rect">
            <a:avLst/>
          </a:prstGeom>
        </p:spPr>
      </p:pic>
      <p:sp>
        <p:nvSpPr>
          <p:cNvPr id="114" name="TextBox 113"/>
          <p:cNvSpPr txBox="1"/>
          <p:nvPr/>
        </p:nvSpPr>
        <p:spPr>
          <a:xfrm>
            <a:off x="8464573" y="2420229"/>
            <a:ext cx="849591" cy="166199"/>
          </a:xfrm>
          <a:prstGeom prst="rect">
            <a:avLst/>
          </a:prstGeom>
          <a:noFill/>
        </p:spPr>
        <p:txBody>
          <a:bodyPr wrap="square" lIns="0" tIns="0" rIns="0" bIns="0" rtlCol="0">
            <a:spAutoFit/>
          </a:bodyPr>
          <a:lstStyle/>
          <a:p>
            <a:pPr algn="ctr">
              <a:lnSpc>
                <a:spcPct val="90000"/>
              </a:lnSpc>
              <a:spcAft>
                <a:spcPts val="600"/>
              </a:spcAft>
            </a:pPr>
            <a:r>
              <a:rPr lang="en-US" sz="1200">
                <a:solidFill>
                  <a:srgbClr val="0079D6"/>
                </a:solidFill>
              </a:rPr>
              <a:t>10.0.0.0/16</a:t>
            </a:r>
          </a:p>
        </p:txBody>
      </p:sp>
      <p:sp>
        <p:nvSpPr>
          <p:cNvPr id="115" name="TextBox 114"/>
          <p:cNvSpPr txBox="1"/>
          <p:nvPr/>
        </p:nvSpPr>
        <p:spPr>
          <a:xfrm>
            <a:off x="8339834" y="5534553"/>
            <a:ext cx="897299" cy="166199"/>
          </a:xfrm>
          <a:prstGeom prst="rect">
            <a:avLst/>
          </a:prstGeom>
          <a:noFill/>
        </p:spPr>
        <p:txBody>
          <a:bodyPr wrap="square" lIns="0" tIns="0" rIns="0" bIns="0" rtlCol="0">
            <a:spAutoFit/>
          </a:bodyPr>
          <a:lstStyle/>
          <a:p>
            <a:pPr algn="ctr">
              <a:lnSpc>
                <a:spcPct val="90000"/>
              </a:lnSpc>
              <a:spcAft>
                <a:spcPts val="600"/>
              </a:spcAft>
            </a:pPr>
            <a:r>
              <a:rPr lang="en-US" sz="1200">
                <a:solidFill>
                  <a:srgbClr val="0079D6"/>
                </a:solidFill>
              </a:rPr>
              <a:t>172.16.0.0/16</a:t>
            </a:r>
          </a:p>
        </p:txBody>
      </p:sp>
      <p:pic>
        <p:nvPicPr>
          <p:cNvPr id="116" name="Picture 1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56671" y="5461238"/>
            <a:ext cx="285430" cy="285430"/>
          </a:xfrm>
          <a:prstGeom prst="rect">
            <a:avLst/>
          </a:prstGeom>
        </p:spPr>
      </p:pic>
      <p:sp>
        <p:nvSpPr>
          <p:cNvPr id="118" name="Rectangle 117"/>
          <p:cNvSpPr/>
          <p:nvPr/>
        </p:nvSpPr>
        <p:spPr>
          <a:xfrm>
            <a:off x="5012417" y="3366959"/>
            <a:ext cx="4552765" cy="2331946"/>
          </a:xfrm>
          <a:prstGeom prst="rect">
            <a:avLst/>
          </a:prstGeom>
          <a:noFill/>
          <a:ln>
            <a:solidFill>
              <a:srgbClr val="0079D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bwMode="auto">
          <a:xfrm>
            <a:off x="4931840" y="225150"/>
            <a:ext cx="4906427" cy="2962776"/>
          </a:xfrm>
          <a:prstGeom prst="rect">
            <a:avLst/>
          </a:prstGeom>
          <a:no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0" name="Rectangle 119"/>
          <p:cNvSpPr/>
          <p:nvPr/>
        </p:nvSpPr>
        <p:spPr bwMode="auto">
          <a:xfrm>
            <a:off x="5927177" y="339577"/>
            <a:ext cx="1011093" cy="198593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1" name="Rectangle 120"/>
          <p:cNvSpPr/>
          <p:nvPr/>
        </p:nvSpPr>
        <p:spPr bwMode="auto">
          <a:xfrm>
            <a:off x="7051235" y="339576"/>
            <a:ext cx="1011093" cy="198593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2" name="TextBox 121"/>
          <p:cNvSpPr txBox="1"/>
          <p:nvPr/>
        </p:nvSpPr>
        <p:spPr>
          <a:xfrm>
            <a:off x="5984534" y="2033891"/>
            <a:ext cx="938602" cy="290849"/>
          </a:xfrm>
          <a:prstGeom prst="rect">
            <a:avLst/>
          </a:prstGeom>
          <a:noFill/>
        </p:spPr>
        <p:txBody>
          <a:bodyPr wrap="square" lIns="0" tIns="0" rIns="0" bIns="0" rtlCol="0" anchor="ctr">
            <a:spAutoFit/>
          </a:bodyPr>
          <a:lstStyle/>
          <a:p>
            <a:pPr algn="ctr">
              <a:lnSpc>
                <a:spcPct val="90000"/>
              </a:lnSpc>
            </a:pPr>
            <a:r>
              <a:rPr lang="en-US" sz="1050">
                <a:gradFill>
                  <a:gsLst>
                    <a:gs pos="2917">
                      <a:schemeClr val="tx1"/>
                    </a:gs>
                    <a:gs pos="30000">
                      <a:schemeClr val="tx1"/>
                    </a:gs>
                  </a:gsLst>
                  <a:lin ang="5400000" scaled="0"/>
                </a:gradFill>
              </a:rPr>
              <a:t>Identity Subnet</a:t>
            </a:r>
          </a:p>
          <a:p>
            <a:pPr algn="ctr">
              <a:lnSpc>
                <a:spcPct val="90000"/>
              </a:lnSpc>
            </a:pPr>
            <a:r>
              <a:rPr lang="en-US" sz="1050">
                <a:gradFill>
                  <a:gsLst>
                    <a:gs pos="2917">
                      <a:schemeClr val="tx1"/>
                    </a:gs>
                    <a:gs pos="30000">
                      <a:schemeClr val="tx1"/>
                    </a:gs>
                  </a:gsLst>
                  <a:lin ang="5400000" scaled="0"/>
                </a:gradFill>
              </a:rPr>
              <a:t>10.0.2.0/24</a:t>
            </a:r>
          </a:p>
        </p:txBody>
      </p:sp>
      <p:sp>
        <p:nvSpPr>
          <p:cNvPr id="123" name="TextBox 122"/>
          <p:cNvSpPr txBox="1"/>
          <p:nvPr/>
        </p:nvSpPr>
        <p:spPr>
          <a:xfrm>
            <a:off x="7147889" y="2037863"/>
            <a:ext cx="904394" cy="290849"/>
          </a:xfrm>
          <a:prstGeom prst="rect">
            <a:avLst/>
          </a:prstGeom>
          <a:noFill/>
        </p:spPr>
        <p:txBody>
          <a:bodyPr wrap="square" lIns="0" tIns="0" rIns="0" bIns="0" rtlCol="0" anchor="ctr">
            <a:spAutoFit/>
          </a:bodyPr>
          <a:lstStyle/>
          <a:p>
            <a:pPr algn="ctr">
              <a:lnSpc>
                <a:spcPct val="90000"/>
              </a:lnSpc>
            </a:pPr>
            <a:r>
              <a:rPr lang="en-US" sz="1050">
                <a:gradFill>
                  <a:gsLst>
                    <a:gs pos="2917">
                      <a:schemeClr val="tx1"/>
                    </a:gs>
                    <a:gs pos="30000">
                      <a:schemeClr val="tx1"/>
                    </a:gs>
                  </a:gsLst>
                  <a:lin ang="5400000" scaled="0"/>
                </a:gradFill>
              </a:rPr>
              <a:t>Data Subnet</a:t>
            </a:r>
          </a:p>
          <a:p>
            <a:pPr algn="ctr">
              <a:lnSpc>
                <a:spcPct val="90000"/>
              </a:lnSpc>
            </a:pPr>
            <a:r>
              <a:rPr lang="en-US" sz="1050">
                <a:gradFill>
                  <a:gsLst>
                    <a:gs pos="2917">
                      <a:schemeClr val="tx1"/>
                    </a:gs>
                    <a:gs pos="30000">
                      <a:schemeClr val="tx1"/>
                    </a:gs>
                  </a:gsLst>
                  <a:lin ang="5400000" scaled="0"/>
                </a:gradFill>
              </a:rPr>
              <a:t>10.0.1.0/24</a:t>
            </a:r>
          </a:p>
        </p:txBody>
      </p:sp>
      <p:sp>
        <p:nvSpPr>
          <p:cNvPr id="124" name="Rectangle 123"/>
          <p:cNvSpPr/>
          <p:nvPr/>
        </p:nvSpPr>
        <p:spPr bwMode="auto">
          <a:xfrm>
            <a:off x="5927176" y="3408861"/>
            <a:ext cx="1011093" cy="198593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7051234" y="3408860"/>
            <a:ext cx="1011093" cy="198593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6" name="TextBox 125"/>
          <p:cNvSpPr txBox="1"/>
          <p:nvPr/>
        </p:nvSpPr>
        <p:spPr>
          <a:xfrm>
            <a:off x="6078381" y="4967404"/>
            <a:ext cx="785785" cy="436273"/>
          </a:xfrm>
          <a:prstGeom prst="rect">
            <a:avLst/>
          </a:prstGeom>
          <a:noFill/>
        </p:spPr>
        <p:txBody>
          <a:bodyPr wrap="square" lIns="0" tIns="0" rIns="0" bIns="0" rtlCol="0" anchor="ctr">
            <a:spAutoFit/>
          </a:bodyPr>
          <a:lstStyle/>
          <a:p>
            <a:pPr algn="ctr">
              <a:lnSpc>
                <a:spcPct val="90000"/>
              </a:lnSpc>
            </a:pPr>
            <a:r>
              <a:rPr lang="en-US" sz="1050">
                <a:gradFill>
                  <a:gsLst>
                    <a:gs pos="2917">
                      <a:schemeClr val="tx1"/>
                    </a:gs>
                    <a:gs pos="30000">
                      <a:schemeClr val="tx1"/>
                    </a:gs>
                  </a:gsLst>
                  <a:lin ang="5400000" scaled="0"/>
                </a:gradFill>
              </a:rPr>
              <a:t>Identity </a:t>
            </a:r>
          </a:p>
          <a:p>
            <a:pPr algn="ctr">
              <a:lnSpc>
                <a:spcPct val="90000"/>
              </a:lnSpc>
            </a:pPr>
            <a:r>
              <a:rPr lang="en-US" sz="1050">
                <a:gradFill>
                  <a:gsLst>
                    <a:gs pos="2917">
                      <a:schemeClr val="tx1"/>
                    </a:gs>
                    <a:gs pos="30000">
                      <a:schemeClr val="tx1"/>
                    </a:gs>
                  </a:gsLst>
                  <a:lin ang="5400000" scaled="0"/>
                </a:gradFill>
              </a:rPr>
              <a:t>Subnet</a:t>
            </a:r>
          </a:p>
          <a:p>
            <a:pPr algn="ctr">
              <a:lnSpc>
                <a:spcPct val="90000"/>
              </a:lnSpc>
            </a:pPr>
            <a:r>
              <a:rPr lang="en-US" sz="1050">
                <a:gradFill>
                  <a:gsLst>
                    <a:gs pos="2917">
                      <a:schemeClr val="tx1"/>
                    </a:gs>
                    <a:gs pos="30000">
                      <a:schemeClr val="tx1"/>
                    </a:gs>
                  </a:gsLst>
                  <a:lin ang="5400000" scaled="0"/>
                </a:gradFill>
              </a:rPr>
              <a:t>172.16.2.0/24</a:t>
            </a:r>
          </a:p>
        </p:txBody>
      </p:sp>
      <p:sp>
        <p:nvSpPr>
          <p:cNvPr id="127" name="TextBox 126"/>
          <p:cNvSpPr txBox="1"/>
          <p:nvPr/>
        </p:nvSpPr>
        <p:spPr>
          <a:xfrm>
            <a:off x="7170281" y="4967085"/>
            <a:ext cx="780973" cy="436273"/>
          </a:xfrm>
          <a:prstGeom prst="rect">
            <a:avLst/>
          </a:prstGeom>
          <a:noFill/>
        </p:spPr>
        <p:txBody>
          <a:bodyPr wrap="square" lIns="0" tIns="0" rIns="0" bIns="0" rtlCol="0" anchor="ctr">
            <a:spAutoFit/>
          </a:bodyPr>
          <a:lstStyle/>
          <a:p>
            <a:pPr algn="ctr">
              <a:lnSpc>
                <a:spcPct val="90000"/>
              </a:lnSpc>
            </a:pPr>
            <a:r>
              <a:rPr lang="en-US" sz="1050">
                <a:gradFill>
                  <a:gsLst>
                    <a:gs pos="2917">
                      <a:schemeClr val="tx1"/>
                    </a:gs>
                    <a:gs pos="30000">
                      <a:schemeClr val="tx1"/>
                    </a:gs>
                  </a:gsLst>
                  <a:lin ang="5400000" scaled="0"/>
                </a:gradFill>
              </a:rPr>
              <a:t>Data </a:t>
            </a:r>
          </a:p>
          <a:p>
            <a:pPr algn="ctr">
              <a:lnSpc>
                <a:spcPct val="90000"/>
              </a:lnSpc>
            </a:pPr>
            <a:r>
              <a:rPr lang="en-US" sz="1050">
                <a:gradFill>
                  <a:gsLst>
                    <a:gs pos="2917">
                      <a:schemeClr val="tx1"/>
                    </a:gs>
                    <a:gs pos="30000">
                      <a:schemeClr val="tx1"/>
                    </a:gs>
                  </a:gsLst>
                  <a:lin ang="5400000" scaled="0"/>
                </a:gradFill>
              </a:rPr>
              <a:t>Subnet</a:t>
            </a:r>
          </a:p>
          <a:p>
            <a:pPr algn="ctr">
              <a:lnSpc>
                <a:spcPct val="90000"/>
              </a:lnSpc>
            </a:pPr>
            <a:r>
              <a:rPr lang="en-US" sz="1050">
                <a:gradFill>
                  <a:gsLst>
                    <a:gs pos="2917">
                      <a:schemeClr val="tx1"/>
                    </a:gs>
                    <a:gs pos="30000">
                      <a:schemeClr val="tx1"/>
                    </a:gs>
                  </a:gsLst>
                  <a:lin ang="5400000" scaled="0"/>
                </a:gradFill>
              </a:rPr>
              <a:t>172.16.1.0/24</a:t>
            </a:r>
          </a:p>
        </p:txBody>
      </p:sp>
      <p:sp>
        <p:nvSpPr>
          <p:cNvPr id="132" name="Rectangle 131"/>
          <p:cNvSpPr/>
          <p:nvPr/>
        </p:nvSpPr>
        <p:spPr bwMode="auto">
          <a:xfrm>
            <a:off x="8173924" y="339576"/>
            <a:ext cx="1361350" cy="198593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3" name="TextBox 132"/>
          <p:cNvSpPr txBox="1"/>
          <p:nvPr/>
        </p:nvSpPr>
        <p:spPr>
          <a:xfrm>
            <a:off x="8189173" y="2037199"/>
            <a:ext cx="1357405" cy="290849"/>
          </a:xfrm>
          <a:prstGeom prst="rect">
            <a:avLst/>
          </a:prstGeom>
          <a:noFill/>
        </p:spPr>
        <p:txBody>
          <a:bodyPr wrap="square" lIns="0" tIns="0" rIns="0" bIns="0" rtlCol="0" anchor="ctr">
            <a:spAutoFit/>
          </a:bodyPr>
          <a:lstStyle/>
          <a:p>
            <a:pPr algn="ctr">
              <a:lnSpc>
                <a:spcPct val="90000"/>
              </a:lnSpc>
            </a:pPr>
            <a:r>
              <a:rPr lang="en-US" sz="1050">
                <a:gradFill>
                  <a:gsLst>
                    <a:gs pos="2917">
                      <a:schemeClr val="tx1"/>
                    </a:gs>
                    <a:gs pos="30000">
                      <a:schemeClr val="tx1"/>
                    </a:gs>
                  </a:gsLst>
                  <a:lin ang="5400000" scaled="0"/>
                </a:gradFill>
              </a:rPr>
              <a:t>Apps Subnet</a:t>
            </a:r>
          </a:p>
          <a:p>
            <a:pPr algn="ctr">
              <a:lnSpc>
                <a:spcPct val="90000"/>
              </a:lnSpc>
            </a:pPr>
            <a:r>
              <a:rPr lang="en-US" sz="1050">
                <a:gradFill>
                  <a:gsLst>
                    <a:gs pos="2917">
                      <a:schemeClr val="tx1"/>
                    </a:gs>
                    <a:gs pos="30000">
                      <a:schemeClr val="tx1"/>
                    </a:gs>
                  </a:gsLst>
                  <a:lin ang="5400000" scaled="0"/>
                </a:gradFill>
              </a:rPr>
              <a:t>10.0.0.0/24</a:t>
            </a:r>
          </a:p>
        </p:txBody>
      </p:sp>
      <p:sp>
        <p:nvSpPr>
          <p:cNvPr id="135" name="Rectangle 134"/>
          <p:cNvSpPr/>
          <p:nvPr/>
        </p:nvSpPr>
        <p:spPr bwMode="auto">
          <a:xfrm>
            <a:off x="8169441" y="3408860"/>
            <a:ext cx="1365253" cy="198593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6" name="TextBox 135"/>
          <p:cNvSpPr txBox="1"/>
          <p:nvPr/>
        </p:nvSpPr>
        <p:spPr>
          <a:xfrm>
            <a:off x="8465833" y="4967085"/>
            <a:ext cx="806916" cy="436273"/>
          </a:xfrm>
          <a:prstGeom prst="rect">
            <a:avLst/>
          </a:prstGeom>
          <a:noFill/>
        </p:spPr>
        <p:txBody>
          <a:bodyPr wrap="square" lIns="0" tIns="0" rIns="0" bIns="0" rtlCol="0" anchor="ctr">
            <a:spAutoFit/>
          </a:bodyPr>
          <a:lstStyle/>
          <a:p>
            <a:pPr algn="ctr">
              <a:lnSpc>
                <a:spcPct val="90000"/>
              </a:lnSpc>
            </a:pPr>
            <a:r>
              <a:rPr lang="en-US" sz="1050">
                <a:gradFill>
                  <a:gsLst>
                    <a:gs pos="2917">
                      <a:schemeClr val="tx1"/>
                    </a:gs>
                    <a:gs pos="30000">
                      <a:schemeClr val="tx1"/>
                    </a:gs>
                  </a:gsLst>
                  <a:lin ang="5400000" scaled="0"/>
                </a:gradFill>
              </a:rPr>
              <a:t>Apps </a:t>
            </a:r>
          </a:p>
          <a:p>
            <a:pPr algn="ctr">
              <a:lnSpc>
                <a:spcPct val="90000"/>
              </a:lnSpc>
            </a:pPr>
            <a:r>
              <a:rPr lang="en-US" sz="1050">
                <a:gradFill>
                  <a:gsLst>
                    <a:gs pos="2917">
                      <a:schemeClr val="tx1"/>
                    </a:gs>
                    <a:gs pos="30000">
                      <a:schemeClr val="tx1"/>
                    </a:gs>
                  </a:gsLst>
                  <a:lin ang="5400000" scaled="0"/>
                </a:gradFill>
              </a:rPr>
              <a:t>Subnet</a:t>
            </a:r>
          </a:p>
          <a:p>
            <a:pPr algn="ctr">
              <a:lnSpc>
                <a:spcPct val="90000"/>
              </a:lnSpc>
            </a:pPr>
            <a:r>
              <a:rPr lang="en-US" sz="1050">
                <a:gradFill>
                  <a:gsLst>
                    <a:gs pos="2917">
                      <a:schemeClr val="tx1"/>
                    </a:gs>
                    <a:gs pos="30000">
                      <a:schemeClr val="tx1"/>
                    </a:gs>
                  </a:gsLst>
                  <a:lin ang="5400000" scaled="0"/>
                </a:gradFill>
              </a:rPr>
              <a:t>172.16.0.0/24</a:t>
            </a:r>
          </a:p>
        </p:txBody>
      </p:sp>
      <p:cxnSp>
        <p:nvCxnSpPr>
          <p:cNvPr id="137" name="Straight Connector 136"/>
          <p:cNvCxnSpPr>
            <a:stCxn id="81" idx="1"/>
            <a:endCxn id="96" idx="3"/>
          </p:cNvCxnSpPr>
          <p:nvPr/>
        </p:nvCxnSpPr>
        <p:spPr>
          <a:xfrm flipH="1">
            <a:off x="9777759" y="2972418"/>
            <a:ext cx="504634" cy="1355497"/>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1" name="Picture 1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72091" y="2582272"/>
            <a:ext cx="780290" cy="780290"/>
          </a:xfrm>
          <a:prstGeom prst="rect">
            <a:avLst/>
          </a:prstGeom>
        </p:spPr>
      </p:pic>
      <p:pic>
        <p:nvPicPr>
          <p:cNvPr id="142" name="Picture 1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262819" y="4119986"/>
            <a:ext cx="567736" cy="567736"/>
          </a:xfrm>
          <a:prstGeom prst="rect">
            <a:avLst/>
          </a:prstGeom>
        </p:spPr>
      </p:pic>
      <p:pic>
        <p:nvPicPr>
          <p:cNvPr id="143" name="Picture 1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546687" y="4241806"/>
            <a:ext cx="567736" cy="567736"/>
          </a:xfrm>
          <a:prstGeom prst="rect">
            <a:avLst/>
          </a:prstGeom>
        </p:spPr>
      </p:pic>
      <p:pic>
        <p:nvPicPr>
          <p:cNvPr id="144" name="Picture 14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932925" y="4308642"/>
            <a:ext cx="567736" cy="567736"/>
          </a:xfrm>
          <a:prstGeom prst="rect">
            <a:avLst/>
          </a:prstGeom>
        </p:spPr>
      </p:pic>
      <p:cxnSp>
        <p:nvCxnSpPr>
          <p:cNvPr id="146" name="Straight Arrow Connector 145"/>
          <p:cNvCxnSpPr>
            <a:stCxn id="142" idx="0"/>
          </p:cNvCxnSpPr>
          <p:nvPr/>
        </p:nvCxnSpPr>
        <p:spPr>
          <a:xfrm flipH="1" flipV="1">
            <a:off x="11544105" y="3234339"/>
            <a:ext cx="2582" cy="8856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41" idx="1"/>
            <a:endCxn id="81" idx="3"/>
          </p:cNvCxnSpPr>
          <p:nvPr/>
        </p:nvCxnSpPr>
        <p:spPr>
          <a:xfrm flipH="1">
            <a:off x="10924536" y="2972417"/>
            <a:ext cx="247555"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2" name="Picture 15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322329" y="1276407"/>
            <a:ext cx="525656" cy="525656"/>
          </a:xfrm>
          <a:prstGeom prst="rect">
            <a:avLst/>
          </a:prstGeom>
        </p:spPr>
      </p:pic>
      <p:pic>
        <p:nvPicPr>
          <p:cNvPr id="153" name="Picture 15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308957" y="635276"/>
            <a:ext cx="469304" cy="469304"/>
          </a:xfrm>
          <a:prstGeom prst="rect">
            <a:avLst/>
          </a:prstGeom>
        </p:spPr>
      </p:pic>
      <p:pic>
        <p:nvPicPr>
          <p:cNvPr id="154" name="Picture 15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306942" y="1314415"/>
            <a:ext cx="469304" cy="469304"/>
          </a:xfrm>
          <a:prstGeom prst="rect">
            <a:avLst/>
          </a:prstGeom>
        </p:spPr>
      </p:pic>
      <p:pic>
        <p:nvPicPr>
          <p:cNvPr id="155" name="Picture 1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10509" y="1016776"/>
            <a:ext cx="429797" cy="429797"/>
          </a:xfrm>
          <a:prstGeom prst="rect">
            <a:avLst/>
          </a:prstGeom>
        </p:spPr>
      </p:pic>
      <p:pic>
        <p:nvPicPr>
          <p:cNvPr id="156" name="Picture 15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371764" y="633269"/>
            <a:ext cx="469304" cy="469304"/>
          </a:xfrm>
          <a:prstGeom prst="rect">
            <a:avLst/>
          </a:prstGeom>
        </p:spPr>
      </p:pic>
      <p:pic>
        <p:nvPicPr>
          <p:cNvPr id="157" name="Picture 15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374481" y="1309139"/>
            <a:ext cx="469304" cy="469304"/>
          </a:xfrm>
          <a:prstGeom prst="rect">
            <a:avLst/>
          </a:prstGeom>
        </p:spPr>
      </p:pic>
      <p:pic>
        <p:nvPicPr>
          <p:cNvPr id="158" name="Picture 15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308957" y="4001880"/>
            <a:ext cx="469304" cy="469304"/>
          </a:xfrm>
          <a:prstGeom prst="rect">
            <a:avLst/>
          </a:prstGeom>
        </p:spPr>
      </p:pic>
      <p:pic>
        <p:nvPicPr>
          <p:cNvPr id="163" name="Picture 16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40144" y="3995191"/>
            <a:ext cx="525656" cy="525656"/>
          </a:xfrm>
          <a:prstGeom prst="rect">
            <a:avLst/>
          </a:prstGeom>
        </p:spPr>
      </p:pic>
      <p:pic>
        <p:nvPicPr>
          <p:cNvPr id="164" name="Picture 16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2400" y="1644701"/>
            <a:ext cx="552346" cy="552346"/>
          </a:xfrm>
          <a:prstGeom prst="rect">
            <a:avLst/>
          </a:prstGeom>
        </p:spPr>
      </p:pic>
      <p:pic>
        <p:nvPicPr>
          <p:cNvPr id="165" name="Picture 16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5958" y="3154659"/>
            <a:ext cx="423412" cy="423412"/>
          </a:xfrm>
          <a:prstGeom prst="rect">
            <a:avLst/>
          </a:prstGeom>
        </p:spPr>
      </p:pic>
      <p:pic>
        <p:nvPicPr>
          <p:cNvPr id="166" name="Picture 16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8449" y="4550831"/>
            <a:ext cx="423412" cy="423412"/>
          </a:xfrm>
          <a:prstGeom prst="rect">
            <a:avLst/>
          </a:prstGeom>
        </p:spPr>
      </p:pic>
      <p:pic>
        <p:nvPicPr>
          <p:cNvPr id="167" name="Picture 1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5089" y="5942223"/>
            <a:ext cx="423412" cy="423412"/>
          </a:xfrm>
          <a:prstGeom prst="rect">
            <a:avLst/>
          </a:prstGeom>
        </p:spPr>
      </p:pic>
      <p:sp>
        <p:nvSpPr>
          <p:cNvPr id="168" name="Rectangle 167"/>
          <p:cNvSpPr/>
          <p:nvPr/>
        </p:nvSpPr>
        <p:spPr>
          <a:xfrm>
            <a:off x="9976158" y="5312830"/>
            <a:ext cx="2124501" cy="14117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 name="Straight Connector 169"/>
          <p:cNvCxnSpPr/>
          <p:nvPr/>
        </p:nvCxnSpPr>
        <p:spPr>
          <a:xfrm>
            <a:off x="10153461" y="6100598"/>
            <a:ext cx="74928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0156786" y="6501984"/>
            <a:ext cx="749285" cy="0"/>
          </a:xfrm>
          <a:prstGeom prst="line">
            <a:avLst/>
          </a:prstGeom>
          <a:ln w="19050">
            <a:solidFill>
              <a:srgbClr val="FF000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11024938" y="6017498"/>
            <a:ext cx="897299" cy="166199"/>
          </a:xfrm>
          <a:prstGeom prst="rect">
            <a:avLst/>
          </a:prstGeom>
          <a:noFill/>
        </p:spPr>
        <p:txBody>
          <a:bodyPr wrap="square" lIns="0" tIns="0" rIns="0" bIns="0" rtlCol="0">
            <a:spAutoFit/>
          </a:bodyPr>
          <a:lstStyle/>
          <a:p>
            <a:pPr>
              <a:lnSpc>
                <a:spcPct val="90000"/>
              </a:lnSpc>
              <a:spcAft>
                <a:spcPts val="600"/>
              </a:spcAft>
            </a:pPr>
            <a:r>
              <a:rPr lang="en-US" sz="1200"/>
              <a:t>Primary S2S</a:t>
            </a:r>
          </a:p>
        </p:txBody>
      </p:sp>
      <p:sp>
        <p:nvSpPr>
          <p:cNvPr id="175" name="TextBox 174"/>
          <p:cNvSpPr txBox="1"/>
          <p:nvPr/>
        </p:nvSpPr>
        <p:spPr>
          <a:xfrm>
            <a:off x="11012235" y="6425126"/>
            <a:ext cx="897299" cy="166199"/>
          </a:xfrm>
          <a:prstGeom prst="rect">
            <a:avLst/>
          </a:prstGeom>
          <a:noFill/>
        </p:spPr>
        <p:txBody>
          <a:bodyPr wrap="square" lIns="0" tIns="0" rIns="0" bIns="0" rtlCol="0">
            <a:spAutoFit/>
          </a:bodyPr>
          <a:lstStyle/>
          <a:p>
            <a:pPr>
              <a:lnSpc>
                <a:spcPct val="90000"/>
              </a:lnSpc>
              <a:spcAft>
                <a:spcPts val="600"/>
              </a:spcAft>
            </a:pPr>
            <a:r>
              <a:rPr lang="en-US" sz="1200"/>
              <a:t>From Internet</a:t>
            </a:r>
          </a:p>
        </p:txBody>
      </p:sp>
      <p:sp>
        <p:nvSpPr>
          <p:cNvPr id="179" name="TextBox 178"/>
          <p:cNvSpPr txBox="1"/>
          <p:nvPr/>
        </p:nvSpPr>
        <p:spPr>
          <a:xfrm>
            <a:off x="10589758" y="5335287"/>
            <a:ext cx="897299" cy="166199"/>
          </a:xfrm>
          <a:prstGeom prst="rect">
            <a:avLst/>
          </a:prstGeom>
          <a:noFill/>
        </p:spPr>
        <p:txBody>
          <a:bodyPr wrap="square" lIns="0" tIns="0" rIns="0" bIns="0" rtlCol="0">
            <a:spAutoFit/>
          </a:bodyPr>
          <a:lstStyle/>
          <a:p>
            <a:pPr algn="ctr">
              <a:lnSpc>
                <a:spcPct val="90000"/>
              </a:lnSpc>
              <a:spcAft>
                <a:spcPts val="600"/>
              </a:spcAft>
            </a:pPr>
            <a:r>
              <a:rPr lang="en-US" sz="1200" b="1" u="sng"/>
              <a:t>Legend</a:t>
            </a:r>
          </a:p>
        </p:txBody>
      </p:sp>
      <p:sp>
        <p:nvSpPr>
          <p:cNvPr id="180" name="TextBox 179"/>
          <p:cNvSpPr txBox="1"/>
          <p:nvPr/>
        </p:nvSpPr>
        <p:spPr>
          <a:xfrm>
            <a:off x="6404854" y="1079622"/>
            <a:ext cx="395143" cy="166493"/>
          </a:xfrm>
          <a:prstGeom prst="rect">
            <a:avLst/>
          </a:prstGeom>
          <a:noFill/>
        </p:spPr>
        <p:txBody>
          <a:bodyPr wrap="square" lIns="0" tIns="0" rIns="0" bIns="0" rtlCol="0">
            <a:spAutoFit/>
          </a:bodyPr>
          <a:lstStyle/>
          <a:p>
            <a:pPr algn="ctr">
              <a:lnSpc>
                <a:spcPct val="90000"/>
              </a:lnSpc>
              <a:spcAft>
                <a:spcPts val="600"/>
              </a:spcAft>
            </a:pPr>
            <a:r>
              <a:rPr lang="en-US" sz="1200"/>
              <a:t>DC1</a:t>
            </a:r>
          </a:p>
        </p:txBody>
      </p:sp>
      <p:sp>
        <p:nvSpPr>
          <p:cNvPr id="181" name="TextBox 180"/>
          <p:cNvSpPr txBox="1"/>
          <p:nvPr/>
        </p:nvSpPr>
        <p:spPr>
          <a:xfrm>
            <a:off x="6416300" y="1759619"/>
            <a:ext cx="395143" cy="166493"/>
          </a:xfrm>
          <a:prstGeom prst="rect">
            <a:avLst/>
          </a:prstGeom>
          <a:noFill/>
        </p:spPr>
        <p:txBody>
          <a:bodyPr wrap="square" lIns="0" tIns="0" rIns="0" bIns="0" rtlCol="0">
            <a:spAutoFit/>
          </a:bodyPr>
          <a:lstStyle/>
          <a:p>
            <a:pPr algn="ctr">
              <a:lnSpc>
                <a:spcPct val="90000"/>
              </a:lnSpc>
              <a:spcAft>
                <a:spcPts val="600"/>
              </a:spcAft>
            </a:pPr>
            <a:r>
              <a:rPr lang="en-US" sz="1200"/>
              <a:t>DC2</a:t>
            </a:r>
          </a:p>
        </p:txBody>
      </p:sp>
      <p:sp>
        <p:nvSpPr>
          <p:cNvPr id="182" name="TextBox 181"/>
          <p:cNvSpPr txBox="1"/>
          <p:nvPr/>
        </p:nvSpPr>
        <p:spPr>
          <a:xfrm>
            <a:off x="7338878" y="1084549"/>
            <a:ext cx="395143" cy="166493"/>
          </a:xfrm>
          <a:prstGeom prst="rect">
            <a:avLst/>
          </a:prstGeom>
          <a:noFill/>
        </p:spPr>
        <p:txBody>
          <a:bodyPr wrap="square" lIns="0" tIns="0" rIns="0" bIns="0" rtlCol="0">
            <a:spAutoFit/>
          </a:bodyPr>
          <a:lstStyle/>
          <a:p>
            <a:pPr algn="ctr">
              <a:lnSpc>
                <a:spcPct val="90000"/>
              </a:lnSpc>
              <a:spcAft>
                <a:spcPts val="600"/>
              </a:spcAft>
            </a:pPr>
            <a:r>
              <a:rPr lang="en-US" sz="1200"/>
              <a:t>SQL1</a:t>
            </a:r>
          </a:p>
        </p:txBody>
      </p:sp>
      <p:sp>
        <p:nvSpPr>
          <p:cNvPr id="183" name="TextBox 182"/>
          <p:cNvSpPr txBox="1"/>
          <p:nvPr/>
        </p:nvSpPr>
        <p:spPr>
          <a:xfrm>
            <a:off x="7346037" y="1759619"/>
            <a:ext cx="395143" cy="166493"/>
          </a:xfrm>
          <a:prstGeom prst="rect">
            <a:avLst/>
          </a:prstGeom>
          <a:noFill/>
        </p:spPr>
        <p:txBody>
          <a:bodyPr wrap="square" lIns="0" tIns="0" rIns="0" bIns="0" rtlCol="0">
            <a:spAutoFit/>
          </a:bodyPr>
          <a:lstStyle/>
          <a:p>
            <a:pPr algn="ctr">
              <a:lnSpc>
                <a:spcPct val="90000"/>
              </a:lnSpc>
              <a:spcAft>
                <a:spcPts val="600"/>
              </a:spcAft>
            </a:pPr>
            <a:r>
              <a:rPr lang="en-US" sz="1200"/>
              <a:t>SQL2</a:t>
            </a:r>
          </a:p>
        </p:txBody>
      </p:sp>
      <p:sp>
        <p:nvSpPr>
          <p:cNvPr id="184" name="TextBox 183"/>
          <p:cNvSpPr txBox="1"/>
          <p:nvPr/>
        </p:nvSpPr>
        <p:spPr>
          <a:xfrm>
            <a:off x="7343463" y="4466448"/>
            <a:ext cx="395143" cy="166493"/>
          </a:xfrm>
          <a:prstGeom prst="rect">
            <a:avLst/>
          </a:prstGeom>
          <a:noFill/>
        </p:spPr>
        <p:txBody>
          <a:bodyPr wrap="square" lIns="0" tIns="0" rIns="0" bIns="0" rtlCol="0">
            <a:spAutoFit/>
          </a:bodyPr>
          <a:lstStyle/>
          <a:p>
            <a:pPr algn="ctr">
              <a:lnSpc>
                <a:spcPct val="90000"/>
              </a:lnSpc>
              <a:spcAft>
                <a:spcPts val="600"/>
              </a:spcAft>
            </a:pPr>
            <a:r>
              <a:rPr lang="en-US" sz="1200"/>
              <a:t>SQL3</a:t>
            </a:r>
          </a:p>
        </p:txBody>
      </p:sp>
      <p:pic>
        <p:nvPicPr>
          <p:cNvPr id="185" name="Picture 18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15258" y="4002190"/>
            <a:ext cx="469304" cy="469304"/>
          </a:xfrm>
          <a:prstGeom prst="rect">
            <a:avLst/>
          </a:prstGeom>
        </p:spPr>
      </p:pic>
      <p:sp>
        <p:nvSpPr>
          <p:cNvPr id="187" name="TextBox 186"/>
          <p:cNvSpPr txBox="1"/>
          <p:nvPr/>
        </p:nvSpPr>
        <p:spPr>
          <a:xfrm>
            <a:off x="6248348" y="4448543"/>
            <a:ext cx="395143" cy="166493"/>
          </a:xfrm>
          <a:prstGeom prst="rect">
            <a:avLst/>
          </a:prstGeom>
          <a:noFill/>
        </p:spPr>
        <p:txBody>
          <a:bodyPr wrap="square" lIns="0" tIns="0" rIns="0" bIns="0" rtlCol="0">
            <a:spAutoFit/>
          </a:bodyPr>
          <a:lstStyle/>
          <a:p>
            <a:pPr algn="ctr">
              <a:lnSpc>
                <a:spcPct val="90000"/>
              </a:lnSpc>
              <a:spcAft>
                <a:spcPts val="600"/>
              </a:spcAft>
            </a:pPr>
            <a:r>
              <a:rPr lang="en-US" sz="1200"/>
              <a:t>DC3</a:t>
            </a:r>
          </a:p>
        </p:txBody>
      </p:sp>
      <p:sp>
        <p:nvSpPr>
          <p:cNvPr id="189" name="TextBox 188"/>
          <p:cNvSpPr txBox="1"/>
          <p:nvPr/>
        </p:nvSpPr>
        <p:spPr>
          <a:xfrm>
            <a:off x="8219959" y="1814418"/>
            <a:ext cx="728597" cy="166199"/>
          </a:xfrm>
          <a:prstGeom prst="rect">
            <a:avLst/>
          </a:prstGeom>
          <a:noFill/>
        </p:spPr>
        <p:txBody>
          <a:bodyPr wrap="square" lIns="0" tIns="0" rIns="0" bIns="0" rtlCol="0">
            <a:spAutoFit/>
          </a:bodyPr>
          <a:lstStyle/>
          <a:p>
            <a:pPr algn="ctr">
              <a:lnSpc>
                <a:spcPct val="90000"/>
              </a:lnSpc>
              <a:spcAft>
                <a:spcPts val="600"/>
              </a:spcAft>
            </a:pPr>
            <a:r>
              <a:rPr lang="en-US" sz="1200"/>
              <a:t>Web VMSS</a:t>
            </a:r>
          </a:p>
        </p:txBody>
      </p:sp>
      <p:pic>
        <p:nvPicPr>
          <p:cNvPr id="204" name="Picture 20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09185" y="3931496"/>
            <a:ext cx="449412" cy="449412"/>
          </a:xfrm>
          <a:prstGeom prst="rect">
            <a:avLst/>
          </a:prstGeom>
        </p:spPr>
      </p:pic>
      <p:cxnSp>
        <p:nvCxnSpPr>
          <p:cNvPr id="231" name="Elbow Connector 230"/>
          <p:cNvCxnSpPr>
            <a:stCxn id="153" idx="1"/>
            <a:endCxn id="154" idx="1"/>
          </p:cNvCxnSpPr>
          <p:nvPr/>
        </p:nvCxnSpPr>
        <p:spPr>
          <a:xfrm rot="10800000" flipV="1">
            <a:off x="7306943" y="869927"/>
            <a:ext cx="2015" cy="679139"/>
          </a:xfrm>
          <a:prstGeom prst="bentConnector3">
            <a:avLst>
              <a:gd name="adj1" fmla="val 4897618"/>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Elbow Connector 233"/>
          <p:cNvCxnSpPr>
            <a:stCxn id="67" idx="3"/>
            <a:endCxn id="204" idx="3"/>
          </p:cNvCxnSpPr>
          <p:nvPr/>
        </p:nvCxnSpPr>
        <p:spPr>
          <a:xfrm>
            <a:off x="5656507" y="1274750"/>
            <a:ext cx="2090" cy="2881452"/>
          </a:xfrm>
          <a:prstGeom prst="bentConnector3">
            <a:avLst>
              <a:gd name="adj1" fmla="val 5974019"/>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rot="10800000">
            <a:off x="7159284" y="1084549"/>
            <a:ext cx="123111" cy="298223"/>
          </a:xfrm>
          <a:prstGeom prst="rect">
            <a:avLst/>
          </a:prstGeom>
          <a:solidFill>
            <a:schemeClr val="bg1"/>
          </a:solidFill>
          <a:ln>
            <a:solidFill>
              <a:schemeClr val="tx1"/>
            </a:solidFill>
          </a:ln>
        </p:spPr>
        <p:txBody>
          <a:bodyPr vert="vert" wrap="square" lIns="0" tIns="0" rIns="0" bIns="0" rtlCol="0">
            <a:spAutoFit/>
          </a:bodyPr>
          <a:lstStyle/>
          <a:p>
            <a:pPr algn="ctr"/>
            <a:r>
              <a:rPr lang="en-US" sz="800">
                <a:gradFill>
                  <a:gsLst>
                    <a:gs pos="2917">
                      <a:schemeClr val="tx1"/>
                    </a:gs>
                    <a:gs pos="30000">
                      <a:schemeClr val="tx1"/>
                    </a:gs>
                  </a:gsLst>
                  <a:lin ang="5400000" scaled="0"/>
                </a:gradFill>
              </a:rPr>
              <a:t>Sync</a:t>
            </a:r>
          </a:p>
        </p:txBody>
      </p:sp>
      <p:cxnSp>
        <p:nvCxnSpPr>
          <p:cNvPr id="239" name="Elbow Connector 238"/>
          <p:cNvCxnSpPr>
            <a:stCxn id="154" idx="1"/>
            <a:endCxn id="158" idx="1"/>
          </p:cNvCxnSpPr>
          <p:nvPr/>
        </p:nvCxnSpPr>
        <p:spPr>
          <a:xfrm rot="10800000" flipH="1" flipV="1">
            <a:off x="7306941" y="1549066"/>
            <a:ext cx="2015" cy="2687465"/>
          </a:xfrm>
          <a:prstGeom prst="bentConnector3">
            <a:avLst>
              <a:gd name="adj1" fmla="val -4832159"/>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7" name="TextBox 236"/>
          <p:cNvSpPr txBox="1"/>
          <p:nvPr/>
        </p:nvSpPr>
        <p:spPr>
          <a:xfrm rot="10800000">
            <a:off x="7145248" y="2719064"/>
            <a:ext cx="123111" cy="298223"/>
          </a:xfrm>
          <a:prstGeom prst="rect">
            <a:avLst/>
          </a:prstGeom>
          <a:solidFill>
            <a:schemeClr val="bg1"/>
          </a:solidFill>
          <a:ln>
            <a:solidFill>
              <a:schemeClr val="tx1"/>
            </a:solidFill>
          </a:ln>
        </p:spPr>
        <p:txBody>
          <a:bodyPr vert="vert" wrap="square" lIns="0" tIns="0" rIns="0" bIns="0" rtlCol="0">
            <a:spAutoFit/>
          </a:bodyPr>
          <a:lstStyle/>
          <a:p>
            <a:pPr algn="ctr"/>
            <a:r>
              <a:rPr lang="en-US" sz="800" err="1">
                <a:gradFill>
                  <a:gsLst>
                    <a:gs pos="2917">
                      <a:schemeClr val="tx1"/>
                    </a:gs>
                    <a:gs pos="30000">
                      <a:schemeClr val="tx1"/>
                    </a:gs>
                  </a:gsLst>
                  <a:lin ang="5400000" scaled="0"/>
                </a:gradFill>
              </a:rPr>
              <a:t>Async</a:t>
            </a:r>
            <a:endParaRPr lang="en-US" sz="800">
              <a:gradFill>
                <a:gsLst>
                  <a:gs pos="2917">
                    <a:schemeClr val="tx1"/>
                  </a:gs>
                  <a:gs pos="30000">
                    <a:schemeClr val="tx1"/>
                  </a:gs>
                </a:gsLst>
                <a:lin ang="5400000" scaled="0"/>
              </a:gradFill>
            </a:endParaRPr>
          </a:p>
        </p:txBody>
      </p:sp>
      <p:pic>
        <p:nvPicPr>
          <p:cNvPr id="241" name="Picture 24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25829" y="1151570"/>
            <a:ext cx="674778" cy="674778"/>
          </a:xfrm>
          <a:prstGeom prst="rect">
            <a:avLst/>
          </a:prstGeom>
        </p:spPr>
      </p:pic>
      <p:pic>
        <p:nvPicPr>
          <p:cNvPr id="242" name="Picture 24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636018" y="1193116"/>
            <a:ext cx="530039" cy="530039"/>
          </a:xfrm>
          <a:prstGeom prst="rect">
            <a:avLst/>
          </a:prstGeom>
        </p:spPr>
      </p:pic>
      <p:pic>
        <p:nvPicPr>
          <p:cNvPr id="243" name="Picture 24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656197" y="902836"/>
            <a:ext cx="561439" cy="561439"/>
          </a:xfrm>
          <a:prstGeom prst="rect">
            <a:avLst/>
          </a:prstGeom>
        </p:spPr>
      </p:pic>
      <p:pic>
        <p:nvPicPr>
          <p:cNvPr id="244" name="Picture 24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590437" y="1701240"/>
            <a:ext cx="572039" cy="572039"/>
          </a:xfrm>
          <a:prstGeom prst="rect">
            <a:avLst/>
          </a:prstGeom>
        </p:spPr>
      </p:pic>
      <p:pic>
        <p:nvPicPr>
          <p:cNvPr id="245" name="Picture 24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954739" y="1396073"/>
            <a:ext cx="530039" cy="530039"/>
          </a:xfrm>
          <a:prstGeom prst="rect">
            <a:avLst/>
          </a:prstGeom>
        </p:spPr>
      </p:pic>
      <p:pic>
        <p:nvPicPr>
          <p:cNvPr id="246" name="Picture 24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92321" y="2852015"/>
            <a:ext cx="486555" cy="486555"/>
          </a:xfrm>
          <a:prstGeom prst="rect">
            <a:avLst/>
          </a:prstGeom>
        </p:spPr>
      </p:pic>
      <p:pic>
        <p:nvPicPr>
          <p:cNvPr id="247" name="Picture 24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665632" y="2887836"/>
            <a:ext cx="382190" cy="382190"/>
          </a:xfrm>
          <a:prstGeom prst="rect">
            <a:avLst/>
          </a:prstGeom>
        </p:spPr>
      </p:pic>
      <p:pic>
        <p:nvPicPr>
          <p:cNvPr id="248" name="Picture 24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458439" y="2745500"/>
            <a:ext cx="404831" cy="404831"/>
          </a:xfrm>
          <a:prstGeom prst="rect">
            <a:avLst/>
          </a:prstGeom>
        </p:spPr>
      </p:pic>
      <p:pic>
        <p:nvPicPr>
          <p:cNvPr id="249" name="Picture 24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397247" y="3252162"/>
            <a:ext cx="412474" cy="412474"/>
          </a:xfrm>
          <a:prstGeom prst="rect">
            <a:avLst/>
          </a:prstGeom>
        </p:spPr>
      </p:pic>
      <p:pic>
        <p:nvPicPr>
          <p:cNvPr id="250" name="Picture 24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934433" y="3059509"/>
            <a:ext cx="382190" cy="382190"/>
          </a:xfrm>
          <a:prstGeom prst="rect">
            <a:avLst/>
          </a:prstGeom>
        </p:spPr>
      </p:pic>
      <p:pic>
        <p:nvPicPr>
          <p:cNvPr id="251" name="Picture 25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98581" y="4265892"/>
            <a:ext cx="486555" cy="486555"/>
          </a:xfrm>
          <a:prstGeom prst="rect">
            <a:avLst/>
          </a:prstGeom>
        </p:spPr>
      </p:pic>
      <p:pic>
        <p:nvPicPr>
          <p:cNvPr id="252" name="Picture 25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671892" y="4301713"/>
            <a:ext cx="382190" cy="382190"/>
          </a:xfrm>
          <a:prstGeom prst="rect">
            <a:avLst/>
          </a:prstGeom>
        </p:spPr>
      </p:pic>
      <p:pic>
        <p:nvPicPr>
          <p:cNvPr id="253" name="Picture 2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464699" y="4159377"/>
            <a:ext cx="404831" cy="404831"/>
          </a:xfrm>
          <a:prstGeom prst="rect">
            <a:avLst/>
          </a:prstGeom>
        </p:spPr>
      </p:pic>
      <p:pic>
        <p:nvPicPr>
          <p:cNvPr id="254" name="Picture 25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403507" y="4666039"/>
            <a:ext cx="412474" cy="412474"/>
          </a:xfrm>
          <a:prstGeom prst="rect">
            <a:avLst/>
          </a:prstGeom>
        </p:spPr>
      </p:pic>
      <p:pic>
        <p:nvPicPr>
          <p:cNvPr id="255" name="Picture 25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940693" y="4473386"/>
            <a:ext cx="382190" cy="382190"/>
          </a:xfrm>
          <a:prstGeom prst="rect">
            <a:avLst/>
          </a:prstGeom>
        </p:spPr>
      </p:pic>
      <p:pic>
        <p:nvPicPr>
          <p:cNvPr id="256" name="Picture 25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92321" y="5614043"/>
            <a:ext cx="486555" cy="486555"/>
          </a:xfrm>
          <a:prstGeom prst="rect">
            <a:avLst/>
          </a:prstGeom>
        </p:spPr>
      </p:pic>
      <p:pic>
        <p:nvPicPr>
          <p:cNvPr id="257" name="Picture 25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665632" y="5649864"/>
            <a:ext cx="382190" cy="382190"/>
          </a:xfrm>
          <a:prstGeom prst="rect">
            <a:avLst/>
          </a:prstGeom>
        </p:spPr>
      </p:pic>
      <p:pic>
        <p:nvPicPr>
          <p:cNvPr id="258" name="Picture 25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458439" y="5507528"/>
            <a:ext cx="404831" cy="404831"/>
          </a:xfrm>
          <a:prstGeom prst="rect">
            <a:avLst/>
          </a:prstGeom>
        </p:spPr>
      </p:pic>
      <p:pic>
        <p:nvPicPr>
          <p:cNvPr id="259" name="Picture 25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397247" y="6014190"/>
            <a:ext cx="412474" cy="412474"/>
          </a:xfrm>
          <a:prstGeom prst="rect">
            <a:avLst/>
          </a:prstGeom>
        </p:spPr>
      </p:pic>
      <p:pic>
        <p:nvPicPr>
          <p:cNvPr id="260" name="Picture 25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934433" y="5821537"/>
            <a:ext cx="382190" cy="382190"/>
          </a:xfrm>
          <a:prstGeom prst="rect">
            <a:avLst/>
          </a:prstGeom>
        </p:spPr>
      </p:pic>
      <p:sp>
        <p:nvSpPr>
          <p:cNvPr id="261" name="TextBox 260"/>
          <p:cNvSpPr txBox="1"/>
          <p:nvPr/>
        </p:nvSpPr>
        <p:spPr>
          <a:xfrm>
            <a:off x="10277253" y="3328738"/>
            <a:ext cx="688705" cy="436273"/>
          </a:xfrm>
          <a:prstGeom prst="rect">
            <a:avLst/>
          </a:prstGeom>
          <a:noFill/>
        </p:spPr>
        <p:txBody>
          <a:bodyPr wrap="square" lIns="0" tIns="0" rIns="0" bIns="0" rtlCol="0" anchor="ctr">
            <a:spAutoFit/>
          </a:bodyPr>
          <a:lstStyle/>
          <a:p>
            <a:pPr algn="ctr">
              <a:lnSpc>
                <a:spcPct val="90000"/>
              </a:lnSpc>
            </a:pPr>
            <a:r>
              <a:rPr lang="en-US" sz="1050">
                <a:gradFill>
                  <a:gsLst>
                    <a:gs pos="2917">
                      <a:schemeClr val="tx1"/>
                    </a:gs>
                    <a:gs pos="30000">
                      <a:schemeClr val="tx1"/>
                    </a:gs>
                  </a:gsLst>
                  <a:lin ang="5400000" scaled="0"/>
                </a:gradFill>
              </a:rPr>
              <a:t>Traffic Manager (Priority)</a:t>
            </a:r>
          </a:p>
        </p:txBody>
      </p:sp>
      <p:sp>
        <p:nvSpPr>
          <p:cNvPr id="262" name="TextBox 261"/>
          <p:cNvSpPr txBox="1"/>
          <p:nvPr/>
        </p:nvSpPr>
        <p:spPr>
          <a:xfrm rot="20323749">
            <a:off x="10048101" y="2392064"/>
            <a:ext cx="123111" cy="298223"/>
          </a:xfrm>
          <a:prstGeom prst="rect">
            <a:avLst/>
          </a:prstGeom>
          <a:solidFill>
            <a:schemeClr val="bg1"/>
          </a:solidFill>
          <a:ln>
            <a:solidFill>
              <a:schemeClr val="tx1"/>
            </a:solidFill>
          </a:ln>
        </p:spPr>
        <p:txBody>
          <a:bodyPr vert="vert" wrap="square" lIns="0" tIns="0" rIns="0" bIns="0" rtlCol="0">
            <a:spAutoFit/>
          </a:bodyPr>
          <a:lstStyle/>
          <a:p>
            <a:pPr algn="ctr"/>
            <a:r>
              <a:rPr lang="en-US" sz="800" err="1">
                <a:gradFill>
                  <a:gsLst>
                    <a:gs pos="2917">
                      <a:schemeClr val="tx1"/>
                    </a:gs>
                    <a:gs pos="30000">
                      <a:schemeClr val="tx1"/>
                    </a:gs>
                  </a:gsLst>
                  <a:lin ang="5400000" scaled="0"/>
                </a:gradFill>
              </a:rPr>
              <a:t>Pri</a:t>
            </a:r>
            <a:r>
              <a:rPr lang="en-US" sz="800">
                <a:gradFill>
                  <a:gsLst>
                    <a:gs pos="2917">
                      <a:schemeClr val="tx1"/>
                    </a:gs>
                    <a:gs pos="30000">
                      <a:schemeClr val="tx1"/>
                    </a:gs>
                  </a:gsLst>
                  <a:lin ang="5400000" scaled="0"/>
                </a:gradFill>
              </a:rPr>
              <a:t>. 1</a:t>
            </a:r>
          </a:p>
        </p:txBody>
      </p:sp>
      <p:sp>
        <p:nvSpPr>
          <p:cNvPr id="263" name="TextBox 262"/>
          <p:cNvSpPr txBox="1"/>
          <p:nvPr/>
        </p:nvSpPr>
        <p:spPr>
          <a:xfrm rot="12076012">
            <a:off x="10012907" y="3415250"/>
            <a:ext cx="123111" cy="298223"/>
          </a:xfrm>
          <a:prstGeom prst="rect">
            <a:avLst/>
          </a:prstGeom>
          <a:solidFill>
            <a:schemeClr val="bg1"/>
          </a:solidFill>
          <a:ln>
            <a:solidFill>
              <a:schemeClr val="tx1"/>
            </a:solidFill>
          </a:ln>
        </p:spPr>
        <p:txBody>
          <a:bodyPr vert="vert" wrap="square" lIns="0" tIns="0" rIns="0" bIns="0" rtlCol="0">
            <a:spAutoFit/>
          </a:bodyPr>
          <a:lstStyle/>
          <a:p>
            <a:pPr algn="ctr"/>
            <a:r>
              <a:rPr lang="en-US" sz="800" err="1">
                <a:gradFill>
                  <a:gsLst>
                    <a:gs pos="2917">
                      <a:schemeClr val="tx1"/>
                    </a:gs>
                    <a:gs pos="30000">
                      <a:schemeClr val="tx1"/>
                    </a:gs>
                  </a:gsLst>
                  <a:lin ang="5400000" scaled="0"/>
                </a:gradFill>
              </a:rPr>
              <a:t>Pri</a:t>
            </a:r>
            <a:r>
              <a:rPr lang="en-US" sz="800">
                <a:gradFill>
                  <a:gsLst>
                    <a:gs pos="2917">
                      <a:schemeClr val="tx1"/>
                    </a:gs>
                    <a:gs pos="30000">
                      <a:schemeClr val="tx1"/>
                    </a:gs>
                  </a:gsLst>
                  <a:lin ang="5400000" scaled="0"/>
                </a:gradFill>
              </a:rPr>
              <a:t>. 2</a:t>
            </a:r>
          </a:p>
        </p:txBody>
      </p:sp>
      <p:sp>
        <p:nvSpPr>
          <p:cNvPr id="225" name="TextBox 224"/>
          <p:cNvSpPr txBox="1"/>
          <p:nvPr/>
        </p:nvSpPr>
        <p:spPr>
          <a:xfrm>
            <a:off x="322128" y="114978"/>
            <a:ext cx="3606800" cy="461665"/>
          </a:xfrm>
          <a:prstGeom prst="rect">
            <a:avLst/>
          </a:prstGeom>
          <a:noFill/>
        </p:spPr>
        <p:txBody>
          <a:bodyPr wrap="square" rtlCol="0">
            <a:spAutoFit/>
          </a:bodyPr>
          <a:lstStyle/>
          <a:p>
            <a:r>
              <a:rPr lang="en-US" sz="2400"/>
              <a:t>Recommended Approach</a:t>
            </a:r>
          </a:p>
        </p:txBody>
      </p:sp>
      <p:pic>
        <p:nvPicPr>
          <p:cNvPr id="191" name="Picture 19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408641" y="2741357"/>
            <a:ext cx="382891" cy="382891"/>
          </a:xfrm>
          <a:prstGeom prst="rect">
            <a:avLst/>
          </a:prstGeom>
        </p:spPr>
      </p:pic>
      <p:sp>
        <p:nvSpPr>
          <p:cNvPr id="192" name="TextBox 191"/>
          <p:cNvSpPr txBox="1"/>
          <p:nvPr/>
        </p:nvSpPr>
        <p:spPr>
          <a:xfrm>
            <a:off x="7756795" y="2774460"/>
            <a:ext cx="868753" cy="290849"/>
          </a:xfrm>
          <a:prstGeom prst="rect">
            <a:avLst/>
          </a:prstGeom>
          <a:noFill/>
        </p:spPr>
        <p:txBody>
          <a:bodyPr wrap="square" lIns="0" tIns="0" rIns="0" bIns="0" rtlCol="0" anchor="ctr">
            <a:spAutoFit/>
          </a:bodyPr>
          <a:lstStyle/>
          <a:p>
            <a:pPr algn="ctr">
              <a:lnSpc>
                <a:spcPct val="90000"/>
              </a:lnSpc>
            </a:pPr>
            <a:r>
              <a:rPr lang="en-US" sz="1050">
                <a:gradFill>
                  <a:gsLst>
                    <a:gs pos="2917">
                      <a:schemeClr val="tx1"/>
                    </a:gs>
                    <a:gs pos="30000">
                      <a:schemeClr val="tx1"/>
                    </a:gs>
                  </a:gsLst>
                  <a:lin ang="5400000" scaled="0"/>
                </a:gradFill>
              </a:rPr>
              <a:t>Recovery Services Vault</a:t>
            </a:r>
          </a:p>
        </p:txBody>
      </p:sp>
      <p:pic>
        <p:nvPicPr>
          <p:cNvPr id="193" name="Picture 19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408641" y="5799796"/>
            <a:ext cx="382891" cy="382891"/>
          </a:xfrm>
          <a:prstGeom prst="rect">
            <a:avLst/>
          </a:prstGeom>
        </p:spPr>
      </p:pic>
      <p:sp>
        <p:nvSpPr>
          <p:cNvPr id="194" name="TextBox 193"/>
          <p:cNvSpPr txBox="1"/>
          <p:nvPr/>
        </p:nvSpPr>
        <p:spPr>
          <a:xfrm>
            <a:off x="7756795" y="5832899"/>
            <a:ext cx="868753" cy="290849"/>
          </a:xfrm>
          <a:prstGeom prst="rect">
            <a:avLst/>
          </a:prstGeom>
          <a:noFill/>
        </p:spPr>
        <p:txBody>
          <a:bodyPr wrap="square" lIns="0" tIns="0" rIns="0" bIns="0" rtlCol="0" anchor="ctr">
            <a:spAutoFit/>
          </a:bodyPr>
          <a:lstStyle/>
          <a:p>
            <a:pPr algn="ctr">
              <a:lnSpc>
                <a:spcPct val="90000"/>
              </a:lnSpc>
            </a:pPr>
            <a:r>
              <a:rPr lang="en-US" sz="1050">
                <a:gradFill>
                  <a:gsLst>
                    <a:gs pos="2917">
                      <a:schemeClr val="tx1"/>
                    </a:gs>
                    <a:gs pos="30000">
                      <a:schemeClr val="tx1"/>
                    </a:gs>
                  </a:gsLst>
                  <a:lin ang="5400000" scaled="0"/>
                </a:gradFill>
              </a:rPr>
              <a:t>Recovery Services Vault</a:t>
            </a:r>
          </a:p>
        </p:txBody>
      </p:sp>
      <p:pic>
        <p:nvPicPr>
          <p:cNvPr id="37" name="Picture 3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574724" y="885762"/>
            <a:ext cx="745538" cy="745538"/>
          </a:xfrm>
          <a:prstGeom prst="rect">
            <a:avLst/>
          </a:prstGeom>
        </p:spPr>
      </p:pic>
      <p:sp>
        <p:nvSpPr>
          <p:cNvPr id="195" name="TextBox 194"/>
          <p:cNvSpPr txBox="1"/>
          <p:nvPr/>
        </p:nvSpPr>
        <p:spPr>
          <a:xfrm>
            <a:off x="10490273" y="1678603"/>
            <a:ext cx="868753" cy="436273"/>
          </a:xfrm>
          <a:prstGeom prst="rect">
            <a:avLst/>
          </a:prstGeom>
          <a:noFill/>
        </p:spPr>
        <p:txBody>
          <a:bodyPr wrap="square" lIns="0" tIns="0" rIns="0" bIns="0" rtlCol="0" anchor="ctr">
            <a:spAutoFit/>
          </a:bodyPr>
          <a:lstStyle/>
          <a:p>
            <a:pPr algn="ctr">
              <a:lnSpc>
                <a:spcPct val="90000"/>
              </a:lnSpc>
            </a:pPr>
            <a:r>
              <a:rPr lang="en-US" sz="1050">
                <a:gradFill>
                  <a:gsLst>
                    <a:gs pos="2917">
                      <a:schemeClr val="tx1"/>
                    </a:gs>
                    <a:gs pos="30000">
                      <a:schemeClr val="tx1"/>
                    </a:gs>
                  </a:gsLst>
                  <a:lin ang="5400000" scaled="0"/>
                </a:gradFill>
              </a:rPr>
              <a:t>OMS Workspace (Monitoring)</a:t>
            </a:r>
          </a:p>
        </p:txBody>
      </p:sp>
      <p:pic>
        <p:nvPicPr>
          <p:cNvPr id="196" name="Picture 19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86824" y="427301"/>
            <a:ext cx="469304" cy="469304"/>
          </a:xfrm>
          <a:prstGeom prst="rect">
            <a:avLst/>
          </a:prstGeom>
        </p:spPr>
      </p:pic>
      <p:sp>
        <p:nvSpPr>
          <p:cNvPr id="197" name="TextBox 196"/>
          <p:cNvSpPr txBox="1"/>
          <p:nvPr/>
        </p:nvSpPr>
        <p:spPr>
          <a:xfrm>
            <a:off x="8122874" y="871337"/>
            <a:ext cx="797203" cy="332399"/>
          </a:xfrm>
          <a:prstGeom prst="rect">
            <a:avLst/>
          </a:prstGeom>
          <a:noFill/>
        </p:spPr>
        <p:txBody>
          <a:bodyPr wrap="square" lIns="0" tIns="0" rIns="0" bIns="0" rtlCol="0">
            <a:spAutoFit/>
          </a:bodyPr>
          <a:lstStyle/>
          <a:p>
            <a:pPr algn="ctr">
              <a:lnSpc>
                <a:spcPct val="90000"/>
              </a:lnSpc>
            </a:pPr>
            <a:r>
              <a:rPr lang="en-US" sz="1200"/>
              <a:t>Legacy</a:t>
            </a:r>
          </a:p>
          <a:p>
            <a:pPr algn="ctr">
              <a:lnSpc>
                <a:spcPct val="90000"/>
              </a:lnSpc>
            </a:pPr>
            <a:r>
              <a:rPr lang="en-US" sz="1200"/>
              <a:t> App</a:t>
            </a:r>
          </a:p>
        </p:txBody>
      </p:sp>
      <p:pic>
        <p:nvPicPr>
          <p:cNvPr id="198" name="Picture 19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998156" y="592625"/>
            <a:ext cx="469304" cy="469304"/>
          </a:xfrm>
          <a:prstGeom prst="rect">
            <a:avLst/>
          </a:prstGeom>
        </p:spPr>
      </p:pic>
      <p:sp>
        <p:nvSpPr>
          <p:cNvPr id="199" name="TextBox 198"/>
          <p:cNvSpPr txBox="1"/>
          <p:nvPr/>
        </p:nvSpPr>
        <p:spPr>
          <a:xfrm>
            <a:off x="8828327" y="1036661"/>
            <a:ext cx="797203" cy="498598"/>
          </a:xfrm>
          <a:prstGeom prst="rect">
            <a:avLst/>
          </a:prstGeom>
          <a:noFill/>
        </p:spPr>
        <p:txBody>
          <a:bodyPr wrap="square" lIns="0" tIns="0" rIns="0" bIns="0" rtlCol="0">
            <a:spAutoFit/>
          </a:bodyPr>
          <a:lstStyle/>
          <a:p>
            <a:pPr algn="ctr">
              <a:lnSpc>
                <a:spcPct val="90000"/>
              </a:lnSpc>
              <a:spcAft>
                <a:spcPts val="600"/>
              </a:spcAft>
            </a:pPr>
            <a:r>
              <a:rPr lang="en-US" sz="1200"/>
              <a:t>Azure Backup Server</a:t>
            </a:r>
          </a:p>
        </p:txBody>
      </p:sp>
      <p:sp>
        <p:nvSpPr>
          <p:cNvPr id="201" name="TextBox 200"/>
          <p:cNvSpPr txBox="1"/>
          <p:nvPr/>
        </p:nvSpPr>
        <p:spPr>
          <a:xfrm>
            <a:off x="5970213" y="1015477"/>
            <a:ext cx="363998" cy="373949"/>
          </a:xfrm>
          <a:prstGeom prst="rect">
            <a:avLst/>
          </a:prstGeom>
          <a:noFill/>
        </p:spPr>
        <p:txBody>
          <a:bodyPr wrap="square" lIns="0" tIns="0" rIns="0" bIns="0" rtlCol="0" anchor="ctr">
            <a:spAutoFit/>
          </a:bodyPr>
          <a:lstStyle/>
          <a:p>
            <a:pPr algn="ctr">
              <a:lnSpc>
                <a:spcPct val="90000"/>
              </a:lnSpc>
            </a:pPr>
            <a:r>
              <a:rPr lang="en-US" sz="900" err="1">
                <a:gradFill>
                  <a:gsLst>
                    <a:gs pos="2917">
                      <a:schemeClr val="tx1"/>
                    </a:gs>
                    <a:gs pos="30000">
                      <a:schemeClr val="tx1"/>
                    </a:gs>
                  </a:gsLst>
                  <a:lin ang="5400000" scaled="0"/>
                </a:gradFill>
              </a:rPr>
              <a:t>Vnet</a:t>
            </a:r>
            <a:r>
              <a:rPr lang="en-US" sz="900">
                <a:gradFill>
                  <a:gsLst>
                    <a:gs pos="2917">
                      <a:schemeClr val="tx1"/>
                    </a:gs>
                    <a:gs pos="30000">
                      <a:schemeClr val="tx1"/>
                    </a:gs>
                  </a:gsLst>
                  <a:lin ang="5400000" scaled="0"/>
                </a:gradFill>
              </a:rPr>
              <a:t> DNS Servers</a:t>
            </a:r>
          </a:p>
        </p:txBody>
      </p:sp>
      <p:cxnSp>
        <p:nvCxnSpPr>
          <p:cNvPr id="49" name="Elbow Connector 48"/>
          <p:cNvCxnSpPr>
            <a:stCxn id="201" idx="0"/>
            <a:endCxn id="156" idx="1"/>
          </p:cNvCxnSpPr>
          <p:nvPr/>
        </p:nvCxnSpPr>
        <p:spPr>
          <a:xfrm rot="5400000" flipH="1" flipV="1">
            <a:off x="6188210" y="831923"/>
            <a:ext cx="147556" cy="219552"/>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Elbow Connector 263"/>
          <p:cNvCxnSpPr>
            <a:stCxn id="201" idx="2"/>
            <a:endCxn id="157" idx="1"/>
          </p:cNvCxnSpPr>
          <p:nvPr/>
        </p:nvCxnSpPr>
        <p:spPr>
          <a:xfrm rot="16200000" flipH="1">
            <a:off x="6186164" y="1355473"/>
            <a:ext cx="154365" cy="222269"/>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7" name="TextBox 206"/>
          <p:cNvSpPr txBox="1"/>
          <p:nvPr/>
        </p:nvSpPr>
        <p:spPr>
          <a:xfrm>
            <a:off x="8418167" y="4521523"/>
            <a:ext cx="728597" cy="166199"/>
          </a:xfrm>
          <a:prstGeom prst="rect">
            <a:avLst/>
          </a:prstGeom>
          <a:noFill/>
        </p:spPr>
        <p:txBody>
          <a:bodyPr wrap="square" lIns="0" tIns="0" rIns="0" bIns="0" rtlCol="0">
            <a:spAutoFit/>
          </a:bodyPr>
          <a:lstStyle/>
          <a:p>
            <a:pPr algn="ctr">
              <a:lnSpc>
                <a:spcPct val="90000"/>
              </a:lnSpc>
              <a:spcAft>
                <a:spcPts val="600"/>
              </a:spcAft>
            </a:pPr>
            <a:r>
              <a:rPr lang="en-US" sz="1200"/>
              <a:t>Web VMSS</a:t>
            </a:r>
          </a:p>
        </p:txBody>
      </p:sp>
      <p:sp>
        <p:nvSpPr>
          <p:cNvPr id="209" name="TextBox 208"/>
          <p:cNvSpPr txBox="1"/>
          <p:nvPr/>
        </p:nvSpPr>
        <p:spPr>
          <a:xfrm>
            <a:off x="9245963" y="349120"/>
            <a:ext cx="281961" cy="145424"/>
          </a:xfrm>
          <a:prstGeom prst="rect">
            <a:avLst/>
          </a:prstGeom>
          <a:noFill/>
          <a:ln>
            <a:solidFill>
              <a:schemeClr val="tx1"/>
            </a:solidFill>
          </a:ln>
        </p:spPr>
        <p:txBody>
          <a:bodyPr wrap="square" lIns="0" tIns="0" rIns="0" bIns="0" rtlCol="0" anchor="ctr">
            <a:spAutoFit/>
          </a:bodyPr>
          <a:lstStyle/>
          <a:p>
            <a:pPr algn="ctr">
              <a:lnSpc>
                <a:spcPct val="90000"/>
              </a:lnSpc>
            </a:pPr>
            <a:r>
              <a:rPr lang="en-US" sz="1050">
                <a:gradFill>
                  <a:gsLst>
                    <a:gs pos="2917">
                      <a:schemeClr val="tx1"/>
                    </a:gs>
                    <a:gs pos="30000">
                      <a:schemeClr val="tx1"/>
                    </a:gs>
                  </a:gsLst>
                  <a:lin ang="5400000" scaled="0"/>
                </a:gradFill>
              </a:rPr>
              <a:t>NSG</a:t>
            </a:r>
          </a:p>
        </p:txBody>
      </p:sp>
      <p:sp>
        <p:nvSpPr>
          <p:cNvPr id="210" name="TextBox 209"/>
          <p:cNvSpPr txBox="1"/>
          <p:nvPr/>
        </p:nvSpPr>
        <p:spPr>
          <a:xfrm>
            <a:off x="7774211" y="350143"/>
            <a:ext cx="281961" cy="145424"/>
          </a:xfrm>
          <a:prstGeom prst="rect">
            <a:avLst/>
          </a:prstGeom>
          <a:noFill/>
          <a:ln>
            <a:solidFill>
              <a:schemeClr val="tx1"/>
            </a:solidFill>
          </a:ln>
        </p:spPr>
        <p:txBody>
          <a:bodyPr wrap="square" lIns="0" tIns="0" rIns="0" bIns="0" rtlCol="0" anchor="ctr">
            <a:spAutoFit/>
          </a:bodyPr>
          <a:lstStyle/>
          <a:p>
            <a:pPr algn="ctr">
              <a:lnSpc>
                <a:spcPct val="90000"/>
              </a:lnSpc>
            </a:pPr>
            <a:r>
              <a:rPr lang="en-US" sz="1050">
                <a:gradFill>
                  <a:gsLst>
                    <a:gs pos="2917">
                      <a:schemeClr val="tx1"/>
                    </a:gs>
                    <a:gs pos="30000">
                      <a:schemeClr val="tx1"/>
                    </a:gs>
                  </a:gsLst>
                  <a:lin ang="5400000" scaled="0"/>
                </a:gradFill>
              </a:rPr>
              <a:t>NSG</a:t>
            </a:r>
          </a:p>
        </p:txBody>
      </p:sp>
      <p:sp>
        <p:nvSpPr>
          <p:cNvPr id="211" name="TextBox 210"/>
          <p:cNvSpPr txBox="1"/>
          <p:nvPr/>
        </p:nvSpPr>
        <p:spPr>
          <a:xfrm>
            <a:off x="6645971" y="350143"/>
            <a:ext cx="281961" cy="145424"/>
          </a:xfrm>
          <a:prstGeom prst="rect">
            <a:avLst/>
          </a:prstGeom>
          <a:noFill/>
          <a:ln>
            <a:solidFill>
              <a:schemeClr val="tx1"/>
            </a:solidFill>
          </a:ln>
        </p:spPr>
        <p:txBody>
          <a:bodyPr wrap="square" lIns="0" tIns="0" rIns="0" bIns="0" rtlCol="0" anchor="ctr">
            <a:spAutoFit/>
          </a:bodyPr>
          <a:lstStyle/>
          <a:p>
            <a:pPr algn="ctr">
              <a:lnSpc>
                <a:spcPct val="90000"/>
              </a:lnSpc>
            </a:pPr>
            <a:r>
              <a:rPr lang="en-US" sz="1050">
                <a:gradFill>
                  <a:gsLst>
                    <a:gs pos="2917">
                      <a:schemeClr val="tx1"/>
                    </a:gs>
                    <a:gs pos="30000">
                      <a:schemeClr val="tx1"/>
                    </a:gs>
                  </a:gsLst>
                  <a:lin ang="5400000" scaled="0"/>
                </a:gradFill>
              </a:rPr>
              <a:t>NSG</a:t>
            </a:r>
          </a:p>
        </p:txBody>
      </p:sp>
      <p:sp>
        <p:nvSpPr>
          <p:cNvPr id="212" name="TextBox 211"/>
          <p:cNvSpPr txBox="1"/>
          <p:nvPr/>
        </p:nvSpPr>
        <p:spPr>
          <a:xfrm>
            <a:off x="5566624" y="570706"/>
            <a:ext cx="281961" cy="145424"/>
          </a:xfrm>
          <a:prstGeom prst="rect">
            <a:avLst/>
          </a:prstGeom>
          <a:noFill/>
          <a:ln>
            <a:solidFill>
              <a:schemeClr val="tx1"/>
            </a:solidFill>
          </a:ln>
        </p:spPr>
        <p:txBody>
          <a:bodyPr wrap="square" lIns="0" tIns="0" rIns="0" bIns="0" rtlCol="0" anchor="ctr">
            <a:spAutoFit/>
          </a:bodyPr>
          <a:lstStyle/>
          <a:p>
            <a:pPr algn="ctr">
              <a:lnSpc>
                <a:spcPct val="90000"/>
              </a:lnSpc>
            </a:pPr>
            <a:r>
              <a:rPr lang="en-US" sz="1050">
                <a:gradFill>
                  <a:gsLst>
                    <a:gs pos="2917">
                      <a:schemeClr val="tx1"/>
                    </a:gs>
                    <a:gs pos="30000">
                      <a:schemeClr val="tx1"/>
                    </a:gs>
                  </a:gsLst>
                  <a:lin ang="5400000" scaled="0"/>
                </a:gradFill>
              </a:rPr>
              <a:t>NSG</a:t>
            </a:r>
          </a:p>
        </p:txBody>
      </p:sp>
      <p:sp>
        <p:nvSpPr>
          <p:cNvPr id="213" name="TextBox 212"/>
          <p:cNvSpPr txBox="1"/>
          <p:nvPr/>
        </p:nvSpPr>
        <p:spPr>
          <a:xfrm>
            <a:off x="5025583" y="3416249"/>
            <a:ext cx="281961" cy="145424"/>
          </a:xfrm>
          <a:prstGeom prst="rect">
            <a:avLst/>
          </a:prstGeom>
          <a:noFill/>
          <a:ln>
            <a:solidFill>
              <a:schemeClr val="tx1"/>
            </a:solidFill>
          </a:ln>
        </p:spPr>
        <p:txBody>
          <a:bodyPr wrap="square" lIns="0" tIns="0" rIns="0" bIns="0" rtlCol="0" anchor="ctr">
            <a:spAutoFit/>
          </a:bodyPr>
          <a:lstStyle/>
          <a:p>
            <a:pPr algn="ctr">
              <a:lnSpc>
                <a:spcPct val="90000"/>
              </a:lnSpc>
            </a:pPr>
            <a:r>
              <a:rPr lang="en-US" sz="1050">
                <a:gradFill>
                  <a:gsLst>
                    <a:gs pos="2917">
                      <a:schemeClr val="tx1"/>
                    </a:gs>
                    <a:gs pos="30000">
                      <a:schemeClr val="tx1"/>
                    </a:gs>
                  </a:gsLst>
                  <a:lin ang="5400000" scaled="0"/>
                </a:gradFill>
              </a:rPr>
              <a:t>NSG</a:t>
            </a:r>
          </a:p>
        </p:txBody>
      </p:sp>
      <p:sp>
        <p:nvSpPr>
          <p:cNvPr id="214" name="TextBox 213"/>
          <p:cNvSpPr txBox="1"/>
          <p:nvPr/>
        </p:nvSpPr>
        <p:spPr>
          <a:xfrm>
            <a:off x="5932136" y="3418562"/>
            <a:ext cx="281961" cy="145424"/>
          </a:xfrm>
          <a:prstGeom prst="rect">
            <a:avLst/>
          </a:prstGeom>
          <a:noFill/>
          <a:ln>
            <a:solidFill>
              <a:schemeClr val="tx1"/>
            </a:solidFill>
          </a:ln>
        </p:spPr>
        <p:txBody>
          <a:bodyPr wrap="square" lIns="0" tIns="0" rIns="0" bIns="0" rtlCol="0" anchor="ctr">
            <a:spAutoFit/>
          </a:bodyPr>
          <a:lstStyle/>
          <a:p>
            <a:pPr algn="ctr">
              <a:lnSpc>
                <a:spcPct val="90000"/>
              </a:lnSpc>
            </a:pPr>
            <a:r>
              <a:rPr lang="en-US" sz="1050">
                <a:gradFill>
                  <a:gsLst>
                    <a:gs pos="2917">
                      <a:schemeClr val="tx1"/>
                    </a:gs>
                    <a:gs pos="30000">
                      <a:schemeClr val="tx1"/>
                    </a:gs>
                  </a:gsLst>
                  <a:lin ang="5400000" scaled="0"/>
                </a:gradFill>
              </a:rPr>
              <a:t>NSG</a:t>
            </a:r>
          </a:p>
        </p:txBody>
      </p:sp>
      <p:sp>
        <p:nvSpPr>
          <p:cNvPr id="215" name="TextBox 214"/>
          <p:cNvSpPr txBox="1"/>
          <p:nvPr/>
        </p:nvSpPr>
        <p:spPr>
          <a:xfrm>
            <a:off x="7765673" y="3416249"/>
            <a:ext cx="281961" cy="145424"/>
          </a:xfrm>
          <a:prstGeom prst="rect">
            <a:avLst/>
          </a:prstGeom>
          <a:noFill/>
          <a:ln>
            <a:solidFill>
              <a:schemeClr val="tx1"/>
            </a:solidFill>
          </a:ln>
        </p:spPr>
        <p:txBody>
          <a:bodyPr wrap="square" lIns="0" tIns="0" rIns="0" bIns="0" rtlCol="0" anchor="ctr">
            <a:spAutoFit/>
          </a:bodyPr>
          <a:lstStyle/>
          <a:p>
            <a:pPr algn="ctr">
              <a:lnSpc>
                <a:spcPct val="90000"/>
              </a:lnSpc>
            </a:pPr>
            <a:r>
              <a:rPr lang="en-US" sz="1050">
                <a:gradFill>
                  <a:gsLst>
                    <a:gs pos="2917">
                      <a:schemeClr val="tx1"/>
                    </a:gs>
                    <a:gs pos="30000">
                      <a:schemeClr val="tx1"/>
                    </a:gs>
                  </a:gsLst>
                  <a:lin ang="5400000" scaled="0"/>
                </a:gradFill>
              </a:rPr>
              <a:t>NSG</a:t>
            </a:r>
          </a:p>
        </p:txBody>
      </p:sp>
      <p:sp>
        <p:nvSpPr>
          <p:cNvPr id="216" name="TextBox 215"/>
          <p:cNvSpPr txBox="1"/>
          <p:nvPr/>
        </p:nvSpPr>
        <p:spPr>
          <a:xfrm>
            <a:off x="9243450" y="3416249"/>
            <a:ext cx="281961" cy="145424"/>
          </a:xfrm>
          <a:prstGeom prst="rect">
            <a:avLst/>
          </a:prstGeom>
          <a:noFill/>
          <a:ln>
            <a:solidFill>
              <a:schemeClr val="tx1"/>
            </a:solidFill>
          </a:ln>
        </p:spPr>
        <p:txBody>
          <a:bodyPr wrap="square" lIns="0" tIns="0" rIns="0" bIns="0" rtlCol="0" anchor="ctr">
            <a:spAutoFit/>
          </a:bodyPr>
          <a:lstStyle/>
          <a:p>
            <a:pPr algn="ctr">
              <a:lnSpc>
                <a:spcPct val="90000"/>
              </a:lnSpc>
            </a:pPr>
            <a:r>
              <a:rPr lang="en-US" sz="1050">
                <a:gradFill>
                  <a:gsLst>
                    <a:gs pos="2917">
                      <a:schemeClr val="tx1"/>
                    </a:gs>
                    <a:gs pos="30000">
                      <a:schemeClr val="tx1"/>
                    </a:gs>
                  </a:gsLst>
                  <a:lin ang="5400000" scaled="0"/>
                </a:gradFill>
              </a:rPr>
              <a:t>NSG</a:t>
            </a:r>
          </a:p>
        </p:txBody>
      </p:sp>
      <p:cxnSp>
        <p:nvCxnSpPr>
          <p:cNvPr id="223" name="Straight Connector 222"/>
          <p:cNvCxnSpPr/>
          <p:nvPr/>
        </p:nvCxnSpPr>
        <p:spPr>
          <a:xfrm>
            <a:off x="10153461" y="6307619"/>
            <a:ext cx="749285" cy="0"/>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270" name="TextBox 269"/>
          <p:cNvSpPr txBox="1"/>
          <p:nvPr/>
        </p:nvSpPr>
        <p:spPr>
          <a:xfrm>
            <a:off x="11012234" y="6224519"/>
            <a:ext cx="897299" cy="166199"/>
          </a:xfrm>
          <a:prstGeom prst="rect">
            <a:avLst/>
          </a:prstGeom>
          <a:noFill/>
        </p:spPr>
        <p:txBody>
          <a:bodyPr wrap="square" lIns="0" tIns="0" rIns="0" bIns="0" rtlCol="0">
            <a:spAutoFit/>
          </a:bodyPr>
          <a:lstStyle/>
          <a:p>
            <a:pPr>
              <a:lnSpc>
                <a:spcPct val="90000"/>
              </a:lnSpc>
              <a:spcAft>
                <a:spcPts val="600"/>
              </a:spcAft>
            </a:pPr>
            <a:r>
              <a:rPr lang="en-US" sz="1200"/>
              <a:t>Secondary S2S</a:t>
            </a:r>
          </a:p>
        </p:txBody>
      </p:sp>
      <p:sp>
        <p:nvSpPr>
          <p:cNvPr id="271" name="Rectangle 270"/>
          <p:cNvSpPr/>
          <p:nvPr/>
        </p:nvSpPr>
        <p:spPr>
          <a:xfrm>
            <a:off x="10442467" y="5603953"/>
            <a:ext cx="345069" cy="340592"/>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TextBox 271"/>
          <p:cNvSpPr txBox="1"/>
          <p:nvPr/>
        </p:nvSpPr>
        <p:spPr>
          <a:xfrm>
            <a:off x="10965958" y="5723577"/>
            <a:ext cx="956279" cy="166199"/>
          </a:xfrm>
          <a:prstGeom prst="rect">
            <a:avLst/>
          </a:prstGeom>
          <a:noFill/>
        </p:spPr>
        <p:txBody>
          <a:bodyPr wrap="square" lIns="0" tIns="0" rIns="0" bIns="0" rtlCol="0">
            <a:spAutoFit/>
          </a:bodyPr>
          <a:lstStyle/>
          <a:p>
            <a:pPr>
              <a:lnSpc>
                <a:spcPct val="90000"/>
              </a:lnSpc>
              <a:spcAft>
                <a:spcPts val="600"/>
              </a:spcAft>
            </a:pPr>
            <a:r>
              <a:rPr lang="en-US" sz="1200"/>
              <a:t>Availability Set</a:t>
            </a:r>
          </a:p>
        </p:txBody>
      </p:sp>
    </p:spTree>
    <p:extLst>
      <p:ext uri="{BB962C8B-B14F-4D97-AF65-F5344CB8AC3E}">
        <p14:creationId xmlns:p14="http://schemas.microsoft.com/office/powerpoint/2010/main" val="1038544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Preferred solution overview (continued)</a:t>
            </a:r>
          </a:p>
        </p:txBody>
      </p:sp>
      <p:sp>
        <p:nvSpPr>
          <p:cNvPr id="3" name="Content Placeholder 2"/>
          <p:cNvSpPr>
            <a:spLocks noGrp="1"/>
          </p:cNvSpPr>
          <p:nvPr>
            <p:ph sz="quarter" idx="10"/>
          </p:nvPr>
        </p:nvSpPr>
        <p:spPr>
          <a:xfrm>
            <a:off x="313606" y="1068426"/>
            <a:ext cx="11450010" cy="4725974"/>
          </a:xfrm>
        </p:spPr>
        <p:txBody>
          <a:bodyPr/>
          <a:lstStyle/>
          <a:p>
            <a:pPr lvl="1"/>
            <a:r>
              <a:rPr lang="en-US" sz="2253">
                <a:solidFill>
                  <a:schemeClr val="bg1"/>
                </a:solidFill>
              </a:rPr>
              <a:t>SQL configured in an Always On Availability Group (primary, synchronous secondary and asynchronous remote secondary).</a:t>
            </a:r>
          </a:p>
          <a:p>
            <a:pPr lvl="1"/>
            <a:r>
              <a:rPr lang="en-US" sz="2253">
                <a:solidFill>
                  <a:schemeClr val="bg1"/>
                </a:solidFill>
              </a:rPr>
              <a:t>All workloads that have multiple VMs are deployed in availability sets for fault and upgrade protection with an SLA of 99.95%</a:t>
            </a:r>
          </a:p>
          <a:p>
            <a:pPr lvl="1"/>
            <a:r>
              <a:rPr lang="en-US" sz="2253">
                <a:solidFill>
                  <a:schemeClr val="bg1"/>
                </a:solidFill>
              </a:rPr>
              <a:t>Any single instance workloads will be deployed using Premium Storage to ensure a 99.9% SLA.</a:t>
            </a:r>
          </a:p>
          <a:p>
            <a:pPr lvl="1"/>
            <a:r>
              <a:rPr lang="en-US" sz="2253">
                <a:solidFill>
                  <a:schemeClr val="bg1"/>
                </a:solidFill>
              </a:rPr>
              <a:t>Load balancers configured with health probes to remove servers that do not respond out of rotation.</a:t>
            </a:r>
          </a:p>
          <a:p>
            <a:pPr lvl="1"/>
            <a:r>
              <a:rPr lang="en-US" sz="2253">
                <a:solidFill>
                  <a:schemeClr val="bg1"/>
                </a:solidFill>
              </a:rPr>
              <a:t>Traffic Manager configured in priority mode for failover should the need arise.</a:t>
            </a:r>
          </a:p>
          <a:p>
            <a:pPr lvl="1"/>
            <a:r>
              <a:rPr lang="en-US" sz="2253">
                <a:solidFill>
                  <a:schemeClr val="bg1"/>
                </a:solidFill>
              </a:rPr>
              <a:t>Monitoring and alerting through OMS, to guard against disk space alarms.</a:t>
            </a:r>
          </a:p>
          <a:p>
            <a:pPr lvl="1"/>
            <a:r>
              <a:rPr lang="en-US" sz="2253">
                <a:solidFill>
                  <a:schemeClr val="bg1"/>
                </a:solidFill>
              </a:rPr>
              <a:t>IaaS VM Backups configured for all IaaS VMs via Azure Backup</a:t>
            </a:r>
          </a:p>
          <a:p>
            <a:pPr lvl="1"/>
            <a:r>
              <a:rPr lang="en-US" sz="2253">
                <a:solidFill>
                  <a:schemeClr val="bg1"/>
                </a:solidFill>
              </a:rPr>
              <a:t>Azure Backup Server deployed to protect SQL databases and system state of 1 domain controller.</a:t>
            </a:r>
          </a:p>
        </p:txBody>
      </p:sp>
    </p:spTree>
    <p:extLst>
      <p:ext uri="{BB962C8B-B14F-4D97-AF65-F5344CB8AC3E}">
        <p14:creationId xmlns:p14="http://schemas.microsoft.com/office/powerpoint/2010/main" val="381241178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Azure Virtual Network configuration architecture</a:t>
            </a:r>
          </a:p>
        </p:txBody>
      </p:sp>
      <p:sp>
        <p:nvSpPr>
          <p:cNvPr id="10" name="Rectangle 9"/>
          <p:cNvSpPr/>
          <p:nvPr/>
        </p:nvSpPr>
        <p:spPr bwMode="auto">
          <a:xfrm>
            <a:off x="9697078" y="5010675"/>
            <a:ext cx="899131" cy="9270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1" tIns="107577" rIns="134471" bIns="107577" numCol="1" spcCol="0" rtlCol="0" fromWordArt="0" anchor="t" anchorCtr="0" forceAA="0" compatLnSpc="1">
            <a:prstTxWarp prst="textNoShape">
              <a:avLst/>
            </a:prstTxWarp>
            <a:noAutofit/>
          </a:bodyPr>
          <a:lstStyle/>
          <a:p>
            <a:pPr algn="ctr" defTabSz="68551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a:xfrm>
            <a:off x="0" y="1096537"/>
            <a:ext cx="9868830" cy="4659737"/>
          </a:xfrm>
          <a:prstGeom prst="rect">
            <a:avLst/>
          </a:prstGeom>
        </p:spPr>
        <p:txBody>
          <a:bodyPr wrap="square">
            <a:spAutoFit/>
          </a:bodyPr>
          <a:lstStyle/>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The closest Azure region to Austin, TX is South Central U.S.  A VNET is deployed and configured with the address space 10.0.0.0/16 and with subnets for the following tiers:</a:t>
            </a:r>
          </a:p>
          <a:p>
            <a:pPr marL="742950" lvl="1"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Apps: 10.0.0.0/24</a:t>
            </a:r>
          </a:p>
          <a:p>
            <a:pPr marL="742950" lvl="1"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Data: 10.0.1.0/24</a:t>
            </a:r>
          </a:p>
          <a:p>
            <a:pPr marL="742950" lvl="1"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Identity: 10.0.2.0/24</a:t>
            </a:r>
          </a:p>
          <a:p>
            <a:pPr lvl="1">
              <a:lnSpc>
                <a:spcPct val="106000"/>
              </a:lnSpc>
            </a:pPr>
            <a:endParaRPr lang="en-US" sz="2000">
              <a:solidFill>
                <a:schemeClr val="bg1"/>
              </a:solidFill>
              <a:latin typeface="Segoe UI" panose="020B0502040204020203" pitchFamily="34" charset="0"/>
              <a:ea typeface="Calibri" panose="020F0502020204030204" pitchFamily="34" charset="0"/>
              <a:cs typeface="Segoe UI" panose="020B0502040204020203" pitchFamily="34" charset="0"/>
            </a:endParaRPr>
          </a:p>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Also, create a GatewaySubnet for a VPN Gateway to allow for Site-to-Site VPN connectivity between Austin and Azure with the following information:</a:t>
            </a:r>
          </a:p>
          <a:p>
            <a:pPr marL="285750" indent="-285750">
              <a:lnSpc>
                <a:spcPct val="106000"/>
              </a:lnSpc>
              <a:buFont typeface="Arial" panose="020B0604020202020204" pitchFamily="34" charset="0"/>
              <a:buChar char="•"/>
            </a:pPr>
            <a:endParaRPr lang="en-US" sz="2000">
              <a:solidFill>
                <a:schemeClr val="bg1"/>
              </a:solidFill>
              <a:latin typeface="Segoe UI" panose="020B0502040204020203" pitchFamily="34" charset="0"/>
              <a:ea typeface="Calibri" panose="020F0502020204030204" pitchFamily="34" charset="0"/>
              <a:cs typeface="Segoe UI" panose="020B0502040204020203" pitchFamily="34" charset="0"/>
            </a:endParaRPr>
          </a:p>
          <a:p>
            <a:pPr marL="742950" lvl="1"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GatewaySubnet: 10.0.3.0/29</a:t>
            </a:r>
          </a:p>
          <a:p>
            <a:pPr lvl="1">
              <a:lnSpc>
                <a:spcPct val="106000"/>
              </a:lnSpc>
            </a:pPr>
            <a:endParaRPr lang="en-US" sz="2000">
              <a:solidFill>
                <a:schemeClr val="bg1"/>
              </a:solidFill>
              <a:latin typeface="Segoe UI" panose="020B0502040204020203" pitchFamily="34" charset="0"/>
              <a:ea typeface="Calibri" panose="020F0502020204030204" pitchFamily="34" charset="0"/>
              <a:cs typeface="Segoe UI" panose="020B0502040204020203" pitchFamily="34" charset="0"/>
            </a:endParaRPr>
          </a:p>
          <a:p>
            <a:pPr marL="285750" lvl="1"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Secondarily, in North Central U.S., a VNET is deployed and configured with the address space of 172.16.0.0/16 and with subnets for the following tiers:</a:t>
            </a:r>
          </a:p>
        </p:txBody>
      </p:sp>
    </p:spTree>
    <p:extLst>
      <p:ext uri="{BB962C8B-B14F-4D97-AF65-F5344CB8AC3E}">
        <p14:creationId xmlns:p14="http://schemas.microsoft.com/office/powerpoint/2010/main" val="82386466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Azure Virtual Network configuration (continued)</a:t>
            </a:r>
          </a:p>
        </p:txBody>
      </p:sp>
      <p:sp>
        <p:nvSpPr>
          <p:cNvPr id="10" name="Rectangle 9"/>
          <p:cNvSpPr/>
          <p:nvPr/>
        </p:nvSpPr>
        <p:spPr bwMode="auto">
          <a:xfrm>
            <a:off x="9697078" y="5010675"/>
            <a:ext cx="899131" cy="9270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1" tIns="107577" rIns="134471" bIns="107577" numCol="1" spcCol="0" rtlCol="0" fromWordArt="0" anchor="t" anchorCtr="0" forceAA="0" compatLnSpc="1">
            <a:prstTxWarp prst="textNoShape">
              <a:avLst/>
            </a:prstTxWarp>
            <a:noAutofit/>
          </a:bodyPr>
          <a:lstStyle/>
          <a:p>
            <a:pPr algn="ctr" defTabSz="68551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a:xfrm>
            <a:off x="0" y="1091473"/>
            <a:ext cx="10437541" cy="5312223"/>
          </a:xfrm>
          <a:prstGeom prst="rect">
            <a:avLst/>
          </a:prstGeom>
        </p:spPr>
        <p:txBody>
          <a:bodyPr wrap="square">
            <a:spAutoFit/>
          </a:bodyPr>
          <a:lstStyle/>
          <a:p>
            <a:pPr marL="742950" lvl="1"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Apps: 172.16.0.0/24</a:t>
            </a:r>
          </a:p>
          <a:p>
            <a:pPr marL="742950" lvl="1"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Data: 172.16.1.0/24</a:t>
            </a:r>
          </a:p>
          <a:p>
            <a:pPr marL="742950" lvl="1"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Identity: 172.16.2.0/24</a:t>
            </a:r>
          </a:p>
          <a:p>
            <a:pPr lvl="1">
              <a:lnSpc>
                <a:spcPct val="106000"/>
              </a:lnSpc>
            </a:pPr>
            <a:endParaRPr lang="en-US" sz="2000">
              <a:solidFill>
                <a:schemeClr val="bg1"/>
              </a:solidFill>
              <a:latin typeface="Segoe UI" panose="020B0502040204020203" pitchFamily="34" charset="0"/>
              <a:ea typeface="Calibri" panose="020F0502020204030204" pitchFamily="34" charset="0"/>
              <a:cs typeface="Segoe UI" panose="020B0502040204020203" pitchFamily="34" charset="0"/>
            </a:endParaRPr>
          </a:p>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Also, create a GatewaySubnet for a VPN Gateway to allow for Site-to-Site VPN connectivity between Austin and Azure with the following information:</a:t>
            </a:r>
          </a:p>
          <a:p>
            <a:pPr marL="285750" indent="-285750">
              <a:lnSpc>
                <a:spcPct val="106000"/>
              </a:lnSpc>
              <a:buFont typeface="Arial" panose="020B0604020202020204" pitchFamily="34" charset="0"/>
              <a:buChar char="•"/>
            </a:pPr>
            <a:endParaRPr lang="en-US" sz="2000">
              <a:solidFill>
                <a:schemeClr val="bg1"/>
              </a:solidFill>
              <a:latin typeface="Segoe UI" panose="020B0502040204020203" pitchFamily="34" charset="0"/>
              <a:ea typeface="Calibri" panose="020F0502020204030204" pitchFamily="34" charset="0"/>
              <a:cs typeface="Segoe UI" panose="020B0502040204020203" pitchFamily="34" charset="0"/>
            </a:endParaRPr>
          </a:p>
          <a:p>
            <a:pPr marL="742950" lvl="1"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GatewaySubnet: 172.16.3.0/29</a:t>
            </a:r>
          </a:p>
          <a:p>
            <a:pPr lvl="1">
              <a:lnSpc>
                <a:spcPct val="106000"/>
              </a:lnSpc>
            </a:pPr>
            <a:endParaRPr lang="en-US" sz="2000">
              <a:solidFill>
                <a:schemeClr val="bg1"/>
              </a:solidFill>
              <a:latin typeface="Segoe UI" panose="020B0502040204020203" pitchFamily="34" charset="0"/>
              <a:ea typeface="Calibri" panose="020F0502020204030204" pitchFamily="34" charset="0"/>
              <a:cs typeface="Segoe UI" panose="020B0502040204020203" pitchFamily="34" charset="0"/>
            </a:endParaRPr>
          </a:p>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Gateways are provisioned in both </a:t>
            </a:r>
            <a:r>
              <a:rPr lang="en-US" sz="2000" err="1">
                <a:solidFill>
                  <a:schemeClr val="bg1"/>
                </a:solidFill>
                <a:latin typeface="Segoe UI" panose="020B0502040204020203" pitchFamily="34" charset="0"/>
                <a:ea typeface="Calibri" panose="020F0502020204030204" pitchFamily="34" charset="0"/>
                <a:cs typeface="Segoe UI" panose="020B0502040204020203" pitchFamily="34" charset="0"/>
              </a:rPr>
              <a:t>VNets</a:t>
            </a: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 Connections are then created between the gateways allowing region-to-region communication, AD replication, SQL replication, backup copies, and redundancy of roles for the SQL servers, IIS servers, and AD DS DCs.</a:t>
            </a:r>
          </a:p>
          <a:p>
            <a:pPr marL="285750" indent="-285750">
              <a:lnSpc>
                <a:spcPct val="106000"/>
              </a:lnSpc>
              <a:buFont typeface="Arial" panose="020B0604020202020204" pitchFamily="34" charset="0"/>
              <a:buChar char="•"/>
            </a:pPr>
            <a:endParaRPr lang="en-US" sz="2000">
              <a:solidFill>
                <a:schemeClr val="bg1"/>
              </a:solidFill>
              <a:latin typeface="Segoe UI" panose="020B0502040204020203" pitchFamily="34" charset="0"/>
              <a:ea typeface="Calibri" panose="020F0502020204030204" pitchFamily="34" charset="0"/>
              <a:cs typeface="Segoe UI" panose="020B0502040204020203" pitchFamily="34" charset="0"/>
            </a:endParaRPr>
          </a:p>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Also, after this is completed, the headquarters and branch sites can also be connected via Site-to-Site VPN to both </a:t>
            </a:r>
            <a:r>
              <a:rPr lang="en-US" sz="2000" err="1">
                <a:solidFill>
                  <a:schemeClr val="bg1"/>
                </a:solidFill>
                <a:latin typeface="Segoe UI" panose="020B0502040204020203" pitchFamily="34" charset="0"/>
                <a:ea typeface="Calibri" panose="020F0502020204030204" pitchFamily="34" charset="0"/>
                <a:cs typeface="Segoe UI" panose="020B0502040204020203" pitchFamily="34" charset="0"/>
              </a:rPr>
              <a:t>VNets</a:t>
            </a: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 and allows for resilient IaaS infrastructure to be deployed into Azure.</a:t>
            </a:r>
          </a:p>
        </p:txBody>
      </p:sp>
    </p:spTree>
    <p:extLst>
      <p:ext uri="{BB962C8B-B14F-4D97-AF65-F5344CB8AC3E}">
        <p14:creationId xmlns:p14="http://schemas.microsoft.com/office/powerpoint/2010/main" val="43042547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Network Security Group usage</a:t>
            </a:r>
          </a:p>
        </p:txBody>
      </p:sp>
      <p:sp>
        <p:nvSpPr>
          <p:cNvPr id="10" name="Rectangle 9"/>
          <p:cNvSpPr/>
          <p:nvPr/>
        </p:nvSpPr>
        <p:spPr bwMode="auto">
          <a:xfrm>
            <a:off x="9697078" y="5010675"/>
            <a:ext cx="899131" cy="9270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1" tIns="107577" rIns="134471" bIns="107577" numCol="1" spcCol="0" rtlCol="0" fromWordArt="0" anchor="t" anchorCtr="0" forceAA="0" compatLnSpc="1">
            <a:prstTxWarp prst="textNoShape">
              <a:avLst/>
            </a:prstTxWarp>
            <a:noAutofit/>
          </a:bodyPr>
          <a:lstStyle/>
          <a:p>
            <a:pPr algn="ctr" defTabSz="68551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a:xfrm>
            <a:off x="0" y="1310457"/>
            <a:ext cx="11009376" cy="1397306"/>
          </a:xfrm>
          <a:prstGeom prst="rect">
            <a:avLst/>
          </a:prstGeom>
        </p:spPr>
        <p:txBody>
          <a:bodyPr wrap="square">
            <a:spAutoFit/>
          </a:bodyPr>
          <a:lstStyle/>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Network security groups (NSGs) will be used to help secure the configuration by limiting traffic flow exactly as a firewall rule does. NSGs may be applied to either individual NICs or to Subnets. In FusionTomo’s case there will be a single NSG applied to each subnet.</a:t>
            </a:r>
          </a:p>
          <a:p>
            <a:pPr marL="285750" indent="-285750">
              <a:lnSpc>
                <a:spcPct val="106000"/>
              </a:lnSpc>
              <a:buFont typeface="Arial" panose="020B0604020202020204" pitchFamily="34" charset="0"/>
              <a:buChar char="•"/>
            </a:pPr>
            <a:endParaRPr lang="en-US" sz="2000">
              <a:solidFill>
                <a:schemeClr val="bg1"/>
              </a:solidFill>
              <a:latin typeface="Segoe UI" panose="020B0502040204020203" pitchFamily="34" charset="0"/>
              <a:ea typeface="Calibri" panose="020F0502020204030204" pitchFamily="34" charset="0"/>
              <a:cs typeface="Segoe UI" panose="020B05020402040202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92694608"/>
              </p:ext>
            </p:extLst>
          </p:nvPr>
        </p:nvGraphicFramePr>
        <p:xfrm>
          <a:off x="395764" y="2468752"/>
          <a:ext cx="11241021" cy="1027837"/>
        </p:xfrm>
        <a:graphic>
          <a:graphicData uri="http://schemas.openxmlformats.org/drawingml/2006/table">
            <a:tbl>
              <a:tblPr firstRow="1" firstCol="1" bandRow="1">
                <a:tableStyleId>{5C22544A-7EE6-4342-B048-85BDC9FD1C3A}</a:tableStyleId>
              </a:tblPr>
              <a:tblGrid>
                <a:gridCol w="1273181">
                  <a:extLst>
                    <a:ext uri="{9D8B030D-6E8A-4147-A177-3AD203B41FA5}">
                      <a16:colId xmlns:a16="http://schemas.microsoft.com/office/drawing/2014/main" val="1346598983"/>
                    </a:ext>
                  </a:extLst>
                </a:gridCol>
                <a:gridCol w="1316462">
                  <a:extLst>
                    <a:ext uri="{9D8B030D-6E8A-4147-A177-3AD203B41FA5}">
                      <a16:colId xmlns:a16="http://schemas.microsoft.com/office/drawing/2014/main" val="1494924068"/>
                    </a:ext>
                  </a:extLst>
                </a:gridCol>
                <a:gridCol w="1903159">
                  <a:extLst>
                    <a:ext uri="{9D8B030D-6E8A-4147-A177-3AD203B41FA5}">
                      <a16:colId xmlns:a16="http://schemas.microsoft.com/office/drawing/2014/main" val="1042239071"/>
                    </a:ext>
                  </a:extLst>
                </a:gridCol>
                <a:gridCol w="1112739">
                  <a:extLst>
                    <a:ext uri="{9D8B030D-6E8A-4147-A177-3AD203B41FA5}">
                      <a16:colId xmlns:a16="http://schemas.microsoft.com/office/drawing/2014/main" val="2887354665"/>
                    </a:ext>
                  </a:extLst>
                </a:gridCol>
                <a:gridCol w="1429305">
                  <a:extLst>
                    <a:ext uri="{9D8B030D-6E8A-4147-A177-3AD203B41FA5}">
                      <a16:colId xmlns:a16="http://schemas.microsoft.com/office/drawing/2014/main" val="4062946918"/>
                    </a:ext>
                  </a:extLst>
                </a:gridCol>
                <a:gridCol w="1638173">
                  <a:extLst>
                    <a:ext uri="{9D8B030D-6E8A-4147-A177-3AD203B41FA5}">
                      <a16:colId xmlns:a16="http://schemas.microsoft.com/office/drawing/2014/main" val="2510865783"/>
                    </a:ext>
                  </a:extLst>
                </a:gridCol>
                <a:gridCol w="1279192">
                  <a:extLst>
                    <a:ext uri="{9D8B030D-6E8A-4147-A177-3AD203B41FA5}">
                      <a16:colId xmlns:a16="http://schemas.microsoft.com/office/drawing/2014/main" val="2819886547"/>
                    </a:ext>
                  </a:extLst>
                </a:gridCol>
                <a:gridCol w="1288810">
                  <a:extLst>
                    <a:ext uri="{9D8B030D-6E8A-4147-A177-3AD203B41FA5}">
                      <a16:colId xmlns:a16="http://schemas.microsoft.com/office/drawing/2014/main" val="3533102248"/>
                    </a:ext>
                  </a:extLst>
                </a:gridCol>
              </a:tblGrid>
              <a:tr h="201524">
                <a:tc gridSpan="8">
                  <a:txBody>
                    <a:bodyPr/>
                    <a:lstStyle/>
                    <a:p>
                      <a:pPr marL="0" marR="0">
                        <a:lnSpc>
                          <a:spcPct val="107000"/>
                        </a:lnSpc>
                        <a:spcBef>
                          <a:spcPts val="0"/>
                        </a:spcBef>
                        <a:spcAft>
                          <a:spcPts val="0"/>
                        </a:spcAft>
                      </a:pPr>
                      <a:r>
                        <a:rPr lang="en-US" sz="1100">
                          <a:effectLst/>
                        </a:rPr>
                        <a:t>Apps Tier NSG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13949847"/>
                  </a:ext>
                </a:extLst>
              </a:tr>
              <a:tr h="197139">
                <a:tc>
                  <a:txBody>
                    <a:bodyPr/>
                    <a:lstStyle/>
                    <a:p>
                      <a:pPr marL="0" marR="0" algn="ctr">
                        <a:lnSpc>
                          <a:spcPct val="107000"/>
                        </a:lnSpc>
                        <a:spcBef>
                          <a:spcPts val="0"/>
                        </a:spcBef>
                        <a:spcAft>
                          <a:spcPts val="0"/>
                        </a:spcAft>
                      </a:pPr>
                      <a:r>
                        <a:rPr lang="en-US" sz="1100" b="1">
                          <a:effectLst/>
                        </a:rPr>
                        <a:t>Name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Priority</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Source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Protocol</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Source Port Range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Destination</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Dest. Port Range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Action</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7078121"/>
                  </a:ext>
                </a:extLst>
              </a:tr>
              <a:tr h="201524">
                <a:tc>
                  <a:txBody>
                    <a:bodyPr/>
                    <a:lstStyle/>
                    <a:p>
                      <a:pPr marL="0" marR="0">
                        <a:lnSpc>
                          <a:spcPct val="107000"/>
                        </a:lnSpc>
                        <a:spcBef>
                          <a:spcPts val="0"/>
                        </a:spcBef>
                        <a:spcAft>
                          <a:spcPts val="0"/>
                        </a:spcAft>
                      </a:pPr>
                      <a:r>
                        <a:rPr lang="en-US" sz="1100">
                          <a:effectLst/>
                        </a:rPr>
                        <a:t>HTTP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TCP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kumimoji="0" lang="en-US" sz="1100" b="0" i="0" u="none" strike="noStrike" kern="1200" cap="none" spc="0" normalizeH="0" baseline="0" noProof="0">
                          <a:ln>
                            <a:noFill/>
                          </a:ln>
                          <a:solidFill>
                            <a:srgbClr val="505050"/>
                          </a:solidFill>
                          <a:effectLst/>
                          <a:uLnTx/>
                          <a:uFillTx/>
                          <a:latin typeface="Segoe UI"/>
                          <a:ea typeface="+mn-ea"/>
                          <a:cs typeface="+mn-cs"/>
                        </a:rPr>
                        <a:t>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10.0.0.0/24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ALLOW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9745191"/>
                  </a:ext>
                </a:extLst>
              </a:tr>
              <a:tr h="201524">
                <a:tc>
                  <a:txBody>
                    <a:bodyPr/>
                    <a:lstStyle/>
                    <a:p>
                      <a:pPr marL="0" marR="0">
                        <a:lnSpc>
                          <a:spcPct val="107000"/>
                        </a:lnSpc>
                        <a:spcBef>
                          <a:spcPts val="0"/>
                        </a:spcBef>
                        <a:spcAft>
                          <a:spcPts val="0"/>
                        </a:spcAft>
                      </a:pPr>
                      <a:r>
                        <a:rPr lang="en-US" sz="1100">
                          <a:effectLst/>
                        </a:rPr>
                        <a:t>HTTPS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TCP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kumimoji="0" lang="en-US" sz="1100" b="0" i="0" u="none" strike="noStrike" kern="1200" cap="none" spc="0" normalizeH="0" baseline="0" noProof="0">
                          <a:ln>
                            <a:noFill/>
                          </a:ln>
                          <a:solidFill>
                            <a:srgbClr val="505050"/>
                          </a:solidFill>
                          <a:effectLst/>
                          <a:uLnTx/>
                          <a:uFillTx/>
                          <a:latin typeface="Segoe UI"/>
                          <a:ea typeface="+mn-ea"/>
                          <a:cs typeface="+mn-cs"/>
                        </a:rPr>
                        <a:t>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10.0.0.0/24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443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4451721"/>
                  </a:ext>
                </a:extLst>
              </a:tr>
              <a:tr h="226126">
                <a:tc>
                  <a:txBody>
                    <a:bodyPr/>
                    <a:lstStyle/>
                    <a:p>
                      <a:pPr marL="0" marR="0">
                        <a:lnSpc>
                          <a:spcPct val="107000"/>
                        </a:lnSpc>
                        <a:spcBef>
                          <a:spcPts val="0"/>
                        </a:spcBef>
                        <a:spcAft>
                          <a:spcPts val="0"/>
                        </a:spcAft>
                      </a:pPr>
                      <a:r>
                        <a:rPr lang="en-US" sz="1100">
                          <a:effectLst/>
                        </a:rPr>
                        <a:t>RDP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192.168.1.0/23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10.0.0.0/24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3389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295399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2196705"/>
              </p:ext>
            </p:extLst>
          </p:nvPr>
        </p:nvGraphicFramePr>
        <p:xfrm>
          <a:off x="395764" y="3795166"/>
          <a:ext cx="11241022" cy="896940"/>
        </p:xfrm>
        <a:graphic>
          <a:graphicData uri="http://schemas.openxmlformats.org/drawingml/2006/table">
            <a:tbl>
              <a:tblPr firstRow="1" firstCol="1" bandRow="1">
                <a:tableStyleId>{5C22544A-7EE6-4342-B048-85BDC9FD1C3A}</a:tableStyleId>
              </a:tblPr>
              <a:tblGrid>
                <a:gridCol w="1277990">
                  <a:extLst>
                    <a:ext uri="{9D8B030D-6E8A-4147-A177-3AD203B41FA5}">
                      <a16:colId xmlns:a16="http://schemas.microsoft.com/office/drawing/2014/main" val="609838921"/>
                    </a:ext>
                  </a:extLst>
                </a:gridCol>
                <a:gridCol w="1315260">
                  <a:extLst>
                    <a:ext uri="{9D8B030D-6E8A-4147-A177-3AD203B41FA5}">
                      <a16:colId xmlns:a16="http://schemas.microsoft.com/office/drawing/2014/main" val="1095997788"/>
                    </a:ext>
                  </a:extLst>
                </a:gridCol>
                <a:gridCol w="1903159">
                  <a:extLst>
                    <a:ext uri="{9D8B030D-6E8A-4147-A177-3AD203B41FA5}">
                      <a16:colId xmlns:a16="http://schemas.microsoft.com/office/drawing/2014/main" val="1672240164"/>
                    </a:ext>
                  </a:extLst>
                </a:gridCol>
                <a:gridCol w="1073621">
                  <a:extLst>
                    <a:ext uri="{9D8B030D-6E8A-4147-A177-3AD203B41FA5}">
                      <a16:colId xmlns:a16="http://schemas.microsoft.com/office/drawing/2014/main" val="718375582"/>
                    </a:ext>
                  </a:extLst>
                </a:gridCol>
                <a:gridCol w="1438183">
                  <a:extLst>
                    <a:ext uri="{9D8B030D-6E8A-4147-A177-3AD203B41FA5}">
                      <a16:colId xmlns:a16="http://schemas.microsoft.com/office/drawing/2014/main" val="1478949311"/>
                    </a:ext>
                  </a:extLst>
                </a:gridCol>
                <a:gridCol w="1667211">
                  <a:extLst>
                    <a:ext uri="{9D8B030D-6E8A-4147-A177-3AD203B41FA5}">
                      <a16:colId xmlns:a16="http://schemas.microsoft.com/office/drawing/2014/main" val="1397828947"/>
                    </a:ext>
                  </a:extLst>
                </a:gridCol>
                <a:gridCol w="1277990">
                  <a:extLst>
                    <a:ext uri="{9D8B030D-6E8A-4147-A177-3AD203B41FA5}">
                      <a16:colId xmlns:a16="http://schemas.microsoft.com/office/drawing/2014/main" val="2676054075"/>
                    </a:ext>
                  </a:extLst>
                </a:gridCol>
                <a:gridCol w="1287608">
                  <a:extLst>
                    <a:ext uri="{9D8B030D-6E8A-4147-A177-3AD203B41FA5}">
                      <a16:colId xmlns:a16="http://schemas.microsoft.com/office/drawing/2014/main" val="3362739431"/>
                    </a:ext>
                  </a:extLst>
                </a:gridCol>
              </a:tblGrid>
              <a:tr h="0">
                <a:tc gridSpan="8">
                  <a:txBody>
                    <a:bodyPr/>
                    <a:lstStyle/>
                    <a:p>
                      <a:pPr marL="0" marR="0">
                        <a:lnSpc>
                          <a:spcPct val="107000"/>
                        </a:lnSpc>
                        <a:spcBef>
                          <a:spcPts val="0"/>
                        </a:spcBef>
                        <a:spcAft>
                          <a:spcPts val="0"/>
                        </a:spcAft>
                      </a:pPr>
                      <a:r>
                        <a:rPr lang="en-US" sz="1100">
                          <a:effectLst/>
                        </a:rPr>
                        <a:t>Data Tier NSG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19404625"/>
                  </a:ext>
                </a:extLst>
              </a:tr>
              <a:tr h="0">
                <a:tc>
                  <a:txBody>
                    <a:bodyPr/>
                    <a:lstStyle/>
                    <a:p>
                      <a:pPr marL="0" marR="0" algn="ctr">
                        <a:lnSpc>
                          <a:spcPct val="107000"/>
                        </a:lnSpc>
                        <a:spcBef>
                          <a:spcPts val="0"/>
                        </a:spcBef>
                        <a:spcAft>
                          <a:spcPts val="0"/>
                        </a:spcAft>
                      </a:pPr>
                      <a:r>
                        <a:rPr lang="en-US" sz="1100">
                          <a:effectLst/>
                        </a:rPr>
                        <a: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Priority</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Source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Protocol</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Source Port Range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Destination</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Dest. Port Range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Action</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4500652"/>
                  </a:ext>
                </a:extLst>
              </a:tr>
              <a:tr h="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192.168.1.0/23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TCP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10.0.2.0/24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1433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7913682"/>
                  </a:ext>
                </a:extLst>
              </a:tr>
              <a:tr h="0">
                <a:tc>
                  <a:txBody>
                    <a:bodyPr/>
                    <a:lstStyle/>
                    <a:p>
                      <a:pPr marL="0" marR="0">
                        <a:lnSpc>
                          <a:spcPct val="107000"/>
                        </a:lnSpc>
                        <a:spcBef>
                          <a:spcPts val="0"/>
                        </a:spcBef>
                        <a:spcAft>
                          <a:spcPts val="0"/>
                        </a:spcAft>
                      </a:pPr>
                      <a:r>
                        <a:rPr lang="en-US" sz="1100">
                          <a:effectLst/>
                        </a:rPr>
                        <a:t>SQLINT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10.0.0.0/24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TCP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10.0.2.0/24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1433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6111927"/>
                  </a:ext>
                </a:extLst>
              </a:tr>
              <a:tr h="0">
                <a:tc>
                  <a:txBody>
                    <a:bodyPr/>
                    <a:lstStyle/>
                    <a:p>
                      <a:pPr marL="0" marR="0">
                        <a:lnSpc>
                          <a:spcPct val="107000"/>
                        </a:lnSpc>
                        <a:spcBef>
                          <a:spcPts val="0"/>
                        </a:spcBef>
                        <a:spcAft>
                          <a:spcPts val="0"/>
                        </a:spcAft>
                      </a:pPr>
                      <a:r>
                        <a:rPr lang="en-US" sz="1100">
                          <a:effectLst/>
                        </a:rPr>
                        <a:t>RDP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192.168.1.0/23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10.0.2.0/24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3389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172508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0093576"/>
              </p:ext>
            </p:extLst>
          </p:nvPr>
        </p:nvGraphicFramePr>
        <p:xfrm>
          <a:off x="395765" y="4939348"/>
          <a:ext cx="11241020" cy="1255714"/>
        </p:xfrm>
        <a:graphic>
          <a:graphicData uri="http://schemas.openxmlformats.org/drawingml/2006/table">
            <a:tbl>
              <a:tblPr firstRow="1" firstCol="1" bandRow="1">
                <a:tableStyleId>{5C22544A-7EE6-4342-B048-85BDC9FD1C3A}</a:tableStyleId>
              </a:tblPr>
              <a:tblGrid>
                <a:gridCol w="1357338">
                  <a:extLst>
                    <a:ext uri="{9D8B030D-6E8A-4147-A177-3AD203B41FA5}">
                      <a16:colId xmlns:a16="http://schemas.microsoft.com/office/drawing/2014/main" val="2666432238"/>
                    </a:ext>
                  </a:extLst>
                </a:gridCol>
                <a:gridCol w="1372967">
                  <a:extLst>
                    <a:ext uri="{9D8B030D-6E8A-4147-A177-3AD203B41FA5}">
                      <a16:colId xmlns:a16="http://schemas.microsoft.com/office/drawing/2014/main" val="1647015745"/>
                    </a:ext>
                  </a:extLst>
                </a:gridCol>
                <a:gridCol w="1501608">
                  <a:extLst>
                    <a:ext uri="{9D8B030D-6E8A-4147-A177-3AD203B41FA5}">
                      <a16:colId xmlns:a16="http://schemas.microsoft.com/office/drawing/2014/main" val="560455665"/>
                    </a:ext>
                  </a:extLst>
                </a:gridCol>
                <a:gridCol w="1383788">
                  <a:extLst>
                    <a:ext uri="{9D8B030D-6E8A-4147-A177-3AD203B41FA5}">
                      <a16:colId xmlns:a16="http://schemas.microsoft.com/office/drawing/2014/main" val="349185585"/>
                    </a:ext>
                  </a:extLst>
                </a:gridCol>
                <a:gridCol w="1366956">
                  <a:extLst>
                    <a:ext uri="{9D8B030D-6E8A-4147-A177-3AD203B41FA5}">
                      <a16:colId xmlns:a16="http://schemas.microsoft.com/office/drawing/2014/main" val="102287761"/>
                    </a:ext>
                  </a:extLst>
                </a:gridCol>
                <a:gridCol w="1535271">
                  <a:extLst>
                    <a:ext uri="{9D8B030D-6E8A-4147-A177-3AD203B41FA5}">
                      <a16:colId xmlns:a16="http://schemas.microsoft.com/office/drawing/2014/main" val="3757197783"/>
                    </a:ext>
                  </a:extLst>
                </a:gridCol>
                <a:gridCol w="1359743">
                  <a:extLst>
                    <a:ext uri="{9D8B030D-6E8A-4147-A177-3AD203B41FA5}">
                      <a16:colId xmlns:a16="http://schemas.microsoft.com/office/drawing/2014/main" val="276571416"/>
                    </a:ext>
                  </a:extLst>
                </a:gridCol>
                <a:gridCol w="1363349">
                  <a:extLst>
                    <a:ext uri="{9D8B030D-6E8A-4147-A177-3AD203B41FA5}">
                      <a16:colId xmlns:a16="http://schemas.microsoft.com/office/drawing/2014/main" val="3204085821"/>
                    </a:ext>
                  </a:extLst>
                </a:gridCol>
              </a:tblGrid>
              <a:tr h="0">
                <a:tc gridSpan="8">
                  <a:txBody>
                    <a:bodyPr/>
                    <a:lstStyle/>
                    <a:p>
                      <a:pPr marL="0" marR="0">
                        <a:lnSpc>
                          <a:spcPct val="107000"/>
                        </a:lnSpc>
                        <a:spcBef>
                          <a:spcPts val="0"/>
                        </a:spcBef>
                        <a:spcAft>
                          <a:spcPts val="0"/>
                        </a:spcAft>
                      </a:pPr>
                      <a:r>
                        <a:rPr lang="en-US" sz="1100">
                          <a:effectLst/>
                        </a:rPr>
                        <a:t>Identity Tier NSG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95900479"/>
                  </a:ext>
                </a:extLst>
              </a:tr>
              <a:tr h="0">
                <a:tc>
                  <a:txBody>
                    <a:bodyPr/>
                    <a:lstStyle/>
                    <a:p>
                      <a:pPr marL="0" marR="0" algn="ctr">
                        <a:lnSpc>
                          <a:spcPct val="107000"/>
                        </a:lnSpc>
                        <a:spcBef>
                          <a:spcPts val="0"/>
                        </a:spcBef>
                        <a:spcAft>
                          <a:spcPts val="0"/>
                        </a:spcAft>
                      </a:pPr>
                      <a:r>
                        <a:rPr lang="en-US" sz="1100" b="1">
                          <a:effectLst/>
                        </a:rPr>
                        <a:t>Name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Priority</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Source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Protocol</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Source Port Range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Destination</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Dest. Port Range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Action</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3528278"/>
                  </a:ext>
                </a:extLst>
              </a:tr>
              <a:tr h="0">
                <a:tc>
                  <a:txBody>
                    <a:bodyPr/>
                    <a:lstStyle/>
                    <a:p>
                      <a:pPr marL="0" marR="0">
                        <a:lnSpc>
                          <a:spcPct val="107000"/>
                        </a:lnSpc>
                        <a:spcBef>
                          <a:spcPts val="0"/>
                        </a:spcBef>
                        <a:spcAft>
                          <a:spcPts val="0"/>
                        </a:spcAft>
                      </a:pPr>
                      <a:r>
                        <a:rPr lang="en-US" sz="1100">
                          <a:effectLst/>
                        </a:rPr>
                        <a:t>RDP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192.168.1.0/23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10.0.3.0/24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3389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9721919"/>
                  </a:ext>
                </a:extLst>
              </a:tr>
              <a:tr h="0">
                <a:tc>
                  <a:txBody>
                    <a:bodyPr/>
                    <a:lstStyle/>
                    <a:p>
                      <a:pPr marL="0" marR="0" algn="l" defTabSz="685710" rtl="0" eaLnBrk="1" latinLnBrk="0" hangingPunct="1">
                        <a:lnSpc>
                          <a:spcPct val="107000"/>
                        </a:lnSpc>
                        <a:spcBef>
                          <a:spcPts val="0"/>
                        </a:spcBef>
                        <a:spcAft>
                          <a:spcPts val="0"/>
                        </a:spcAft>
                      </a:pPr>
                      <a:r>
                        <a:rPr lang="en-US" sz="1100" b="1" kern="1200">
                          <a:solidFill>
                            <a:schemeClr val="lt1"/>
                          </a:solidFill>
                          <a:effectLst/>
                          <a:latin typeface="+mn-lt"/>
                          <a:ea typeface="+mn-ea"/>
                          <a:cs typeface="+mn-cs"/>
                        </a:rPr>
                        <a:t>ADDS Replication1</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a:solidFill>
                            <a:schemeClr val="dk1"/>
                          </a:solidFill>
                          <a:effectLst/>
                          <a:latin typeface="+mn-lt"/>
                          <a:ea typeface="+mn-ea"/>
                          <a:cs typeface="+mn-cs"/>
                        </a:rPr>
                        <a:t>110</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a:solidFill>
                            <a:schemeClr val="dk1"/>
                          </a:solidFill>
                          <a:effectLst/>
                          <a:latin typeface="+mn-lt"/>
                          <a:ea typeface="+mn-ea"/>
                          <a:cs typeface="+mn-cs"/>
                        </a:rPr>
                        <a:t>192.168.1.10</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a:solidFill>
                            <a:schemeClr val="dk1"/>
                          </a:solidFill>
                          <a:effectLst/>
                          <a:latin typeface="+mn-lt"/>
                          <a:ea typeface="+mn-ea"/>
                          <a:cs typeface="+mn-cs"/>
                        </a:rPr>
                        <a:t>ANY</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a:effectLst/>
                        </a:rPr>
                        <a:t>ANY</a:t>
                      </a:r>
                      <a:endParaRPr lang="en-US" sz="1100" kern="1200">
                        <a:solidFill>
                          <a:schemeClr val="dk1"/>
                        </a:solidFill>
                        <a:effectLst/>
                        <a:latin typeface="+mn-lt"/>
                        <a:ea typeface="+mn-ea"/>
                        <a:cs typeface="+mn-cs"/>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lang="en-US" sz="1100" kern="1200">
                          <a:solidFill>
                            <a:schemeClr val="dk1"/>
                          </a:solidFill>
                          <a:effectLst/>
                          <a:latin typeface="+mn-lt"/>
                          <a:ea typeface="+mn-ea"/>
                          <a:cs typeface="+mn-cs"/>
                        </a:rPr>
                        <a:t>10.0.3.0/24</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a:solidFill>
                            <a:schemeClr val="dk1"/>
                          </a:solidFill>
                          <a:effectLst/>
                          <a:latin typeface="+mn-lt"/>
                          <a:ea typeface="+mn-ea"/>
                          <a:cs typeface="+mn-cs"/>
                        </a:rPr>
                        <a:t>ANY</a:t>
                      </a: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2115299"/>
                  </a:ext>
                </a:extLst>
              </a:tr>
              <a:tr h="0">
                <a:tc>
                  <a:txBody>
                    <a:bodyPr/>
                    <a:lstStyle/>
                    <a:p>
                      <a:pPr marL="0" marR="0" algn="l" defTabSz="685710" rtl="0" eaLnBrk="1" latinLnBrk="0" hangingPunct="1">
                        <a:lnSpc>
                          <a:spcPct val="107000"/>
                        </a:lnSpc>
                        <a:spcBef>
                          <a:spcPts val="0"/>
                        </a:spcBef>
                        <a:spcAft>
                          <a:spcPts val="0"/>
                        </a:spcAft>
                      </a:pPr>
                      <a:r>
                        <a:rPr lang="en-US" sz="1100" b="1" kern="1200">
                          <a:solidFill>
                            <a:schemeClr val="lt1"/>
                          </a:solidFill>
                          <a:effectLst/>
                          <a:latin typeface="+mn-lt"/>
                          <a:ea typeface="+mn-ea"/>
                          <a:cs typeface="+mn-cs"/>
                        </a:rPr>
                        <a:t>ADDS Replication2</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a:solidFill>
                            <a:schemeClr val="dk1"/>
                          </a:solidFill>
                          <a:effectLst/>
                          <a:latin typeface="+mn-lt"/>
                          <a:ea typeface="+mn-ea"/>
                          <a:cs typeface="+mn-cs"/>
                        </a:rPr>
                        <a:t>120</a:t>
                      </a: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lang="en-US" sz="1100" kern="1200">
                          <a:solidFill>
                            <a:schemeClr val="dk1"/>
                          </a:solidFill>
                          <a:effectLst/>
                          <a:latin typeface="+mn-lt"/>
                          <a:ea typeface="+mn-ea"/>
                          <a:cs typeface="+mn-cs"/>
                        </a:rPr>
                        <a:t>192.168.1.11</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a:solidFill>
                            <a:schemeClr val="dk1"/>
                          </a:solidFill>
                          <a:effectLst/>
                          <a:latin typeface="+mn-lt"/>
                          <a:ea typeface="+mn-ea"/>
                          <a:cs typeface="+mn-cs"/>
                        </a:rPr>
                        <a:t>ANY</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a:effectLst/>
                        </a:rPr>
                        <a:t>ANY</a:t>
                      </a:r>
                      <a:endParaRPr lang="en-US" sz="1100" kern="1200">
                        <a:solidFill>
                          <a:schemeClr val="dk1"/>
                        </a:solidFill>
                        <a:effectLst/>
                        <a:latin typeface="+mn-lt"/>
                        <a:ea typeface="+mn-ea"/>
                        <a:cs typeface="+mn-cs"/>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lang="en-US" sz="1100" kern="1200">
                          <a:solidFill>
                            <a:schemeClr val="dk1"/>
                          </a:solidFill>
                          <a:effectLst/>
                          <a:latin typeface="+mn-lt"/>
                          <a:ea typeface="+mn-ea"/>
                          <a:cs typeface="+mn-cs"/>
                        </a:rPr>
                        <a:t>10.0.3.0/24</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a:solidFill>
                            <a:schemeClr val="dk1"/>
                          </a:solidFill>
                          <a:effectLst/>
                          <a:latin typeface="+mn-lt"/>
                          <a:ea typeface="+mn-ea"/>
                          <a:cs typeface="+mn-cs"/>
                        </a:rPr>
                        <a:t>ANY</a:t>
                      </a: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6097472"/>
                  </a:ext>
                </a:extLst>
              </a:tr>
            </a:tbl>
          </a:graphicData>
        </a:graphic>
      </p:graphicFrame>
      <p:sp>
        <p:nvSpPr>
          <p:cNvPr id="8" name="Speech Bubble: Rectangle with Corners Rounded 7"/>
          <p:cNvSpPr/>
          <p:nvPr/>
        </p:nvSpPr>
        <p:spPr bwMode="auto">
          <a:xfrm>
            <a:off x="4241443" y="6276623"/>
            <a:ext cx="1116168" cy="502276"/>
          </a:xfrm>
          <a:prstGeom prst="wedgeRoundRectCallout">
            <a:avLst>
              <a:gd name="adj1" fmla="val -55207"/>
              <a:gd name="adj2" fmla="val -184509"/>
              <a:gd name="adj3" fmla="val 16667"/>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Speech Bubble: Rectangle with Corners Rounded 8"/>
          <p:cNvSpPr/>
          <p:nvPr/>
        </p:nvSpPr>
        <p:spPr bwMode="auto">
          <a:xfrm>
            <a:off x="4241443" y="6276623"/>
            <a:ext cx="1116168" cy="502276"/>
          </a:xfrm>
          <a:prstGeom prst="wedgeRoundRectCallout">
            <a:avLst>
              <a:gd name="adj1" fmla="val -56046"/>
              <a:gd name="adj2" fmla="val -122969"/>
              <a:gd name="adj3" fmla="val 16667"/>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00">
                <a:gradFill>
                  <a:gsLst>
                    <a:gs pos="0">
                      <a:srgbClr val="FFFFFF"/>
                    </a:gs>
                    <a:gs pos="100000">
                      <a:srgbClr val="FFFFFF"/>
                    </a:gs>
                  </a:gsLst>
                  <a:lin ang="5400000" scaled="0"/>
                </a:gradFill>
                <a:ea typeface="Segoe UI" pitchFamily="34" charset="0"/>
                <a:cs typeface="Segoe UI" pitchFamily="34" charset="0"/>
              </a:rPr>
              <a:t>On-Premise Domain Controllers</a:t>
            </a:r>
          </a:p>
        </p:txBody>
      </p:sp>
    </p:spTree>
    <p:extLst>
      <p:ext uri="{BB962C8B-B14F-4D97-AF65-F5344CB8AC3E}">
        <p14:creationId xmlns:p14="http://schemas.microsoft.com/office/powerpoint/2010/main" val="316603055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Network Security Group usage</a:t>
            </a:r>
          </a:p>
        </p:txBody>
      </p:sp>
      <p:sp>
        <p:nvSpPr>
          <p:cNvPr id="10" name="Rectangle 9"/>
          <p:cNvSpPr/>
          <p:nvPr/>
        </p:nvSpPr>
        <p:spPr bwMode="auto">
          <a:xfrm>
            <a:off x="9697078" y="5010675"/>
            <a:ext cx="899131" cy="9270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1" tIns="107577" rIns="134471" bIns="107577" numCol="1" spcCol="0" rtlCol="0" fromWordArt="0" anchor="t" anchorCtr="0" forceAA="0" compatLnSpc="1">
            <a:prstTxWarp prst="textNoShape">
              <a:avLst/>
            </a:prstTxWarp>
            <a:noAutofit/>
          </a:bodyPr>
          <a:lstStyle/>
          <a:p>
            <a:pPr algn="ctr" defTabSz="68551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a:xfrm>
            <a:off x="0" y="1310457"/>
            <a:ext cx="11009376" cy="1071062"/>
          </a:xfrm>
          <a:prstGeom prst="rect">
            <a:avLst/>
          </a:prstGeom>
        </p:spPr>
        <p:txBody>
          <a:bodyPr wrap="square">
            <a:spAutoFit/>
          </a:bodyPr>
          <a:lstStyle/>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Be sure to reproduce the following charts for both regions’ VNETs, adjusting the destination IP range as appropriate for the 172.16.0.0 address space in the North Central U.S.</a:t>
            </a:r>
          </a:p>
          <a:p>
            <a:pPr marL="285750" indent="-285750">
              <a:lnSpc>
                <a:spcPct val="106000"/>
              </a:lnSpc>
              <a:buFont typeface="Arial" panose="020B0604020202020204" pitchFamily="34" charset="0"/>
              <a:buChar char="•"/>
            </a:pPr>
            <a:endParaRPr lang="en-US" sz="2000">
              <a:solidFill>
                <a:schemeClr val="bg1"/>
              </a:solidFill>
              <a:latin typeface="Segoe UI" panose="020B0502040204020203" pitchFamily="34" charset="0"/>
              <a:ea typeface="Calibri" panose="020F0502020204030204" pitchFamily="34" charset="0"/>
              <a:cs typeface="Segoe UI" panose="020B05020402040202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71692591"/>
              </p:ext>
            </p:extLst>
          </p:nvPr>
        </p:nvGraphicFramePr>
        <p:xfrm>
          <a:off x="522594" y="2365511"/>
          <a:ext cx="11241021" cy="1027837"/>
        </p:xfrm>
        <a:graphic>
          <a:graphicData uri="http://schemas.openxmlformats.org/drawingml/2006/table">
            <a:tbl>
              <a:tblPr firstRow="1" firstCol="1" bandRow="1">
                <a:tableStyleId>{5C22544A-7EE6-4342-B048-85BDC9FD1C3A}</a:tableStyleId>
              </a:tblPr>
              <a:tblGrid>
                <a:gridCol w="1273181">
                  <a:extLst>
                    <a:ext uri="{9D8B030D-6E8A-4147-A177-3AD203B41FA5}">
                      <a16:colId xmlns:a16="http://schemas.microsoft.com/office/drawing/2014/main" val="1346598983"/>
                    </a:ext>
                  </a:extLst>
                </a:gridCol>
                <a:gridCol w="1316462">
                  <a:extLst>
                    <a:ext uri="{9D8B030D-6E8A-4147-A177-3AD203B41FA5}">
                      <a16:colId xmlns:a16="http://schemas.microsoft.com/office/drawing/2014/main" val="1494924068"/>
                    </a:ext>
                  </a:extLst>
                </a:gridCol>
                <a:gridCol w="1903159">
                  <a:extLst>
                    <a:ext uri="{9D8B030D-6E8A-4147-A177-3AD203B41FA5}">
                      <a16:colId xmlns:a16="http://schemas.microsoft.com/office/drawing/2014/main" val="1042239071"/>
                    </a:ext>
                  </a:extLst>
                </a:gridCol>
                <a:gridCol w="1190095">
                  <a:extLst>
                    <a:ext uri="{9D8B030D-6E8A-4147-A177-3AD203B41FA5}">
                      <a16:colId xmlns:a16="http://schemas.microsoft.com/office/drawing/2014/main" val="2887354665"/>
                    </a:ext>
                  </a:extLst>
                </a:gridCol>
                <a:gridCol w="1454851">
                  <a:extLst>
                    <a:ext uri="{9D8B030D-6E8A-4147-A177-3AD203B41FA5}">
                      <a16:colId xmlns:a16="http://schemas.microsoft.com/office/drawing/2014/main" val="4062946918"/>
                    </a:ext>
                  </a:extLst>
                </a:gridCol>
                <a:gridCol w="1535271">
                  <a:extLst>
                    <a:ext uri="{9D8B030D-6E8A-4147-A177-3AD203B41FA5}">
                      <a16:colId xmlns:a16="http://schemas.microsoft.com/office/drawing/2014/main" val="2510865783"/>
                    </a:ext>
                  </a:extLst>
                </a:gridCol>
                <a:gridCol w="1279192">
                  <a:extLst>
                    <a:ext uri="{9D8B030D-6E8A-4147-A177-3AD203B41FA5}">
                      <a16:colId xmlns:a16="http://schemas.microsoft.com/office/drawing/2014/main" val="2819886547"/>
                    </a:ext>
                  </a:extLst>
                </a:gridCol>
                <a:gridCol w="1288810">
                  <a:extLst>
                    <a:ext uri="{9D8B030D-6E8A-4147-A177-3AD203B41FA5}">
                      <a16:colId xmlns:a16="http://schemas.microsoft.com/office/drawing/2014/main" val="3533102248"/>
                    </a:ext>
                  </a:extLst>
                </a:gridCol>
              </a:tblGrid>
              <a:tr h="201524">
                <a:tc gridSpan="8">
                  <a:txBody>
                    <a:bodyPr/>
                    <a:lstStyle/>
                    <a:p>
                      <a:pPr marL="0" marR="0">
                        <a:lnSpc>
                          <a:spcPct val="107000"/>
                        </a:lnSpc>
                        <a:spcBef>
                          <a:spcPts val="0"/>
                        </a:spcBef>
                        <a:spcAft>
                          <a:spcPts val="0"/>
                        </a:spcAft>
                      </a:pPr>
                      <a:r>
                        <a:rPr lang="en-US" sz="1100">
                          <a:effectLst/>
                        </a:rPr>
                        <a:t>Apps Tier NSG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13949847"/>
                  </a:ext>
                </a:extLst>
              </a:tr>
              <a:tr h="197139">
                <a:tc>
                  <a:txBody>
                    <a:bodyPr/>
                    <a:lstStyle/>
                    <a:p>
                      <a:pPr marL="0" marR="0" algn="ctr">
                        <a:lnSpc>
                          <a:spcPct val="107000"/>
                        </a:lnSpc>
                        <a:spcBef>
                          <a:spcPts val="0"/>
                        </a:spcBef>
                        <a:spcAft>
                          <a:spcPts val="0"/>
                        </a:spcAft>
                      </a:pPr>
                      <a:r>
                        <a:rPr lang="en-US" sz="1100" b="1">
                          <a:effectLst/>
                        </a:rPr>
                        <a:t>Name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Priority</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Source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Protocol</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Source Port Range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Destination</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Dest. Port Range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Action</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7078121"/>
                  </a:ext>
                </a:extLst>
              </a:tr>
              <a:tr h="201524">
                <a:tc>
                  <a:txBody>
                    <a:bodyPr/>
                    <a:lstStyle/>
                    <a:p>
                      <a:pPr marL="0" marR="0">
                        <a:lnSpc>
                          <a:spcPct val="107000"/>
                        </a:lnSpc>
                        <a:spcBef>
                          <a:spcPts val="0"/>
                        </a:spcBef>
                        <a:spcAft>
                          <a:spcPts val="0"/>
                        </a:spcAft>
                      </a:pPr>
                      <a:r>
                        <a:rPr lang="en-US" sz="1100">
                          <a:effectLst/>
                        </a:rPr>
                        <a:t>HTTP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TCP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172.16.0.0/24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Allow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9745191"/>
                  </a:ext>
                </a:extLst>
              </a:tr>
              <a:tr h="201524">
                <a:tc>
                  <a:txBody>
                    <a:bodyPr/>
                    <a:lstStyle/>
                    <a:p>
                      <a:pPr marL="0" marR="0">
                        <a:lnSpc>
                          <a:spcPct val="107000"/>
                        </a:lnSpc>
                        <a:spcBef>
                          <a:spcPts val="0"/>
                        </a:spcBef>
                        <a:spcAft>
                          <a:spcPts val="0"/>
                        </a:spcAft>
                      </a:pPr>
                      <a:r>
                        <a:rPr lang="en-US" sz="1100">
                          <a:effectLst/>
                        </a:rPr>
                        <a:t>HTTPS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TCP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172.16.0.0/24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443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Allow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4451721"/>
                  </a:ext>
                </a:extLst>
              </a:tr>
              <a:tr h="226126">
                <a:tc>
                  <a:txBody>
                    <a:bodyPr/>
                    <a:lstStyle/>
                    <a:p>
                      <a:pPr marL="0" marR="0">
                        <a:lnSpc>
                          <a:spcPct val="107000"/>
                        </a:lnSpc>
                        <a:spcBef>
                          <a:spcPts val="0"/>
                        </a:spcBef>
                        <a:spcAft>
                          <a:spcPts val="0"/>
                        </a:spcAft>
                      </a:pPr>
                      <a:r>
                        <a:rPr lang="en-US" sz="1100">
                          <a:effectLst/>
                        </a:rPr>
                        <a:t>RDP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192.168.1.0/23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172.16.0.0/24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3389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Allow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295399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29843028"/>
              </p:ext>
            </p:extLst>
          </p:nvPr>
        </p:nvGraphicFramePr>
        <p:xfrm>
          <a:off x="522594" y="3552511"/>
          <a:ext cx="11241022" cy="896940"/>
        </p:xfrm>
        <a:graphic>
          <a:graphicData uri="http://schemas.openxmlformats.org/drawingml/2006/table">
            <a:tbl>
              <a:tblPr firstRow="1" firstCol="1" bandRow="1">
                <a:tableStyleId>{5C22544A-7EE6-4342-B048-85BDC9FD1C3A}</a:tableStyleId>
              </a:tblPr>
              <a:tblGrid>
                <a:gridCol w="1277990">
                  <a:extLst>
                    <a:ext uri="{9D8B030D-6E8A-4147-A177-3AD203B41FA5}">
                      <a16:colId xmlns:a16="http://schemas.microsoft.com/office/drawing/2014/main" val="609838921"/>
                    </a:ext>
                  </a:extLst>
                </a:gridCol>
                <a:gridCol w="1315260">
                  <a:extLst>
                    <a:ext uri="{9D8B030D-6E8A-4147-A177-3AD203B41FA5}">
                      <a16:colId xmlns:a16="http://schemas.microsoft.com/office/drawing/2014/main" val="1095997788"/>
                    </a:ext>
                  </a:extLst>
                </a:gridCol>
                <a:gridCol w="1903159">
                  <a:extLst>
                    <a:ext uri="{9D8B030D-6E8A-4147-A177-3AD203B41FA5}">
                      <a16:colId xmlns:a16="http://schemas.microsoft.com/office/drawing/2014/main" val="1672240164"/>
                    </a:ext>
                  </a:extLst>
                </a:gridCol>
                <a:gridCol w="1168733">
                  <a:extLst>
                    <a:ext uri="{9D8B030D-6E8A-4147-A177-3AD203B41FA5}">
                      <a16:colId xmlns:a16="http://schemas.microsoft.com/office/drawing/2014/main" val="718375582"/>
                    </a:ext>
                  </a:extLst>
                </a:gridCol>
                <a:gridCol w="1475011">
                  <a:extLst>
                    <a:ext uri="{9D8B030D-6E8A-4147-A177-3AD203B41FA5}">
                      <a16:colId xmlns:a16="http://schemas.microsoft.com/office/drawing/2014/main" val="1478949311"/>
                    </a:ext>
                  </a:extLst>
                </a:gridCol>
                <a:gridCol w="1535271">
                  <a:extLst>
                    <a:ext uri="{9D8B030D-6E8A-4147-A177-3AD203B41FA5}">
                      <a16:colId xmlns:a16="http://schemas.microsoft.com/office/drawing/2014/main" val="1397828947"/>
                    </a:ext>
                  </a:extLst>
                </a:gridCol>
                <a:gridCol w="1277990">
                  <a:extLst>
                    <a:ext uri="{9D8B030D-6E8A-4147-A177-3AD203B41FA5}">
                      <a16:colId xmlns:a16="http://schemas.microsoft.com/office/drawing/2014/main" val="2676054075"/>
                    </a:ext>
                  </a:extLst>
                </a:gridCol>
                <a:gridCol w="1287608">
                  <a:extLst>
                    <a:ext uri="{9D8B030D-6E8A-4147-A177-3AD203B41FA5}">
                      <a16:colId xmlns:a16="http://schemas.microsoft.com/office/drawing/2014/main" val="3362739431"/>
                    </a:ext>
                  </a:extLst>
                </a:gridCol>
              </a:tblGrid>
              <a:tr h="0">
                <a:tc gridSpan="8">
                  <a:txBody>
                    <a:bodyPr/>
                    <a:lstStyle/>
                    <a:p>
                      <a:pPr marL="0" marR="0">
                        <a:lnSpc>
                          <a:spcPct val="107000"/>
                        </a:lnSpc>
                        <a:spcBef>
                          <a:spcPts val="0"/>
                        </a:spcBef>
                        <a:spcAft>
                          <a:spcPts val="0"/>
                        </a:spcAft>
                      </a:pPr>
                      <a:r>
                        <a:rPr lang="en-US" sz="1100" b="1">
                          <a:effectLst/>
                        </a:rPr>
                        <a:t>Data Tier NSG</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19404625"/>
                  </a:ext>
                </a:extLst>
              </a:tr>
              <a:tr h="0">
                <a:tc>
                  <a:txBody>
                    <a:bodyPr/>
                    <a:lstStyle/>
                    <a:p>
                      <a:pPr marL="0" marR="0" algn="ctr">
                        <a:lnSpc>
                          <a:spcPct val="107000"/>
                        </a:lnSpc>
                        <a:spcBef>
                          <a:spcPts val="0"/>
                        </a:spcBef>
                        <a:spcAft>
                          <a:spcPts val="0"/>
                        </a:spcAft>
                      </a:pPr>
                      <a:r>
                        <a:rPr lang="en-US" sz="1100">
                          <a:effectLst/>
                        </a:rPr>
                        <a: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Priority</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Source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Protocol</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Source Port Range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Destination</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Dest. Port Range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Action</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4500652"/>
                  </a:ext>
                </a:extLst>
              </a:tr>
              <a:tr h="0">
                <a:tc>
                  <a:txBody>
                    <a:bodyPr/>
                    <a:lstStyle/>
                    <a:p>
                      <a:pPr marL="0" marR="0">
                        <a:lnSpc>
                          <a:spcPct val="107000"/>
                        </a:lnSpc>
                        <a:spcBef>
                          <a:spcPts val="0"/>
                        </a:spcBef>
                        <a:spcAft>
                          <a:spcPts val="0"/>
                        </a:spcAft>
                      </a:pPr>
                      <a:r>
                        <a:rPr lang="en-US" sz="1100">
                          <a:effectLst/>
                        </a:rPr>
                        <a:t>SQLEXT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192.168.1.0/23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TCP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172.16.2.0/24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1433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Allow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7913682"/>
                  </a:ext>
                </a:extLst>
              </a:tr>
              <a:tr h="0">
                <a:tc>
                  <a:txBody>
                    <a:bodyPr/>
                    <a:lstStyle/>
                    <a:p>
                      <a:pPr marL="0" marR="0">
                        <a:lnSpc>
                          <a:spcPct val="107000"/>
                        </a:lnSpc>
                        <a:spcBef>
                          <a:spcPts val="0"/>
                        </a:spcBef>
                        <a:spcAft>
                          <a:spcPts val="0"/>
                        </a:spcAft>
                      </a:pPr>
                      <a:r>
                        <a:rPr lang="en-US" sz="1100">
                          <a:effectLst/>
                        </a:rPr>
                        <a:t>SQLINT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172.16.0.0/24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TCP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172.16.2.0/24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1433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Allow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6111927"/>
                  </a:ext>
                </a:extLst>
              </a:tr>
              <a:tr h="0">
                <a:tc>
                  <a:txBody>
                    <a:bodyPr/>
                    <a:lstStyle/>
                    <a:p>
                      <a:pPr marL="0" marR="0">
                        <a:lnSpc>
                          <a:spcPct val="107000"/>
                        </a:lnSpc>
                        <a:spcBef>
                          <a:spcPts val="0"/>
                        </a:spcBef>
                        <a:spcAft>
                          <a:spcPts val="0"/>
                        </a:spcAft>
                      </a:pPr>
                      <a:r>
                        <a:rPr lang="en-US" sz="1100">
                          <a:effectLst/>
                        </a:rPr>
                        <a:t>RDP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192.168.1.0/23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172.16.2.0/24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3389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Allow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172508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15712587"/>
              </p:ext>
            </p:extLst>
          </p:nvPr>
        </p:nvGraphicFramePr>
        <p:xfrm>
          <a:off x="522594" y="4622490"/>
          <a:ext cx="11241020" cy="1255714"/>
        </p:xfrm>
        <a:graphic>
          <a:graphicData uri="http://schemas.openxmlformats.org/drawingml/2006/table">
            <a:tbl>
              <a:tblPr firstRow="1" firstCol="1" bandRow="1">
                <a:tableStyleId>{5C22544A-7EE6-4342-B048-85BDC9FD1C3A}</a:tableStyleId>
              </a:tblPr>
              <a:tblGrid>
                <a:gridCol w="1357338">
                  <a:extLst>
                    <a:ext uri="{9D8B030D-6E8A-4147-A177-3AD203B41FA5}">
                      <a16:colId xmlns:a16="http://schemas.microsoft.com/office/drawing/2014/main" val="2666432238"/>
                    </a:ext>
                  </a:extLst>
                </a:gridCol>
                <a:gridCol w="1372967">
                  <a:extLst>
                    <a:ext uri="{9D8B030D-6E8A-4147-A177-3AD203B41FA5}">
                      <a16:colId xmlns:a16="http://schemas.microsoft.com/office/drawing/2014/main" val="1647015745"/>
                    </a:ext>
                  </a:extLst>
                </a:gridCol>
                <a:gridCol w="1501608">
                  <a:extLst>
                    <a:ext uri="{9D8B030D-6E8A-4147-A177-3AD203B41FA5}">
                      <a16:colId xmlns:a16="http://schemas.microsoft.com/office/drawing/2014/main" val="560455665"/>
                    </a:ext>
                  </a:extLst>
                </a:gridCol>
                <a:gridCol w="1383788">
                  <a:extLst>
                    <a:ext uri="{9D8B030D-6E8A-4147-A177-3AD203B41FA5}">
                      <a16:colId xmlns:a16="http://schemas.microsoft.com/office/drawing/2014/main" val="349185585"/>
                    </a:ext>
                  </a:extLst>
                </a:gridCol>
                <a:gridCol w="1523134">
                  <a:extLst>
                    <a:ext uri="{9D8B030D-6E8A-4147-A177-3AD203B41FA5}">
                      <a16:colId xmlns:a16="http://schemas.microsoft.com/office/drawing/2014/main" val="102287761"/>
                    </a:ext>
                  </a:extLst>
                </a:gridCol>
                <a:gridCol w="1379093">
                  <a:extLst>
                    <a:ext uri="{9D8B030D-6E8A-4147-A177-3AD203B41FA5}">
                      <a16:colId xmlns:a16="http://schemas.microsoft.com/office/drawing/2014/main" val="3757197783"/>
                    </a:ext>
                  </a:extLst>
                </a:gridCol>
                <a:gridCol w="1359743">
                  <a:extLst>
                    <a:ext uri="{9D8B030D-6E8A-4147-A177-3AD203B41FA5}">
                      <a16:colId xmlns:a16="http://schemas.microsoft.com/office/drawing/2014/main" val="276571416"/>
                    </a:ext>
                  </a:extLst>
                </a:gridCol>
                <a:gridCol w="1363349">
                  <a:extLst>
                    <a:ext uri="{9D8B030D-6E8A-4147-A177-3AD203B41FA5}">
                      <a16:colId xmlns:a16="http://schemas.microsoft.com/office/drawing/2014/main" val="3204085821"/>
                    </a:ext>
                  </a:extLst>
                </a:gridCol>
              </a:tblGrid>
              <a:tr h="0">
                <a:tc gridSpan="8">
                  <a:txBody>
                    <a:bodyPr/>
                    <a:lstStyle/>
                    <a:p>
                      <a:pPr marL="0" marR="0">
                        <a:lnSpc>
                          <a:spcPct val="107000"/>
                        </a:lnSpc>
                        <a:spcBef>
                          <a:spcPts val="0"/>
                        </a:spcBef>
                        <a:spcAft>
                          <a:spcPts val="0"/>
                        </a:spcAft>
                      </a:pPr>
                      <a:r>
                        <a:rPr lang="en-US" sz="1100" b="1">
                          <a:effectLst/>
                        </a:rPr>
                        <a:t>Identity Tier NSG</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95900479"/>
                  </a:ext>
                </a:extLst>
              </a:tr>
              <a:tr h="0">
                <a:tc>
                  <a:txBody>
                    <a:bodyPr/>
                    <a:lstStyle/>
                    <a:p>
                      <a:pPr marL="0" marR="0" algn="ctr">
                        <a:lnSpc>
                          <a:spcPct val="107000"/>
                        </a:lnSpc>
                        <a:spcBef>
                          <a:spcPts val="0"/>
                        </a:spcBef>
                        <a:spcAft>
                          <a:spcPts val="0"/>
                        </a:spcAft>
                      </a:pPr>
                      <a:r>
                        <a:rPr lang="en-US" sz="1100">
                          <a:effectLst/>
                        </a:rPr>
                        <a: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Priority</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Source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Protocol</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Source Port Range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Destination</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Dest. Port Range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Action</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3528278"/>
                  </a:ext>
                </a:extLst>
              </a:tr>
              <a:tr h="0">
                <a:tc>
                  <a:txBody>
                    <a:bodyPr/>
                    <a:lstStyle/>
                    <a:p>
                      <a:pPr marL="0" marR="0">
                        <a:lnSpc>
                          <a:spcPct val="107000"/>
                        </a:lnSpc>
                        <a:spcBef>
                          <a:spcPts val="0"/>
                        </a:spcBef>
                        <a:spcAft>
                          <a:spcPts val="0"/>
                        </a:spcAft>
                      </a:pPr>
                      <a:r>
                        <a:rPr lang="en-US" sz="1100">
                          <a:effectLst/>
                        </a:rPr>
                        <a:t>RDP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192.168.1.0/23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172.16.3.0/24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3389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Allow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9721919"/>
                  </a:ext>
                </a:extLst>
              </a:tr>
              <a:tr h="0">
                <a:tc>
                  <a:txBody>
                    <a:bodyPr/>
                    <a:lstStyle/>
                    <a:p>
                      <a:pPr marL="0" marR="0" algn="l" defTabSz="685710" rtl="0" eaLnBrk="1" latinLnBrk="0" hangingPunct="1">
                        <a:lnSpc>
                          <a:spcPct val="107000"/>
                        </a:lnSpc>
                        <a:spcBef>
                          <a:spcPts val="0"/>
                        </a:spcBef>
                        <a:spcAft>
                          <a:spcPts val="0"/>
                        </a:spcAft>
                      </a:pPr>
                      <a:r>
                        <a:rPr lang="en-US" sz="1100" b="1" kern="1200">
                          <a:solidFill>
                            <a:schemeClr val="lt1"/>
                          </a:solidFill>
                          <a:effectLst/>
                          <a:latin typeface="+mn-lt"/>
                          <a:ea typeface="+mn-ea"/>
                          <a:cs typeface="+mn-cs"/>
                        </a:rPr>
                        <a:t>ADDS Replication1</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a:solidFill>
                            <a:schemeClr val="dk1"/>
                          </a:solidFill>
                          <a:effectLst/>
                          <a:latin typeface="+mn-lt"/>
                          <a:ea typeface="+mn-ea"/>
                          <a:cs typeface="+mn-cs"/>
                        </a:rPr>
                        <a:t>110</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a:solidFill>
                            <a:schemeClr val="dk1"/>
                          </a:solidFill>
                          <a:effectLst/>
                          <a:latin typeface="+mn-lt"/>
                          <a:ea typeface="+mn-ea"/>
                          <a:cs typeface="+mn-cs"/>
                        </a:rPr>
                        <a:t>192.168.1.10</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a:solidFill>
                            <a:schemeClr val="dk1"/>
                          </a:solidFill>
                          <a:effectLst/>
                          <a:latin typeface="+mn-lt"/>
                          <a:ea typeface="+mn-ea"/>
                          <a:cs typeface="+mn-cs"/>
                        </a:rPr>
                        <a:t>ANY</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a:solidFill>
                            <a:schemeClr val="dk1"/>
                          </a:solidFill>
                          <a:effectLst/>
                          <a:latin typeface="+mn-lt"/>
                          <a:ea typeface="+mn-ea"/>
                          <a:cs typeface="+mn-cs"/>
                        </a:rPr>
                        <a:t>Any</a:t>
                      </a:r>
                    </a:p>
                  </a:txBody>
                  <a:tcPr marL="68580" marR="68580" marT="0" marB="0"/>
                </a:tc>
                <a:tc>
                  <a:txBody>
                    <a:bodyPr/>
                    <a:lstStyle/>
                    <a:p>
                      <a:pPr marL="0" marR="0">
                        <a:lnSpc>
                          <a:spcPct val="107000"/>
                        </a:lnSpc>
                        <a:spcBef>
                          <a:spcPts val="0"/>
                        </a:spcBef>
                        <a:spcAft>
                          <a:spcPts val="0"/>
                        </a:spcAft>
                      </a:pPr>
                      <a:r>
                        <a:rPr lang="en-US" sz="1100">
                          <a:effectLst/>
                        </a:rPr>
                        <a:t>172.16.3.0/24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a:solidFill>
                            <a:schemeClr val="dk1"/>
                          </a:solidFill>
                          <a:effectLst/>
                          <a:latin typeface="+mn-lt"/>
                          <a:ea typeface="+mn-ea"/>
                          <a:cs typeface="+mn-cs"/>
                        </a:rPr>
                        <a:t>ANY</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a:solidFill>
                            <a:schemeClr val="dk1"/>
                          </a:solidFill>
                          <a:effectLst/>
                          <a:latin typeface="+mn-lt"/>
                          <a:ea typeface="+mn-ea"/>
                          <a:cs typeface="+mn-cs"/>
                        </a:rPr>
                        <a:t>Allow</a:t>
                      </a:r>
                    </a:p>
                  </a:txBody>
                  <a:tcPr marL="68580" marR="68580" marT="0" marB="0"/>
                </a:tc>
                <a:extLst>
                  <a:ext uri="{0D108BD9-81ED-4DB2-BD59-A6C34878D82A}">
                    <a16:rowId xmlns:a16="http://schemas.microsoft.com/office/drawing/2014/main" val="1004948888"/>
                  </a:ext>
                </a:extLst>
              </a:tr>
              <a:tr h="0">
                <a:tc>
                  <a:txBody>
                    <a:bodyPr/>
                    <a:lstStyle/>
                    <a:p>
                      <a:pPr marL="0" marR="0" algn="l" defTabSz="685710" rtl="0" eaLnBrk="1" latinLnBrk="0" hangingPunct="1">
                        <a:lnSpc>
                          <a:spcPct val="107000"/>
                        </a:lnSpc>
                        <a:spcBef>
                          <a:spcPts val="0"/>
                        </a:spcBef>
                        <a:spcAft>
                          <a:spcPts val="0"/>
                        </a:spcAft>
                      </a:pPr>
                      <a:r>
                        <a:rPr lang="en-US" sz="1100" b="1" kern="1200">
                          <a:solidFill>
                            <a:schemeClr val="lt1"/>
                          </a:solidFill>
                          <a:effectLst/>
                          <a:latin typeface="+mn-lt"/>
                          <a:ea typeface="+mn-ea"/>
                          <a:cs typeface="+mn-cs"/>
                        </a:rPr>
                        <a:t>ADDS Replication2</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a:solidFill>
                            <a:schemeClr val="dk1"/>
                          </a:solidFill>
                          <a:effectLst/>
                          <a:latin typeface="+mn-lt"/>
                          <a:ea typeface="+mn-ea"/>
                          <a:cs typeface="+mn-cs"/>
                        </a:rPr>
                        <a:t>120</a:t>
                      </a: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lang="en-US" sz="1100" kern="1200">
                          <a:solidFill>
                            <a:schemeClr val="dk1"/>
                          </a:solidFill>
                          <a:effectLst/>
                          <a:latin typeface="+mn-lt"/>
                          <a:ea typeface="+mn-ea"/>
                          <a:cs typeface="+mn-cs"/>
                        </a:rPr>
                        <a:t>192.168.1.11</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a:solidFill>
                            <a:schemeClr val="dk1"/>
                          </a:solidFill>
                          <a:effectLst/>
                          <a:latin typeface="+mn-lt"/>
                          <a:ea typeface="+mn-ea"/>
                          <a:cs typeface="+mn-cs"/>
                        </a:rPr>
                        <a:t>ANY</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a:solidFill>
                            <a:schemeClr val="dk1"/>
                          </a:solidFill>
                          <a:effectLst/>
                          <a:latin typeface="+mn-lt"/>
                          <a:ea typeface="+mn-ea"/>
                          <a:cs typeface="+mn-cs"/>
                        </a:rPr>
                        <a:t>Any</a:t>
                      </a: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lang="en-US" sz="1100">
                          <a:effectLst/>
                        </a:rPr>
                        <a:t>172.16.3.0/24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a:solidFill>
                            <a:schemeClr val="dk1"/>
                          </a:solidFill>
                          <a:effectLst/>
                          <a:latin typeface="+mn-lt"/>
                          <a:ea typeface="+mn-ea"/>
                          <a:cs typeface="+mn-cs"/>
                        </a:rPr>
                        <a:t>ANY</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a:solidFill>
                            <a:schemeClr val="dk1"/>
                          </a:solidFill>
                          <a:effectLst/>
                          <a:latin typeface="+mn-lt"/>
                          <a:ea typeface="+mn-ea"/>
                          <a:cs typeface="+mn-cs"/>
                        </a:rPr>
                        <a:t>Allow</a:t>
                      </a:r>
                    </a:p>
                  </a:txBody>
                  <a:tcPr marL="68580" marR="68580" marT="0" marB="0"/>
                </a:tc>
                <a:extLst>
                  <a:ext uri="{0D108BD9-81ED-4DB2-BD59-A6C34878D82A}">
                    <a16:rowId xmlns:a16="http://schemas.microsoft.com/office/drawing/2014/main" val="2562886868"/>
                  </a:ext>
                </a:extLst>
              </a:tr>
            </a:tbl>
          </a:graphicData>
        </a:graphic>
      </p:graphicFrame>
      <p:sp>
        <p:nvSpPr>
          <p:cNvPr id="7" name="Speech Bubble: Rectangle with Corners Rounded 6"/>
          <p:cNvSpPr/>
          <p:nvPr/>
        </p:nvSpPr>
        <p:spPr bwMode="auto">
          <a:xfrm>
            <a:off x="4340181" y="6006167"/>
            <a:ext cx="1116168" cy="502276"/>
          </a:xfrm>
          <a:prstGeom prst="wedgeRoundRectCallout">
            <a:avLst>
              <a:gd name="adj1" fmla="val -53284"/>
              <a:gd name="adj2" fmla="val -199893"/>
              <a:gd name="adj3" fmla="val 16667"/>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Speech Bubble: Rectangle with Corners Rounded 8"/>
          <p:cNvSpPr/>
          <p:nvPr/>
        </p:nvSpPr>
        <p:spPr bwMode="auto">
          <a:xfrm>
            <a:off x="4340181" y="6006167"/>
            <a:ext cx="1116168" cy="502276"/>
          </a:xfrm>
          <a:prstGeom prst="wedgeRoundRectCallout">
            <a:avLst>
              <a:gd name="adj1" fmla="val -56046"/>
              <a:gd name="adj2" fmla="val -122969"/>
              <a:gd name="adj3" fmla="val 16667"/>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00">
                <a:gradFill>
                  <a:gsLst>
                    <a:gs pos="0">
                      <a:srgbClr val="FFFFFF"/>
                    </a:gs>
                    <a:gs pos="100000">
                      <a:srgbClr val="FFFFFF"/>
                    </a:gs>
                  </a:gsLst>
                  <a:lin ang="5400000" scaled="0"/>
                </a:gradFill>
                <a:ea typeface="Segoe UI" pitchFamily="34" charset="0"/>
                <a:cs typeface="Segoe UI" pitchFamily="34" charset="0"/>
              </a:rPr>
              <a:t>On-Premise Domain Controllers</a:t>
            </a:r>
          </a:p>
        </p:txBody>
      </p:sp>
    </p:spTree>
    <p:extLst>
      <p:ext uri="{BB962C8B-B14F-4D97-AF65-F5344CB8AC3E}">
        <p14:creationId xmlns:p14="http://schemas.microsoft.com/office/powerpoint/2010/main" val="11275568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Customer background</a:t>
            </a:r>
            <a:br>
              <a:rPr lang="en-US">
                <a:solidFill>
                  <a:schemeClr val="bg1"/>
                </a:solidFill>
              </a:rPr>
            </a:br>
            <a:r>
              <a:rPr lang="en-US" sz="3236" i="1" err="1">
                <a:solidFill>
                  <a:schemeClr val="bg1"/>
                </a:solidFill>
              </a:rPr>
              <a:t>FusionTomo</a:t>
            </a:r>
            <a:r>
              <a:rPr lang="en-US" sz="3236" i="1">
                <a:solidFill>
                  <a:schemeClr val="bg1"/>
                </a:solidFill>
              </a:rPr>
              <a:t> Inc. - Corporate Snapshot</a:t>
            </a:r>
          </a:p>
        </p:txBody>
      </p:sp>
      <p:sp>
        <p:nvSpPr>
          <p:cNvPr id="3" name="Content Placeholder 2"/>
          <p:cNvSpPr>
            <a:spLocks noGrp="1"/>
          </p:cNvSpPr>
          <p:nvPr>
            <p:ph sz="quarter" idx="10"/>
          </p:nvPr>
        </p:nvSpPr>
        <p:spPr>
          <a:xfrm>
            <a:off x="268934" y="1470371"/>
            <a:ext cx="9480433" cy="4142673"/>
          </a:xfrm>
        </p:spPr>
        <p:txBody>
          <a:bodyPr/>
          <a:lstStyle/>
          <a:p>
            <a:pPr>
              <a:spcAft>
                <a:spcPts val="600"/>
              </a:spcAft>
            </a:pPr>
            <a:r>
              <a:rPr lang="en-US" sz="2400" err="1">
                <a:solidFill>
                  <a:schemeClr val="bg1"/>
                </a:solidFill>
              </a:rPr>
              <a:t>FusionTomo</a:t>
            </a:r>
            <a:r>
              <a:rPr lang="en-US" sz="2400">
                <a:solidFill>
                  <a:schemeClr val="bg1"/>
                </a:solidFill>
              </a:rPr>
              <a:t> Inc. is the leading manufacturer, seller, distributor, and servicer of parts for Heating, Venting and Air-Conditioning (HVAC) systems. Their customer base includes some of the largest corporations and independent firms in the US.</a:t>
            </a:r>
          </a:p>
          <a:p>
            <a:pPr>
              <a:spcAft>
                <a:spcPts val="600"/>
              </a:spcAft>
            </a:pPr>
            <a:r>
              <a:rPr lang="en-US" sz="2400" err="1">
                <a:solidFill>
                  <a:schemeClr val="bg1"/>
                </a:solidFill>
              </a:rPr>
              <a:t>FusionTomo</a:t>
            </a:r>
            <a:r>
              <a:rPr lang="en-US" sz="2400">
                <a:solidFill>
                  <a:schemeClr val="bg1"/>
                </a:solidFill>
              </a:rPr>
              <a:t> specializes in the datacenter space, designing computer room air conditioning (CRAC) units and contracting in the planning of hyper-scale cloud provider datacenter cooling strategies. As such, the Research and Development group is one of the largest business units in the company.</a:t>
            </a:r>
          </a:p>
          <a:p>
            <a:r>
              <a:rPr lang="en-US" sz="2400">
                <a:solidFill>
                  <a:schemeClr val="bg1"/>
                </a:solidFill>
              </a:rPr>
              <a:t>There are 3 branch offices spread across the United States, and the corporate office and manufacturing facilities are in Austin.</a:t>
            </a:r>
          </a:p>
        </p:txBody>
      </p:sp>
      <p:pic>
        <p:nvPicPr>
          <p:cNvPr id="7" name="Picture 6" descr="StoreSimple_Buildings_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216" y="3281047"/>
            <a:ext cx="4689784" cy="3576953"/>
          </a:xfrm>
          <a:prstGeom prst="rect">
            <a:avLst/>
          </a:prstGeom>
        </p:spPr>
      </p:pic>
    </p:spTree>
    <p:extLst>
      <p:ext uri="{BB962C8B-B14F-4D97-AF65-F5344CB8AC3E}">
        <p14:creationId xmlns:p14="http://schemas.microsoft.com/office/powerpoint/2010/main" val="213940626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Virtual Network Gateway configuration details</a:t>
            </a:r>
          </a:p>
        </p:txBody>
      </p:sp>
      <p:sp>
        <p:nvSpPr>
          <p:cNvPr id="10" name="Rectangle 9"/>
          <p:cNvSpPr/>
          <p:nvPr/>
        </p:nvSpPr>
        <p:spPr bwMode="auto">
          <a:xfrm>
            <a:off x="9697078" y="5010675"/>
            <a:ext cx="899131" cy="9270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1" tIns="107577" rIns="134471" bIns="107577" numCol="1" spcCol="0" rtlCol="0" fromWordArt="0" anchor="t" anchorCtr="0" forceAA="0" compatLnSpc="1">
            <a:prstTxWarp prst="textNoShape">
              <a:avLst/>
            </a:prstTxWarp>
            <a:noAutofit/>
          </a:bodyPr>
          <a:lstStyle/>
          <a:p>
            <a:pPr algn="ctr" defTabSz="68551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a:xfrm>
            <a:off x="0" y="1310457"/>
            <a:ext cx="10270273" cy="3657540"/>
          </a:xfrm>
          <a:prstGeom prst="rect">
            <a:avLst/>
          </a:prstGeom>
        </p:spPr>
        <p:txBody>
          <a:bodyPr wrap="square">
            <a:spAutoFit/>
          </a:bodyPr>
          <a:lstStyle/>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Within Azure, create a virtual network gateway that will allow for connectivity to FusionTomo Inc.’s Austin office site and allow for connectivity for the three branch office sites via Site-to-Site connectivity. The gateway type is defined as VPN and the VPN type is defined as Route-based to allow for multiple Site-to-Site (S2S) connections.</a:t>
            </a:r>
          </a:p>
          <a:p>
            <a:pPr marL="285750" indent="-285750">
              <a:lnSpc>
                <a:spcPct val="106000"/>
              </a:lnSpc>
              <a:buFont typeface="Arial" panose="020B0604020202020204" pitchFamily="34" charset="0"/>
              <a:buChar char="•"/>
            </a:pPr>
            <a:endParaRPr lang="en-US" sz="2000">
              <a:solidFill>
                <a:schemeClr val="bg1"/>
              </a:solidFill>
              <a:latin typeface="Segoe UI" panose="020B0502040204020203" pitchFamily="34" charset="0"/>
              <a:ea typeface="Calibri" panose="020F0502020204030204" pitchFamily="34" charset="0"/>
              <a:cs typeface="Segoe UI" panose="020B0502040204020203" pitchFamily="34" charset="0"/>
            </a:endParaRPr>
          </a:p>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Route-based VPN Gateway must be the choice here for the option of multiple gateway Internet Protocol Security (IPsec) tunnels. The Gateway SKU needs to be the correct choice as well. In this scenario, a Standard gateway would suffice for the tunnels needed and the bandwidth options. FusionTomo can scale up the gateways to High Performance if needed with a simple PowerShell command.</a:t>
            </a:r>
          </a:p>
          <a:p>
            <a:pPr marL="285750" indent="-285750">
              <a:lnSpc>
                <a:spcPct val="106000"/>
              </a:lnSpc>
              <a:buFont typeface="Arial" panose="020B0604020202020204" pitchFamily="34" charset="0"/>
              <a:buChar char="•"/>
            </a:pPr>
            <a:endParaRPr lang="en-US" sz="2000">
              <a:solidFill>
                <a:schemeClr val="bg1"/>
              </a:solidFill>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413248809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Storage details</a:t>
            </a:r>
          </a:p>
        </p:txBody>
      </p:sp>
      <p:sp>
        <p:nvSpPr>
          <p:cNvPr id="10" name="Rectangle 9"/>
          <p:cNvSpPr/>
          <p:nvPr/>
        </p:nvSpPr>
        <p:spPr bwMode="auto">
          <a:xfrm>
            <a:off x="9697078" y="5010675"/>
            <a:ext cx="899131" cy="9270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1" tIns="107577" rIns="134471" bIns="107577" numCol="1" spcCol="0" rtlCol="0" fromWordArt="0" anchor="t" anchorCtr="0" forceAA="0" compatLnSpc="1">
            <a:prstTxWarp prst="textNoShape">
              <a:avLst/>
            </a:prstTxWarp>
            <a:noAutofit/>
          </a:bodyPr>
          <a:lstStyle/>
          <a:p>
            <a:pPr algn="ctr" defTabSz="68551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a:xfrm>
            <a:off x="0" y="1310457"/>
            <a:ext cx="10437541" cy="4659737"/>
          </a:xfrm>
          <a:prstGeom prst="rect">
            <a:avLst/>
          </a:prstGeom>
        </p:spPr>
        <p:txBody>
          <a:bodyPr wrap="square">
            <a:spAutoFit/>
          </a:bodyPr>
          <a:lstStyle/>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Moving beyond using only one storage account is a must for FusionTomo.  The sub-optimal storage configurations at FusionTomo, such as 40 disks in a single storage account, or creating a single storage account per VM disk, are solved using managed disks. Managed disks remove the scalability limits associated with storage accounts, leaving the number of disks per subscription as the only remaining scale consideration.</a:t>
            </a:r>
          </a:p>
          <a:p>
            <a:pPr marL="285750" indent="-285750">
              <a:lnSpc>
                <a:spcPct val="106000"/>
              </a:lnSpc>
              <a:buFont typeface="Arial" panose="020B0604020202020204" pitchFamily="34" charset="0"/>
              <a:buChar char="•"/>
            </a:pPr>
            <a:endParaRPr lang="en-US" sz="2000">
              <a:solidFill>
                <a:schemeClr val="bg1"/>
              </a:solidFill>
              <a:latin typeface="Segoe UI" panose="020B0502040204020203" pitchFamily="34" charset="0"/>
              <a:ea typeface="Calibri" panose="020F0502020204030204" pitchFamily="34" charset="0"/>
              <a:cs typeface="Segoe UI" panose="020B0502040204020203" pitchFamily="34" charset="0"/>
            </a:endParaRPr>
          </a:p>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Managed disks only are available with the LRS resiliency option; however, the lack of platform replication is mitigated:</a:t>
            </a:r>
          </a:p>
          <a:p>
            <a:pPr marL="800100" lvl="1" indent="-34290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Second region deployed with the same workloads</a:t>
            </a:r>
          </a:p>
          <a:p>
            <a:pPr marL="800100" lvl="1" indent="-34290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Utilizing application-level replication (Active Directory and SQL)</a:t>
            </a:r>
          </a:p>
          <a:p>
            <a:pPr marL="800100" lvl="1" indent="-34290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Azure Backups of IaaS VMs, SQL and System State data</a:t>
            </a:r>
          </a:p>
          <a:p>
            <a:pPr marL="800100" lvl="1" indent="-342900">
              <a:lnSpc>
                <a:spcPct val="106000"/>
              </a:lnSpc>
              <a:buFont typeface="Arial" panose="020B0604020202020204" pitchFamily="34" charset="0"/>
              <a:buChar char="•"/>
            </a:pPr>
            <a:endParaRPr lang="en-US" sz="2000">
              <a:solidFill>
                <a:schemeClr val="bg1"/>
              </a:solidFill>
              <a:latin typeface="Segoe UI" panose="020B0502040204020203" pitchFamily="34" charset="0"/>
              <a:ea typeface="Calibri" panose="020F0502020204030204" pitchFamily="34" charset="0"/>
              <a:cs typeface="Segoe UI" panose="020B0502040204020203" pitchFamily="34" charset="0"/>
            </a:endParaRPr>
          </a:p>
          <a:p>
            <a:pPr marL="342900" indent="-34290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Managed Disks honor Availability Sets, so this ensures that VMs in an Availability Sets will not have their storage backend fail for multiple VMs at the same time. </a:t>
            </a:r>
          </a:p>
        </p:txBody>
      </p:sp>
    </p:spTree>
    <p:extLst>
      <p:ext uri="{BB962C8B-B14F-4D97-AF65-F5344CB8AC3E}">
        <p14:creationId xmlns:p14="http://schemas.microsoft.com/office/powerpoint/2010/main" val="341882806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Preferred Storage Approach</a:t>
            </a:r>
          </a:p>
        </p:txBody>
      </p:sp>
      <p:sp>
        <p:nvSpPr>
          <p:cNvPr id="3" name="Rectangle 2"/>
          <p:cNvSpPr/>
          <p:nvPr/>
        </p:nvSpPr>
        <p:spPr bwMode="auto">
          <a:xfrm>
            <a:off x="869394" y="1638570"/>
            <a:ext cx="3402940" cy="18330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369" y="1921501"/>
            <a:ext cx="805254" cy="805254"/>
          </a:xfrm>
          <a:prstGeom prst="rect">
            <a:avLst/>
          </a:prstGeom>
        </p:spPr>
      </p:pic>
      <p:sp>
        <p:nvSpPr>
          <p:cNvPr id="23" name="TextBox 22"/>
          <p:cNvSpPr txBox="1"/>
          <p:nvPr/>
        </p:nvSpPr>
        <p:spPr>
          <a:xfrm>
            <a:off x="1090963" y="2715479"/>
            <a:ext cx="714397" cy="332399"/>
          </a:xfrm>
          <a:prstGeom prst="rect">
            <a:avLst/>
          </a:prstGeom>
          <a:noFill/>
        </p:spPr>
        <p:txBody>
          <a:bodyPr wrap="square" lIns="0" tIns="0" rIns="0" bIns="0" rtlCol="0">
            <a:spAutoFit/>
          </a:bodyPr>
          <a:lstStyle/>
          <a:p>
            <a:pPr algn="ctr">
              <a:lnSpc>
                <a:spcPct val="90000"/>
              </a:lnSpc>
              <a:spcAft>
                <a:spcPts val="600"/>
              </a:spcAft>
            </a:pPr>
            <a:r>
              <a:rPr lang="en-US" sz="1200" b="1">
                <a:solidFill>
                  <a:prstClr val="black"/>
                </a:solidFill>
                <a:latin typeface="Calibri" panose="020F0502020204030204"/>
              </a:rPr>
              <a:t>Domain Controllers</a:t>
            </a:r>
          </a:p>
        </p:txBody>
      </p:sp>
      <p:pic>
        <p:nvPicPr>
          <p:cNvPr id="28" name="Snagit_PPTE71"/>
          <p:cNvPicPr>
            <a:picLocks noChangeAspect="1"/>
          </p:cNvPicPr>
          <p:nvPr/>
        </p:nvPicPr>
        <p:blipFill>
          <a:blip r:embed="rId4" cstate="print">
            <a:clrChange>
              <a:clrFrom>
                <a:srgbClr val="1B348E"/>
              </a:clrFrom>
              <a:clrTo>
                <a:srgbClr val="1B348E">
                  <a:alpha val="0"/>
                </a:srgbClr>
              </a:clrTo>
            </a:clrChange>
            <a:extLst>
              <a:ext uri="{28A0092B-C50C-407E-A947-70E740481C1C}">
                <a14:useLocalDpi xmlns:a14="http://schemas.microsoft.com/office/drawing/2010/main" val="0"/>
              </a:ext>
            </a:extLst>
          </a:blip>
          <a:stretch>
            <a:fillRect/>
          </a:stretch>
        </p:blipFill>
        <p:spPr>
          <a:xfrm>
            <a:off x="2233911" y="1981473"/>
            <a:ext cx="413481" cy="355137"/>
          </a:xfrm>
          <a:prstGeom prst="rect">
            <a:avLst/>
          </a:prstGeom>
        </p:spPr>
      </p:pic>
      <p:sp>
        <p:nvSpPr>
          <p:cNvPr id="29" name="TextBox 28"/>
          <p:cNvSpPr txBox="1"/>
          <p:nvPr/>
        </p:nvSpPr>
        <p:spPr>
          <a:xfrm>
            <a:off x="2700309" y="2034391"/>
            <a:ext cx="399368" cy="249299"/>
          </a:xfrm>
          <a:prstGeom prst="rect">
            <a:avLst/>
          </a:prstGeom>
          <a:noFill/>
        </p:spPr>
        <p:txBody>
          <a:bodyPr wrap="square" lIns="0" tIns="0" rIns="0" bIns="0" rtlCol="0">
            <a:spAutoFit/>
          </a:bodyPr>
          <a:lstStyle/>
          <a:p>
            <a:pPr algn="ctr">
              <a:lnSpc>
                <a:spcPct val="90000"/>
              </a:lnSpc>
              <a:spcAft>
                <a:spcPts val="600"/>
              </a:spcAft>
            </a:pPr>
            <a:r>
              <a:rPr lang="en-US">
                <a:solidFill>
                  <a:prstClr val="black"/>
                </a:solidFill>
                <a:latin typeface="Calibri" panose="020F0502020204030204"/>
              </a:rPr>
              <a:t>C:\</a:t>
            </a:r>
          </a:p>
        </p:txBody>
      </p:sp>
      <p:pic>
        <p:nvPicPr>
          <p:cNvPr id="30" name="Snagit_PPTE71"/>
          <p:cNvPicPr>
            <a:picLocks noChangeAspect="1"/>
          </p:cNvPicPr>
          <p:nvPr/>
        </p:nvPicPr>
        <p:blipFill>
          <a:blip r:embed="rId4" cstate="print">
            <a:clrChange>
              <a:clrFrom>
                <a:srgbClr val="1B348E"/>
              </a:clrFrom>
              <a:clrTo>
                <a:srgbClr val="1B348E">
                  <a:alpha val="0"/>
                </a:srgbClr>
              </a:clrTo>
            </a:clrChange>
            <a:extLst>
              <a:ext uri="{28A0092B-C50C-407E-A947-70E740481C1C}">
                <a14:useLocalDpi xmlns:a14="http://schemas.microsoft.com/office/drawing/2010/main" val="0"/>
              </a:ext>
            </a:extLst>
          </a:blip>
          <a:stretch>
            <a:fillRect/>
          </a:stretch>
        </p:blipFill>
        <p:spPr>
          <a:xfrm>
            <a:off x="2233911" y="2476590"/>
            <a:ext cx="413481" cy="355137"/>
          </a:xfrm>
          <a:prstGeom prst="rect">
            <a:avLst/>
          </a:prstGeom>
        </p:spPr>
      </p:pic>
      <p:sp>
        <p:nvSpPr>
          <p:cNvPr id="31" name="TextBox 30"/>
          <p:cNvSpPr txBox="1"/>
          <p:nvPr/>
        </p:nvSpPr>
        <p:spPr>
          <a:xfrm>
            <a:off x="2700309" y="2529508"/>
            <a:ext cx="399368" cy="249299"/>
          </a:xfrm>
          <a:prstGeom prst="rect">
            <a:avLst/>
          </a:prstGeom>
          <a:noFill/>
        </p:spPr>
        <p:txBody>
          <a:bodyPr wrap="square" lIns="0" tIns="0" rIns="0" bIns="0" rtlCol="0">
            <a:spAutoFit/>
          </a:bodyPr>
          <a:lstStyle/>
          <a:p>
            <a:pPr algn="ctr">
              <a:lnSpc>
                <a:spcPct val="90000"/>
              </a:lnSpc>
              <a:spcAft>
                <a:spcPts val="600"/>
              </a:spcAft>
            </a:pPr>
            <a:r>
              <a:rPr lang="en-US">
                <a:solidFill>
                  <a:prstClr val="black"/>
                </a:solidFill>
                <a:latin typeface="Calibri" panose="020F0502020204030204"/>
              </a:rPr>
              <a:t>F:\</a:t>
            </a:r>
          </a:p>
        </p:txBody>
      </p:sp>
      <p:sp>
        <p:nvSpPr>
          <p:cNvPr id="4" name="Callout: Line 3"/>
          <p:cNvSpPr/>
          <p:nvPr/>
        </p:nvSpPr>
        <p:spPr bwMode="auto">
          <a:xfrm>
            <a:off x="3443968" y="1858474"/>
            <a:ext cx="647700" cy="300566"/>
          </a:xfrm>
          <a:prstGeom prst="borderCallout1">
            <a:avLst>
              <a:gd name="adj1" fmla="val -441"/>
              <a:gd name="adj2" fmla="val -245"/>
              <a:gd name="adj3" fmla="val 85740"/>
              <a:gd name="adj4" fmla="val -53365"/>
            </a:avLst>
          </a:prstGeom>
          <a:solidFill>
            <a:srgbClr val="FF0000"/>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a:gradFill>
                  <a:gsLst>
                    <a:gs pos="0">
                      <a:srgbClr val="FFFFFF"/>
                    </a:gs>
                    <a:gs pos="100000">
                      <a:srgbClr val="FFFFFF"/>
                    </a:gs>
                  </a:gsLst>
                  <a:lin ang="5400000" scaled="0"/>
                </a:gradFill>
                <a:ea typeface="Segoe UI" pitchFamily="34" charset="0"/>
                <a:cs typeface="Segoe UI" pitchFamily="34" charset="0"/>
              </a:rPr>
              <a:t>OS</a:t>
            </a:r>
          </a:p>
        </p:txBody>
      </p:sp>
      <p:sp>
        <p:nvSpPr>
          <p:cNvPr id="32" name="Callout: Line 31"/>
          <p:cNvSpPr/>
          <p:nvPr/>
        </p:nvSpPr>
        <p:spPr bwMode="auto">
          <a:xfrm>
            <a:off x="3435311" y="2353591"/>
            <a:ext cx="717032" cy="321617"/>
          </a:xfrm>
          <a:prstGeom prst="borderCallout1">
            <a:avLst>
              <a:gd name="adj1" fmla="val -441"/>
              <a:gd name="adj2" fmla="val -245"/>
              <a:gd name="adj3" fmla="val 77842"/>
              <a:gd name="adj4" fmla="val -46280"/>
            </a:avLst>
          </a:prstGeom>
          <a:solidFill>
            <a:srgbClr val="FF0000"/>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b="1">
                <a:gradFill>
                  <a:gsLst>
                    <a:gs pos="0">
                      <a:srgbClr val="FFFFFF"/>
                    </a:gs>
                    <a:gs pos="100000">
                      <a:srgbClr val="FFFFFF"/>
                    </a:gs>
                  </a:gsLst>
                  <a:lin ang="5400000" scaled="0"/>
                </a:gradFill>
                <a:ea typeface="Segoe UI" pitchFamily="34" charset="0"/>
                <a:cs typeface="Segoe UI" pitchFamily="34" charset="0"/>
              </a:rPr>
              <a:t>Database/Logs</a:t>
            </a:r>
          </a:p>
        </p:txBody>
      </p:sp>
      <p:sp>
        <p:nvSpPr>
          <p:cNvPr id="33" name="TextBox 32"/>
          <p:cNvSpPr txBox="1"/>
          <p:nvPr/>
        </p:nvSpPr>
        <p:spPr>
          <a:xfrm>
            <a:off x="1255150" y="3061717"/>
            <a:ext cx="2631427"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a:gradFill>
                  <a:gsLst>
                    <a:gs pos="2917">
                      <a:schemeClr val="tx1"/>
                    </a:gs>
                    <a:gs pos="30000">
                      <a:schemeClr val="tx1"/>
                    </a:gs>
                  </a:gsLst>
                  <a:lin ang="5400000" scaled="0"/>
                </a:gradFill>
              </a:rPr>
              <a:t>Premium Managed Disks</a:t>
            </a:r>
          </a:p>
        </p:txBody>
      </p:sp>
      <p:sp>
        <p:nvSpPr>
          <p:cNvPr id="34" name="Rectangle 33"/>
          <p:cNvSpPr/>
          <p:nvPr/>
        </p:nvSpPr>
        <p:spPr bwMode="auto">
          <a:xfrm>
            <a:off x="4410197" y="1636974"/>
            <a:ext cx="3402940" cy="18330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TextBox 35"/>
          <p:cNvSpPr txBox="1"/>
          <p:nvPr/>
        </p:nvSpPr>
        <p:spPr>
          <a:xfrm>
            <a:off x="4566981" y="2715185"/>
            <a:ext cx="695071" cy="332399"/>
          </a:xfrm>
          <a:prstGeom prst="rect">
            <a:avLst/>
          </a:prstGeom>
          <a:noFill/>
        </p:spPr>
        <p:txBody>
          <a:bodyPr wrap="square" lIns="0" tIns="0" rIns="0" bIns="0" rtlCol="0">
            <a:spAutoFit/>
          </a:bodyPr>
          <a:lstStyle/>
          <a:p>
            <a:pPr algn="ctr">
              <a:lnSpc>
                <a:spcPct val="90000"/>
              </a:lnSpc>
              <a:spcAft>
                <a:spcPts val="600"/>
              </a:spcAft>
            </a:pPr>
            <a:r>
              <a:rPr lang="en-US" sz="1200" b="1">
                <a:solidFill>
                  <a:prstClr val="black"/>
                </a:solidFill>
                <a:latin typeface="Calibri" panose="020F0502020204030204"/>
              </a:rPr>
              <a:t>Web VM Scale Set</a:t>
            </a:r>
          </a:p>
        </p:txBody>
      </p:sp>
      <p:pic>
        <p:nvPicPr>
          <p:cNvPr id="37" name="Snagit_PPTE71"/>
          <p:cNvPicPr>
            <a:picLocks noChangeAspect="1"/>
          </p:cNvPicPr>
          <p:nvPr/>
        </p:nvPicPr>
        <p:blipFill>
          <a:blip r:embed="rId4" cstate="print">
            <a:clrChange>
              <a:clrFrom>
                <a:srgbClr val="1B348E"/>
              </a:clrFrom>
              <a:clrTo>
                <a:srgbClr val="1B348E">
                  <a:alpha val="0"/>
                </a:srgbClr>
              </a:clrTo>
            </a:clrChange>
            <a:extLst>
              <a:ext uri="{28A0092B-C50C-407E-A947-70E740481C1C}">
                <a14:useLocalDpi xmlns:a14="http://schemas.microsoft.com/office/drawing/2010/main" val="0"/>
              </a:ext>
            </a:extLst>
          </a:blip>
          <a:stretch>
            <a:fillRect/>
          </a:stretch>
        </p:blipFill>
        <p:spPr>
          <a:xfrm>
            <a:off x="5787296" y="2104525"/>
            <a:ext cx="413481" cy="355137"/>
          </a:xfrm>
          <a:prstGeom prst="rect">
            <a:avLst/>
          </a:prstGeom>
        </p:spPr>
      </p:pic>
      <p:sp>
        <p:nvSpPr>
          <p:cNvPr id="38" name="TextBox 37"/>
          <p:cNvSpPr txBox="1"/>
          <p:nvPr/>
        </p:nvSpPr>
        <p:spPr>
          <a:xfrm>
            <a:off x="6253694" y="2157443"/>
            <a:ext cx="399368" cy="249299"/>
          </a:xfrm>
          <a:prstGeom prst="rect">
            <a:avLst/>
          </a:prstGeom>
          <a:noFill/>
        </p:spPr>
        <p:txBody>
          <a:bodyPr wrap="square" lIns="0" tIns="0" rIns="0" bIns="0" rtlCol="0">
            <a:spAutoFit/>
          </a:bodyPr>
          <a:lstStyle/>
          <a:p>
            <a:pPr algn="ctr">
              <a:lnSpc>
                <a:spcPct val="90000"/>
              </a:lnSpc>
              <a:spcAft>
                <a:spcPts val="600"/>
              </a:spcAft>
            </a:pPr>
            <a:r>
              <a:rPr lang="en-US">
                <a:solidFill>
                  <a:prstClr val="black"/>
                </a:solidFill>
                <a:latin typeface="Calibri" panose="020F0502020204030204"/>
              </a:rPr>
              <a:t>C:\</a:t>
            </a:r>
          </a:p>
        </p:txBody>
      </p:sp>
      <p:sp>
        <p:nvSpPr>
          <p:cNvPr id="41" name="Callout: Line 40"/>
          <p:cNvSpPr/>
          <p:nvPr/>
        </p:nvSpPr>
        <p:spPr bwMode="auto">
          <a:xfrm>
            <a:off x="6997353" y="1981526"/>
            <a:ext cx="647700" cy="300566"/>
          </a:xfrm>
          <a:prstGeom prst="borderCallout1">
            <a:avLst>
              <a:gd name="adj1" fmla="val -441"/>
              <a:gd name="adj2" fmla="val -245"/>
              <a:gd name="adj3" fmla="val 85740"/>
              <a:gd name="adj4" fmla="val -53365"/>
            </a:avLst>
          </a:prstGeom>
          <a:solidFill>
            <a:srgbClr val="FF0000"/>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a:gradFill>
                  <a:gsLst>
                    <a:gs pos="0">
                      <a:srgbClr val="FFFFFF"/>
                    </a:gs>
                    <a:gs pos="100000">
                      <a:srgbClr val="FFFFFF"/>
                    </a:gs>
                  </a:gsLst>
                  <a:lin ang="5400000" scaled="0"/>
                </a:gradFill>
                <a:ea typeface="Segoe UI" pitchFamily="34" charset="0"/>
                <a:cs typeface="Segoe UI" pitchFamily="34" charset="0"/>
              </a:rPr>
              <a:t>OS</a:t>
            </a:r>
          </a:p>
        </p:txBody>
      </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24371" y="1920740"/>
            <a:ext cx="780290" cy="780290"/>
          </a:xfrm>
          <a:prstGeom prst="rect">
            <a:avLst/>
          </a:prstGeom>
        </p:spPr>
      </p:pic>
      <p:sp>
        <p:nvSpPr>
          <p:cNvPr id="45" name="TextBox 44"/>
          <p:cNvSpPr txBox="1"/>
          <p:nvPr/>
        </p:nvSpPr>
        <p:spPr>
          <a:xfrm>
            <a:off x="5543145" y="2658448"/>
            <a:ext cx="1820465" cy="166199"/>
          </a:xfrm>
          <a:prstGeom prst="rect">
            <a:avLst/>
          </a:prstGeom>
          <a:noFill/>
        </p:spPr>
        <p:txBody>
          <a:bodyPr wrap="square" lIns="0" tIns="0" rIns="0" bIns="0" rtlCol="0">
            <a:spAutoFit/>
          </a:bodyPr>
          <a:lstStyle/>
          <a:p>
            <a:pPr algn="ctr">
              <a:lnSpc>
                <a:spcPct val="90000"/>
              </a:lnSpc>
              <a:spcAft>
                <a:spcPts val="600"/>
              </a:spcAft>
            </a:pPr>
            <a:r>
              <a:rPr lang="en-US" sz="1200">
                <a:solidFill>
                  <a:prstClr val="black"/>
                </a:solidFill>
                <a:latin typeface="Calibri" panose="020F0502020204030204"/>
              </a:rPr>
              <a:t>Data Disks Optional</a:t>
            </a:r>
          </a:p>
        </p:txBody>
      </p:sp>
      <p:sp>
        <p:nvSpPr>
          <p:cNvPr id="46" name="TextBox 45"/>
          <p:cNvSpPr txBox="1"/>
          <p:nvPr/>
        </p:nvSpPr>
        <p:spPr>
          <a:xfrm>
            <a:off x="1888540" y="2091312"/>
            <a:ext cx="359469" cy="172339"/>
          </a:xfrm>
          <a:prstGeom prst="rect">
            <a:avLst/>
          </a:prstGeom>
          <a:noFill/>
        </p:spPr>
        <p:txBody>
          <a:bodyPr wrap="square" lIns="0" tIns="0" rIns="0" bIns="0" rtlCol="0">
            <a:spAutoFit/>
          </a:bodyPr>
          <a:lstStyle/>
          <a:p>
            <a:pPr algn="ctr">
              <a:lnSpc>
                <a:spcPct val="90000"/>
              </a:lnSpc>
              <a:spcAft>
                <a:spcPts val="600"/>
              </a:spcAft>
            </a:pPr>
            <a:r>
              <a:rPr lang="en-US" sz="1200">
                <a:solidFill>
                  <a:prstClr val="black"/>
                </a:solidFill>
                <a:latin typeface="Calibri" panose="020F0502020204030204"/>
              </a:rPr>
              <a:t>P10</a:t>
            </a:r>
          </a:p>
        </p:txBody>
      </p:sp>
      <p:sp>
        <p:nvSpPr>
          <p:cNvPr id="47" name="TextBox 46"/>
          <p:cNvSpPr txBox="1"/>
          <p:nvPr/>
        </p:nvSpPr>
        <p:spPr>
          <a:xfrm>
            <a:off x="1878882" y="2560720"/>
            <a:ext cx="359469" cy="172339"/>
          </a:xfrm>
          <a:prstGeom prst="rect">
            <a:avLst/>
          </a:prstGeom>
          <a:noFill/>
        </p:spPr>
        <p:txBody>
          <a:bodyPr wrap="square" lIns="0" tIns="0" rIns="0" bIns="0" rtlCol="0">
            <a:spAutoFit/>
          </a:bodyPr>
          <a:lstStyle/>
          <a:p>
            <a:pPr algn="ctr">
              <a:lnSpc>
                <a:spcPct val="90000"/>
              </a:lnSpc>
              <a:spcAft>
                <a:spcPts val="600"/>
              </a:spcAft>
            </a:pPr>
            <a:r>
              <a:rPr lang="en-US" sz="1200">
                <a:solidFill>
                  <a:prstClr val="black"/>
                </a:solidFill>
                <a:latin typeface="Calibri" panose="020F0502020204030204"/>
              </a:rPr>
              <a:t>P10</a:t>
            </a:r>
          </a:p>
        </p:txBody>
      </p:sp>
      <p:sp>
        <p:nvSpPr>
          <p:cNvPr id="48" name="TextBox 47"/>
          <p:cNvSpPr txBox="1"/>
          <p:nvPr/>
        </p:nvSpPr>
        <p:spPr>
          <a:xfrm>
            <a:off x="5443005" y="2209964"/>
            <a:ext cx="359469" cy="172339"/>
          </a:xfrm>
          <a:prstGeom prst="rect">
            <a:avLst/>
          </a:prstGeom>
          <a:noFill/>
        </p:spPr>
        <p:txBody>
          <a:bodyPr wrap="square" lIns="0" tIns="0" rIns="0" bIns="0" rtlCol="0">
            <a:spAutoFit/>
          </a:bodyPr>
          <a:lstStyle/>
          <a:p>
            <a:pPr algn="ctr">
              <a:lnSpc>
                <a:spcPct val="90000"/>
              </a:lnSpc>
              <a:spcAft>
                <a:spcPts val="600"/>
              </a:spcAft>
            </a:pPr>
            <a:r>
              <a:rPr lang="en-US" sz="1200">
                <a:solidFill>
                  <a:prstClr val="black"/>
                </a:solidFill>
                <a:latin typeface="Calibri" panose="020F0502020204030204"/>
              </a:rPr>
              <a:t>P10</a:t>
            </a:r>
          </a:p>
        </p:txBody>
      </p:sp>
      <p:sp>
        <p:nvSpPr>
          <p:cNvPr id="49" name="Rectangle 48"/>
          <p:cNvSpPr/>
          <p:nvPr/>
        </p:nvSpPr>
        <p:spPr bwMode="auto">
          <a:xfrm>
            <a:off x="2473327" y="3703562"/>
            <a:ext cx="3780367" cy="216384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4303" y="3986493"/>
            <a:ext cx="805254" cy="805254"/>
          </a:xfrm>
          <a:prstGeom prst="rect">
            <a:avLst/>
          </a:prstGeom>
        </p:spPr>
      </p:pic>
      <p:sp>
        <p:nvSpPr>
          <p:cNvPr id="51" name="TextBox 50"/>
          <p:cNvSpPr txBox="1"/>
          <p:nvPr/>
        </p:nvSpPr>
        <p:spPr>
          <a:xfrm>
            <a:off x="2689394" y="4780938"/>
            <a:ext cx="695071" cy="332399"/>
          </a:xfrm>
          <a:prstGeom prst="rect">
            <a:avLst/>
          </a:prstGeom>
          <a:noFill/>
        </p:spPr>
        <p:txBody>
          <a:bodyPr wrap="square" lIns="0" tIns="0" rIns="0" bIns="0" rtlCol="0">
            <a:spAutoFit/>
          </a:bodyPr>
          <a:lstStyle/>
          <a:p>
            <a:pPr algn="ctr">
              <a:lnSpc>
                <a:spcPct val="90000"/>
              </a:lnSpc>
              <a:spcAft>
                <a:spcPts val="600"/>
              </a:spcAft>
            </a:pPr>
            <a:r>
              <a:rPr lang="en-US" sz="1200" b="1">
                <a:solidFill>
                  <a:prstClr val="black"/>
                </a:solidFill>
                <a:latin typeface="Calibri" panose="020F0502020204030204"/>
              </a:rPr>
              <a:t>SQL Servers</a:t>
            </a:r>
          </a:p>
        </p:txBody>
      </p:sp>
      <p:pic>
        <p:nvPicPr>
          <p:cNvPr id="52" name="Snagit_PPTE71"/>
          <p:cNvPicPr>
            <a:picLocks noChangeAspect="1"/>
          </p:cNvPicPr>
          <p:nvPr/>
        </p:nvPicPr>
        <p:blipFill>
          <a:blip r:embed="rId4" cstate="print">
            <a:clrChange>
              <a:clrFrom>
                <a:srgbClr val="1B348E"/>
              </a:clrFrom>
              <a:clrTo>
                <a:srgbClr val="1B348E">
                  <a:alpha val="0"/>
                </a:srgbClr>
              </a:clrTo>
            </a:clrChange>
            <a:extLst>
              <a:ext uri="{28A0092B-C50C-407E-A947-70E740481C1C}">
                <a14:useLocalDpi xmlns:a14="http://schemas.microsoft.com/office/drawing/2010/main" val="0"/>
              </a:ext>
            </a:extLst>
          </a:blip>
          <a:stretch>
            <a:fillRect/>
          </a:stretch>
        </p:blipFill>
        <p:spPr>
          <a:xfrm>
            <a:off x="3837845" y="4046465"/>
            <a:ext cx="413481" cy="355137"/>
          </a:xfrm>
          <a:prstGeom prst="rect">
            <a:avLst/>
          </a:prstGeom>
        </p:spPr>
      </p:pic>
      <p:sp>
        <p:nvSpPr>
          <p:cNvPr id="53" name="TextBox 52"/>
          <p:cNvSpPr txBox="1"/>
          <p:nvPr/>
        </p:nvSpPr>
        <p:spPr>
          <a:xfrm>
            <a:off x="4304243" y="4099383"/>
            <a:ext cx="399368" cy="249299"/>
          </a:xfrm>
          <a:prstGeom prst="rect">
            <a:avLst/>
          </a:prstGeom>
          <a:noFill/>
        </p:spPr>
        <p:txBody>
          <a:bodyPr wrap="square" lIns="0" tIns="0" rIns="0" bIns="0" rtlCol="0">
            <a:spAutoFit/>
          </a:bodyPr>
          <a:lstStyle/>
          <a:p>
            <a:pPr algn="ctr">
              <a:lnSpc>
                <a:spcPct val="90000"/>
              </a:lnSpc>
              <a:spcAft>
                <a:spcPts val="600"/>
              </a:spcAft>
            </a:pPr>
            <a:r>
              <a:rPr lang="en-US">
                <a:solidFill>
                  <a:prstClr val="black"/>
                </a:solidFill>
                <a:latin typeface="Calibri" panose="020F0502020204030204"/>
              </a:rPr>
              <a:t>C:\</a:t>
            </a:r>
          </a:p>
        </p:txBody>
      </p:sp>
      <p:pic>
        <p:nvPicPr>
          <p:cNvPr id="54" name="Snagit_PPTE71"/>
          <p:cNvPicPr>
            <a:picLocks noChangeAspect="1"/>
          </p:cNvPicPr>
          <p:nvPr/>
        </p:nvPicPr>
        <p:blipFill>
          <a:blip r:embed="rId4" cstate="print">
            <a:clrChange>
              <a:clrFrom>
                <a:srgbClr val="1B348E"/>
              </a:clrFrom>
              <a:clrTo>
                <a:srgbClr val="1B348E">
                  <a:alpha val="0"/>
                </a:srgbClr>
              </a:clrTo>
            </a:clrChange>
            <a:extLst>
              <a:ext uri="{28A0092B-C50C-407E-A947-70E740481C1C}">
                <a14:useLocalDpi xmlns:a14="http://schemas.microsoft.com/office/drawing/2010/main" val="0"/>
              </a:ext>
            </a:extLst>
          </a:blip>
          <a:stretch>
            <a:fillRect/>
          </a:stretch>
        </p:blipFill>
        <p:spPr>
          <a:xfrm>
            <a:off x="3837845" y="4541582"/>
            <a:ext cx="413481" cy="355137"/>
          </a:xfrm>
          <a:prstGeom prst="rect">
            <a:avLst/>
          </a:prstGeom>
        </p:spPr>
      </p:pic>
      <p:sp>
        <p:nvSpPr>
          <p:cNvPr id="55" name="TextBox 54"/>
          <p:cNvSpPr txBox="1"/>
          <p:nvPr/>
        </p:nvSpPr>
        <p:spPr>
          <a:xfrm>
            <a:off x="4304243" y="4594500"/>
            <a:ext cx="399368" cy="249299"/>
          </a:xfrm>
          <a:prstGeom prst="rect">
            <a:avLst/>
          </a:prstGeom>
          <a:noFill/>
        </p:spPr>
        <p:txBody>
          <a:bodyPr wrap="square" lIns="0" tIns="0" rIns="0" bIns="0" rtlCol="0">
            <a:spAutoFit/>
          </a:bodyPr>
          <a:lstStyle/>
          <a:p>
            <a:pPr algn="ctr">
              <a:lnSpc>
                <a:spcPct val="90000"/>
              </a:lnSpc>
              <a:spcAft>
                <a:spcPts val="600"/>
              </a:spcAft>
            </a:pPr>
            <a:r>
              <a:rPr lang="en-US">
                <a:solidFill>
                  <a:prstClr val="black"/>
                </a:solidFill>
                <a:latin typeface="Calibri" panose="020F0502020204030204"/>
              </a:rPr>
              <a:t>F:\</a:t>
            </a:r>
          </a:p>
        </p:txBody>
      </p:sp>
      <p:sp>
        <p:nvSpPr>
          <p:cNvPr id="56" name="Callout: Line 55"/>
          <p:cNvSpPr/>
          <p:nvPr/>
        </p:nvSpPr>
        <p:spPr bwMode="auto">
          <a:xfrm>
            <a:off x="5047902" y="3923466"/>
            <a:ext cx="647700" cy="300566"/>
          </a:xfrm>
          <a:prstGeom prst="borderCallout1">
            <a:avLst>
              <a:gd name="adj1" fmla="val -441"/>
              <a:gd name="adj2" fmla="val -245"/>
              <a:gd name="adj3" fmla="val 85740"/>
              <a:gd name="adj4" fmla="val -53365"/>
            </a:avLst>
          </a:prstGeom>
          <a:solidFill>
            <a:srgbClr val="FF0000"/>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a:gradFill>
                  <a:gsLst>
                    <a:gs pos="0">
                      <a:srgbClr val="FFFFFF"/>
                    </a:gs>
                    <a:gs pos="100000">
                      <a:srgbClr val="FFFFFF"/>
                    </a:gs>
                  </a:gsLst>
                  <a:lin ang="5400000" scaled="0"/>
                </a:gradFill>
                <a:ea typeface="Segoe UI" pitchFamily="34" charset="0"/>
                <a:cs typeface="Segoe UI" pitchFamily="34" charset="0"/>
              </a:rPr>
              <a:t>OS</a:t>
            </a:r>
          </a:p>
        </p:txBody>
      </p:sp>
      <p:sp>
        <p:nvSpPr>
          <p:cNvPr id="57" name="Callout: Line 56"/>
          <p:cNvSpPr/>
          <p:nvPr/>
        </p:nvSpPr>
        <p:spPr bwMode="auto">
          <a:xfrm>
            <a:off x="5039245" y="4418583"/>
            <a:ext cx="717032" cy="321617"/>
          </a:xfrm>
          <a:prstGeom prst="borderCallout1">
            <a:avLst>
              <a:gd name="adj1" fmla="val -441"/>
              <a:gd name="adj2" fmla="val -245"/>
              <a:gd name="adj3" fmla="val 77842"/>
              <a:gd name="adj4" fmla="val -46280"/>
            </a:avLst>
          </a:prstGeom>
          <a:solidFill>
            <a:srgbClr val="FF0000"/>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b="1">
                <a:gradFill>
                  <a:gsLst>
                    <a:gs pos="0">
                      <a:srgbClr val="FFFFFF"/>
                    </a:gs>
                    <a:gs pos="100000">
                      <a:srgbClr val="FFFFFF"/>
                    </a:gs>
                  </a:gsLst>
                  <a:lin ang="5400000" scaled="0"/>
                </a:gradFill>
                <a:ea typeface="Segoe UI" pitchFamily="34" charset="0"/>
                <a:cs typeface="Segoe UI" pitchFamily="34" charset="0"/>
              </a:rPr>
              <a:t>Databases</a:t>
            </a:r>
          </a:p>
        </p:txBody>
      </p:sp>
      <p:sp>
        <p:nvSpPr>
          <p:cNvPr id="59" name="TextBox 58"/>
          <p:cNvSpPr txBox="1"/>
          <p:nvPr/>
        </p:nvSpPr>
        <p:spPr>
          <a:xfrm>
            <a:off x="3492474" y="4156304"/>
            <a:ext cx="359469" cy="172339"/>
          </a:xfrm>
          <a:prstGeom prst="rect">
            <a:avLst/>
          </a:prstGeom>
          <a:noFill/>
        </p:spPr>
        <p:txBody>
          <a:bodyPr wrap="square" lIns="0" tIns="0" rIns="0" bIns="0" rtlCol="0">
            <a:spAutoFit/>
          </a:bodyPr>
          <a:lstStyle/>
          <a:p>
            <a:pPr algn="ctr">
              <a:lnSpc>
                <a:spcPct val="90000"/>
              </a:lnSpc>
              <a:spcAft>
                <a:spcPts val="600"/>
              </a:spcAft>
            </a:pPr>
            <a:r>
              <a:rPr lang="en-US" sz="1200">
                <a:solidFill>
                  <a:prstClr val="black"/>
                </a:solidFill>
                <a:latin typeface="Calibri" panose="020F0502020204030204"/>
              </a:rPr>
              <a:t>P10</a:t>
            </a:r>
          </a:p>
        </p:txBody>
      </p:sp>
      <p:sp>
        <p:nvSpPr>
          <p:cNvPr id="60" name="TextBox 59"/>
          <p:cNvSpPr txBox="1"/>
          <p:nvPr/>
        </p:nvSpPr>
        <p:spPr>
          <a:xfrm>
            <a:off x="3482816" y="4625712"/>
            <a:ext cx="359469" cy="172339"/>
          </a:xfrm>
          <a:prstGeom prst="rect">
            <a:avLst/>
          </a:prstGeom>
          <a:noFill/>
        </p:spPr>
        <p:txBody>
          <a:bodyPr wrap="square" lIns="0" tIns="0" rIns="0" bIns="0" rtlCol="0">
            <a:spAutoFit/>
          </a:bodyPr>
          <a:lstStyle/>
          <a:p>
            <a:pPr algn="ctr">
              <a:lnSpc>
                <a:spcPct val="90000"/>
              </a:lnSpc>
              <a:spcAft>
                <a:spcPts val="600"/>
              </a:spcAft>
            </a:pPr>
            <a:r>
              <a:rPr lang="en-US" sz="1200">
                <a:solidFill>
                  <a:prstClr val="black"/>
                </a:solidFill>
                <a:latin typeface="Calibri" panose="020F0502020204030204"/>
              </a:rPr>
              <a:t>P20</a:t>
            </a:r>
          </a:p>
        </p:txBody>
      </p:sp>
      <p:pic>
        <p:nvPicPr>
          <p:cNvPr id="61" name="Snagit_PPTE71"/>
          <p:cNvPicPr>
            <a:picLocks noChangeAspect="1"/>
          </p:cNvPicPr>
          <p:nvPr/>
        </p:nvPicPr>
        <p:blipFill>
          <a:blip r:embed="rId4" cstate="print">
            <a:clrChange>
              <a:clrFrom>
                <a:srgbClr val="1B348E"/>
              </a:clrFrom>
              <a:clrTo>
                <a:srgbClr val="1B348E">
                  <a:alpha val="0"/>
                </a:srgbClr>
              </a:clrTo>
            </a:clrChange>
            <a:extLst>
              <a:ext uri="{28A0092B-C50C-407E-A947-70E740481C1C}">
                <a14:useLocalDpi xmlns:a14="http://schemas.microsoft.com/office/drawing/2010/main" val="0"/>
              </a:ext>
            </a:extLst>
          </a:blip>
          <a:stretch>
            <a:fillRect/>
          </a:stretch>
        </p:blipFill>
        <p:spPr>
          <a:xfrm>
            <a:off x="3841555" y="5026775"/>
            <a:ext cx="413481" cy="355137"/>
          </a:xfrm>
          <a:prstGeom prst="rect">
            <a:avLst/>
          </a:prstGeom>
        </p:spPr>
      </p:pic>
      <p:sp>
        <p:nvSpPr>
          <p:cNvPr id="62" name="TextBox 61"/>
          <p:cNvSpPr txBox="1"/>
          <p:nvPr/>
        </p:nvSpPr>
        <p:spPr>
          <a:xfrm>
            <a:off x="4307953" y="5079693"/>
            <a:ext cx="399368" cy="249299"/>
          </a:xfrm>
          <a:prstGeom prst="rect">
            <a:avLst/>
          </a:prstGeom>
          <a:noFill/>
        </p:spPr>
        <p:txBody>
          <a:bodyPr wrap="square" lIns="0" tIns="0" rIns="0" bIns="0" rtlCol="0">
            <a:spAutoFit/>
          </a:bodyPr>
          <a:lstStyle/>
          <a:p>
            <a:pPr algn="ctr">
              <a:lnSpc>
                <a:spcPct val="90000"/>
              </a:lnSpc>
              <a:spcAft>
                <a:spcPts val="600"/>
              </a:spcAft>
            </a:pPr>
            <a:r>
              <a:rPr lang="en-US">
                <a:solidFill>
                  <a:prstClr val="black"/>
                </a:solidFill>
                <a:latin typeface="Calibri" panose="020F0502020204030204"/>
              </a:rPr>
              <a:t>G:\</a:t>
            </a:r>
          </a:p>
        </p:txBody>
      </p:sp>
      <p:sp>
        <p:nvSpPr>
          <p:cNvPr id="63" name="Callout: Line 62"/>
          <p:cNvSpPr/>
          <p:nvPr/>
        </p:nvSpPr>
        <p:spPr bwMode="auto">
          <a:xfrm>
            <a:off x="5042955" y="4903776"/>
            <a:ext cx="717032" cy="321617"/>
          </a:xfrm>
          <a:prstGeom prst="borderCallout1">
            <a:avLst>
              <a:gd name="adj1" fmla="val -441"/>
              <a:gd name="adj2" fmla="val -245"/>
              <a:gd name="adj3" fmla="val 77842"/>
              <a:gd name="adj4" fmla="val -46280"/>
            </a:avLst>
          </a:prstGeom>
          <a:solidFill>
            <a:srgbClr val="FF0000"/>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b="1">
                <a:gradFill>
                  <a:gsLst>
                    <a:gs pos="0">
                      <a:srgbClr val="FFFFFF"/>
                    </a:gs>
                    <a:gs pos="100000">
                      <a:srgbClr val="FFFFFF"/>
                    </a:gs>
                  </a:gsLst>
                  <a:lin ang="5400000" scaled="0"/>
                </a:gradFill>
                <a:ea typeface="Segoe UI" pitchFamily="34" charset="0"/>
                <a:cs typeface="Segoe UI" pitchFamily="34" charset="0"/>
              </a:rPr>
              <a:t>Logs</a:t>
            </a:r>
          </a:p>
        </p:txBody>
      </p:sp>
      <p:sp>
        <p:nvSpPr>
          <p:cNvPr id="64" name="TextBox 63"/>
          <p:cNvSpPr txBox="1"/>
          <p:nvPr/>
        </p:nvSpPr>
        <p:spPr>
          <a:xfrm>
            <a:off x="3486526" y="5110905"/>
            <a:ext cx="359469" cy="172339"/>
          </a:xfrm>
          <a:prstGeom prst="rect">
            <a:avLst/>
          </a:prstGeom>
          <a:noFill/>
        </p:spPr>
        <p:txBody>
          <a:bodyPr wrap="square" lIns="0" tIns="0" rIns="0" bIns="0" rtlCol="0">
            <a:spAutoFit/>
          </a:bodyPr>
          <a:lstStyle/>
          <a:p>
            <a:pPr algn="ctr">
              <a:lnSpc>
                <a:spcPct val="90000"/>
              </a:lnSpc>
              <a:spcAft>
                <a:spcPts val="600"/>
              </a:spcAft>
            </a:pPr>
            <a:r>
              <a:rPr lang="en-US" sz="1200">
                <a:solidFill>
                  <a:prstClr val="black"/>
                </a:solidFill>
                <a:latin typeface="Calibri" panose="020F0502020204030204"/>
              </a:rPr>
              <a:t>P20</a:t>
            </a:r>
          </a:p>
        </p:txBody>
      </p:sp>
      <p:sp>
        <p:nvSpPr>
          <p:cNvPr id="65" name="Rectangle 64"/>
          <p:cNvSpPr/>
          <p:nvPr/>
        </p:nvSpPr>
        <p:spPr bwMode="auto">
          <a:xfrm>
            <a:off x="7969921" y="1636974"/>
            <a:ext cx="3393219" cy="18330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66" name="Pictur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30897" y="1919905"/>
            <a:ext cx="805254" cy="805254"/>
          </a:xfrm>
          <a:prstGeom prst="rect">
            <a:avLst/>
          </a:prstGeom>
        </p:spPr>
      </p:pic>
      <p:sp>
        <p:nvSpPr>
          <p:cNvPr id="67" name="TextBox 66"/>
          <p:cNvSpPr txBox="1"/>
          <p:nvPr/>
        </p:nvSpPr>
        <p:spPr>
          <a:xfrm>
            <a:off x="8185988" y="2714350"/>
            <a:ext cx="695071" cy="332399"/>
          </a:xfrm>
          <a:prstGeom prst="rect">
            <a:avLst/>
          </a:prstGeom>
          <a:noFill/>
        </p:spPr>
        <p:txBody>
          <a:bodyPr wrap="square" lIns="0" tIns="0" rIns="0" bIns="0" rtlCol="0">
            <a:spAutoFit/>
          </a:bodyPr>
          <a:lstStyle/>
          <a:p>
            <a:pPr algn="ctr">
              <a:lnSpc>
                <a:spcPct val="90000"/>
              </a:lnSpc>
              <a:spcAft>
                <a:spcPts val="600"/>
              </a:spcAft>
            </a:pPr>
            <a:r>
              <a:rPr lang="en-US" sz="1200" b="1">
                <a:solidFill>
                  <a:prstClr val="black"/>
                </a:solidFill>
                <a:latin typeface="Calibri" panose="020F0502020204030204"/>
              </a:rPr>
              <a:t>Legacy App</a:t>
            </a:r>
          </a:p>
        </p:txBody>
      </p:sp>
      <p:pic>
        <p:nvPicPr>
          <p:cNvPr id="68" name="Snagit_PPTE71"/>
          <p:cNvPicPr>
            <a:picLocks noChangeAspect="1"/>
          </p:cNvPicPr>
          <p:nvPr/>
        </p:nvPicPr>
        <p:blipFill>
          <a:blip r:embed="rId4" cstate="print">
            <a:clrChange>
              <a:clrFrom>
                <a:srgbClr val="1B348E"/>
              </a:clrFrom>
              <a:clrTo>
                <a:srgbClr val="1B348E">
                  <a:alpha val="0"/>
                </a:srgbClr>
              </a:clrTo>
            </a:clrChange>
            <a:extLst>
              <a:ext uri="{28A0092B-C50C-407E-A947-70E740481C1C}">
                <a14:useLocalDpi xmlns:a14="http://schemas.microsoft.com/office/drawing/2010/main" val="0"/>
              </a:ext>
            </a:extLst>
          </a:blip>
          <a:stretch>
            <a:fillRect/>
          </a:stretch>
        </p:blipFill>
        <p:spPr>
          <a:xfrm>
            <a:off x="9334439" y="1979877"/>
            <a:ext cx="413481" cy="355137"/>
          </a:xfrm>
          <a:prstGeom prst="rect">
            <a:avLst/>
          </a:prstGeom>
        </p:spPr>
      </p:pic>
      <p:sp>
        <p:nvSpPr>
          <p:cNvPr id="69" name="TextBox 68"/>
          <p:cNvSpPr txBox="1"/>
          <p:nvPr/>
        </p:nvSpPr>
        <p:spPr>
          <a:xfrm>
            <a:off x="9800837" y="2032795"/>
            <a:ext cx="399368" cy="249299"/>
          </a:xfrm>
          <a:prstGeom prst="rect">
            <a:avLst/>
          </a:prstGeom>
          <a:noFill/>
        </p:spPr>
        <p:txBody>
          <a:bodyPr wrap="square" lIns="0" tIns="0" rIns="0" bIns="0" rtlCol="0">
            <a:spAutoFit/>
          </a:bodyPr>
          <a:lstStyle/>
          <a:p>
            <a:pPr algn="ctr">
              <a:lnSpc>
                <a:spcPct val="90000"/>
              </a:lnSpc>
              <a:spcAft>
                <a:spcPts val="600"/>
              </a:spcAft>
            </a:pPr>
            <a:r>
              <a:rPr lang="en-US">
                <a:solidFill>
                  <a:prstClr val="black"/>
                </a:solidFill>
                <a:latin typeface="Calibri" panose="020F0502020204030204"/>
              </a:rPr>
              <a:t>C:\</a:t>
            </a:r>
          </a:p>
        </p:txBody>
      </p:sp>
      <p:pic>
        <p:nvPicPr>
          <p:cNvPr id="70" name="Snagit_PPTE71"/>
          <p:cNvPicPr>
            <a:picLocks noChangeAspect="1"/>
          </p:cNvPicPr>
          <p:nvPr/>
        </p:nvPicPr>
        <p:blipFill>
          <a:blip r:embed="rId4" cstate="print">
            <a:clrChange>
              <a:clrFrom>
                <a:srgbClr val="1B348E"/>
              </a:clrFrom>
              <a:clrTo>
                <a:srgbClr val="1B348E">
                  <a:alpha val="0"/>
                </a:srgbClr>
              </a:clrTo>
            </a:clrChange>
            <a:extLst>
              <a:ext uri="{28A0092B-C50C-407E-A947-70E740481C1C}">
                <a14:useLocalDpi xmlns:a14="http://schemas.microsoft.com/office/drawing/2010/main" val="0"/>
              </a:ext>
            </a:extLst>
          </a:blip>
          <a:stretch>
            <a:fillRect/>
          </a:stretch>
        </p:blipFill>
        <p:spPr>
          <a:xfrm>
            <a:off x="9334439" y="2474994"/>
            <a:ext cx="413481" cy="355137"/>
          </a:xfrm>
          <a:prstGeom prst="rect">
            <a:avLst/>
          </a:prstGeom>
        </p:spPr>
      </p:pic>
      <p:sp>
        <p:nvSpPr>
          <p:cNvPr id="71" name="TextBox 70"/>
          <p:cNvSpPr txBox="1"/>
          <p:nvPr/>
        </p:nvSpPr>
        <p:spPr>
          <a:xfrm>
            <a:off x="9800837" y="2527912"/>
            <a:ext cx="399368" cy="249299"/>
          </a:xfrm>
          <a:prstGeom prst="rect">
            <a:avLst/>
          </a:prstGeom>
          <a:noFill/>
        </p:spPr>
        <p:txBody>
          <a:bodyPr wrap="square" lIns="0" tIns="0" rIns="0" bIns="0" rtlCol="0">
            <a:spAutoFit/>
          </a:bodyPr>
          <a:lstStyle/>
          <a:p>
            <a:pPr algn="ctr">
              <a:lnSpc>
                <a:spcPct val="90000"/>
              </a:lnSpc>
              <a:spcAft>
                <a:spcPts val="600"/>
              </a:spcAft>
            </a:pPr>
            <a:r>
              <a:rPr lang="en-US">
                <a:solidFill>
                  <a:prstClr val="black"/>
                </a:solidFill>
                <a:latin typeface="Calibri" panose="020F0502020204030204"/>
              </a:rPr>
              <a:t>F:\</a:t>
            </a:r>
          </a:p>
        </p:txBody>
      </p:sp>
      <p:sp>
        <p:nvSpPr>
          <p:cNvPr id="72" name="Callout: Line 71"/>
          <p:cNvSpPr/>
          <p:nvPr/>
        </p:nvSpPr>
        <p:spPr bwMode="auto">
          <a:xfrm>
            <a:off x="10544496" y="1856878"/>
            <a:ext cx="647700" cy="300566"/>
          </a:xfrm>
          <a:prstGeom prst="borderCallout1">
            <a:avLst>
              <a:gd name="adj1" fmla="val -441"/>
              <a:gd name="adj2" fmla="val -245"/>
              <a:gd name="adj3" fmla="val 85740"/>
              <a:gd name="adj4" fmla="val -53365"/>
            </a:avLst>
          </a:prstGeom>
          <a:solidFill>
            <a:srgbClr val="FF0000"/>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a:gradFill>
                  <a:gsLst>
                    <a:gs pos="0">
                      <a:srgbClr val="FFFFFF"/>
                    </a:gs>
                    <a:gs pos="100000">
                      <a:srgbClr val="FFFFFF"/>
                    </a:gs>
                  </a:gsLst>
                  <a:lin ang="5400000" scaled="0"/>
                </a:gradFill>
                <a:ea typeface="Segoe UI" pitchFamily="34" charset="0"/>
                <a:cs typeface="Segoe UI" pitchFamily="34" charset="0"/>
              </a:rPr>
              <a:t>OS</a:t>
            </a:r>
          </a:p>
        </p:txBody>
      </p:sp>
      <p:sp>
        <p:nvSpPr>
          <p:cNvPr id="73" name="Callout: Line 72"/>
          <p:cNvSpPr/>
          <p:nvPr/>
        </p:nvSpPr>
        <p:spPr bwMode="auto">
          <a:xfrm>
            <a:off x="10535839" y="2351995"/>
            <a:ext cx="717032" cy="321617"/>
          </a:xfrm>
          <a:prstGeom prst="borderCallout1">
            <a:avLst>
              <a:gd name="adj1" fmla="val -441"/>
              <a:gd name="adj2" fmla="val -245"/>
              <a:gd name="adj3" fmla="val 77842"/>
              <a:gd name="adj4" fmla="val -46280"/>
            </a:avLst>
          </a:prstGeom>
          <a:solidFill>
            <a:srgbClr val="FF0000"/>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b="1">
                <a:gradFill>
                  <a:gsLst>
                    <a:gs pos="0">
                      <a:srgbClr val="FFFFFF"/>
                    </a:gs>
                    <a:gs pos="100000">
                      <a:srgbClr val="FFFFFF"/>
                    </a:gs>
                  </a:gsLst>
                  <a:lin ang="5400000" scaled="0"/>
                </a:gradFill>
                <a:ea typeface="Segoe UI" pitchFamily="34" charset="0"/>
                <a:cs typeface="Segoe UI" pitchFamily="34" charset="0"/>
              </a:rPr>
              <a:t>App</a:t>
            </a:r>
          </a:p>
          <a:p>
            <a:pPr algn="ctr" defTabSz="932472" fontAlgn="base">
              <a:lnSpc>
                <a:spcPct val="90000"/>
              </a:lnSpc>
              <a:spcBef>
                <a:spcPct val="0"/>
              </a:spcBef>
              <a:spcAft>
                <a:spcPct val="0"/>
              </a:spcAft>
            </a:pPr>
            <a:r>
              <a:rPr lang="en-US" sz="1100" b="1">
                <a:gradFill>
                  <a:gsLst>
                    <a:gs pos="0">
                      <a:srgbClr val="FFFFFF"/>
                    </a:gs>
                    <a:gs pos="100000">
                      <a:srgbClr val="FFFFFF"/>
                    </a:gs>
                  </a:gsLst>
                  <a:lin ang="5400000" scaled="0"/>
                </a:gradFill>
                <a:ea typeface="Segoe UI" pitchFamily="34" charset="0"/>
                <a:cs typeface="Segoe UI" pitchFamily="34" charset="0"/>
              </a:rPr>
              <a:t>Files</a:t>
            </a:r>
          </a:p>
        </p:txBody>
      </p:sp>
      <p:sp>
        <p:nvSpPr>
          <p:cNvPr id="74" name="TextBox 73"/>
          <p:cNvSpPr txBox="1"/>
          <p:nvPr/>
        </p:nvSpPr>
        <p:spPr>
          <a:xfrm>
            <a:off x="8989068" y="2089716"/>
            <a:ext cx="359469" cy="172339"/>
          </a:xfrm>
          <a:prstGeom prst="rect">
            <a:avLst/>
          </a:prstGeom>
          <a:noFill/>
        </p:spPr>
        <p:txBody>
          <a:bodyPr wrap="square" lIns="0" tIns="0" rIns="0" bIns="0" rtlCol="0">
            <a:spAutoFit/>
          </a:bodyPr>
          <a:lstStyle/>
          <a:p>
            <a:pPr algn="ctr">
              <a:lnSpc>
                <a:spcPct val="90000"/>
              </a:lnSpc>
              <a:spcAft>
                <a:spcPts val="600"/>
              </a:spcAft>
            </a:pPr>
            <a:r>
              <a:rPr lang="en-US" sz="1200">
                <a:solidFill>
                  <a:prstClr val="black"/>
                </a:solidFill>
                <a:latin typeface="Calibri" panose="020F0502020204030204"/>
              </a:rPr>
              <a:t>P10</a:t>
            </a:r>
          </a:p>
        </p:txBody>
      </p:sp>
      <p:sp>
        <p:nvSpPr>
          <p:cNvPr id="75" name="TextBox 74"/>
          <p:cNvSpPr txBox="1"/>
          <p:nvPr/>
        </p:nvSpPr>
        <p:spPr>
          <a:xfrm>
            <a:off x="8979410" y="2559124"/>
            <a:ext cx="359469" cy="172339"/>
          </a:xfrm>
          <a:prstGeom prst="rect">
            <a:avLst/>
          </a:prstGeom>
          <a:noFill/>
        </p:spPr>
        <p:txBody>
          <a:bodyPr wrap="square" lIns="0" tIns="0" rIns="0" bIns="0" rtlCol="0">
            <a:spAutoFit/>
          </a:bodyPr>
          <a:lstStyle/>
          <a:p>
            <a:pPr algn="ctr">
              <a:lnSpc>
                <a:spcPct val="90000"/>
              </a:lnSpc>
              <a:spcAft>
                <a:spcPts val="600"/>
              </a:spcAft>
            </a:pPr>
            <a:r>
              <a:rPr lang="en-US" sz="1200">
                <a:solidFill>
                  <a:prstClr val="black"/>
                </a:solidFill>
                <a:latin typeface="Calibri" panose="020F0502020204030204"/>
              </a:rPr>
              <a:t>P10</a:t>
            </a:r>
          </a:p>
        </p:txBody>
      </p:sp>
      <p:sp>
        <p:nvSpPr>
          <p:cNvPr id="77" name="TextBox 76"/>
          <p:cNvSpPr txBox="1"/>
          <p:nvPr/>
        </p:nvSpPr>
        <p:spPr>
          <a:xfrm>
            <a:off x="4885063" y="3060145"/>
            <a:ext cx="2631427"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a:gradFill>
                  <a:gsLst>
                    <a:gs pos="2917">
                      <a:schemeClr val="tx1"/>
                    </a:gs>
                    <a:gs pos="30000">
                      <a:schemeClr val="tx1"/>
                    </a:gs>
                  </a:gsLst>
                  <a:lin ang="5400000" scaled="0"/>
                </a:gradFill>
              </a:rPr>
              <a:t>Premium Managed Disks</a:t>
            </a:r>
          </a:p>
        </p:txBody>
      </p:sp>
      <p:sp>
        <p:nvSpPr>
          <p:cNvPr id="78" name="TextBox 77"/>
          <p:cNvSpPr txBox="1"/>
          <p:nvPr/>
        </p:nvSpPr>
        <p:spPr>
          <a:xfrm>
            <a:off x="8350816" y="3042838"/>
            <a:ext cx="2631427"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a:gradFill>
                  <a:gsLst>
                    <a:gs pos="2917">
                      <a:schemeClr val="tx1"/>
                    </a:gs>
                    <a:gs pos="30000">
                      <a:schemeClr val="tx1"/>
                    </a:gs>
                  </a:gsLst>
                  <a:lin ang="5400000" scaled="0"/>
                </a:gradFill>
              </a:rPr>
              <a:t>Premium Managed Disks</a:t>
            </a:r>
          </a:p>
        </p:txBody>
      </p:sp>
      <p:sp>
        <p:nvSpPr>
          <p:cNvPr id="79" name="TextBox 78"/>
          <p:cNvSpPr txBox="1"/>
          <p:nvPr/>
        </p:nvSpPr>
        <p:spPr>
          <a:xfrm>
            <a:off x="3046579" y="5439579"/>
            <a:ext cx="2631427"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a:gradFill>
                  <a:gsLst>
                    <a:gs pos="2917">
                      <a:schemeClr val="tx1"/>
                    </a:gs>
                    <a:gs pos="30000">
                      <a:schemeClr val="tx1"/>
                    </a:gs>
                  </a:gsLst>
                  <a:lin ang="5400000" scaled="0"/>
                </a:gradFill>
              </a:rPr>
              <a:t>Premium Managed Disks</a:t>
            </a:r>
          </a:p>
        </p:txBody>
      </p:sp>
      <p:sp>
        <p:nvSpPr>
          <p:cNvPr id="81" name="Rectangle 80"/>
          <p:cNvSpPr/>
          <p:nvPr/>
        </p:nvSpPr>
        <p:spPr bwMode="auto">
          <a:xfrm>
            <a:off x="6442447" y="3703562"/>
            <a:ext cx="5080769" cy="2510807"/>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b="1">
                <a:gradFill>
                  <a:gsLst>
                    <a:gs pos="0">
                      <a:srgbClr val="FFFFFF"/>
                    </a:gs>
                    <a:gs pos="100000">
                      <a:srgbClr val="FFFFFF"/>
                    </a:gs>
                  </a:gsLst>
                  <a:lin ang="5400000" scaled="0"/>
                </a:gradFill>
                <a:ea typeface="Segoe UI" pitchFamily="34" charset="0"/>
                <a:cs typeface="Segoe UI" pitchFamily="34" charset="0"/>
              </a:rPr>
              <a:t>Storage Considerations</a:t>
            </a:r>
          </a:p>
          <a:p>
            <a:pPr algn="ctr" defTabSz="932472" fontAlgn="base">
              <a:lnSpc>
                <a:spcPct val="90000"/>
              </a:lnSpc>
              <a:spcBef>
                <a:spcPct val="0"/>
              </a:spcBef>
              <a:spcAft>
                <a:spcPct val="0"/>
              </a:spcAft>
            </a:pPr>
            <a:endParaRPr lang="en-US" sz="1100">
              <a:gradFill>
                <a:gsLst>
                  <a:gs pos="0">
                    <a:srgbClr val="FFFFFF"/>
                  </a:gs>
                  <a:gs pos="100000">
                    <a:srgbClr val="FFFFFF"/>
                  </a:gs>
                </a:gsLst>
                <a:lin ang="5400000" scaled="0"/>
              </a:gra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US" sz="2000">
                <a:gradFill>
                  <a:gsLst>
                    <a:gs pos="0">
                      <a:srgbClr val="FFFFFF"/>
                    </a:gs>
                    <a:gs pos="100000">
                      <a:srgbClr val="FFFFFF"/>
                    </a:gs>
                  </a:gsLst>
                  <a:lin ang="5400000" scaled="0"/>
                </a:gradFill>
                <a:ea typeface="Segoe UI" pitchFamily="34" charset="0"/>
                <a:cs typeface="Segoe UI" pitchFamily="34" charset="0"/>
              </a:rPr>
              <a:t>With Premium Pay for size </a:t>
            </a:r>
            <a:r>
              <a:rPr lang="en-US" sz="2000" i="1">
                <a:gradFill>
                  <a:gsLst>
                    <a:gs pos="0">
                      <a:srgbClr val="FFFFFF"/>
                    </a:gs>
                    <a:gs pos="100000">
                      <a:srgbClr val="FFFFFF"/>
                    </a:gs>
                  </a:gsLst>
                  <a:lin ang="5400000" scaled="0"/>
                </a:gradFill>
                <a:ea typeface="Segoe UI" pitchFamily="34" charset="0"/>
                <a:cs typeface="Segoe UI" pitchFamily="34" charset="0"/>
              </a:rPr>
              <a:t>provisioned</a:t>
            </a:r>
          </a:p>
          <a:p>
            <a:pPr marL="342900" indent="-342900" defTabSz="932472" fontAlgn="base">
              <a:lnSpc>
                <a:spcPct val="90000"/>
              </a:lnSpc>
              <a:spcBef>
                <a:spcPct val="0"/>
              </a:spcBef>
              <a:spcAft>
                <a:spcPct val="0"/>
              </a:spcAft>
              <a:buFont typeface="Arial" panose="020B0604020202020204" pitchFamily="34" charset="0"/>
              <a:buChar char="•"/>
            </a:pPr>
            <a:r>
              <a:rPr lang="en-US" sz="2000">
                <a:gradFill>
                  <a:gsLst>
                    <a:gs pos="0">
                      <a:srgbClr val="FFFFFF"/>
                    </a:gs>
                    <a:gs pos="100000">
                      <a:srgbClr val="FFFFFF"/>
                    </a:gs>
                  </a:gsLst>
                  <a:lin ang="5400000" scaled="0"/>
                </a:gradFill>
                <a:ea typeface="Segoe UI" pitchFamily="34" charset="0"/>
                <a:cs typeface="Segoe UI" pitchFamily="34" charset="0"/>
              </a:rPr>
              <a:t>LRS Only</a:t>
            </a:r>
          </a:p>
          <a:p>
            <a:pPr marL="342900" indent="-342900" defTabSz="932472" fontAlgn="base">
              <a:lnSpc>
                <a:spcPct val="90000"/>
              </a:lnSpc>
              <a:spcBef>
                <a:spcPct val="0"/>
              </a:spcBef>
              <a:spcAft>
                <a:spcPct val="0"/>
              </a:spcAft>
              <a:buFont typeface="Arial" panose="020B0604020202020204" pitchFamily="34" charset="0"/>
              <a:buChar char="•"/>
            </a:pPr>
            <a:r>
              <a:rPr lang="en-US" sz="2000">
                <a:gradFill>
                  <a:gsLst>
                    <a:gs pos="0">
                      <a:srgbClr val="FFFFFF"/>
                    </a:gs>
                    <a:gs pos="100000">
                      <a:srgbClr val="FFFFFF"/>
                    </a:gs>
                  </a:gsLst>
                  <a:lin ang="5400000" scaled="0"/>
                </a:gradFill>
                <a:ea typeface="Segoe UI" pitchFamily="34" charset="0"/>
                <a:cs typeface="Segoe UI" pitchFamily="34" charset="0"/>
              </a:rPr>
              <a:t>Mix Standard &amp; Premium where possible</a:t>
            </a:r>
          </a:p>
          <a:p>
            <a:pPr marL="800100" lvl="1" indent="-342900" defTabSz="932472" fontAlgn="base">
              <a:lnSpc>
                <a:spcPct val="90000"/>
              </a:lnSpc>
              <a:spcBef>
                <a:spcPct val="0"/>
              </a:spcBef>
              <a:spcAft>
                <a:spcPct val="0"/>
              </a:spcAft>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Single instance VM use Premium for all disks to ensure 99.9% SLA</a:t>
            </a:r>
          </a:p>
        </p:txBody>
      </p:sp>
    </p:spTree>
    <p:extLst>
      <p:ext uri="{BB962C8B-B14F-4D97-AF65-F5344CB8AC3E}">
        <p14:creationId xmlns:p14="http://schemas.microsoft.com/office/powerpoint/2010/main" val="42067578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par>
                                <p:cTn id="49" presetID="10"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500"/>
                                        <p:tgtEl>
                                          <p:spTgt spid="3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par>
                                <p:cTn id="58" presetID="10" presetClass="entr" presetSubtype="0" fill="hold"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fade">
                                      <p:cBhvr>
                                        <p:cTn id="60" dur="500"/>
                                        <p:tgtEl>
                                          <p:spTgt spid="4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fade">
                                      <p:cBhvr>
                                        <p:cTn id="66" dur="500"/>
                                        <p:tgtEl>
                                          <p:spTgt spid="4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7"/>
                                        </p:tgtEl>
                                        <p:attrNameLst>
                                          <p:attrName>style.visibility</p:attrName>
                                        </p:attrNameLst>
                                      </p:cBhvr>
                                      <p:to>
                                        <p:strVal val="visible"/>
                                      </p:to>
                                    </p:set>
                                    <p:animEffect transition="in" filter="fade">
                                      <p:cBhvr>
                                        <p:cTn id="69" dur="500"/>
                                        <p:tgtEl>
                                          <p:spTgt spid="7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fade">
                                      <p:cBhvr>
                                        <p:cTn id="74" dur="500"/>
                                        <p:tgtEl>
                                          <p:spTgt spid="65"/>
                                        </p:tgtEl>
                                      </p:cBhvr>
                                    </p:animEffect>
                                  </p:childTnLst>
                                </p:cTn>
                              </p:par>
                              <p:par>
                                <p:cTn id="75" presetID="10" presetClass="entr" presetSubtype="0" fill="hold" nodeType="withEffect">
                                  <p:stCondLst>
                                    <p:cond delay="0"/>
                                  </p:stCondLst>
                                  <p:childTnLst>
                                    <p:set>
                                      <p:cBhvr>
                                        <p:cTn id="76" dur="1" fill="hold">
                                          <p:stCondLst>
                                            <p:cond delay="0"/>
                                          </p:stCondLst>
                                        </p:cTn>
                                        <p:tgtEl>
                                          <p:spTgt spid="66"/>
                                        </p:tgtEl>
                                        <p:attrNameLst>
                                          <p:attrName>style.visibility</p:attrName>
                                        </p:attrNameLst>
                                      </p:cBhvr>
                                      <p:to>
                                        <p:strVal val="visible"/>
                                      </p:to>
                                    </p:set>
                                    <p:animEffect transition="in" filter="fade">
                                      <p:cBhvr>
                                        <p:cTn id="77" dur="500"/>
                                        <p:tgtEl>
                                          <p:spTgt spid="6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fade">
                                      <p:cBhvr>
                                        <p:cTn id="80" dur="500"/>
                                        <p:tgtEl>
                                          <p:spTgt spid="67"/>
                                        </p:tgtEl>
                                      </p:cBhvr>
                                    </p:animEffect>
                                  </p:childTnLst>
                                </p:cTn>
                              </p:par>
                              <p:par>
                                <p:cTn id="81" presetID="10" presetClass="entr" presetSubtype="0" fill="hold" nodeType="withEffect">
                                  <p:stCondLst>
                                    <p:cond delay="0"/>
                                  </p:stCondLst>
                                  <p:childTnLst>
                                    <p:set>
                                      <p:cBhvr>
                                        <p:cTn id="82" dur="1" fill="hold">
                                          <p:stCondLst>
                                            <p:cond delay="0"/>
                                          </p:stCondLst>
                                        </p:cTn>
                                        <p:tgtEl>
                                          <p:spTgt spid="68"/>
                                        </p:tgtEl>
                                        <p:attrNameLst>
                                          <p:attrName>style.visibility</p:attrName>
                                        </p:attrNameLst>
                                      </p:cBhvr>
                                      <p:to>
                                        <p:strVal val="visible"/>
                                      </p:to>
                                    </p:set>
                                    <p:animEffect transition="in" filter="fade">
                                      <p:cBhvr>
                                        <p:cTn id="83" dur="500"/>
                                        <p:tgtEl>
                                          <p:spTgt spid="6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69"/>
                                        </p:tgtEl>
                                        <p:attrNameLst>
                                          <p:attrName>style.visibility</p:attrName>
                                        </p:attrNameLst>
                                      </p:cBhvr>
                                      <p:to>
                                        <p:strVal val="visible"/>
                                      </p:to>
                                    </p:set>
                                    <p:animEffect transition="in" filter="fade">
                                      <p:cBhvr>
                                        <p:cTn id="86" dur="500"/>
                                        <p:tgtEl>
                                          <p:spTgt spid="69"/>
                                        </p:tgtEl>
                                      </p:cBhvr>
                                    </p:animEffect>
                                  </p:childTnLst>
                                </p:cTn>
                              </p:par>
                              <p:par>
                                <p:cTn id="87" presetID="10" presetClass="entr" presetSubtype="0" fill="hold" nodeType="withEffect">
                                  <p:stCondLst>
                                    <p:cond delay="0"/>
                                  </p:stCondLst>
                                  <p:childTnLst>
                                    <p:set>
                                      <p:cBhvr>
                                        <p:cTn id="88" dur="1" fill="hold">
                                          <p:stCondLst>
                                            <p:cond delay="0"/>
                                          </p:stCondLst>
                                        </p:cTn>
                                        <p:tgtEl>
                                          <p:spTgt spid="70"/>
                                        </p:tgtEl>
                                        <p:attrNameLst>
                                          <p:attrName>style.visibility</p:attrName>
                                        </p:attrNameLst>
                                      </p:cBhvr>
                                      <p:to>
                                        <p:strVal val="visible"/>
                                      </p:to>
                                    </p:set>
                                    <p:animEffect transition="in" filter="fade">
                                      <p:cBhvr>
                                        <p:cTn id="89" dur="500"/>
                                        <p:tgtEl>
                                          <p:spTgt spid="70"/>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71"/>
                                        </p:tgtEl>
                                        <p:attrNameLst>
                                          <p:attrName>style.visibility</p:attrName>
                                        </p:attrNameLst>
                                      </p:cBhvr>
                                      <p:to>
                                        <p:strVal val="visible"/>
                                      </p:to>
                                    </p:set>
                                    <p:animEffect transition="in" filter="fade">
                                      <p:cBhvr>
                                        <p:cTn id="92" dur="500"/>
                                        <p:tgtEl>
                                          <p:spTgt spid="7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2"/>
                                        </p:tgtEl>
                                        <p:attrNameLst>
                                          <p:attrName>style.visibility</p:attrName>
                                        </p:attrNameLst>
                                      </p:cBhvr>
                                      <p:to>
                                        <p:strVal val="visible"/>
                                      </p:to>
                                    </p:set>
                                    <p:animEffect transition="in" filter="fade">
                                      <p:cBhvr>
                                        <p:cTn id="95" dur="500"/>
                                        <p:tgtEl>
                                          <p:spTgt spid="7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73"/>
                                        </p:tgtEl>
                                        <p:attrNameLst>
                                          <p:attrName>style.visibility</p:attrName>
                                        </p:attrNameLst>
                                      </p:cBhvr>
                                      <p:to>
                                        <p:strVal val="visible"/>
                                      </p:to>
                                    </p:set>
                                    <p:animEffect transition="in" filter="fade">
                                      <p:cBhvr>
                                        <p:cTn id="98" dur="500"/>
                                        <p:tgtEl>
                                          <p:spTgt spid="7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4"/>
                                        </p:tgtEl>
                                        <p:attrNameLst>
                                          <p:attrName>style.visibility</p:attrName>
                                        </p:attrNameLst>
                                      </p:cBhvr>
                                      <p:to>
                                        <p:strVal val="visible"/>
                                      </p:to>
                                    </p:set>
                                    <p:animEffect transition="in" filter="fade">
                                      <p:cBhvr>
                                        <p:cTn id="101" dur="500"/>
                                        <p:tgtEl>
                                          <p:spTgt spid="74"/>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75"/>
                                        </p:tgtEl>
                                        <p:attrNameLst>
                                          <p:attrName>style.visibility</p:attrName>
                                        </p:attrNameLst>
                                      </p:cBhvr>
                                      <p:to>
                                        <p:strVal val="visible"/>
                                      </p:to>
                                    </p:set>
                                    <p:animEffect transition="in" filter="fade">
                                      <p:cBhvr>
                                        <p:cTn id="104" dur="500"/>
                                        <p:tgtEl>
                                          <p:spTgt spid="7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8"/>
                                        </p:tgtEl>
                                        <p:attrNameLst>
                                          <p:attrName>style.visibility</p:attrName>
                                        </p:attrNameLst>
                                      </p:cBhvr>
                                      <p:to>
                                        <p:strVal val="visible"/>
                                      </p:to>
                                    </p:set>
                                    <p:animEffect transition="in" filter="fade">
                                      <p:cBhvr>
                                        <p:cTn id="107" dur="500"/>
                                        <p:tgtEl>
                                          <p:spTgt spid="78"/>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9"/>
                                        </p:tgtEl>
                                        <p:attrNameLst>
                                          <p:attrName>style.visibility</p:attrName>
                                        </p:attrNameLst>
                                      </p:cBhvr>
                                      <p:to>
                                        <p:strVal val="visible"/>
                                      </p:to>
                                    </p:set>
                                    <p:animEffect transition="in" filter="fade">
                                      <p:cBhvr>
                                        <p:cTn id="112" dur="500"/>
                                        <p:tgtEl>
                                          <p:spTgt spid="49"/>
                                        </p:tgtEl>
                                      </p:cBhvr>
                                    </p:animEffect>
                                  </p:childTnLst>
                                </p:cTn>
                              </p:par>
                              <p:par>
                                <p:cTn id="113" presetID="10" presetClass="entr" presetSubtype="0" fill="hold" nodeType="withEffect">
                                  <p:stCondLst>
                                    <p:cond delay="0"/>
                                  </p:stCondLst>
                                  <p:childTnLst>
                                    <p:set>
                                      <p:cBhvr>
                                        <p:cTn id="114" dur="1" fill="hold">
                                          <p:stCondLst>
                                            <p:cond delay="0"/>
                                          </p:stCondLst>
                                        </p:cTn>
                                        <p:tgtEl>
                                          <p:spTgt spid="50"/>
                                        </p:tgtEl>
                                        <p:attrNameLst>
                                          <p:attrName>style.visibility</p:attrName>
                                        </p:attrNameLst>
                                      </p:cBhvr>
                                      <p:to>
                                        <p:strVal val="visible"/>
                                      </p:to>
                                    </p:set>
                                    <p:animEffect transition="in" filter="fade">
                                      <p:cBhvr>
                                        <p:cTn id="115" dur="500"/>
                                        <p:tgtEl>
                                          <p:spTgt spid="50"/>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1"/>
                                        </p:tgtEl>
                                        <p:attrNameLst>
                                          <p:attrName>style.visibility</p:attrName>
                                        </p:attrNameLst>
                                      </p:cBhvr>
                                      <p:to>
                                        <p:strVal val="visible"/>
                                      </p:to>
                                    </p:set>
                                    <p:animEffect transition="in" filter="fade">
                                      <p:cBhvr>
                                        <p:cTn id="118" dur="500"/>
                                        <p:tgtEl>
                                          <p:spTgt spid="51"/>
                                        </p:tgtEl>
                                      </p:cBhvr>
                                    </p:animEffect>
                                  </p:childTnLst>
                                </p:cTn>
                              </p:par>
                              <p:par>
                                <p:cTn id="119" presetID="10"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fade">
                                      <p:cBhvr>
                                        <p:cTn id="121" dur="500"/>
                                        <p:tgtEl>
                                          <p:spTgt spid="52"/>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53"/>
                                        </p:tgtEl>
                                        <p:attrNameLst>
                                          <p:attrName>style.visibility</p:attrName>
                                        </p:attrNameLst>
                                      </p:cBhvr>
                                      <p:to>
                                        <p:strVal val="visible"/>
                                      </p:to>
                                    </p:set>
                                    <p:animEffect transition="in" filter="fade">
                                      <p:cBhvr>
                                        <p:cTn id="124" dur="500"/>
                                        <p:tgtEl>
                                          <p:spTgt spid="53"/>
                                        </p:tgtEl>
                                      </p:cBhvr>
                                    </p:animEffect>
                                  </p:childTnLst>
                                </p:cTn>
                              </p:par>
                              <p:par>
                                <p:cTn id="125" presetID="10" presetClass="entr" presetSubtype="0" fill="hold" nodeType="withEffect">
                                  <p:stCondLst>
                                    <p:cond delay="0"/>
                                  </p:stCondLst>
                                  <p:childTnLst>
                                    <p:set>
                                      <p:cBhvr>
                                        <p:cTn id="126" dur="1" fill="hold">
                                          <p:stCondLst>
                                            <p:cond delay="0"/>
                                          </p:stCondLst>
                                        </p:cTn>
                                        <p:tgtEl>
                                          <p:spTgt spid="54"/>
                                        </p:tgtEl>
                                        <p:attrNameLst>
                                          <p:attrName>style.visibility</p:attrName>
                                        </p:attrNameLst>
                                      </p:cBhvr>
                                      <p:to>
                                        <p:strVal val="visible"/>
                                      </p:to>
                                    </p:set>
                                    <p:animEffect transition="in" filter="fade">
                                      <p:cBhvr>
                                        <p:cTn id="127" dur="500"/>
                                        <p:tgtEl>
                                          <p:spTgt spid="54"/>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55"/>
                                        </p:tgtEl>
                                        <p:attrNameLst>
                                          <p:attrName>style.visibility</p:attrName>
                                        </p:attrNameLst>
                                      </p:cBhvr>
                                      <p:to>
                                        <p:strVal val="visible"/>
                                      </p:to>
                                    </p:set>
                                    <p:animEffect transition="in" filter="fade">
                                      <p:cBhvr>
                                        <p:cTn id="130" dur="500"/>
                                        <p:tgtEl>
                                          <p:spTgt spid="55"/>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56"/>
                                        </p:tgtEl>
                                        <p:attrNameLst>
                                          <p:attrName>style.visibility</p:attrName>
                                        </p:attrNameLst>
                                      </p:cBhvr>
                                      <p:to>
                                        <p:strVal val="visible"/>
                                      </p:to>
                                    </p:set>
                                    <p:animEffect transition="in" filter="fade">
                                      <p:cBhvr>
                                        <p:cTn id="133" dur="500"/>
                                        <p:tgtEl>
                                          <p:spTgt spid="56"/>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57"/>
                                        </p:tgtEl>
                                        <p:attrNameLst>
                                          <p:attrName>style.visibility</p:attrName>
                                        </p:attrNameLst>
                                      </p:cBhvr>
                                      <p:to>
                                        <p:strVal val="visible"/>
                                      </p:to>
                                    </p:set>
                                    <p:animEffect transition="in" filter="fade">
                                      <p:cBhvr>
                                        <p:cTn id="136" dur="500"/>
                                        <p:tgtEl>
                                          <p:spTgt spid="57"/>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59"/>
                                        </p:tgtEl>
                                        <p:attrNameLst>
                                          <p:attrName>style.visibility</p:attrName>
                                        </p:attrNameLst>
                                      </p:cBhvr>
                                      <p:to>
                                        <p:strVal val="visible"/>
                                      </p:to>
                                    </p:set>
                                    <p:animEffect transition="in" filter="fade">
                                      <p:cBhvr>
                                        <p:cTn id="139" dur="500"/>
                                        <p:tgtEl>
                                          <p:spTgt spid="59"/>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60"/>
                                        </p:tgtEl>
                                        <p:attrNameLst>
                                          <p:attrName>style.visibility</p:attrName>
                                        </p:attrNameLst>
                                      </p:cBhvr>
                                      <p:to>
                                        <p:strVal val="visible"/>
                                      </p:to>
                                    </p:set>
                                    <p:animEffect transition="in" filter="fade">
                                      <p:cBhvr>
                                        <p:cTn id="142" dur="500"/>
                                        <p:tgtEl>
                                          <p:spTgt spid="60"/>
                                        </p:tgtEl>
                                      </p:cBhvr>
                                    </p:animEffect>
                                  </p:childTnLst>
                                </p:cTn>
                              </p:par>
                              <p:par>
                                <p:cTn id="143" presetID="10" presetClass="entr" presetSubtype="0" fill="hold" nodeType="withEffect">
                                  <p:stCondLst>
                                    <p:cond delay="0"/>
                                  </p:stCondLst>
                                  <p:childTnLst>
                                    <p:set>
                                      <p:cBhvr>
                                        <p:cTn id="144" dur="1" fill="hold">
                                          <p:stCondLst>
                                            <p:cond delay="0"/>
                                          </p:stCondLst>
                                        </p:cTn>
                                        <p:tgtEl>
                                          <p:spTgt spid="61"/>
                                        </p:tgtEl>
                                        <p:attrNameLst>
                                          <p:attrName>style.visibility</p:attrName>
                                        </p:attrNameLst>
                                      </p:cBhvr>
                                      <p:to>
                                        <p:strVal val="visible"/>
                                      </p:to>
                                    </p:set>
                                    <p:animEffect transition="in" filter="fade">
                                      <p:cBhvr>
                                        <p:cTn id="145" dur="500"/>
                                        <p:tgtEl>
                                          <p:spTgt spid="61"/>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62"/>
                                        </p:tgtEl>
                                        <p:attrNameLst>
                                          <p:attrName>style.visibility</p:attrName>
                                        </p:attrNameLst>
                                      </p:cBhvr>
                                      <p:to>
                                        <p:strVal val="visible"/>
                                      </p:to>
                                    </p:set>
                                    <p:animEffect transition="in" filter="fade">
                                      <p:cBhvr>
                                        <p:cTn id="148" dur="500"/>
                                        <p:tgtEl>
                                          <p:spTgt spid="62"/>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63"/>
                                        </p:tgtEl>
                                        <p:attrNameLst>
                                          <p:attrName>style.visibility</p:attrName>
                                        </p:attrNameLst>
                                      </p:cBhvr>
                                      <p:to>
                                        <p:strVal val="visible"/>
                                      </p:to>
                                    </p:set>
                                    <p:animEffect transition="in" filter="fade">
                                      <p:cBhvr>
                                        <p:cTn id="151" dur="500"/>
                                        <p:tgtEl>
                                          <p:spTgt spid="63"/>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64"/>
                                        </p:tgtEl>
                                        <p:attrNameLst>
                                          <p:attrName>style.visibility</p:attrName>
                                        </p:attrNameLst>
                                      </p:cBhvr>
                                      <p:to>
                                        <p:strVal val="visible"/>
                                      </p:to>
                                    </p:set>
                                    <p:animEffect transition="in" filter="fade">
                                      <p:cBhvr>
                                        <p:cTn id="154" dur="500"/>
                                        <p:tgtEl>
                                          <p:spTgt spid="6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79"/>
                                        </p:tgtEl>
                                        <p:attrNameLst>
                                          <p:attrName>style.visibility</p:attrName>
                                        </p:attrNameLst>
                                      </p:cBhvr>
                                      <p:to>
                                        <p:strVal val="visible"/>
                                      </p:to>
                                    </p:set>
                                    <p:animEffect transition="in" filter="fade">
                                      <p:cBhvr>
                                        <p:cTn id="15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3" grpId="0"/>
      <p:bldP spid="29" grpId="0"/>
      <p:bldP spid="31" grpId="0"/>
      <p:bldP spid="4" grpId="0" animBg="1"/>
      <p:bldP spid="32" grpId="0" animBg="1"/>
      <p:bldP spid="33" grpId="0"/>
      <p:bldP spid="34" grpId="0" animBg="1"/>
      <p:bldP spid="36" grpId="0"/>
      <p:bldP spid="38" grpId="0"/>
      <p:bldP spid="41" grpId="0" animBg="1"/>
      <p:bldP spid="45" grpId="0"/>
      <p:bldP spid="46" grpId="0"/>
      <p:bldP spid="47" grpId="0"/>
      <p:bldP spid="48" grpId="0"/>
      <p:bldP spid="49" grpId="0" animBg="1"/>
      <p:bldP spid="51" grpId="0"/>
      <p:bldP spid="53" grpId="0"/>
      <p:bldP spid="55" grpId="0"/>
      <p:bldP spid="56" grpId="0" animBg="1"/>
      <p:bldP spid="57" grpId="0" animBg="1"/>
      <p:bldP spid="59" grpId="0"/>
      <p:bldP spid="60" grpId="0"/>
      <p:bldP spid="62" grpId="0"/>
      <p:bldP spid="63" grpId="0" animBg="1"/>
      <p:bldP spid="64" grpId="0"/>
      <p:bldP spid="65" grpId="0" animBg="1"/>
      <p:bldP spid="67" grpId="0"/>
      <p:bldP spid="69" grpId="0"/>
      <p:bldP spid="71" grpId="0"/>
      <p:bldP spid="72" grpId="0" animBg="1"/>
      <p:bldP spid="73" grpId="0" animBg="1"/>
      <p:bldP spid="74" grpId="0"/>
      <p:bldP spid="75" grpId="0"/>
      <p:bldP spid="77" grpId="0"/>
      <p:bldP spid="78" grpId="0"/>
      <p:bldP spid="7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Legacy Application Availability </a:t>
            </a:r>
          </a:p>
        </p:txBody>
      </p:sp>
      <p:sp>
        <p:nvSpPr>
          <p:cNvPr id="10" name="Rectangle 9"/>
          <p:cNvSpPr/>
          <p:nvPr/>
        </p:nvSpPr>
        <p:spPr bwMode="auto">
          <a:xfrm>
            <a:off x="9697078" y="5010675"/>
            <a:ext cx="899131" cy="9270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1" tIns="107577" rIns="134471" bIns="107577" numCol="1" spcCol="0" rtlCol="0" fromWordArt="0" anchor="t" anchorCtr="0" forceAA="0" compatLnSpc="1">
            <a:prstTxWarp prst="textNoShape">
              <a:avLst/>
            </a:prstTxWarp>
            <a:noAutofit/>
          </a:bodyPr>
          <a:lstStyle/>
          <a:p>
            <a:pPr algn="ctr" defTabSz="68551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a:xfrm>
            <a:off x="0" y="1310457"/>
            <a:ext cx="10437541" cy="4636269"/>
          </a:xfrm>
          <a:prstGeom prst="rect">
            <a:avLst/>
          </a:prstGeom>
        </p:spPr>
        <p:txBody>
          <a:bodyPr wrap="square">
            <a:spAutoFit/>
          </a:bodyPr>
          <a:lstStyle/>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The existing legacy application cannot be moved into an Availability Sets as it is based on only one VM.  As a result, the best way to ensure its availability is to run it with Premium storage.  Azure introduced single instance SLA’s for VM’s, so moving this application across to Azure would now result in a 99.9% SLA. As the existing hardware on which it’s currently deployed on site is aging, moving this application would benefit from reduced hardware expenditure through a refresh. </a:t>
            </a:r>
          </a:p>
          <a:p>
            <a:pPr marL="285750" indent="-285750">
              <a:lnSpc>
                <a:spcPct val="106000"/>
              </a:lnSpc>
              <a:buFont typeface="Arial" panose="020B0604020202020204" pitchFamily="34" charset="0"/>
              <a:buChar char="•"/>
            </a:pPr>
            <a:endParaRPr lang="en-US" sz="2000">
              <a:solidFill>
                <a:schemeClr val="bg1"/>
              </a:solidFill>
              <a:latin typeface="Segoe UI" panose="020B0502040204020203" pitchFamily="34" charset="0"/>
              <a:ea typeface="Calibri" panose="020F0502020204030204" pitchFamily="34" charset="0"/>
              <a:cs typeface="Segoe UI" panose="020B0502040204020203" pitchFamily="34" charset="0"/>
            </a:endParaRPr>
          </a:p>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The application will eventually require a re-write to take advantage of the advanced features available in Azure. This could be done once the application was in Azure.</a:t>
            </a:r>
          </a:p>
          <a:p>
            <a:pPr marL="285750" indent="-285750">
              <a:lnSpc>
                <a:spcPct val="106000"/>
              </a:lnSpc>
              <a:buFont typeface="Arial" panose="020B0604020202020204" pitchFamily="34" charset="0"/>
              <a:buChar char="•"/>
            </a:pPr>
            <a:endParaRPr lang="en-US" sz="2000">
              <a:solidFill>
                <a:schemeClr val="bg1"/>
              </a:solidFill>
              <a:latin typeface="Segoe UI" panose="020B0502040204020203" pitchFamily="34" charset="0"/>
              <a:ea typeface="Calibri" panose="020F0502020204030204" pitchFamily="34" charset="0"/>
              <a:cs typeface="Segoe UI" panose="020B0502040204020203" pitchFamily="34" charset="0"/>
            </a:endParaRPr>
          </a:p>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To be able to achieve the SLA provided in Azure, the disks used for the VM must be premium storage disks. There is a limitation on Azure premium storage accounts such that they only support LRS. As such a mechanism to copy the blob across to another region needs to be setup. A backup of the VM will also need to be scheduled.</a:t>
            </a:r>
          </a:p>
        </p:txBody>
      </p:sp>
    </p:spTree>
    <p:extLst>
      <p:ext uri="{BB962C8B-B14F-4D97-AF65-F5344CB8AC3E}">
        <p14:creationId xmlns:p14="http://schemas.microsoft.com/office/powerpoint/2010/main" val="160719710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Active Directory configuration details</a:t>
            </a:r>
          </a:p>
        </p:txBody>
      </p:sp>
      <p:sp>
        <p:nvSpPr>
          <p:cNvPr id="10" name="Rectangle 9"/>
          <p:cNvSpPr/>
          <p:nvPr/>
        </p:nvSpPr>
        <p:spPr bwMode="auto">
          <a:xfrm>
            <a:off x="9697078" y="5010675"/>
            <a:ext cx="899131" cy="9270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1" tIns="107577" rIns="134471" bIns="107577" numCol="1" spcCol="0" rtlCol="0" fromWordArt="0" anchor="t" anchorCtr="0" forceAA="0" compatLnSpc="1">
            <a:prstTxWarp prst="textNoShape">
              <a:avLst/>
            </a:prstTxWarp>
            <a:noAutofit/>
          </a:bodyPr>
          <a:lstStyle/>
          <a:p>
            <a:pPr algn="ctr" defTabSz="68551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a:xfrm>
            <a:off x="0" y="1337090"/>
            <a:ext cx="10905893" cy="4985980"/>
          </a:xfrm>
          <a:prstGeom prst="rect">
            <a:avLst/>
          </a:prstGeom>
        </p:spPr>
        <p:txBody>
          <a:bodyPr wrap="square">
            <a:spAutoFit/>
          </a:bodyPr>
          <a:lstStyle/>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Active Directory Domain Services Domain Controllers are deployed into Azure as IaaS Virtual Machines. These are extensions of the on-premises AD DS DCs, and allow for resiliency for the authentication and authorization mechanism that FusionTomo employees use today. </a:t>
            </a:r>
          </a:p>
          <a:p>
            <a:pPr marL="285750" indent="-285750">
              <a:lnSpc>
                <a:spcPct val="106000"/>
              </a:lnSpc>
              <a:buFont typeface="Arial" panose="020B0604020202020204" pitchFamily="34" charset="0"/>
              <a:buChar char="•"/>
            </a:pPr>
            <a:endParaRPr lang="en-US" sz="2000">
              <a:solidFill>
                <a:schemeClr val="bg1"/>
              </a:solidFill>
              <a:latin typeface="Segoe UI" panose="020B0502040204020203" pitchFamily="34" charset="0"/>
              <a:ea typeface="Calibri" panose="020F0502020204030204" pitchFamily="34" charset="0"/>
              <a:cs typeface="Segoe UI" panose="020B0502040204020203" pitchFamily="34" charset="0"/>
            </a:endParaRPr>
          </a:p>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Configure multiple VMs as Domain Controllers in the South Central U.S. region and add another in the North Central Region. AD DS Sites and Services will be configured with the 2 Azure regional virtual networks as new sites in AD.   If a prolonged transfer of primary region is set to North Central, an additional AD DS DC will be deployed into the same availability set.</a:t>
            </a:r>
          </a:p>
          <a:p>
            <a:pPr marL="285750" indent="-285750">
              <a:lnSpc>
                <a:spcPct val="106000"/>
              </a:lnSpc>
              <a:buFont typeface="Arial" panose="020B0604020202020204" pitchFamily="34" charset="0"/>
              <a:buChar char="•"/>
            </a:pPr>
            <a:endParaRPr lang="en-US" sz="2000">
              <a:solidFill>
                <a:schemeClr val="bg1"/>
              </a:solidFill>
              <a:latin typeface="Segoe UI" panose="020B0502040204020203" pitchFamily="34" charset="0"/>
              <a:ea typeface="Calibri" panose="020F0502020204030204" pitchFamily="34" charset="0"/>
              <a:cs typeface="Segoe UI" panose="020B0502040204020203" pitchFamily="34" charset="0"/>
            </a:endParaRPr>
          </a:p>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Each Domain Controller will be configured with a Data Disk for the AD DS database and will be configured to back up via Azure Backup for disaster recovery and business continuity. To avoid any issue with the AD DS DB, this data disk needs to be configured with caching set to NONE. </a:t>
            </a:r>
          </a:p>
          <a:p>
            <a:pPr marL="285750" indent="-285750">
              <a:lnSpc>
                <a:spcPct val="106000"/>
              </a:lnSpc>
              <a:buFont typeface="Arial" panose="020B0604020202020204" pitchFamily="34" charset="0"/>
              <a:buChar char="•"/>
            </a:pPr>
            <a:endParaRPr lang="en-US" sz="2000">
              <a:solidFill>
                <a:schemeClr val="bg1"/>
              </a:solidFill>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406021726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Active Directory Domain Controllers</a:t>
            </a:r>
          </a:p>
        </p:txBody>
      </p:sp>
      <p:pic>
        <p:nvPicPr>
          <p:cNvPr id="4" name="Picture 3"/>
          <p:cNvPicPr>
            <a:picLocks noChangeAspect="1"/>
          </p:cNvPicPr>
          <p:nvPr/>
        </p:nvPicPr>
        <p:blipFill>
          <a:blip r:embed="rId3"/>
          <a:stretch>
            <a:fillRect/>
          </a:stretch>
        </p:blipFill>
        <p:spPr>
          <a:xfrm>
            <a:off x="0" y="1275870"/>
            <a:ext cx="12192000" cy="5211782"/>
          </a:xfrm>
          <a:prstGeom prst="rect">
            <a:avLst/>
          </a:prstGeom>
        </p:spPr>
      </p:pic>
    </p:spTree>
    <p:extLst>
      <p:ext uri="{BB962C8B-B14F-4D97-AF65-F5344CB8AC3E}">
        <p14:creationId xmlns:p14="http://schemas.microsoft.com/office/powerpoint/2010/main" val="174740555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SQL Always-On configuration details</a:t>
            </a:r>
          </a:p>
        </p:txBody>
      </p:sp>
      <p:sp>
        <p:nvSpPr>
          <p:cNvPr id="10" name="Rectangle 9"/>
          <p:cNvSpPr/>
          <p:nvPr/>
        </p:nvSpPr>
        <p:spPr bwMode="auto">
          <a:xfrm>
            <a:off x="9697078" y="5010675"/>
            <a:ext cx="899131" cy="9270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1" tIns="107577" rIns="134471" bIns="107577" numCol="1" spcCol="0" rtlCol="0" fromWordArt="0" anchor="t" anchorCtr="0" forceAA="0" compatLnSpc="1">
            <a:prstTxWarp prst="textNoShape">
              <a:avLst/>
            </a:prstTxWarp>
            <a:noAutofit/>
          </a:bodyPr>
          <a:lstStyle/>
          <a:p>
            <a:pPr algn="ctr" defTabSz="68551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a:xfrm>
            <a:off x="0" y="990861"/>
            <a:ext cx="12286695" cy="5964710"/>
          </a:xfrm>
          <a:prstGeom prst="rect">
            <a:avLst/>
          </a:prstGeom>
        </p:spPr>
        <p:txBody>
          <a:bodyPr wrap="square">
            <a:spAutoFit/>
          </a:bodyPr>
          <a:lstStyle/>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SQL Server is critical to the availability of the applications at FusionTomo.  SQL will be implemented using a total of 3 Servers configured using Always On Availability Groups. The 2 servers in South Central US comprise a single primary and a secondary, synchronously replica of the database.  Another replica exists in North Central US, which uses asynchronous replication.  The 2 SQL servers in South Central US will be deployed into an Azure Availability set, and are configured behind an internal load balancer which will allow client machines to connect to the Listener which will direct traffic to the machines that is designated as the primary replica machine. If there was a manual failover to North Central replica it would then become the primary and would be read/writeable. </a:t>
            </a:r>
          </a:p>
          <a:p>
            <a:pPr marL="285750" indent="-285750">
              <a:lnSpc>
                <a:spcPct val="106000"/>
              </a:lnSpc>
              <a:buFont typeface="Arial" panose="020B0604020202020204" pitchFamily="34" charset="0"/>
              <a:buChar char="•"/>
            </a:pPr>
            <a:endParaRPr lang="en-US" sz="2000">
              <a:solidFill>
                <a:schemeClr val="bg1"/>
              </a:solidFill>
              <a:latin typeface="Segoe UI" panose="020B0502040204020203" pitchFamily="34" charset="0"/>
              <a:ea typeface="Calibri" panose="020F0502020204030204" pitchFamily="34" charset="0"/>
              <a:cs typeface="Segoe UI" panose="020B0502040204020203" pitchFamily="34" charset="0"/>
            </a:endParaRPr>
          </a:p>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The SQL Servers will use Premium managed disks with a the database and log files on separate disks.  The </a:t>
            </a:r>
            <a:r>
              <a:rPr lang="en-US" sz="2000" err="1">
                <a:solidFill>
                  <a:schemeClr val="bg1"/>
                </a:solidFill>
                <a:latin typeface="Segoe UI" panose="020B0502040204020203" pitchFamily="34" charset="0"/>
                <a:ea typeface="Calibri" panose="020F0502020204030204" pitchFamily="34" charset="0"/>
                <a:cs typeface="Segoe UI" panose="020B0502040204020203" pitchFamily="34" charset="0"/>
              </a:rPr>
              <a:t>TempDB</a:t>
            </a: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 will be housed on the local host SSD drive and split to match the number of Cores in the VM.</a:t>
            </a:r>
          </a:p>
          <a:p>
            <a:pPr marL="285750" indent="-285750">
              <a:lnSpc>
                <a:spcPct val="106000"/>
              </a:lnSpc>
              <a:buFont typeface="Arial" panose="020B0604020202020204" pitchFamily="34" charset="0"/>
              <a:buChar char="•"/>
            </a:pPr>
            <a:endParaRPr lang="en-US" sz="2000">
              <a:solidFill>
                <a:schemeClr val="bg1"/>
              </a:solidFill>
              <a:latin typeface="Segoe UI" panose="020B0502040204020203" pitchFamily="34" charset="0"/>
              <a:ea typeface="Calibri" panose="020F0502020204030204" pitchFamily="34" charset="0"/>
              <a:cs typeface="Segoe UI" panose="020B0502040204020203" pitchFamily="34" charset="0"/>
            </a:endParaRPr>
          </a:p>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A combination of Azure Backup Server and built-in SQL backup tools will be used to provide the Application consistent backup and DBA required backups required by FusionTomo.  The Azure Backup Server provides the application-consistent protection for the databases while the SQL Backup tools can backup and restore the SQL database directly to/from Azure Blob storage which can be critical during some normal operations that DBAs make take on a regular basis. </a:t>
            </a:r>
          </a:p>
        </p:txBody>
      </p:sp>
    </p:spTree>
    <p:extLst>
      <p:ext uri="{BB962C8B-B14F-4D97-AF65-F5344CB8AC3E}">
        <p14:creationId xmlns:p14="http://schemas.microsoft.com/office/powerpoint/2010/main" val="237667786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SQL Always On Multi-Region</a:t>
            </a:r>
          </a:p>
        </p:txBody>
      </p:sp>
      <p:pic>
        <p:nvPicPr>
          <p:cNvPr id="6" name="Picture 5"/>
          <p:cNvPicPr>
            <a:picLocks noChangeAspect="1"/>
          </p:cNvPicPr>
          <p:nvPr/>
        </p:nvPicPr>
        <p:blipFill>
          <a:blip r:embed="rId3"/>
          <a:stretch>
            <a:fillRect/>
          </a:stretch>
        </p:blipFill>
        <p:spPr>
          <a:xfrm>
            <a:off x="1730614" y="1053851"/>
            <a:ext cx="8571322" cy="5706493"/>
          </a:xfrm>
          <a:prstGeom prst="rect">
            <a:avLst/>
          </a:prstGeom>
        </p:spPr>
      </p:pic>
    </p:spTree>
    <p:extLst>
      <p:ext uri="{BB962C8B-B14F-4D97-AF65-F5344CB8AC3E}">
        <p14:creationId xmlns:p14="http://schemas.microsoft.com/office/powerpoint/2010/main" val="285117105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Web Server configuration details</a:t>
            </a:r>
          </a:p>
        </p:txBody>
      </p:sp>
      <p:sp>
        <p:nvSpPr>
          <p:cNvPr id="10" name="Rectangle 9"/>
          <p:cNvSpPr/>
          <p:nvPr/>
        </p:nvSpPr>
        <p:spPr bwMode="auto">
          <a:xfrm>
            <a:off x="9697078" y="5010675"/>
            <a:ext cx="899131" cy="9270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1" tIns="107577" rIns="134471" bIns="107577" numCol="1" spcCol="0" rtlCol="0" fromWordArt="0" anchor="t" anchorCtr="0" forceAA="0" compatLnSpc="1">
            <a:prstTxWarp prst="textNoShape">
              <a:avLst/>
            </a:prstTxWarp>
            <a:noAutofit/>
          </a:bodyPr>
          <a:lstStyle/>
          <a:p>
            <a:pPr algn="ctr" defTabSz="68551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a:xfrm>
            <a:off x="0" y="1251734"/>
            <a:ext cx="11425806" cy="4985980"/>
          </a:xfrm>
          <a:prstGeom prst="rect">
            <a:avLst/>
          </a:prstGeom>
        </p:spPr>
        <p:txBody>
          <a:bodyPr wrap="square">
            <a:spAutoFit/>
          </a:bodyPr>
          <a:lstStyle/>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The IIS Web Servers will be configured in the Apps Subnet and built on IaaS VMs. To help manage the load and provide performance options, the servers will be deployed into a Scale Set within Azure. This will allow FusionTomo the option to scale horizontally (out or in) the numbers of web VMs based on performance metric. This configuration will preclude FT’s practice of scaling manually.</a:t>
            </a:r>
          </a:p>
          <a:p>
            <a:pPr marL="285750" indent="-285750">
              <a:lnSpc>
                <a:spcPct val="106000"/>
              </a:lnSpc>
              <a:buFont typeface="Arial" panose="020B0604020202020204" pitchFamily="34" charset="0"/>
              <a:buChar char="•"/>
            </a:pPr>
            <a:endParaRPr lang="en-US" sz="2000">
              <a:solidFill>
                <a:schemeClr val="bg1"/>
              </a:solidFill>
              <a:latin typeface="Segoe UI" panose="020B0502040204020203" pitchFamily="34" charset="0"/>
              <a:ea typeface="Calibri" panose="020F0502020204030204" pitchFamily="34" charset="0"/>
              <a:cs typeface="Segoe UI" panose="020B0502040204020203" pitchFamily="34" charset="0"/>
            </a:endParaRPr>
          </a:p>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FusionTomo Inc.’s use of an Availability Set for the Web farm VMs should be applauded. Availability Sets provide protection and resiliency against unplanned and planned downtime. We configured the availability set to spread the VMs across </a:t>
            </a:r>
            <a:r>
              <a:rPr lang="en-US" sz="2000" b="1">
                <a:solidFill>
                  <a:schemeClr val="bg1"/>
                </a:solidFill>
                <a:latin typeface="Segoe UI" panose="020B0502040204020203" pitchFamily="34" charset="0"/>
                <a:ea typeface="Calibri" panose="020F0502020204030204" pitchFamily="34" charset="0"/>
                <a:cs typeface="Segoe UI" panose="020B0502040204020203" pitchFamily="34" charset="0"/>
              </a:rPr>
              <a:t>three</a:t>
            </a: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 fault domains and </a:t>
            </a:r>
            <a:r>
              <a:rPr lang="en-US" sz="2000" b="1">
                <a:solidFill>
                  <a:schemeClr val="bg1"/>
                </a:solidFill>
                <a:latin typeface="Segoe UI" panose="020B0502040204020203" pitchFamily="34" charset="0"/>
                <a:ea typeface="Calibri" panose="020F0502020204030204" pitchFamily="34" charset="0"/>
                <a:cs typeface="Segoe UI" panose="020B0502040204020203" pitchFamily="34" charset="0"/>
              </a:rPr>
              <a:t>five</a:t>
            </a: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 update domains.</a:t>
            </a:r>
          </a:p>
          <a:p>
            <a:pPr marL="285750" indent="-285750">
              <a:lnSpc>
                <a:spcPct val="106000"/>
              </a:lnSpc>
              <a:buFont typeface="Arial" panose="020B0604020202020204" pitchFamily="34" charset="0"/>
              <a:buChar char="•"/>
            </a:pPr>
            <a:endParaRPr lang="en-US" sz="2000">
              <a:solidFill>
                <a:schemeClr val="bg1"/>
              </a:solidFill>
              <a:latin typeface="Segoe UI" panose="020B0502040204020203" pitchFamily="34" charset="0"/>
              <a:ea typeface="Calibri" panose="020F0502020204030204" pitchFamily="34" charset="0"/>
              <a:cs typeface="Segoe UI" panose="020B0502040204020203" pitchFamily="34" charset="0"/>
            </a:endParaRPr>
          </a:p>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A change of the Health Probe on the Load Balancer to use an HTTP health probe rather than a TCP probe is wise. The HTTP probe will monitor for HTTP code 200, indicating a healthy web site. If anything, other than a 200 is detected (such as the HTTP 500 the customers experienced), then that server will be removed from the rotation until the site is deemed healthy again.</a:t>
            </a:r>
          </a:p>
        </p:txBody>
      </p:sp>
    </p:spTree>
    <p:extLst>
      <p:ext uri="{BB962C8B-B14F-4D97-AF65-F5344CB8AC3E}">
        <p14:creationId xmlns:p14="http://schemas.microsoft.com/office/powerpoint/2010/main" val="291143680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Traffic Manager configuration details</a:t>
            </a:r>
          </a:p>
        </p:txBody>
      </p:sp>
      <p:sp>
        <p:nvSpPr>
          <p:cNvPr id="10" name="Rectangle 9"/>
          <p:cNvSpPr/>
          <p:nvPr/>
        </p:nvSpPr>
        <p:spPr bwMode="auto">
          <a:xfrm>
            <a:off x="9697078" y="5010675"/>
            <a:ext cx="899131" cy="9270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1" tIns="107577" rIns="134471" bIns="107577" numCol="1" spcCol="0" rtlCol="0" fromWordArt="0" anchor="t" anchorCtr="0" forceAA="0" compatLnSpc="1">
            <a:prstTxWarp prst="textNoShape">
              <a:avLst/>
            </a:prstTxWarp>
            <a:noAutofit/>
          </a:bodyPr>
          <a:lstStyle/>
          <a:p>
            <a:pPr algn="ctr" defTabSz="68551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a:xfrm>
            <a:off x="0" y="1310457"/>
            <a:ext cx="10905893" cy="4007251"/>
          </a:xfrm>
          <a:prstGeom prst="rect">
            <a:avLst/>
          </a:prstGeom>
        </p:spPr>
        <p:txBody>
          <a:bodyPr wrap="square">
            <a:spAutoFit/>
          </a:bodyPr>
          <a:lstStyle/>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FusionTomo’s concern about large deployments in a single Azure region are somewhat at odds with their concerns about cost. To attempt to satisfy both goals, we deployed a smaller subset of their ordering site into the paired region (North Central US) along with a readable SQL replica of the required database. We also deployed a single ADDS DC in the secondary region. Finally, we configured a Traffic Manager profile using the Priority load distribution option. The South Central-based site is the highest priority end-point, so users will always be directed there unless that site is down. </a:t>
            </a:r>
          </a:p>
          <a:p>
            <a:pPr marL="285750" indent="-285750">
              <a:lnSpc>
                <a:spcPct val="106000"/>
              </a:lnSpc>
              <a:buFont typeface="Arial" panose="020B0604020202020204" pitchFamily="34" charset="0"/>
              <a:buChar char="•"/>
            </a:pPr>
            <a:endParaRPr lang="en-US" sz="2000">
              <a:solidFill>
                <a:schemeClr val="bg1"/>
              </a:solidFill>
              <a:latin typeface="Segoe UI" panose="020B0502040204020203" pitchFamily="34" charset="0"/>
              <a:ea typeface="Calibri" panose="020F0502020204030204" pitchFamily="34" charset="0"/>
              <a:cs typeface="Segoe UI" panose="020B0502040204020203" pitchFamily="34" charset="0"/>
            </a:endParaRPr>
          </a:p>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If an outage impacts the highest priority site then the asynchronous SQL replica can be set to primary, making it readable and writeable. A prolonged outage may necessitate adding IaaS VMs in the North Central region to provide a local SQL replica and another ADDS DC. The Web scale set will auto-scale based on load.</a:t>
            </a:r>
          </a:p>
        </p:txBody>
      </p:sp>
    </p:spTree>
    <p:extLst>
      <p:ext uri="{BB962C8B-B14F-4D97-AF65-F5344CB8AC3E}">
        <p14:creationId xmlns:p14="http://schemas.microsoft.com/office/powerpoint/2010/main" val="347304167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Customer background</a:t>
            </a:r>
            <a:br>
              <a:rPr lang="en-US">
                <a:solidFill>
                  <a:schemeClr val="bg1"/>
                </a:solidFill>
              </a:rPr>
            </a:br>
            <a:r>
              <a:rPr lang="en-US" sz="3236" i="1" err="1">
                <a:solidFill>
                  <a:schemeClr val="bg1"/>
                </a:solidFill>
              </a:rPr>
              <a:t>FusionTomo</a:t>
            </a:r>
            <a:r>
              <a:rPr lang="en-US" sz="3236" i="1">
                <a:solidFill>
                  <a:schemeClr val="bg1"/>
                </a:solidFill>
              </a:rPr>
              <a:t> Inc. – Current Technology State</a:t>
            </a:r>
          </a:p>
        </p:txBody>
      </p:sp>
      <p:sp>
        <p:nvSpPr>
          <p:cNvPr id="3" name="Content Placeholder 2"/>
          <p:cNvSpPr>
            <a:spLocks noGrp="1"/>
          </p:cNvSpPr>
          <p:nvPr>
            <p:ph sz="quarter" idx="10"/>
          </p:nvPr>
        </p:nvSpPr>
        <p:spPr>
          <a:xfrm>
            <a:off x="268934" y="1470371"/>
            <a:ext cx="9480433" cy="4985980"/>
          </a:xfrm>
        </p:spPr>
        <p:txBody>
          <a:bodyPr/>
          <a:lstStyle/>
          <a:p>
            <a:r>
              <a:rPr lang="en-US" sz="2000" err="1">
                <a:solidFill>
                  <a:schemeClr val="bg1"/>
                </a:solidFill>
              </a:rPr>
              <a:t>FusionTomo</a:t>
            </a:r>
            <a:r>
              <a:rPr lang="en-US" sz="2000">
                <a:solidFill>
                  <a:schemeClr val="bg1"/>
                </a:solidFill>
              </a:rPr>
              <a:t> IT group is a classic shop, mainly focused on infrastructure. </a:t>
            </a:r>
          </a:p>
          <a:p>
            <a:r>
              <a:rPr lang="en-US" sz="2000">
                <a:solidFill>
                  <a:schemeClr val="bg1"/>
                </a:solidFill>
              </a:rPr>
              <a:t>The </a:t>
            </a:r>
            <a:r>
              <a:rPr lang="en-US" sz="2000" err="1">
                <a:solidFill>
                  <a:schemeClr val="bg1"/>
                </a:solidFill>
              </a:rPr>
              <a:t>AppDev</a:t>
            </a:r>
            <a:r>
              <a:rPr lang="en-US" sz="2000">
                <a:solidFill>
                  <a:schemeClr val="bg1"/>
                </a:solidFill>
              </a:rPr>
              <a:t> department’s skill set is dated, predominantly focused on client/server development.</a:t>
            </a:r>
          </a:p>
          <a:p>
            <a:r>
              <a:rPr lang="en-US" sz="2000">
                <a:solidFill>
                  <a:schemeClr val="bg1"/>
                </a:solidFill>
              </a:rPr>
              <a:t>The organization has an Internet-based ordering system they recently deployed into Azure. Customers have complained at times of intermittent problems/errors with the website.</a:t>
            </a:r>
          </a:p>
          <a:p>
            <a:r>
              <a:rPr lang="en-US" sz="2000">
                <a:solidFill>
                  <a:schemeClr val="bg1"/>
                </a:solidFill>
              </a:rPr>
              <a:t>They have a legacy application that has its data tightly coupled to the ordering system and this application cannot be changed.</a:t>
            </a:r>
          </a:p>
          <a:p>
            <a:r>
              <a:rPr lang="en-US" sz="2000">
                <a:solidFill>
                  <a:schemeClr val="bg1"/>
                </a:solidFill>
              </a:rPr>
              <a:t>Recent stability issues with the ordering system prompted </a:t>
            </a:r>
            <a:r>
              <a:rPr lang="en-US" sz="2000" err="1">
                <a:solidFill>
                  <a:schemeClr val="bg1"/>
                </a:solidFill>
              </a:rPr>
              <a:t>FusionTomo</a:t>
            </a:r>
            <a:r>
              <a:rPr lang="en-US" sz="2000">
                <a:solidFill>
                  <a:schemeClr val="bg1"/>
                </a:solidFill>
              </a:rPr>
              <a:t> to perform a business impact analysis of the application. This exercise resulted in an executive mandate for a 4-hour recovery time to within the last 8 hours of data.</a:t>
            </a:r>
          </a:p>
          <a:p>
            <a:r>
              <a:rPr lang="en-US" sz="2000">
                <a:solidFill>
                  <a:schemeClr val="bg1"/>
                </a:solidFill>
              </a:rPr>
              <a:t>Network connectivity issues between the branch offices and the corporate office have occurred intermittently.</a:t>
            </a:r>
          </a:p>
          <a:p>
            <a:r>
              <a:rPr lang="en-US" sz="2000">
                <a:solidFill>
                  <a:schemeClr val="bg1"/>
                </a:solidFill>
              </a:rPr>
              <a:t>Disk storage has a heightened level of attention due to a critical server running out of disk space. This issue highlighted a gap in proactive monitoring.</a:t>
            </a:r>
          </a:p>
        </p:txBody>
      </p:sp>
      <p:pic>
        <p:nvPicPr>
          <p:cNvPr id="7" name="Picture 6" descr="StoreSimple_Buildings_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216" y="3281047"/>
            <a:ext cx="4689784" cy="3576953"/>
          </a:xfrm>
          <a:prstGeom prst="rect">
            <a:avLst/>
          </a:prstGeom>
        </p:spPr>
      </p:pic>
    </p:spTree>
    <p:extLst>
      <p:ext uri="{BB962C8B-B14F-4D97-AF65-F5344CB8AC3E}">
        <p14:creationId xmlns:p14="http://schemas.microsoft.com/office/powerpoint/2010/main" val="59826585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Load Balancer configuration details</a:t>
            </a:r>
          </a:p>
        </p:txBody>
      </p:sp>
      <p:sp>
        <p:nvSpPr>
          <p:cNvPr id="10" name="Rectangle 9"/>
          <p:cNvSpPr/>
          <p:nvPr/>
        </p:nvSpPr>
        <p:spPr bwMode="auto">
          <a:xfrm>
            <a:off x="9697078" y="5010675"/>
            <a:ext cx="899131" cy="9270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1" tIns="107577" rIns="134471" bIns="107577" numCol="1" spcCol="0" rtlCol="0" fromWordArt="0" anchor="t" anchorCtr="0" forceAA="0" compatLnSpc="1">
            <a:prstTxWarp prst="textNoShape">
              <a:avLst/>
            </a:prstTxWarp>
            <a:noAutofit/>
          </a:bodyPr>
          <a:lstStyle/>
          <a:p>
            <a:pPr algn="ctr" defTabSz="68551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a:xfrm>
            <a:off x="0" y="1310457"/>
            <a:ext cx="11009376" cy="4985980"/>
          </a:xfrm>
          <a:prstGeom prst="rect">
            <a:avLst/>
          </a:prstGeom>
        </p:spPr>
        <p:txBody>
          <a:bodyPr wrap="square">
            <a:spAutoFit/>
          </a:bodyPr>
          <a:lstStyle/>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To assist with resiliency, load balancers will be configured so that there is no single point of failure for any of the tiers of the application. </a:t>
            </a:r>
          </a:p>
          <a:p>
            <a:pPr marL="285750" indent="-285750">
              <a:lnSpc>
                <a:spcPct val="106000"/>
              </a:lnSpc>
              <a:buFont typeface="Arial" panose="020B0604020202020204" pitchFamily="34" charset="0"/>
              <a:buChar char="•"/>
            </a:pPr>
            <a:endParaRPr lang="en-US" sz="2000">
              <a:solidFill>
                <a:schemeClr val="bg1"/>
              </a:solidFill>
              <a:latin typeface="Segoe UI" panose="020B0502040204020203" pitchFamily="34" charset="0"/>
              <a:ea typeface="Calibri" panose="020F0502020204030204" pitchFamily="34" charset="0"/>
              <a:cs typeface="Segoe UI" panose="020B0502040204020203" pitchFamily="34" charset="0"/>
            </a:endParaRPr>
          </a:p>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An external load balancer is deployed and configured for the public-facing website that will direct the traffic from the Internet through to the web servers, providing the application for customers and external users. This load balancer will be set up with an HTTP health probe and will make sure that the servers providing the application are healthy and responding to IIS calls. Should a server not respond with a 200 to the probe, it will be removed from the rotation until such a time that it is healthy again.</a:t>
            </a:r>
          </a:p>
          <a:p>
            <a:pPr marL="285750" indent="-285750">
              <a:lnSpc>
                <a:spcPct val="106000"/>
              </a:lnSpc>
              <a:buFont typeface="Arial" panose="020B0604020202020204" pitchFamily="34" charset="0"/>
              <a:buChar char="•"/>
            </a:pPr>
            <a:endParaRPr lang="en-US" sz="2000">
              <a:solidFill>
                <a:schemeClr val="bg1"/>
              </a:solidFill>
              <a:latin typeface="Segoe UI" panose="020B0502040204020203" pitchFamily="34" charset="0"/>
              <a:ea typeface="Calibri" panose="020F0502020204030204" pitchFamily="34" charset="0"/>
              <a:cs typeface="Segoe UI" panose="020B0502040204020203" pitchFamily="34" charset="0"/>
            </a:endParaRPr>
          </a:p>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An internal load balancer will also be used to direct traffic to the </a:t>
            </a:r>
            <a:r>
              <a:rPr lang="en-US" sz="2000" err="1">
                <a:solidFill>
                  <a:schemeClr val="bg1"/>
                </a:solidFill>
                <a:latin typeface="Segoe UI" panose="020B0502040204020203" pitchFamily="34" charset="0"/>
                <a:ea typeface="Calibri" panose="020F0502020204030204" pitchFamily="34" charset="0"/>
                <a:cs typeface="Segoe UI" panose="020B0502040204020203" pitchFamily="34" charset="0"/>
              </a:rPr>
              <a:t>AlwaysOn</a:t>
            </a: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 Availability Group listener resource. This allows SQL clients to find the availability group listener, enabling client connectivity no matter which SQL server is primary. TCP health probes will be configured, monitoring TCP on port 1433. We ensure the firewall on each server and any inline network security groups allows inbound traffic on TCP 1433.</a:t>
            </a:r>
          </a:p>
        </p:txBody>
      </p:sp>
    </p:spTree>
    <p:extLst>
      <p:ext uri="{BB962C8B-B14F-4D97-AF65-F5344CB8AC3E}">
        <p14:creationId xmlns:p14="http://schemas.microsoft.com/office/powerpoint/2010/main" val="305629222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Monitoring configuration details</a:t>
            </a:r>
          </a:p>
        </p:txBody>
      </p:sp>
      <p:sp>
        <p:nvSpPr>
          <p:cNvPr id="10" name="Rectangle 9"/>
          <p:cNvSpPr/>
          <p:nvPr/>
        </p:nvSpPr>
        <p:spPr bwMode="auto">
          <a:xfrm>
            <a:off x="9697078" y="5010675"/>
            <a:ext cx="899131" cy="9270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1" tIns="107577" rIns="134471" bIns="107577" numCol="1" spcCol="0" rtlCol="0" fromWordArt="0" anchor="t" anchorCtr="0" forceAA="0" compatLnSpc="1">
            <a:prstTxWarp prst="textNoShape">
              <a:avLst/>
            </a:prstTxWarp>
            <a:noAutofit/>
          </a:bodyPr>
          <a:lstStyle/>
          <a:p>
            <a:pPr algn="ctr" defTabSz="68551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a:xfrm>
            <a:off x="0" y="1310457"/>
            <a:ext cx="11009376" cy="3681008"/>
          </a:xfrm>
          <a:prstGeom prst="rect">
            <a:avLst/>
          </a:prstGeom>
        </p:spPr>
        <p:txBody>
          <a:bodyPr wrap="square">
            <a:spAutoFit/>
          </a:bodyPr>
          <a:lstStyle/>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While diagnostics and other options do exist in the portal, there are deeper and richer options available within Azure and these link with existing monitoring options from System Center Operations Manager to allow for hybrid monitoring. Operations Management Suite (OMS) is the tool of choice to quickly enable robust monitoring. It will help provide a single portal for all management tasks, can be on-boarded in a rapid fashion, can integrate with </a:t>
            </a:r>
            <a:r>
              <a:rPr lang="en-US" sz="2000" err="1">
                <a:solidFill>
                  <a:schemeClr val="bg1"/>
                </a:solidFill>
                <a:latin typeface="Segoe UI" panose="020B0502040204020203" pitchFamily="34" charset="0"/>
                <a:ea typeface="Calibri" panose="020F0502020204030204" pitchFamily="34" charset="0"/>
                <a:cs typeface="Segoe UI" panose="020B0502040204020203" pitchFamily="34" charset="0"/>
              </a:rPr>
              <a:t>FusionTomo’s</a:t>
            </a: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 current management tools, enhance System Center, and extend management and monitoring to Azure.</a:t>
            </a:r>
          </a:p>
          <a:p>
            <a:pPr marL="285750" indent="-285750">
              <a:lnSpc>
                <a:spcPct val="106000"/>
              </a:lnSpc>
              <a:buFont typeface="Arial" panose="020B0604020202020204" pitchFamily="34" charset="0"/>
              <a:buChar char="•"/>
            </a:pPr>
            <a:endParaRPr lang="en-US" sz="2000">
              <a:solidFill>
                <a:schemeClr val="bg1"/>
              </a:solidFill>
              <a:latin typeface="Segoe UI" panose="020B0502040204020203" pitchFamily="34" charset="0"/>
              <a:ea typeface="Calibri" panose="020F0502020204030204" pitchFamily="34" charset="0"/>
              <a:cs typeface="Segoe UI" panose="020B0502040204020203" pitchFamily="34" charset="0"/>
            </a:endParaRPr>
          </a:p>
          <a:p>
            <a:pPr marL="285750" indent="-285750">
              <a:lnSpc>
                <a:spcPct val="106000"/>
              </a:lnSpc>
              <a:buFont typeface="Arial" panose="020B0604020202020204" pitchFamily="34" charset="0"/>
              <a:buChar char="•"/>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OMS will help </a:t>
            </a:r>
            <a:r>
              <a:rPr lang="en-US" sz="2000" err="1">
                <a:solidFill>
                  <a:schemeClr val="bg1"/>
                </a:solidFill>
                <a:latin typeface="Segoe UI" panose="020B0502040204020203" pitchFamily="34" charset="0"/>
                <a:ea typeface="Calibri" panose="020F0502020204030204" pitchFamily="34" charset="0"/>
                <a:cs typeface="Segoe UI" panose="020B0502040204020203" pitchFamily="34" charset="0"/>
              </a:rPr>
              <a:t>FusionTomo</a:t>
            </a: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 identify, assess, and mitigate any missing patches on SQL, IIS, Windows Server, Active Directory, etc. There are options to monitor and apply recommended resolutions for many server types.</a:t>
            </a:r>
          </a:p>
        </p:txBody>
      </p:sp>
      <p:sp>
        <p:nvSpPr>
          <p:cNvPr id="4" name="Rectangle 3"/>
          <p:cNvSpPr/>
          <p:nvPr/>
        </p:nvSpPr>
        <p:spPr>
          <a:xfrm>
            <a:off x="1911658" y="5570984"/>
            <a:ext cx="8350927" cy="385939"/>
          </a:xfrm>
          <a:prstGeom prst="rect">
            <a:avLst/>
          </a:prstGeom>
        </p:spPr>
        <p:txBody>
          <a:bodyPr wrap="square">
            <a:spAutoFit/>
          </a:bodyPr>
          <a:lstStyle/>
          <a:p>
            <a:pPr>
              <a:lnSpc>
                <a:spcPct val="106000"/>
              </a:lnSpc>
            </a:pPr>
            <a:r>
              <a:rPr lang="en-US">
                <a:solidFill>
                  <a:schemeClr val="bg1"/>
                </a:solidFill>
                <a:latin typeface="Segoe UI" panose="020B0502040204020203" pitchFamily="34" charset="0"/>
                <a:ea typeface="Calibri" panose="020F0502020204030204" pitchFamily="34" charset="0"/>
                <a:cs typeface="Segoe UI" panose="020B0502040204020203" pitchFamily="34" charset="0"/>
              </a:rPr>
              <a:t>https://www.microsoft.com/en-us/cloud-platform/operations-management-suite </a:t>
            </a:r>
          </a:p>
        </p:txBody>
      </p:sp>
    </p:spTree>
    <p:extLst>
      <p:ext uri="{BB962C8B-B14F-4D97-AF65-F5344CB8AC3E}">
        <p14:creationId xmlns:p14="http://schemas.microsoft.com/office/powerpoint/2010/main" val="161186105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Customer objections</a:t>
            </a:r>
          </a:p>
        </p:txBody>
      </p:sp>
      <p:sp>
        <p:nvSpPr>
          <p:cNvPr id="3" name="Content Placeholder 2"/>
          <p:cNvSpPr>
            <a:spLocks noGrp="1"/>
          </p:cNvSpPr>
          <p:nvPr>
            <p:ph sz="quarter" idx="10"/>
          </p:nvPr>
        </p:nvSpPr>
        <p:spPr>
          <a:xfrm>
            <a:off x="269239" y="1663947"/>
            <a:ext cx="10757098" cy="4716035"/>
          </a:xfrm>
        </p:spPr>
        <p:txBody>
          <a:bodyPr/>
          <a:lstStyle/>
          <a:p>
            <a:pPr marL="0" lvl="0" indent="0">
              <a:buNone/>
            </a:pPr>
            <a:r>
              <a:rPr lang="en-US" b="1">
                <a:solidFill>
                  <a:schemeClr val="bg1"/>
                </a:solidFill>
              </a:rPr>
              <a:t>Objection </a:t>
            </a:r>
          </a:p>
          <a:p>
            <a:pPr marL="0" indent="0">
              <a:buNone/>
            </a:pPr>
            <a:r>
              <a:rPr lang="en-US">
                <a:solidFill>
                  <a:schemeClr val="bg1"/>
                </a:solidFill>
              </a:rPr>
              <a:t>“Cost is a huge concern for us. With looming infrastructure and server replacement costs, we want to avoid any unnecessary expenditures.” </a:t>
            </a:r>
            <a:endParaRPr lang="en-US" b="1">
              <a:solidFill>
                <a:schemeClr val="bg1"/>
              </a:solidFill>
            </a:endParaRPr>
          </a:p>
          <a:p>
            <a:pPr marL="0" indent="0">
              <a:buNone/>
            </a:pPr>
            <a:endParaRPr lang="en-US" b="1">
              <a:solidFill>
                <a:schemeClr val="bg1"/>
              </a:solidFill>
            </a:endParaRPr>
          </a:p>
          <a:p>
            <a:pPr marL="0" indent="0">
              <a:buNone/>
            </a:pPr>
            <a:r>
              <a:rPr lang="en-US" b="1">
                <a:solidFill>
                  <a:schemeClr val="bg1"/>
                </a:solidFill>
              </a:rPr>
              <a:t>Potential answer</a:t>
            </a:r>
            <a:endParaRPr lang="en-US">
              <a:solidFill>
                <a:schemeClr val="bg1"/>
              </a:solidFill>
            </a:endParaRPr>
          </a:p>
          <a:p>
            <a:pPr marL="0" indent="0">
              <a:buNone/>
            </a:pPr>
            <a:r>
              <a:rPr lang="en-US">
                <a:solidFill>
                  <a:schemeClr val="bg1"/>
                </a:solidFill>
              </a:rPr>
              <a:t>FT can restructure the way IT budgets are spent and ultimately save funds by rolling out the infrastructure into Azure as opposed to rolling out the infrastructure in the Austin office.  By, building out the infrastructure in Azure there is no upfront capital investment.  The cost moves to an operating expense in a pay only for what you need and use model. This frees up </a:t>
            </a:r>
            <a:r>
              <a:rPr lang="en-US" err="1">
                <a:solidFill>
                  <a:schemeClr val="bg1"/>
                </a:solidFill>
              </a:rPr>
              <a:t>FustionTomo’s</a:t>
            </a:r>
            <a:r>
              <a:rPr lang="en-US">
                <a:solidFill>
                  <a:schemeClr val="bg1"/>
                </a:solidFill>
              </a:rPr>
              <a:t> capital for other investments which are more strategic to the growth of the company.  This is also done in a more professional way in that  Azure datacenters are world-class, enterprise-level datacenters providing a server environment that FT could never build on their own.  Also, deploying virtual machines in Azure provides resiliency at a lower cost than physical hardware. </a:t>
            </a:r>
          </a:p>
          <a:p>
            <a:pPr marL="0" indent="0">
              <a:buNone/>
            </a:pPr>
            <a:r>
              <a:rPr lang="en-US">
                <a:solidFill>
                  <a:schemeClr val="bg1"/>
                </a:solidFill>
              </a:rPr>
              <a:t>Also, consider that the cost of downtime might far outweigh the cost of the resiliency being built into the environment.</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Customer objections</a:t>
            </a:r>
          </a:p>
        </p:txBody>
      </p:sp>
      <p:sp>
        <p:nvSpPr>
          <p:cNvPr id="3" name="Content Placeholder 2"/>
          <p:cNvSpPr>
            <a:spLocks noGrp="1"/>
          </p:cNvSpPr>
          <p:nvPr>
            <p:ph sz="quarter" idx="10"/>
          </p:nvPr>
        </p:nvSpPr>
        <p:spPr>
          <a:xfrm>
            <a:off x="269239" y="1663947"/>
            <a:ext cx="10757098" cy="2803460"/>
          </a:xfrm>
        </p:spPr>
        <p:txBody>
          <a:bodyPr/>
          <a:lstStyle/>
          <a:p>
            <a:pPr marL="0" lvl="0" indent="0">
              <a:buNone/>
            </a:pPr>
            <a:r>
              <a:rPr lang="en-US" b="1">
                <a:solidFill>
                  <a:schemeClr val="bg1"/>
                </a:solidFill>
              </a:rPr>
              <a:t>Objection </a:t>
            </a:r>
          </a:p>
          <a:p>
            <a:pPr marL="0" lvl="0" indent="0">
              <a:buNone/>
            </a:pPr>
            <a:r>
              <a:rPr lang="en-US">
                <a:solidFill>
                  <a:schemeClr val="bg1"/>
                </a:solidFill>
              </a:rPr>
              <a:t>“The web application needs to have the ability to scale as we grow. What aspect of the cloud will allow this to be a reality?”</a:t>
            </a:r>
          </a:p>
          <a:p>
            <a:pPr marL="0" lvl="0" indent="0">
              <a:buNone/>
            </a:pPr>
            <a:r>
              <a:rPr lang="en-US">
                <a:solidFill>
                  <a:schemeClr val="bg1"/>
                </a:solidFill>
              </a:rPr>
              <a:t> </a:t>
            </a:r>
          </a:p>
          <a:p>
            <a:pPr marL="0" indent="0">
              <a:buNone/>
            </a:pPr>
            <a:r>
              <a:rPr lang="en-US" b="1">
                <a:solidFill>
                  <a:schemeClr val="bg1"/>
                </a:solidFill>
              </a:rPr>
              <a:t>Potential answer</a:t>
            </a:r>
            <a:endParaRPr lang="en-US">
              <a:solidFill>
                <a:schemeClr val="bg1"/>
              </a:solidFill>
            </a:endParaRPr>
          </a:p>
          <a:p>
            <a:pPr marL="0" indent="0">
              <a:buNone/>
            </a:pPr>
            <a:r>
              <a:rPr lang="en-US">
                <a:solidFill>
                  <a:schemeClr val="bg1"/>
                </a:solidFill>
              </a:rPr>
              <a:t>Scale sets from an IaaS perspective is a great choice to provide scaling of the web application. In the future, as the organization continues to grow, Azure Web Apps may also be an option from the PaaS perspective. This would allow for websites to scaled in many ways without the burden of managing VMs.</a:t>
            </a:r>
          </a:p>
        </p:txBody>
      </p:sp>
    </p:spTree>
    <p:extLst>
      <p:ext uri="{BB962C8B-B14F-4D97-AF65-F5344CB8AC3E}">
        <p14:creationId xmlns:p14="http://schemas.microsoft.com/office/powerpoint/2010/main" val="326517226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Customer objections</a:t>
            </a:r>
          </a:p>
        </p:txBody>
      </p:sp>
      <p:sp>
        <p:nvSpPr>
          <p:cNvPr id="3" name="Content Placeholder 2"/>
          <p:cNvSpPr>
            <a:spLocks noGrp="1"/>
          </p:cNvSpPr>
          <p:nvPr>
            <p:ph sz="quarter" idx="10"/>
          </p:nvPr>
        </p:nvSpPr>
        <p:spPr>
          <a:xfrm>
            <a:off x="269239" y="1663947"/>
            <a:ext cx="10757098" cy="3391954"/>
          </a:xfrm>
        </p:spPr>
        <p:txBody>
          <a:bodyPr/>
          <a:lstStyle/>
          <a:p>
            <a:pPr marL="0" lvl="0" indent="0">
              <a:buNone/>
            </a:pPr>
            <a:r>
              <a:rPr lang="en-US" b="1">
                <a:solidFill>
                  <a:schemeClr val="bg1"/>
                </a:solidFill>
              </a:rPr>
              <a:t>Objection</a:t>
            </a:r>
          </a:p>
          <a:p>
            <a:pPr marL="0" lvl="0" indent="0">
              <a:buNone/>
            </a:pPr>
            <a:r>
              <a:rPr lang="en-US">
                <a:solidFill>
                  <a:schemeClr val="bg1"/>
                </a:solidFill>
              </a:rPr>
              <a:t>“Downtime is becoming more of an issue for us due to development and production environments not being separate. We need to separate these from one another to avoid outages.” </a:t>
            </a:r>
          </a:p>
          <a:p>
            <a:pPr marL="0" lvl="0" indent="0">
              <a:buNone/>
            </a:pPr>
            <a:r>
              <a:rPr lang="en-US">
                <a:solidFill>
                  <a:schemeClr val="bg1"/>
                </a:solidFill>
              </a:rPr>
              <a:t> </a:t>
            </a:r>
          </a:p>
          <a:p>
            <a:pPr marL="0" indent="0">
              <a:buNone/>
            </a:pPr>
            <a:r>
              <a:rPr lang="en-US" b="1">
                <a:solidFill>
                  <a:schemeClr val="bg1"/>
                </a:solidFill>
              </a:rPr>
              <a:t>Potential answer</a:t>
            </a:r>
            <a:endParaRPr lang="en-US">
              <a:solidFill>
                <a:schemeClr val="bg1"/>
              </a:solidFill>
            </a:endParaRPr>
          </a:p>
          <a:p>
            <a:pPr marL="0" indent="0">
              <a:buNone/>
            </a:pPr>
            <a:r>
              <a:rPr lang="en-US">
                <a:solidFill>
                  <a:schemeClr val="bg1"/>
                </a:solidFill>
              </a:rPr>
              <a:t>Azure allows for several ways to mirror a production environment and use it for development and testing. Backing up the infrastructure and restoring it to Azure is one way. Another way would be Azure Site Recovery (ASR). ASR can replicate VMs and physical machines to Azure to mirror the production environment. Another option could be to create a DevTest Lab in Azure to provide a complete separate environment for developers and testers. </a:t>
            </a:r>
          </a:p>
        </p:txBody>
      </p:sp>
    </p:spTree>
    <p:extLst>
      <p:ext uri="{BB962C8B-B14F-4D97-AF65-F5344CB8AC3E}">
        <p14:creationId xmlns:p14="http://schemas.microsoft.com/office/powerpoint/2010/main" val="165797804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Customer objections</a:t>
            </a:r>
          </a:p>
        </p:txBody>
      </p:sp>
      <p:sp>
        <p:nvSpPr>
          <p:cNvPr id="3" name="Content Placeholder 2"/>
          <p:cNvSpPr>
            <a:spLocks noGrp="1"/>
          </p:cNvSpPr>
          <p:nvPr>
            <p:ph sz="quarter" idx="10"/>
          </p:nvPr>
        </p:nvSpPr>
        <p:spPr>
          <a:xfrm>
            <a:off x="269239" y="1663947"/>
            <a:ext cx="10757098" cy="2862322"/>
          </a:xfrm>
        </p:spPr>
        <p:txBody>
          <a:bodyPr/>
          <a:lstStyle/>
          <a:p>
            <a:pPr marL="0" lvl="0" indent="0">
              <a:buNone/>
            </a:pPr>
            <a:r>
              <a:rPr lang="en-US" b="1">
                <a:solidFill>
                  <a:schemeClr val="bg1"/>
                </a:solidFill>
              </a:rPr>
              <a:t>Objection</a:t>
            </a:r>
          </a:p>
          <a:p>
            <a:pPr marL="0" lvl="0" indent="0">
              <a:buNone/>
            </a:pPr>
            <a:r>
              <a:rPr lang="en-US">
                <a:solidFill>
                  <a:schemeClr val="bg1"/>
                </a:solidFill>
              </a:rPr>
              <a:t>“Connectivity is becoming an issue for self-hosting our application’s ordering system, support website, etc. We are concerned that the cloud may be constrained as well.” </a:t>
            </a:r>
          </a:p>
          <a:p>
            <a:pPr marL="0" lvl="0" indent="0">
              <a:buNone/>
            </a:pPr>
            <a:r>
              <a:rPr lang="en-US">
                <a:solidFill>
                  <a:schemeClr val="bg1"/>
                </a:solidFill>
              </a:rPr>
              <a:t> </a:t>
            </a:r>
          </a:p>
          <a:p>
            <a:pPr marL="0" indent="0">
              <a:buNone/>
            </a:pPr>
            <a:r>
              <a:rPr lang="en-US" b="1">
                <a:solidFill>
                  <a:schemeClr val="bg1"/>
                </a:solidFill>
              </a:rPr>
              <a:t>Potential answer</a:t>
            </a:r>
            <a:endParaRPr lang="en-US">
              <a:solidFill>
                <a:schemeClr val="bg1"/>
              </a:solidFill>
            </a:endParaRPr>
          </a:p>
          <a:p>
            <a:pPr marL="0" indent="0">
              <a:buNone/>
            </a:pPr>
            <a:r>
              <a:rPr lang="en-US">
                <a:solidFill>
                  <a:schemeClr val="bg1"/>
                </a:solidFill>
              </a:rPr>
              <a:t>Azure utilizes one of the largest worldwide networks and Microsoft has invested billions of dollars for the infrastructure and connectivity to be world-class. Should there be performance issues, the applications can be scaled to address the needs of the business. There are resizing options and VM instances that address network performance options as well.</a:t>
            </a:r>
          </a:p>
        </p:txBody>
      </p:sp>
    </p:spTree>
    <p:extLst>
      <p:ext uri="{BB962C8B-B14F-4D97-AF65-F5344CB8AC3E}">
        <p14:creationId xmlns:p14="http://schemas.microsoft.com/office/powerpoint/2010/main" val="426546450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Customer objections</a:t>
            </a:r>
          </a:p>
        </p:txBody>
      </p:sp>
      <p:sp>
        <p:nvSpPr>
          <p:cNvPr id="3" name="Content Placeholder 2"/>
          <p:cNvSpPr>
            <a:spLocks noGrp="1"/>
          </p:cNvSpPr>
          <p:nvPr>
            <p:ph sz="quarter" idx="10"/>
          </p:nvPr>
        </p:nvSpPr>
        <p:spPr>
          <a:xfrm>
            <a:off x="269239" y="1663947"/>
            <a:ext cx="10757098" cy="3333092"/>
          </a:xfrm>
        </p:spPr>
        <p:txBody>
          <a:bodyPr/>
          <a:lstStyle/>
          <a:p>
            <a:pPr marL="0" lvl="0" indent="0">
              <a:buNone/>
            </a:pPr>
            <a:r>
              <a:rPr lang="en-US" b="1">
                <a:solidFill>
                  <a:schemeClr val="bg1"/>
                </a:solidFill>
              </a:rPr>
              <a:t>Objection</a:t>
            </a:r>
          </a:p>
          <a:p>
            <a:pPr marL="0" indent="0">
              <a:buNone/>
            </a:pPr>
            <a:r>
              <a:rPr lang="en-US">
                <a:solidFill>
                  <a:schemeClr val="bg1"/>
                </a:solidFill>
              </a:rPr>
              <a:t>“Our current backup/recovery system works just fine.”</a:t>
            </a:r>
          </a:p>
          <a:p>
            <a:pPr marL="0" indent="0">
              <a:buNone/>
            </a:pPr>
            <a:r>
              <a:rPr lang="en-US">
                <a:solidFill>
                  <a:schemeClr val="bg1"/>
                </a:solidFill>
              </a:rPr>
              <a:t> </a:t>
            </a:r>
          </a:p>
          <a:p>
            <a:pPr marL="0" indent="0">
              <a:buNone/>
            </a:pPr>
            <a:r>
              <a:rPr lang="en-US" b="1">
                <a:solidFill>
                  <a:schemeClr val="bg1"/>
                </a:solidFill>
              </a:rPr>
              <a:t>Potential answer</a:t>
            </a:r>
            <a:endParaRPr lang="en-US">
              <a:solidFill>
                <a:schemeClr val="bg1"/>
              </a:solidFill>
            </a:endParaRPr>
          </a:p>
          <a:p>
            <a:pPr marL="0" indent="0">
              <a:buNone/>
            </a:pPr>
            <a:r>
              <a:rPr lang="en-US">
                <a:solidFill>
                  <a:schemeClr val="bg1"/>
                </a:solidFill>
              </a:rPr>
              <a:t>Depending on which backup system has been deployed it can be can extended into Azure. There is no need to replace the current system; augment it. Azure backup works with Microsoft System Center Data Protection Manager (DPM) or you can use Microsoft Azure Backup Server to perform disk-to-disk-to-cloud VSS backups. For SQL Backup, use Azure Backup Server or direct backup to Azure Blob Storage. Using Microsoft Azure Recovery Services Agent, you can back up Windows Server and Client Files and Folders directly to the cloud as well. IaaS instances are also able to be protected with Azure Backup and all can be monitored in one central location. </a:t>
            </a:r>
          </a:p>
        </p:txBody>
      </p:sp>
    </p:spTree>
    <p:extLst>
      <p:ext uri="{BB962C8B-B14F-4D97-AF65-F5344CB8AC3E}">
        <p14:creationId xmlns:p14="http://schemas.microsoft.com/office/powerpoint/2010/main" val="170004718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Customer objections</a:t>
            </a:r>
          </a:p>
        </p:txBody>
      </p:sp>
      <p:sp>
        <p:nvSpPr>
          <p:cNvPr id="3" name="Content Placeholder 2"/>
          <p:cNvSpPr>
            <a:spLocks noGrp="1"/>
          </p:cNvSpPr>
          <p:nvPr>
            <p:ph sz="quarter" idx="10"/>
          </p:nvPr>
        </p:nvSpPr>
        <p:spPr>
          <a:xfrm>
            <a:off x="269239" y="1663947"/>
            <a:ext cx="10757098" cy="2538644"/>
          </a:xfrm>
        </p:spPr>
        <p:txBody>
          <a:bodyPr/>
          <a:lstStyle/>
          <a:p>
            <a:pPr marL="0" lvl="0" indent="0">
              <a:buNone/>
            </a:pPr>
            <a:r>
              <a:rPr lang="en-US" b="1">
                <a:solidFill>
                  <a:schemeClr val="bg1"/>
                </a:solidFill>
              </a:rPr>
              <a:t>Objection</a:t>
            </a:r>
          </a:p>
          <a:p>
            <a:pPr marL="0" indent="0">
              <a:buNone/>
            </a:pPr>
            <a:r>
              <a:rPr lang="en-US">
                <a:solidFill>
                  <a:schemeClr val="bg1"/>
                </a:solidFill>
              </a:rPr>
              <a:t>“We already have a web application URL for our customers that we do not want to change. How can we provide cross-region resiliency without impact to our customers?” </a:t>
            </a:r>
          </a:p>
          <a:p>
            <a:pPr marL="0" indent="0">
              <a:buNone/>
            </a:pPr>
            <a:endParaRPr lang="en-US" b="1">
              <a:solidFill>
                <a:schemeClr val="bg1"/>
              </a:solidFill>
            </a:endParaRPr>
          </a:p>
          <a:p>
            <a:pPr marL="0" indent="0">
              <a:buNone/>
            </a:pPr>
            <a:r>
              <a:rPr lang="en-US" b="1">
                <a:solidFill>
                  <a:schemeClr val="bg1"/>
                </a:solidFill>
              </a:rPr>
              <a:t>Potential answer</a:t>
            </a:r>
            <a:endParaRPr lang="en-US">
              <a:solidFill>
                <a:schemeClr val="bg1"/>
              </a:solidFill>
            </a:endParaRPr>
          </a:p>
          <a:p>
            <a:pPr marL="0" indent="0">
              <a:buNone/>
            </a:pPr>
            <a:r>
              <a:rPr lang="en-US">
                <a:solidFill>
                  <a:schemeClr val="bg1"/>
                </a:solidFill>
              </a:rPr>
              <a:t>Traffic Manager will allow multiple regions to be configured in a priority (or failover) algorithm using your existing web application URL. It will also allow one region or the other to be taken down for maintenance while the customers remain unaffected.</a:t>
            </a:r>
          </a:p>
        </p:txBody>
      </p:sp>
    </p:spTree>
    <p:extLst>
      <p:ext uri="{BB962C8B-B14F-4D97-AF65-F5344CB8AC3E}">
        <p14:creationId xmlns:p14="http://schemas.microsoft.com/office/powerpoint/2010/main" val="144803359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Customer objections</a:t>
            </a:r>
          </a:p>
        </p:txBody>
      </p:sp>
      <p:sp>
        <p:nvSpPr>
          <p:cNvPr id="3" name="Content Placeholder 2"/>
          <p:cNvSpPr>
            <a:spLocks noGrp="1"/>
          </p:cNvSpPr>
          <p:nvPr>
            <p:ph sz="quarter" idx="10"/>
          </p:nvPr>
        </p:nvSpPr>
        <p:spPr>
          <a:xfrm>
            <a:off x="269239" y="1663947"/>
            <a:ext cx="10757098" cy="3862724"/>
          </a:xfrm>
        </p:spPr>
        <p:txBody>
          <a:bodyPr/>
          <a:lstStyle/>
          <a:p>
            <a:pPr marL="0" lvl="0" indent="0">
              <a:buNone/>
            </a:pPr>
            <a:r>
              <a:rPr lang="en-US" b="1">
                <a:solidFill>
                  <a:schemeClr val="bg1"/>
                </a:solidFill>
              </a:rPr>
              <a:t>Objection</a:t>
            </a:r>
          </a:p>
          <a:p>
            <a:pPr marL="0" indent="0">
              <a:buNone/>
            </a:pPr>
            <a:r>
              <a:rPr lang="en-US">
                <a:solidFill>
                  <a:schemeClr val="bg1"/>
                </a:solidFill>
              </a:rPr>
              <a:t>“We are very concerned about the disk space issue that occurred earlier with our ADDS DCs and nearly our Web Servers and Database Servers. Will this be addressed per the resiliency plan?”</a:t>
            </a:r>
          </a:p>
          <a:p>
            <a:pPr marL="457200" indent="-457200">
              <a:buAutoNum type="arabicPeriod" startAt="7"/>
            </a:pPr>
            <a:endParaRPr lang="en-US" b="1">
              <a:solidFill>
                <a:schemeClr val="bg1"/>
              </a:solidFill>
            </a:endParaRPr>
          </a:p>
          <a:p>
            <a:pPr marL="0" indent="0">
              <a:buNone/>
            </a:pPr>
            <a:r>
              <a:rPr lang="en-US" b="1">
                <a:solidFill>
                  <a:schemeClr val="bg1"/>
                </a:solidFill>
              </a:rPr>
              <a:t>Potential answer</a:t>
            </a:r>
            <a:endParaRPr lang="en-US">
              <a:solidFill>
                <a:schemeClr val="bg1"/>
              </a:solidFill>
            </a:endParaRPr>
          </a:p>
          <a:p>
            <a:pPr marL="0" indent="0">
              <a:buNone/>
            </a:pPr>
            <a:r>
              <a:rPr lang="en-US">
                <a:solidFill>
                  <a:schemeClr val="bg1"/>
                </a:solidFill>
              </a:rPr>
              <a:t>Azure has built-in monitoring capabilities that will address the issue of an outage. Availability sets spread the IaaS VMs across multiple racks for fault protection. For ARM, 100 VMs can be spread across 3 fault domains and up to 20 upgrade/update domains in Azure, allowing for your application to be protected from outages caused by faults or updates to the hosts. Alerting can provide you with emails and even scripts that can be automated when the alert occurs to take recovery actions. There is also monitoring that can be configured to monitor the health of the storage accounts and provide reporting on this. Operations Management Suite can also be used for monitoring workloads.</a:t>
            </a:r>
          </a:p>
        </p:txBody>
      </p:sp>
    </p:spTree>
    <p:extLst>
      <p:ext uri="{BB962C8B-B14F-4D97-AF65-F5344CB8AC3E}">
        <p14:creationId xmlns:p14="http://schemas.microsoft.com/office/powerpoint/2010/main" val="382690929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Customer quote</a:t>
            </a:r>
          </a:p>
        </p:txBody>
      </p:sp>
      <p:sp>
        <p:nvSpPr>
          <p:cNvPr id="10" name="Rectangle 9"/>
          <p:cNvSpPr/>
          <p:nvPr/>
        </p:nvSpPr>
        <p:spPr bwMode="auto">
          <a:xfrm>
            <a:off x="9697078" y="5010675"/>
            <a:ext cx="899131" cy="9270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1" tIns="107577" rIns="134471" bIns="107577" numCol="1" spcCol="0" rtlCol="0" fromWordArt="0" anchor="t" anchorCtr="0" forceAA="0" compatLnSpc="1">
            <a:prstTxWarp prst="textNoShape">
              <a:avLst/>
            </a:prstTxWarp>
            <a:noAutofit/>
          </a:bodyPr>
          <a:lstStyle/>
          <a:p>
            <a:pPr algn="ctr" defTabSz="68551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1922175" y="2339145"/>
            <a:ext cx="6972588" cy="768990"/>
          </a:xfrm>
          <a:prstGeom prst="rect">
            <a:avLst/>
          </a:prstGeom>
          <a:noFill/>
        </p:spPr>
        <p:txBody>
          <a:bodyPr wrap="square" lIns="134471" tIns="107577" rIns="134471" bIns="107577" rtlCol="0">
            <a:spAutoFit/>
          </a:bodyPr>
          <a:lstStyle/>
          <a:p>
            <a:pPr defTabSz="914554">
              <a:lnSpc>
                <a:spcPct val="90000"/>
              </a:lnSpc>
              <a:spcAft>
                <a:spcPts val="441"/>
              </a:spcAft>
            </a:pPr>
            <a:endParaRPr lang="en-US" sz="1765">
              <a:solidFill>
                <a:srgbClr val="FFFFFF"/>
              </a:solidFill>
            </a:endParaRPr>
          </a:p>
          <a:p>
            <a:pPr defTabSz="914554">
              <a:lnSpc>
                <a:spcPct val="90000"/>
              </a:lnSpc>
              <a:spcAft>
                <a:spcPts val="441"/>
              </a:spcAft>
            </a:pPr>
            <a:endParaRPr lang="en-US" sz="1765">
              <a:gradFill>
                <a:gsLst>
                  <a:gs pos="2917">
                    <a:srgbClr val="505050"/>
                  </a:gs>
                  <a:gs pos="30000">
                    <a:srgbClr val="505050"/>
                  </a:gs>
                </a:gsLst>
                <a:lin ang="5400000" scaled="0"/>
              </a:gradFill>
            </a:endParaRPr>
          </a:p>
        </p:txBody>
      </p:sp>
      <p:sp>
        <p:nvSpPr>
          <p:cNvPr id="3" name="TextBox 2"/>
          <p:cNvSpPr txBox="1"/>
          <p:nvPr/>
        </p:nvSpPr>
        <p:spPr>
          <a:xfrm>
            <a:off x="819438" y="2073205"/>
            <a:ext cx="8877640" cy="2679468"/>
          </a:xfrm>
          <a:prstGeom prst="rect">
            <a:avLst/>
          </a:prstGeom>
          <a:noFill/>
        </p:spPr>
        <p:txBody>
          <a:bodyPr wrap="square" lIns="134471" tIns="107577" rIns="134471" bIns="107577" rtlCol="0">
            <a:spAutoFit/>
          </a:bodyPr>
          <a:lstStyle/>
          <a:p>
            <a:r>
              <a:rPr lang="en-US" sz="2000">
                <a:solidFill>
                  <a:schemeClr val="bg1"/>
                </a:solidFill>
              </a:rPr>
              <a:t>“By using Azure, we can build out resiliency for all aspects of our environment. It allows for infrastructure, networking, web applications, Active Directory, and other items to be redundant and highly available. With some planning and deployment of resilient resources, I envision our LOB apps and websites will no longer be impacted by outages.”</a:t>
            </a:r>
          </a:p>
          <a:p>
            <a:endParaRPr lang="en-US" sz="2000">
              <a:solidFill>
                <a:schemeClr val="bg1"/>
              </a:solidFill>
            </a:endParaRPr>
          </a:p>
          <a:p>
            <a:r>
              <a:rPr lang="en-US" sz="2000">
                <a:solidFill>
                  <a:schemeClr val="bg1"/>
                </a:solidFill>
              </a:rPr>
              <a:t>—Lewis Franklin, Head of Infrastructure and Enterprise Operations, </a:t>
            </a:r>
            <a:r>
              <a:rPr lang="en-US" sz="2000" err="1">
                <a:solidFill>
                  <a:schemeClr val="bg1"/>
                </a:solidFill>
              </a:rPr>
              <a:t>FusionTomo</a:t>
            </a:r>
            <a:r>
              <a:rPr lang="en-US" sz="2000">
                <a:solidFill>
                  <a:schemeClr val="bg1"/>
                </a:solidFill>
              </a:rPr>
              <a:t>, Inc.</a:t>
            </a:r>
          </a:p>
        </p:txBody>
      </p:sp>
    </p:spTree>
    <p:extLst>
      <p:ext uri="{BB962C8B-B14F-4D97-AF65-F5344CB8AC3E}">
        <p14:creationId xmlns:p14="http://schemas.microsoft.com/office/powerpoint/2010/main" val="37034369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Customer background (continued)</a:t>
            </a:r>
            <a:br>
              <a:rPr lang="en-US">
                <a:solidFill>
                  <a:schemeClr val="bg1"/>
                </a:solidFill>
              </a:rPr>
            </a:br>
            <a:r>
              <a:rPr lang="en-US" sz="3236" i="1" err="1">
                <a:solidFill>
                  <a:schemeClr val="bg1"/>
                </a:solidFill>
              </a:rPr>
              <a:t>FusionTomo</a:t>
            </a:r>
            <a:r>
              <a:rPr lang="en-US" sz="3236" i="1">
                <a:solidFill>
                  <a:schemeClr val="bg1"/>
                </a:solidFill>
              </a:rPr>
              <a:t> Inc. – Current Technology State</a:t>
            </a:r>
          </a:p>
        </p:txBody>
      </p:sp>
      <p:sp>
        <p:nvSpPr>
          <p:cNvPr id="3" name="Content Placeholder 2"/>
          <p:cNvSpPr>
            <a:spLocks noGrp="1"/>
          </p:cNvSpPr>
          <p:nvPr>
            <p:ph sz="quarter" idx="10"/>
          </p:nvPr>
        </p:nvSpPr>
        <p:spPr>
          <a:xfrm>
            <a:off x="169583" y="1456699"/>
            <a:ext cx="9515287" cy="4924425"/>
          </a:xfrm>
        </p:spPr>
        <p:txBody>
          <a:bodyPr/>
          <a:lstStyle/>
          <a:p>
            <a:r>
              <a:rPr lang="en-US" sz="2000">
                <a:solidFill>
                  <a:schemeClr val="bg1"/>
                </a:solidFill>
              </a:rPr>
              <a:t>Servers from multiple departments are starting to be provisioned in Azure, all within the same Azure region and virtual network. </a:t>
            </a:r>
          </a:p>
          <a:p>
            <a:pPr lvl="1"/>
            <a:r>
              <a:rPr lang="en-US" sz="2000">
                <a:solidFill>
                  <a:schemeClr val="bg1"/>
                </a:solidFill>
              </a:rPr>
              <a:t>The IT Department deployed an Active Directory Domain Services (AD DS) domain controller on a single VM with the data files on the C:\ drive.</a:t>
            </a:r>
          </a:p>
          <a:p>
            <a:pPr lvl="1"/>
            <a:r>
              <a:rPr lang="en-US" sz="2000">
                <a:solidFill>
                  <a:schemeClr val="bg1"/>
                </a:solidFill>
              </a:rPr>
              <a:t>The </a:t>
            </a:r>
            <a:r>
              <a:rPr lang="en-US" sz="2000" err="1">
                <a:solidFill>
                  <a:schemeClr val="bg1"/>
                </a:solidFill>
              </a:rPr>
              <a:t>AppDev</a:t>
            </a:r>
            <a:r>
              <a:rPr lang="en-US" sz="2000">
                <a:solidFill>
                  <a:schemeClr val="bg1"/>
                </a:solidFill>
              </a:rPr>
              <a:t> team deployed a web farm into an availability set in Azure with a load balancer to distribute customer load. This implementation hosts the business critical ordering web site. Web server scalability is configured manually when needed and often results in servers being left running longer than needed.</a:t>
            </a:r>
          </a:p>
          <a:p>
            <a:pPr lvl="1"/>
            <a:r>
              <a:rPr lang="en-US" sz="2000">
                <a:solidFill>
                  <a:schemeClr val="bg1"/>
                </a:solidFill>
              </a:rPr>
              <a:t>The Database Administration team deployed a single node SQL server into Azure supporting the web farm. Data and logs are on dedicated data disks.</a:t>
            </a:r>
          </a:p>
          <a:p>
            <a:pPr lvl="1"/>
            <a:r>
              <a:rPr lang="en-US" sz="2000">
                <a:solidFill>
                  <a:schemeClr val="bg1"/>
                </a:solidFill>
              </a:rPr>
              <a:t>The Research and Development team has deployed 35‒40 VMs to date, with more on the way. Currently all servers are using a single storage account for the OS and data disks.</a:t>
            </a:r>
          </a:p>
          <a:p>
            <a:pPr lvl="1"/>
            <a:r>
              <a:rPr lang="en-US" sz="2000">
                <a:solidFill>
                  <a:schemeClr val="bg1"/>
                </a:solidFill>
              </a:rPr>
              <a:t>The HR group has a policy requiring that a new storage account be created for every VM in the subscription. They are close to 20 VMs now.</a:t>
            </a:r>
          </a:p>
        </p:txBody>
      </p:sp>
      <p:pic>
        <p:nvPicPr>
          <p:cNvPr id="7" name="Picture 6" descr="StoreSimple_Buildings_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216" y="3281047"/>
            <a:ext cx="4689784" cy="3576953"/>
          </a:xfrm>
          <a:prstGeom prst="rect">
            <a:avLst/>
          </a:prstGeom>
        </p:spPr>
      </p:pic>
    </p:spTree>
    <p:extLst>
      <p:ext uri="{BB962C8B-B14F-4D97-AF65-F5344CB8AC3E}">
        <p14:creationId xmlns:p14="http://schemas.microsoft.com/office/powerpoint/2010/main" val="36409261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Customer background (continued)</a:t>
            </a:r>
            <a:br>
              <a:rPr lang="en-US">
                <a:solidFill>
                  <a:schemeClr val="bg1"/>
                </a:solidFill>
              </a:rPr>
            </a:br>
            <a:r>
              <a:rPr lang="en-US" sz="3236" i="1" err="1">
                <a:solidFill>
                  <a:schemeClr val="bg1"/>
                </a:solidFill>
              </a:rPr>
              <a:t>FusionTomo</a:t>
            </a:r>
            <a:r>
              <a:rPr lang="en-US" sz="3236" i="1">
                <a:solidFill>
                  <a:schemeClr val="bg1"/>
                </a:solidFill>
              </a:rPr>
              <a:t> Inc. – Current Technology State</a:t>
            </a:r>
          </a:p>
        </p:txBody>
      </p:sp>
      <p:sp>
        <p:nvSpPr>
          <p:cNvPr id="3" name="Content Placeholder 2"/>
          <p:cNvSpPr>
            <a:spLocks noGrp="1"/>
          </p:cNvSpPr>
          <p:nvPr>
            <p:ph sz="quarter" idx="10"/>
          </p:nvPr>
        </p:nvSpPr>
        <p:spPr>
          <a:xfrm>
            <a:off x="268934" y="1735185"/>
            <a:ext cx="7934033" cy="3797963"/>
          </a:xfrm>
        </p:spPr>
        <p:txBody>
          <a:bodyPr/>
          <a:lstStyle/>
          <a:p>
            <a:r>
              <a:rPr lang="en-US" sz="2800" err="1">
                <a:solidFill>
                  <a:schemeClr val="bg1"/>
                </a:solidFill>
              </a:rPr>
              <a:t>FusionTomo</a:t>
            </a:r>
            <a:r>
              <a:rPr lang="en-US" sz="2800">
                <a:solidFill>
                  <a:schemeClr val="bg1"/>
                </a:solidFill>
              </a:rPr>
              <a:t> Inc. currently uses a Windows Server Routing and Remote Access Service (RRAS) VPN connection for site-to-site connectivity to Azure.</a:t>
            </a:r>
          </a:p>
          <a:p>
            <a:r>
              <a:rPr lang="en-US" sz="2800">
                <a:solidFill>
                  <a:schemeClr val="bg1"/>
                </a:solidFill>
              </a:rPr>
              <a:t>Key personnel are starting to be concerned about all the deployments into a single region. They are asking for a way to recover from a region-wide disruption in Azure.</a:t>
            </a:r>
          </a:p>
          <a:p>
            <a:r>
              <a:rPr lang="en-US" sz="2800">
                <a:solidFill>
                  <a:schemeClr val="bg1"/>
                </a:solidFill>
              </a:rPr>
              <a:t>Business units are concerned about data corruption and accidental deletion of resources in Azure.</a:t>
            </a:r>
          </a:p>
          <a:p>
            <a:endParaRPr lang="en-US" sz="2000">
              <a:solidFill>
                <a:schemeClr val="bg1"/>
              </a:solidFill>
            </a:endParaRPr>
          </a:p>
        </p:txBody>
      </p:sp>
      <p:pic>
        <p:nvPicPr>
          <p:cNvPr id="7" name="Picture 6" descr="StoreSimple_Buildings_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216" y="3281047"/>
            <a:ext cx="4689784" cy="3576953"/>
          </a:xfrm>
          <a:prstGeom prst="rect">
            <a:avLst/>
          </a:prstGeom>
        </p:spPr>
      </p:pic>
    </p:spTree>
    <p:extLst>
      <p:ext uri="{BB962C8B-B14F-4D97-AF65-F5344CB8AC3E}">
        <p14:creationId xmlns:p14="http://schemas.microsoft.com/office/powerpoint/2010/main" val="388255075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913671" y="1187630"/>
            <a:ext cx="10205208" cy="5347393"/>
          </a:xfrm>
          <a:prstGeom prst="rect">
            <a:avLst/>
          </a:prstGeom>
        </p:spPr>
      </p:pic>
      <p:sp>
        <p:nvSpPr>
          <p:cNvPr id="2" name="Title 1"/>
          <p:cNvSpPr>
            <a:spLocks noGrp="1"/>
          </p:cNvSpPr>
          <p:nvPr>
            <p:ph type="title"/>
          </p:nvPr>
        </p:nvSpPr>
        <p:spPr/>
        <p:txBody>
          <a:bodyPr/>
          <a:lstStyle/>
          <a:p>
            <a:r>
              <a:rPr lang="en-US">
                <a:solidFill>
                  <a:schemeClr val="bg1"/>
                </a:solidFill>
              </a:rPr>
              <a:t>Current R&amp;D Storage Account Configuration</a:t>
            </a:r>
          </a:p>
        </p:txBody>
      </p:sp>
    </p:spTree>
    <p:extLst>
      <p:ext uri="{BB962C8B-B14F-4D97-AF65-F5344CB8AC3E}">
        <p14:creationId xmlns:p14="http://schemas.microsoft.com/office/powerpoint/2010/main" val="17327818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913671" y="1187630"/>
            <a:ext cx="10205208" cy="5347393"/>
          </a:xfrm>
          <a:prstGeom prst="rect">
            <a:avLst/>
          </a:prstGeom>
        </p:spPr>
      </p:pic>
      <p:sp>
        <p:nvSpPr>
          <p:cNvPr id="2" name="Title 1"/>
          <p:cNvSpPr>
            <a:spLocks noGrp="1"/>
          </p:cNvSpPr>
          <p:nvPr>
            <p:ph type="title"/>
          </p:nvPr>
        </p:nvSpPr>
        <p:spPr/>
        <p:txBody>
          <a:bodyPr/>
          <a:lstStyle/>
          <a:p>
            <a:r>
              <a:rPr lang="en-US">
                <a:solidFill>
                  <a:schemeClr val="bg1"/>
                </a:solidFill>
              </a:rPr>
              <a:t>Current HR Storage Policy Configuration</a:t>
            </a:r>
          </a:p>
        </p:txBody>
      </p:sp>
    </p:spTree>
    <p:extLst>
      <p:ext uri="{BB962C8B-B14F-4D97-AF65-F5344CB8AC3E}">
        <p14:creationId xmlns:p14="http://schemas.microsoft.com/office/powerpoint/2010/main" val="33931680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80912" y="1097280"/>
            <a:ext cx="11058862" cy="5561704"/>
          </a:xfrm>
          <a:prstGeom prst="rect">
            <a:avLst/>
          </a:prstGeom>
        </p:spPr>
      </p:pic>
      <p:sp>
        <p:nvSpPr>
          <p:cNvPr id="2" name="Title 1"/>
          <p:cNvSpPr>
            <a:spLocks noGrp="1"/>
          </p:cNvSpPr>
          <p:nvPr>
            <p:ph type="title"/>
          </p:nvPr>
        </p:nvSpPr>
        <p:spPr/>
        <p:txBody>
          <a:bodyPr/>
          <a:lstStyle/>
          <a:p>
            <a:r>
              <a:rPr lang="en-US">
                <a:solidFill>
                  <a:schemeClr val="bg1"/>
                </a:solidFill>
              </a:rPr>
              <a:t>Current Active Directory Configuration</a:t>
            </a:r>
          </a:p>
        </p:txBody>
      </p:sp>
    </p:spTree>
    <p:extLst>
      <p:ext uri="{BB962C8B-B14F-4D97-AF65-F5344CB8AC3E}">
        <p14:creationId xmlns:p14="http://schemas.microsoft.com/office/powerpoint/2010/main" val="654406755"/>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46" ma:contentTypeDescription="A document content type used by Infopedia." ma:contentTypeScope="" ma:versionID="b06500e57e43ea8b5bfe02822221a93d">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xmlns:ns5="2478d1b8-79bf-461f-b8e8-704d21601f1a" targetNamespace="http://schemas.microsoft.com/office/2006/metadata/properties" ma:root="true" ma:fieldsID="3d5b5bc8cbbe6276a76adcea962debfd" ns1:_="" ns2:_="" ns3:_="" ns4:_="" ns5:_="">
    <xsd:import namespace="http://schemas.microsoft.com/sharepoint/v3"/>
    <xsd:import namespace="230e9df3-be65-4c73-a93b-d1236ebd677e"/>
    <xsd:import namespace="230E9DF3-BE65-4C73-A93B-D1236EBD677E"/>
    <xsd:import namespace="b3bc04a5-d503-43b1-b98c-a8cf663329d9"/>
    <xsd:import namespace="2478d1b8-79bf-461f-b8e8-704d21601f1a"/>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element ref="ns1:_ip_UnifiedCompliancePolicyProperties" minOccurs="0"/>
                <xsd:element ref="ns1:_ip_UnifiedCompliancePolicyUIAction" minOccurs="0"/>
                <xsd:element ref="ns5:LastSharedByUser" minOccurs="0"/>
                <xsd:element ref="ns5:LastSharedByTime" minOccurs="0"/>
                <xsd:element ref="ns4:ODSWF2" minOccurs="0"/>
                <xsd:element ref="ns4:Update_x0020_Parent_x0020_Child_x0020_Relation_x0028_1_x0029_1" minOccurs="0"/>
                <xsd:element ref="ns4:ODSWF_x0028_1_x0029_" minOccurs="0"/>
                <xsd:element ref="ns4:ODSWF2_x0028_1_x0029_" minOccurs="0"/>
                <xsd:element ref="ns4:ODSWF_x0028_1_x0029_0" minOccurs="0"/>
                <xsd:element ref="ns4:ODSWF_x0028_1_x0029_1" minOccurs="0"/>
                <xsd:element ref="ns4:ODSWF1" minOccurs="0"/>
                <xsd:element ref="ns4:ODSWF2_x0028_1_x0029_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ip_UnifiedCompliancePolicyProperties" ma:index="69" nillable="true" ma:displayName="Unified Compliance Policy Properties" ma:hidden="true" ma:internalName="_ip_UnifiedCompliancePolicyProperties">
      <xsd:simpleType>
        <xsd:restriction base="dms:Note"/>
      </xsd:simpleType>
    </xsd:element>
    <xsd:element name="_ip_UnifiedCompliancePolicyUIAction" ma:index="7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dexed="true"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element name="ODSWF2" ma:index="73" nillable="true" ma:displayName="ODSWF2" ma:internalName="ODSWF2">
      <xsd:complexType>
        <xsd:complexContent>
          <xsd:extension base="dms:URL">
            <xsd:sequence>
              <xsd:element name="Url" type="dms:ValidUrl" minOccurs="0" nillable="true"/>
              <xsd:element name="Description" type="xsd:string" nillable="true"/>
            </xsd:sequence>
          </xsd:extension>
        </xsd:complexContent>
      </xsd:complexType>
    </xsd:element>
    <xsd:element name="Update_x0020_Parent_x0020_Child_x0020_Relation_x0028_1_x0029_1" ma:index="74" nillable="true" ma:displayName="Update Parent Child Relation" ma:internalName="Update_x0020_Parent_x0020_Child_x0020_Relation_x0028_1_x0029_1">
      <xsd:complexType>
        <xsd:complexContent>
          <xsd:extension base="dms:URL">
            <xsd:sequence>
              <xsd:element name="Url" type="dms:ValidUrl" minOccurs="0" nillable="true"/>
              <xsd:element name="Description" type="xsd:string" nillable="true"/>
            </xsd:sequence>
          </xsd:extension>
        </xsd:complexContent>
      </xsd:complexType>
    </xsd:element>
    <xsd:element name="ODSWF_x0028_1_x0029_" ma:index="75" nillable="true" ma:displayName="ODSWF" ma:internalName="ODSWF_x0028_1_x0029_">
      <xsd:complexType>
        <xsd:complexContent>
          <xsd:extension base="dms:URL">
            <xsd:sequence>
              <xsd:element name="Url" type="dms:ValidUrl" minOccurs="0" nillable="true"/>
              <xsd:element name="Description" type="xsd:string" nillable="true"/>
            </xsd:sequence>
          </xsd:extension>
        </xsd:complexContent>
      </xsd:complexType>
    </xsd:element>
    <xsd:element name="ODSWF2_x0028_1_x0029_" ma:index="76" nillable="true" ma:displayName="ODSWF2" ma:internalName="ODSWF2_x0028_1_x0029_">
      <xsd:complexType>
        <xsd:complexContent>
          <xsd:extension base="dms:URL">
            <xsd:sequence>
              <xsd:element name="Url" type="dms:ValidUrl" minOccurs="0" nillable="true"/>
              <xsd:element name="Description" type="xsd:string" nillable="true"/>
            </xsd:sequence>
          </xsd:extension>
        </xsd:complexContent>
      </xsd:complexType>
    </xsd:element>
    <xsd:element name="ODSWF_x0028_1_x0029_0" ma:index="77" nillable="true" ma:displayName="ODSWF" ma:internalName="ODSWF_x0028_1_x0029_0">
      <xsd:complexType>
        <xsd:complexContent>
          <xsd:extension base="dms:URL">
            <xsd:sequence>
              <xsd:element name="Url" type="dms:ValidUrl" minOccurs="0" nillable="true"/>
              <xsd:element name="Description" type="xsd:string" nillable="true"/>
            </xsd:sequence>
          </xsd:extension>
        </xsd:complexContent>
      </xsd:complexType>
    </xsd:element>
    <xsd:element name="ODSWF_x0028_1_x0029_1" ma:index="78" nillable="true" ma:displayName="ODSWF" ma:internalName="ODSWF_x0028_1_x0029_1">
      <xsd:complexType>
        <xsd:complexContent>
          <xsd:extension base="dms:URL">
            <xsd:sequence>
              <xsd:element name="Url" type="dms:ValidUrl" minOccurs="0" nillable="true"/>
              <xsd:element name="Description" type="xsd:string" nillable="true"/>
            </xsd:sequence>
          </xsd:extension>
        </xsd:complexContent>
      </xsd:complexType>
    </xsd:element>
    <xsd:element name="ODSWF1" ma:index="79" nillable="true" ma:displayName="ODSWF1" ma:internalName="ODSWF1">
      <xsd:complexType>
        <xsd:complexContent>
          <xsd:extension base="dms:URL">
            <xsd:sequence>
              <xsd:element name="Url" type="dms:ValidUrl" minOccurs="0" nillable="true"/>
              <xsd:element name="Description" type="xsd:string" nillable="true"/>
            </xsd:sequence>
          </xsd:extension>
        </xsd:complexContent>
      </xsd:complexType>
    </xsd:element>
    <xsd:element name="ODSWF2_x0028_1_x0029_0" ma:index="80" nillable="true" ma:displayName="ODSWF2" ma:internalName="ODSWF2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78d1b8-79bf-461f-b8e8-704d21601f1a" elementFormDefault="qualified">
    <xsd:import namespace="http://schemas.microsoft.com/office/2006/documentManagement/types"/>
    <xsd:import namespace="http://schemas.microsoft.com/office/infopath/2007/PartnerControls"/>
    <xsd:element name="LastSharedByUser" ma:index="71" nillable="true" ma:displayName="Last Shared By User" ma:description="" ma:internalName="LastSharedByUser" ma:readOnly="true">
      <xsd:simpleType>
        <xsd:restriction base="dms:Note">
          <xsd:maxLength value="255"/>
        </xsd:restriction>
      </xsd:simpleType>
    </xsd:element>
    <xsd:element name="LastSharedByTime" ma:index="7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Description xmlns="230e9df3-be65-4c73-a93b-d1236ebd677e" xsi:nil="true"/>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case studies</TermName>
          <TermId xmlns="http://schemas.microsoft.com/office/infopath/2007/PartnerControls">558e5a47-34b0-42d3-b7ce-db6684938268</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DSWF2_x0028_1_x0029_ xmlns="b3bc04a5-d503-43b1-b98c-a8cf663329d9">
      <Url xsi:nil="true"/>
      <Description xsi:nil="true"/>
    </ODSWF2_x0028_1_x0029_>
    <ODSWF1 xmlns="b3bc04a5-d503-43b1-b98c-a8cf663329d9">
      <Url xsi:nil="true"/>
      <Description xsi:nil="true"/>
    </ODSWF1>
    <Owner xmlns="230e9df3-be65-4c73-a93b-d1236ebd677e">
      <UserInfo>
        <DisplayName>Denise Alexander</DisplayName>
        <AccountId>86797</AccountId>
        <AccountType/>
      </UserInfo>
    </Owner>
    <PublishDate xmlns="230E9DF3-BE65-4C73-A93B-D1236EBD677E" xsi:nil="tru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l3c3ea61849e4288a8acc49bb5388e8c xmlns="230e9df3-be65-4c73-a93b-d1236ebd677e">
      <Terms xmlns="http://schemas.microsoft.com/office/infopath/2007/PartnerControls"/>
    </l3c3ea61849e4288a8acc49bb5388e8c>
    <ODSWF2 xmlns="b3bc04a5-d503-43b1-b98c-a8cf663329d9">
      <Url xsi:nil="true"/>
      <Description xsi:nil="true"/>
    </ODSWF2>
    <ODSWF2_x0028_1_x0029_0 xmlns="b3bc04a5-d503-43b1-b98c-a8cf663329d9">
      <Url xsi:nil="true"/>
      <Description xsi:nil="true"/>
    </ODSWF2_x0028_1_x0029_0>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s>
    </eb54ac91059940029a3cc8a4ff5af673>
    <PublishingPageContent xmlns="http://schemas.microsoft.com/sharepoint/v3" xsi:nil="true"/>
    <ContentID xmlns="230e9df3-be65-4c73-a93b-d1236ebd677e" xsi:nil="true"/>
    <Coowner xmlns="230e9df3-be65-4c73-a93b-d1236ebd677e">
      <UserInfo>
        <DisplayName>i:0#.f|membership|v-caicha@microsoft.com</DisplayName>
        <AccountId>637</AccountId>
        <AccountType/>
      </UserInfo>
      <UserInfo>
        <DisplayName>i:0#.f|membership|v-karfis@microsoft.com</DisplayName>
        <AccountId>129</AccountId>
        <AccountType/>
      </UserInfo>
    </Coowner>
    <ef109fd36bcf4bcd9dd945731030600b xmlns="230e9df3-be65-4c73-a93b-d1236ebd677e">
      <Terms xmlns="http://schemas.microsoft.com/office/infopath/2007/PartnerControls"/>
    </ef109fd36bcf4bcd9dd945731030600b>
    <ODSWF_x0028_1_x0029_ xmlns="b3bc04a5-d503-43b1-b98c-a8cf663329d9">
      <Url xsi:nil="true"/>
      <Description xsi:nil="true"/>
    </ODSWF_x0028_1_x0029_>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infrastructure as a service</TermName>
          <TermId xmlns="http://schemas.microsoft.com/office/infopath/2007/PartnerControls">4568a23e-4509-484a-b62d-10895ab6ad52</TermId>
        </TermInfo>
      </Term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 xsi:nil="true"/>
      <Description xsi:nil="true"/>
    </Thumbnail1>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Cloud Platform (sales theme)</TermName>
          <TermId xmlns="http://schemas.microsoft.com/office/infopath/2007/PartnerControls">ec248454-62d9-485e-995d-0cfad61f7f4c</TermId>
        </TermInfo>
      </Terms>
    </i0d941ee1e744ffea7aeee9924c91cbb>
    <ODSWF_x0028_1_x0029_0 xmlns="b3bc04a5-d503-43b1-b98c-a8cf663329d9">
      <Url xsi:nil="true"/>
      <Description xsi:nil="true"/>
    </ODSWF_x0028_1_x0029_0>
    <RoutingRuleDescription xmlns="http://schemas.microsoft.com/sharepoint/v3" xsi:nil="true"/>
    <PublishingExpirationDate xmlns="http://schemas.microsoft.com/sharepoint/v3" xsi:nil="true"/>
    <ODSWF_x0028_1_x0029_1 xmlns="b3bc04a5-d503-43b1-b98c-a8cf663329d9">
      <Url xsi:nil="true"/>
      <Description xsi:nil="true"/>
    </ODSWF_x0028_1_x0029_1>
    <Update_x0020_Parent_x0020_Child_x0020_Relation_x0028_1_x0029_0 xmlns="b3bc04a5-d503-43b1-b98c-a8cf663329d9">
      <Url xsi:nil="true"/>
      <Description xsi:nil="true"/>
    </Update_x0020_Parent_x0020_Child_x0020_Relation_x0028_1_x0029_0>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32</Value>
      <Value>44</Value>
      <Value>276</Value>
      <Value>5</Value>
      <Value>21</Value>
      <Value>222</Value>
    </TaxCatchAll>
    <mb88723863e1404388ba3733387d48df xmlns="230e9df3-be65-4c73-a93b-d1236ebd677e">
      <Terms xmlns="http://schemas.microsoft.com/office/infopath/2007/PartnerControls"/>
    </mb88723863e1404388ba3733387d48df>
    <Update_x0020_Parent_x0020_Child_x0020_Relation_x0028_1_x0029_1 xmlns="b3bc04a5-d503-43b1-b98c-a8cf663329d9">
      <Url xsi:nil="true"/>
      <Description xsi:nil="true"/>
    </Update_x0020_Parent_x0020_Child_x0020_Relation_x0028_1_x0029_1>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readiness</TermName>
          <TermId xmlns="http://schemas.microsoft.com/office/infopath/2007/PartnerControls">0bad9107-5243-4424-8599-de9537dda9af</TermId>
        </TermInfo>
      </Terms>
    </m6c7b4717b6346e6a075a59dd47eac69>
    <kf34bcdc8fc34e479d3f94c6210e8e27 xmlns="230e9df3-be65-4c73-a93b-d1236ebd677e">
      <Terms xmlns="http://schemas.microsoft.com/office/infopath/2007/PartnerControls"/>
    </kf34bcdc8fc34e479d3f94c6210e8e27>
    <GenericText2 xmlns="230e9df3-be65-4c73-a93b-d1236ebd677e" xsi:nil="true"/>
    <_dlc_DocId xmlns="230e9df3-be65-4c73-a93b-d1236ebd677e">G01KC-99682991-25209</_dlc_DocId>
    <_dlc_DocIdUrl xmlns="230e9df3-be65-4c73-a93b-d1236ebd677e">
      <Url>https://microsoft.sharepoint.com/sites/Infopedia_G01KC/_layouts/15/DocIdRedir.aspx?ID=G01KC-99682991-25209</Url>
      <Description>G01KC-99682991-25209</Description>
    </_dlc_DocIdUrl>
  </documentManagement>
</p:properties>
</file>

<file path=customXml/item4.xml><?xml version="1.0" encoding="utf-8"?>
<?mso-contentType ?>
<SharedContentType xmlns="Microsoft.SharePoint.Taxonomy.ContentTypeSync" SourceId="e385fb40-52d4-4fae-9c5b-3e8ff8a5878e" ContentTypeId="0x0101000E4CB7077FEE4FF7AE86D4A500EEC7800300F96E2758736AEF45AFCE0C190C2A9DEC" PreviousValue="false"/>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6A9EC0C2-3C85-459D-8441-B9B554EB9FB6}"/>
</file>

<file path=customXml/itemProps2.xml><?xml version="1.0" encoding="utf-8"?>
<ds:datastoreItem xmlns:ds="http://schemas.openxmlformats.org/officeDocument/2006/customXml" ds:itemID="{E469C02E-4EE0-4DCB-A7B7-96F03656E2BF}">
  <ds:schemaRefs>
    <ds:schemaRef ds:uri="http://schemas.microsoft.com/sharepoint/v3/contenttype/forms"/>
  </ds:schemaRefs>
</ds:datastoreItem>
</file>

<file path=customXml/itemProps3.xml><?xml version="1.0" encoding="utf-8"?>
<ds:datastoreItem xmlns:ds="http://schemas.openxmlformats.org/officeDocument/2006/customXml" ds:itemID="{451EFE86-90A9-417C-9B3D-0201B5354C4F}">
  <ds:schemaRefs>
    <ds:schemaRef ds:uri="http://schemas.microsoft.com/office/2006/documentManagement/types"/>
    <ds:schemaRef ds:uri="http://purl.org/dc/terms/"/>
    <ds:schemaRef ds:uri="http://purl.org/dc/dcmitype/"/>
    <ds:schemaRef ds:uri="2023ac63-7b75-4916-a9ee-591457758eee"/>
    <ds:schemaRef ds:uri="http://purl.org/dc/elements/1.1/"/>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d9c797ad-d7c3-4982-82b7-81352a75e4a5"/>
    <ds:schemaRef ds:uri="http://www.w3.org/XML/1998/namespace"/>
  </ds:schemaRefs>
</ds:datastoreItem>
</file>

<file path=customXml/itemProps4.xml><?xml version="1.0" encoding="utf-8"?>
<ds:datastoreItem xmlns:ds="http://schemas.openxmlformats.org/officeDocument/2006/customXml" ds:itemID="{3229C6CB-6FDE-43EC-95EF-633F4A362ED5}"/>
</file>

<file path=customXml/itemProps5.xml><?xml version="1.0" encoding="utf-8"?>
<ds:datastoreItem xmlns:ds="http://schemas.openxmlformats.org/officeDocument/2006/customXml" ds:itemID="{DF4347C5-5B9A-41A0-B824-E69AEAAF6B08}"/>
</file>

<file path=docProps/app.xml><?xml version="1.0" encoding="utf-8"?>
<Properties xmlns="http://schemas.openxmlformats.org/officeDocument/2006/extended-properties" xmlns:vt="http://schemas.openxmlformats.org/officeDocument/2006/docPropsVTypes">
  <TotalTime>0</TotalTime>
  <Words>6426</Words>
  <Application>Microsoft Office PowerPoint</Application>
  <PresentationFormat>Widescreen</PresentationFormat>
  <Paragraphs>649</Paragraphs>
  <Slides>49</Slides>
  <Notes>32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49</vt:i4>
      </vt:variant>
    </vt:vector>
  </HeadingPairs>
  <TitlesOfParts>
    <vt:vector size="60" baseType="lpstr">
      <vt:lpstr>Arial</vt:lpstr>
      <vt:lpstr>Calibri</vt:lpstr>
      <vt:lpstr>Calibri Light</vt:lpstr>
      <vt:lpstr>Segoe Pro</vt:lpstr>
      <vt:lpstr>Segoe Pro Light</vt:lpstr>
      <vt:lpstr>Segoe UI</vt:lpstr>
      <vt:lpstr>Segoe UI Light</vt:lpstr>
      <vt:lpstr>Times New Roman</vt:lpstr>
      <vt:lpstr>Server and Cloud 2013</vt:lpstr>
      <vt:lpstr>Office Theme</vt:lpstr>
      <vt:lpstr>1_Windows Azure</vt:lpstr>
      <vt:lpstr>Real world whiteboard design session case study </vt:lpstr>
      <vt:lpstr>Step 1:  Review the customer case study</vt:lpstr>
      <vt:lpstr>Customer background FusionTomo Inc. - Corporate Snapshot</vt:lpstr>
      <vt:lpstr>Customer background FusionTomo Inc. – Current Technology State</vt:lpstr>
      <vt:lpstr>Customer background (continued) FusionTomo Inc. – Current Technology State</vt:lpstr>
      <vt:lpstr>Customer background (continued) FusionTomo Inc. – Current Technology State</vt:lpstr>
      <vt:lpstr>Current R&amp;D Storage Account Configuration</vt:lpstr>
      <vt:lpstr>Current HR Storage Policy Configuration</vt:lpstr>
      <vt:lpstr>Current Active Directory Configuration</vt:lpstr>
      <vt:lpstr>Current SQL and Web Server Configuration</vt:lpstr>
      <vt:lpstr>FusionTomo Inc.’s critical applications</vt:lpstr>
      <vt:lpstr>Customer needs</vt:lpstr>
      <vt:lpstr>Customer concerns/objections</vt:lpstr>
      <vt:lpstr>Customer objections (continued)</vt:lpstr>
      <vt:lpstr>Common scenarios—infrastructure as a service</vt:lpstr>
      <vt:lpstr>Common scenarios—Recovery Point Objective</vt:lpstr>
      <vt:lpstr>Common scenarios—Recovery Time Objective</vt:lpstr>
      <vt:lpstr>Common scenarios – Managed Disks </vt:lpstr>
      <vt:lpstr>Step 2: Call to action—design the solution</vt:lpstr>
      <vt:lpstr>Step 3: Call to action—present the solution</vt:lpstr>
      <vt:lpstr>Wrap-up</vt:lpstr>
      <vt:lpstr>Preferred target audience</vt:lpstr>
      <vt:lpstr>Preferred solution overview</vt:lpstr>
      <vt:lpstr>PowerPoint Presentation</vt:lpstr>
      <vt:lpstr>Preferred solution overview (continued)</vt:lpstr>
      <vt:lpstr>Azure Virtual Network configuration architecture</vt:lpstr>
      <vt:lpstr>Azure Virtual Network configuration (continued)</vt:lpstr>
      <vt:lpstr>Network Security Group usage</vt:lpstr>
      <vt:lpstr>Network Security Group usage</vt:lpstr>
      <vt:lpstr>Virtual Network Gateway configuration details</vt:lpstr>
      <vt:lpstr>Storage details</vt:lpstr>
      <vt:lpstr>Preferred Storage Approach</vt:lpstr>
      <vt:lpstr>Legacy Application Availability </vt:lpstr>
      <vt:lpstr>Active Directory configuration details</vt:lpstr>
      <vt:lpstr>Active Directory Domain Controllers</vt:lpstr>
      <vt:lpstr>SQL Always-On configuration details</vt:lpstr>
      <vt:lpstr>SQL Always On Multi-Region</vt:lpstr>
      <vt:lpstr>Web Server configuration details</vt:lpstr>
      <vt:lpstr>Traffic Manager configuration details</vt:lpstr>
      <vt:lpstr>Load Balancer configuration details</vt:lpstr>
      <vt:lpstr>Monitoring configuration details</vt:lpstr>
      <vt:lpstr>Customer objections</vt:lpstr>
      <vt:lpstr>Customer objections</vt:lpstr>
      <vt:lpstr>Customer objections</vt:lpstr>
      <vt:lpstr>Customer objections</vt:lpstr>
      <vt:lpstr>Customer objections</vt:lpstr>
      <vt:lpstr>Customer objections</vt:lpstr>
      <vt:lpstr>Customer objections</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 Whiteboard Design Case Study Building a Resilient IaaS Architecture</dc:title>
  <cp:lastModifiedBy>Hope Rosen</cp:lastModifiedBy>
  <cp:revision>1</cp:revision>
  <dcterms:modified xsi:type="dcterms:W3CDTF">2017-04-25T22:46:43Z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arentID1">
    <vt:lpwstr>G01KC-1-25201</vt:lpwstr>
  </property>
  <property fmtid="{D5CDD505-2E9C-101B-9397-08002B2CF9AE}" pid="4" name="FolderExtensions">
    <vt:lpwstr/>
  </property>
  <property fmtid="{D5CDD505-2E9C-101B-9397-08002B2CF9AE}" pid="5" name="_dlc_policyId">
    <vt:lpwstr/>
  </property>
  <property fmtid="{D5CDD505-2E9C-101B-9397-08002B2CF9AE}" pid="6" name="ItemRetentionFormula">
    <vt:lpwstr/>
  </property>
  <property fmtid="{D5CDD505-2E9C-101B-9397-08002B2CF9AE}" pid="7" name="_dlc_DocIdItemGuid">
    <vt:lpwstr>5046bc0a-fb00-4602-90df-bb6700e66493</vt:lpwstr>
  </property>
  <property fmtid="{D5CDD505-2E9C-101B-9397-08002B2CF9AE}" pid="8" name="of67e5d4b76f4a9db8769983fda9cec0">
    <vt:lpwstr/>
  </property>
  <property fmtid="{D5CDD505-2E9C-101B-9397-08002B2CF9AE}" pid="9" name="TaxKeyword">
    <vt:lpwstr/>
  </property>
  <property fmtid="{D5CDD505-2E9C-101B-9397-08002B2CF9AE}" pid="10" name="NewsType">
    <vt:lpwstr/>
  </property>
  <property fmtid="{D5CDD505-2E9C-101B-9397-08002B2CF9AE}" pid="11" name="Region">
    <vt:lpwstr/>
  </property>
  <property fmtid="{D5CDD505-2E9C-101B-9397-08002B2CF9AE}" pid="12" name="ItemType">
    <vt:lpwstr>44;#case studies|558e5a47-34b0-42d3-b7ce-db6684938268</vt:lpwstr>
  </property>
  <property fmtid="{D5CDD505-2E9C-101B-9397-08002B2CF9AE}" pid="13" name="Confidentiality">
    <vt:lpwstr>5;#Microsoft confidential|461efa83-0283-486a-a8d5-943328f3693f</vt:lpwstr>
  </property>
  <property fmtid="{D5CDD505-2E9C-101B-9397-08002B2CF9AE}" pid="14" name="ga0c0bf70a6644469c61b3efa7025301">
    <vt:lpwstr/>
  </property>
  <property fmtid="{D5CDD505-2E9C-101B-9397-08002B2CF9AE}" pid="15" name="Industries">
    <vt:lpwstr/>
  </property>
  <property fmtid="{D5CDD505-2E9C-101B-9397-08002B2CF9AE}" pid="16" name="MSProducts">
    <vt:lpwstr/>
  </property>
  <property fmtid="{D5CDD505-2E9C-101B-9397-08002B2CF9AE}" pid="17" name="Competitors">
    <vt:lpwstr/>
  </property>
  <property fmtid="{D5CDD505-2E9C-101B-9397-08002B2CF9AE}" pid="18" name="SMSGDomain">
    <vt:lpwstr>21;#Cloud and Enterprise|adc2fe87-c79a-4ded-a449-3f86b954069d</vt:lpwstr>
  </property>
  <property fmtid="{D5CDD505-2E9C-101B-9397-08002B2CF9AE}" pid="19" name="ExperienceContentType">
    <vt:lpwstr/>
  </property>
  <property fmtid="{D5CDD505-2E9C-101B-9397-08002B2CF9AE}" pid="20" name="BusinessArchitecture">
    <vt:lpwstr>32;#Cloud Platform (sales theme)|ec248454-62d9-485e-995d-0cfad61f7f4c</vt:lpwstr>
  </property>
  <property fmtid="{D5CDD505-2E9C-101B-9397-08002B2CF9AE}" pid="21" name="Products">
    <vt:lpwstr>276;#infrastructure as a service|4568a23e-4509-484a-b62d-10895ab6ad52</vt:lpwstr>
  </property>
  <property fmtid="{D5CDD505-2E9C-101B-9397-08002B2CF9AE}" pid="22" name="EnterpriseDomainTags">
    <vt:lpwstr/>
  </property>
  <property fmtid="{D5CDD505-2E9C-101B-9397-08002B2CF9AE}" pid="23" name="j3562c58ee414e028925bc902cfc01a1">
    <vt:lpwstr/>
  </property>
  <property fmtid="{D5CDD505-2E9C-101B-9397-08002B2CF9AE}" pid="24" name="Segments">
    <vt:lpwstr/>
  </property>
  <property fmtid="{D5CDD505-2E9C-101B-9397-08002B2CF9AE}" pid="25" name="Partners">
    <vt:lpwstr/>
  </property>
  <property fmtid="{D5CDD505-2E9C-101B-9397-08002B2CF9AE}" pid="26" name="ActivitiesAndPrograms">
    <vt:lpwstr/>
  </property>
  <property fmtid="{D5CDD505-2E9C-101B-9397-08002B2CF9AE}" pid="27" name="l6f004f21209409da86a713c0f24627d">
    <vt:lpwstr/>
  </property>
  <property fmtid="{D5CDD505-2E9C-101B-9397-08002B2CF9AE}" pid="28" name="la4444b61d19467597d63190b69ac227">
    <vt:lpwstr/>
  </property>
  <property fmtid="{D5CDD505-2E9C-101B-9397-08002B2CF9AE}" pid="29" name="Topics">
    <vt:lpwstr>222;#readiness|0bad9107-5243-4424-8599-de9537dda9af</vt:lpwstr>
  </property>
  <property fmtid="{D5CDD505-2E9C-101B-9397-08002B2CF9AE}" pid="30" name="Groups">
    <vt:lpwstr/>
  </property>
  <property fmtid="{D5CDD505-2E9C-101B-9397-08002B2CF9AE}" pid="31" name="MSProductsTaxHTField0">
    <vt:lpwstr/>
  </property>
  <property fmtid="{D5CDD505-2E9C-101B-9397-08002B2CF9AE}" pid="32" name="Languages">
    <vt:lpwstr/>
  </property>
  <property fmtid="{D5CDD505-2E9C-101B-9397-08002B2CF9AE}" pid="33" name="e8080b0481964c759b2c36ae49591b31">
    <vt:lpwstr/>
  </property>
  <property fmtid="{D5CDD505-2E9C-101B-9397-08002B2CF9AE}" pid="34" name="TechnicalLevel">
    <vt:lpwstr/>
  </property>
  <property fmtid="{D5CDD505-2E9C-101B-9397-08002B2CF9AE}" pid="35" name="Audiences">
    <vt:lpwstr/>
  </property>
  <property fmtid="{D5CDD505-2E9C-101B-9397-08002B2CF9AE}" pid="36" name="ldac8aee9d1f469e8cd8c3f8d6a615f2">
    <vt:lpwstr/>
  </property>
  <property fmtid="{D5CDD505-2E9C-101B-9397-08002B2CF9AE}" pid="37" name="EmployeeRole">
    <vt:lpwstr/>
  </property>
  <property fmtid="{D5CDD505-2E9C-101B-9397-08002B2CF9AE}" pid="38" name="NewsTopic">
    <vt:lpwstr/>
  </property>
  <property fmtid="{D5CDD505-2E9C-101B-9397-08002B2CF9AE}" pid="39" name="Roles">
    <vt:lpwstr/>
  </property>
  <property fmtid="{D5CDD505-2E9C-101B-9397-08002B2CF9AE}" pid="40" name="NewsSource">
    <vt:lpwstr/>
  </property>
  <property fmtid="{D5CDD505-2E9C-101B-9397-08002B2CF9AE}" pid="41" name="SMSGTags">
    <vt:lpwstr/>
  </property>
  <property fmtid="{D5CDD505-2E9C-101B-9397-08002B2CF9AE}" pid="42" name="MSPhysicalGeography">
    <vt:lpwstr/>
  </property>
  <property fmtid="{D5CDD505-2E9C-101B-9397-08002B2CF9AE}" pid="43" name="_docset_NoMedatataSyncRequired">
    <vt:lpwstr>False</vt:lpwstr>
  </property>
</Properties>
</file>