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62" r:id="rId5"/>
    <p:sldId id="266"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2C7275-44DB-4CD9-8164-ED913C0675F7}">
          <p14:sldIdLst>
            <p14:sldId id="256"/>
            <p14:sldId id="257"/>
            <p14:sldId id="258"/>
            <p14:sldId id="262"/>
            <p14:sldId id="266"/>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EC20CB-EC96-426D-91CB-1D5A1930CE7A}" type="datetimeFigureOut">
              <a:rPr lang="en-IN" smtClean="0"/>
              <a:t>20-01-2024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58267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C20CB-EC96-426D-91CB-1D5A1930CE7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1777916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C20CB-EC96-426D-91CB-1D5A1930CE7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3153554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C20CB-EC96-426D-91CB-1D5A1930CE7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9AC90-E0F6-4138-8FFD-BA3E77714BA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8396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C20CB-EC96-426D-91CB-1D5A1930CE7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775213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C20CB-EC96-426D-91CB-1D5A1930CE7A}"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1550841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C20CB-EC96-426D-91CB-1D5A1930CE7A}"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597520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C20CB-EC96-426D-91CB-1D5A1930CE7A}"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1080805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C20CB-EC96-426D-91CB-1D5A1930CE7A}"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419482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EC20CB-EC96-426D-91CB-1D5A1930CE7A}"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276656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EC20CB-EC96-426D-91CB-1D5A1930CE7A}"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329969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EC20CB-EC96-426D-91CB-1D5A1930CE7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238146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EC20CB-EC96-426D-91CB-1D5A1930CE7A}"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354304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EC20CB-EC96-426D-91CB-1D5A1930CE7A}" type="datetimeFigureOut">
              <a:rPr lang="en-IN" smtClean="0"/>
              <a:t>20-01-2024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385534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C20CB-EC96-426D-91CB-1D5A1930CE7A}" type="datetimeFigureOut">
              <a:rPr lang="en-IN" smtClean="0"/>
              <a:t>20-01-2024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3947465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C20CB-EC96-426D-91CB-1D5A1930CE7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224221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C20CB-EC96-426D-91CB-1D5A1930CE7A}"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D9AC90-E0F6-4138-8FFD-BA3E77714BA0}" type="slidenum">
              <a:rPr lang="en-IN" smtClean="0"/>
              <a:t>‹#›</a:t>
            </a:fld>
            <a:endParaRPr lang="en-IN"/>
          </a:p>
        </p:txBody>
      </p:sp>
    </p:spTree>
    <p:extLst>
      <p:ext uri="{BB962C8B-B14F-4D97-AF65-F5344CB8AC3E}">
        <p14:creationId xmlns:p14="http://schemas.microsoft.com/office/powerpoint/2010/main" val="158711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DEC20CB-EC96-426D-91CB-1D5A1930CE7A}" type="datetimeFigureOut">
              <a:rPr lang="en-IN" smtClean="0"/>
              <a:t>20-01-2024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D9AC90-E0F6-4138-8FFD-BA3E77714BA0}" type="slidenum">
              <a:rPr lang="en-IN" smtClean="0"/>
              <a:t>‹#›</a:t>
            </a:fld>
            <a:endParaRPr lang="en-IN"/>
          </a:p>
        </p:txBody>
      </p:sp>
    </p:spTree>
    <p:extLst>
      <p:ext uri="{BB962C8B-B14F-4D97-AF65-F5344CB8AC3E}">
        <p14:creationId xmlns:p14="http://schemas.microsoft.com/office/powerpoint/2010/main" val="3385656238"/>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4782-9CD3-4E51-B265-7D37F58F2C1B}"/>
              </a:ext>
            </a:extLst>
          </p:cNvPr>
          <p:cNvSpPr>
            <a:spLocks noGrp="1"/>
          </p:cNvSpPr>
          <p:nvPr>
            <p:ph type="ctrTitle"/>
          </p:nvPr>
        </p:nvSpPr>
        <p:spPr>
          <a:xfrm>
            <a:off x="0" y="0"/>
            <a:ext cx="12192000" cy="4455540"/>
          </a:xfrm>
          <a:prstGeom prst="ellipse">
            <a:avLst/>
          </a:prstGeom>
          <a:effectLst>
            <a:outerShdw blurRad="88900" dist="38100" dir="2700000" algn="tl" rotWithShape="0">
              <a:prstClr val="black">
                <a:alpha val="30000"/>
              </a:prstClr>
            </a:outerShdw>
          </a:effectLst>
        </p:spPr>
        <p:txBody>
          <a:bodyPr vert="horz" lIns="91440" tIns="45720" rIns="91440" bIns="45720" rtlCol="0">
            <a:noAutofit/>
          </a:bodyPr>
          <a:lstStyle/>
          <a:p>
            <a:pPr algn="ctr"/>
            <a:r>
              <a:rPr lang="en-US" sz="5400" u="sng" cap="all" spc="200" baseline="0" dirty="0">
                <a:solidFill>
                  <a:schemeClr val="accent2">
                    <a:lumMod val="40000"/>
                    <a:lumOff val="60000"/>
                  </a:schemeClr>
                </a:solidFill>
                <a:latin typeface="Algerian" panose="04020705040A02060702" pitchFamily="82" charset="0"/>
              </a:rPr>
              <a:t>Sign language detection using python </a:t>
            </a:r>
          </a:p>
        </p:txBody>
      </p:sp>
      <p:sp>
        <p:nvSpPr>
          <p:cNvPr id="3" name="Subtitle 2">
            <a:extLst>
              <a:ext uri="{FF2B5EF4-FFF2-40B4-BE49-F238E27FC236}">
                <a16:creationId xmlns:a16="http://schemas.microsoft.com/office/drawing/2014/main" id="{9099EEAF-315E-422A-A5FA-2A9CD0BAB26C}"/>
              </a:ext>
            </a:extLst>
          </p:cNvPr>
          <p:cNvSpPr>
            <a:spLocks noGrp="1"/>
          </p:cNvSpPr>
          <p:nvPr>
            <p:ph type="subTitle" idx="1"/>
          </p:nvPr>
        </p:nvSpPr>
        <p:spPr>
          <a:xfrm>
            <a:off x="2761052" y="4914806"/>
            <a:ext cx="8144134" cy="1145829"/>
          </a:xfrm>
          <a:effectLst>
            <a:outerShdw blurRad="88900" dist="38100" dir="2700000" algn="tl" rotWithShape="0">
              <a:prstClr val="black">
                <a:alpha val="30000"/>
              </a:prstClr>
            </a:outerShdw>
          </a:effectLst>
        </p:spPr>
        <p:txBody>
          <a:bodyPr vert="horz" lIns="91440" tIns="45720" rIns="91440" bIns="45720" rtlCol="0">
            <a:normAutofit fontScale="25000" lnSpcReduction="20000"/>
          </a:bodyPr>
          <a:lstStyle/>
          <a:p>
            <a:pPr indent="-228600">
              <a:spcAft>
                <a:spcPts val="600"/>
              </a:spcAft>
              <a:buFont typeface="Arial" panose="020B0604020202020204" pitchFamily="34" charset="0"/>
              <a:buChar char="•"/>
            </a:pPr>
            <a:r>
              <a:rPr lang="en-US" sz="8000" u="sng" dirty="0"/>
              <a:t>NAME: Shivansh Vashisth                           </a:t>
            </a:r>
          </a:p>
          <a:p>
            <a:pPr indent="-228600">
              <a:spcAft>
                <a:spcPts val="600"/>
              </a:spcAft>
              <a:buFont typeface="Arial" panose="020B0604020202020204" pitchFamily="34" charset="0"/>
              <a:buChar char="•"/>
            </a:pPr>
            <a:r>
              <a:rPr lang="en-US" sz="8000" u="sng" dirty="0"/>
              <a:t>UNIVERSITY ROLL NO</a:t>
            </a:r>
            <a:r>
              <a:rPr lang="en-US" sz="8000" u="sng"/>
              <a:t>: 2219660        </a:t>
            </a:r>
            <a:endParaRPr lang="en-US" sz="8000" u="sng" dirty="0"/>
          </a:p>
          <a:p>
            <a:pPr indent="-228600">
              <a:spcAft>
                <a:spcPts val="600"/>
              </a:spcAft>
              <a:buFont typeface="Arial" panose="020B0604020202020204" pitchFamily="34" charset="0"/>
              <a:buChar char="•"/>
            </a:pPr>
            <a:r>
              <a:rPr lang="en-US" sz="8000" u="sng" dirty="0"/>
              <a:t>SECTION: B2                         </a:t>
            </a:r>
          </a:p>
          <a:p>
            <a:pPr indent="-228600" algn="ctr">
              <a:spcAft>
                <a:spcPts val="600"/>
              </a:spcAft>
              <a:buFont typeface="Arial" panose="020B0604020202020204" pitchFamily="34" charset="0"/>
              <a:buChar char="•"/>
            </a:pPr>
            <a:endParaRPr lang="en-US" sz="1200" u="sng" dirty="0"/>
          </a:p>
        </p:txBody>
      </p:sp>
    </p:spTree>
    <p:extLst>
      <p:ext uri="{BB962C8B-B14F-4D97-AF65-F5344CB8AC3E}">
        <p14:creationId xmlns:p14="http://schemas.microsoft.com/office/powerpoint/2010/main" val="360880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6390-97E7-471A-B605-FE80D2EBFFEE}"/>
              </a:ext>
            </a:extLst>
          </p:cNvPr>
          <p:cNvSpPr>
            <a:spLocks noGrp="1"/>
          </p:cNvSpPr>
          <p:nvPr>
            <p:ph type="title"/>
          </p:nvPr>
        </p:nvSpPr>
        <p:spPr/>
        <p:txBody>
          <a:bodyPr>
            <a:normAutofit/>
          </a:bodyPr>
          <a:lstStyle/>
          <a:p>
            <a:pPr algn="ctr"/>
            <a:r>
              <a:rPr lang="en-IN" sz="4800"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841B2255-6B84-4C22-BD2A-C40FC01784A5}"/>
              </a:ext>
            </a:extLst>
          </p:cNvPr>
          <p:cNvSpPr>
            <a:spLocks noGrp="1"/>
          </p:cNvSpPr>
          <p:nvPr>
            <p:ph idx="1"/>
          </p:nvPr>
        </p:nvSpPr>
        <p:spPr/>
        <p:txBody>
          <a:bodyPr>
            <a:normAutofit fontScale="92500" lnSpcReduction="20000"/>
          </a:bodyPr>
          <a:lstStyle/>
          <a:p>
            <a:pPr marL="0" indent="0" algn="ctr">
              <a:buNone/>
            </a:pPr>
            <a:r>
              <a:rPr lang="en-IN" u="sng" dirty="0"/>
              <a:t>PROBLEM STATEMENT</a:t>
            </a:r>
          </a:p>
          <a:p>
            <a:pPr marL="0" indent="0" algn="ctr">
              <a:buNone/>
            </a:pPr>
            <a:r>
              <a:rPr lang="en-US" sz="2400" u="sng" cap="all" spc="200" baseline="0" dirty="0">
                <a:solidFill>
                  <a:schemeClr val="accent2">
                    <a:lumMod val="40000"/>
                    <a:lumOff val="60000"/>
                  </a:schemeClr>
                </a:solidFill>
                <a:latin typeface="Algerian" panose="04020705040A02060702" pitchFamily="82" charset="0"/>
              </a:rPr>
              <a:t>Sign language detection using python </a:t>
            </a:r>
          </a:p>
          <a:p>
            <a:pPr algn="l"/>
            <a:r>
              <a:rPr lang="en-US" sz="1700" b="0" i="0" dirty="0">
                <a:solidFill>
                  <a:schemeClr val="tx2">
                    <a:lumMod val="20000"/>
                    <a:lumOff val="80000"/>
                  </a:schemeClr>
                </a:solidFill>
                <a:effectLst/>
                <a:latin typeface="Söhne"/>
              </a:rPr>
              <a:t>In a world where communication is a fundamental aspect of our daily lives, there exists a unique language of expression — sign language. For individuals with hearing impairments, sign language serves as a powerful means of communication, allowing them to convey thoughts, emotions, and ideas. However, bridging the communication gap between those who use sign language and those who do not can be a significant challenge.</a:t>
            </a:r>
          </a:p>
          <a:p>
            <a:pPr algn="l"/>
            <a:r>
              <a:rPr lang="en-US" sz="1700" b="1" i="0" dirty="0">
                <a:solidFill>
                  <a:schemeClr val="tx2">
                    <a:lumMod val="20000"/>
                    <a:lumOff val="80000"/>
                  </a:schemeClr>
                </a:solidFill>
                <a:effectLst/>
                <a:latin typeface="Söhne"/>
              </a:rPr>
              <a:t>Objective:</a:t>
            </a:r>
            <a:r>
              <a:rPr lang="en-US" sz="1700" b="0" i="0" dirty="0">
                <a:solidFill>
                  <a:schemeClr val="tx2">
                    <a:lumMod val="20000"/>
                    <a:lumOff val="80000"/>
                  </a:schemeClr>
                </a:solidFill>
                <a:effectLst/>
                <a:latin typeface="Söhne"/>
              </a:rPr>
              <a:t> The aim of our project is to develop a Sign Language Detection system using Python, harnessing the capabilities of computer vision and machine learning. This system not only recognizes and interprets hand gestures but also opens avenues for seamless communication between individuals who use sign language and the broader community.</a:t>
            </a:r>
          </a:p>
          <a:p>
            <a:pPr marL="0" indent="0" algn="ctr">
              <a:buNone/>
            </a:pPr>
            <a:r>
              <a:rPr lang="en-US" sz="1700" b="0" i="0" u="none" strike="noStrike" cap="none" spc="0" dirty="0">
                <a:solidFill>
                  <a:schemeClr val="tx2">
                    <a:lumMod val="20000"/>
                    <a:lumOff val="80000"/>
                  </a:schemeClr>
                </a:solidFill>
                <a:latin typeface="Calibri"/>
                <a:cs typeface="Calibri"/>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631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246C-DC1D-47DA-8067-D3C16CAC89AC}"/>
              </a:ext>
            </a:extLst>
          </p:cNvPr>
          <p:cNvSpPr>
            <a:spLocks noGrp="1"/>
          </p:cNvSpPr>
          <p:nvPr>
            <p:ph type="title"/>
          </p:nvPr>
        </p:nvSpPr>
        <p:spPr/>
        <p:txBody>
          <a:bodyPr>
            <a:normAutofit fontScale="90000"/>
          </a:bodyPr>
          <a:lstStyle/>
          <a:p>
            <a:pPr algn="ctr"/>
            <a:r>
              <a:rPr lang="en-IN" sz="5400" dirty="0">
                <a:latin typeface="Algerian" panose="04020705040A02060702" pitchFamily="82" charset="0"/>
              </a:rPr>
              <a:t>WHAT IS sign language DETECTION?</a:t>
            </a:r>
          </a:p>
        </p:txBody>
      </p:sp>
      <p:sp>
        <p:nvSpPr>
          <p:cNvPr id="3" name="Content Placeholder 2">
            <a:extLst>
              <a:ext uri="{FF2B5EF4-FFF2-40B4-BE49-F238E27FC236}">
                <a16:creationId xmlns:a16="http://schemas.microsoft.com/office/drawing/2014/main" id="{BEA5B11B-C1C3-48D8-BEB8-7C57FC997117}"/>
              </a:ext>
            </a:extLst>
          </p:cNvPr>
          <p:cNvSpPr>
            <a:spLocks noGrp="1"/>
          </p:cNvSpPr>
          <p:nvPr>
            <p:ph idx="1"/>
          </p:nvPr>
        </p:nvSpPr>
        <p:spPr/>
        <p:txBody>
          <a:bodyPr>
            <a:normAutofit fontScale="92500" lnSpcReduction="20000"/>
          </a:bodyPr>
          <a:lstStyle/>
          <a:p>
            <a:r>
              <a:rPr lang="en-US" sz="1800" dirty="0">
                <a:solidFill>
                  <a:schemeClr val="tx2">
                    <a:lumMod val="20000"/>
                    <a:lumOff val="80000"/>
                  </a:schemeClr>
                </a:solidFill>
                <a:effectLst/>
              </a:rPr>
              <a:t>Sign language detection refers to the process of using technology, particularly computer vision and machine learning, to interpret and understand sign language gestures made by individuals who use sign language as a means of communication. Sign language is a visual-gestural language that uses hand movements, facial expressions, and body postures to convey meaning. The goal of sign language detection is to enable machines to recognize and interpret these gestures, facilitating communication between individuals who use sign language and those who may not be familiar with it.</a:t>
            </a:r>
          </a:p>
          <a:p>
            <a:r>
              <a:rPr lang="en-US" sz="1800" dirty="0">
                <a:solidFill>
                  <a:schemeClr val="tx2">
                    <a:lumMod val="20000"/>
                    <a:lumOff val="80000"/>
                  </a:schemeClr>
                </a:solidFill>
                <a:effectLst/>
              </a:rPr>
              <a:t>Key components of sign language detection systems include:</a:t>
            </a:r>
          </a:p>
          <a:p>
            <a:pPr>
              <a:buFont typeface="+mj-lt"/>
              <a:buAutoNum type="arabicPeriod"/>
            </a:pPr>
            <a:r>
              <a:rPr lang="en-US" sz="1800" b="1" i="0" dirty="0">
                <a:solidFill>
                  <a:schemeClr val="tx2">
                    <a:lumMod val="20000"/>
                    <a:lumOff val="80000"/>
                  </a:schemeClr>
                </a:solidFill>
                <a:effectLst/>
                <a:latin typeface="Söhne"/>
              </a:rPr>
              <a:t>Hand Landmark Detection:</a:t>
            </a:r>
            <a:r>
              <a:rPr lang="en-US" sz="1800" b="0" i="0" dirty="0">
                <a:solidFill>
                  <a:schemeClr val="tx2">
                    <a:lumMod val="20000"/>
                    <a:lumOff val="80000"/>
                  </a:schemeClr>
                </a:solidFill>
                <a:effectLst/>
                <a:latin typeface="Söhne"/>
              </a:rPr>
              <a:t> Precise identification and tracking of key landmarks on the user's hand using computer vision techniques. Landmarks represent specific points on the hand that are crucial for interpreting gestures.</a:t>
            </a:r>
          </a:p>
          <a:p>
            <a:br>
              <a:rPr lang="en-US" sz="1400" b="0" i="0" dirty="0">
                <a:solidFill>
                  <a:schemeClr val="tx2">
                    <a:lumMod val="20000"/>
                    <a:lumOff val="80000"/>
                  </a:schemeClr>
                </a:solidFill>
                <a:effectLst/>
                <a:latin typeface="Söhne"/>
              </a:rPr>
            </a:br>
            <a:endParaRPr lang="en-IN" sz="1800" dirty="0">
              <a:solidFill>
                <a:schemeClr val="tx2">
                  <a:lumMod val="20000"/>
                  <a:lumOff val="8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291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630F-9DB1-471E-821D-72B35B43D09A}"/>
              </a:ext>
            </a:extLst>
          </p:cNvPr>
          <p:cNvSpPr>
            <a:spLocks noGrp="1"/>
          </p:cNvSpPr>
          <p:nvPr>
            <p:ph type="title"/>
          </p:nvPr>
        </p:nvSpPr>
        <p:spPr/>
        <p:txBody>
          <a:bodyPr>
            <a:normAutofit/>
          </a:bodyPr>
          <a:lstStyle/>
          <a:p>
            <a:pPr algn="ctr"/>
            <a:r>
              <a:rPr lang="en-IN" sz="6000" dirty="0">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65E045AC-2CD5-45C4-A726-BCC9221B4B0B}"/>
              </a:ext>
            </a:extLst>
          </p:cNvPr>
          <p:cNvSpPr>
            <a:spLocks noGrp="1"/>
          </p:cNvSpPr>
          <p:nvPr>
            <p:ph idx="1"/>
          </p:nvPr>
        </p:nvSpPr>
        <p:spPr>
          <a:xfrm>
            <a:off x="1141413" y="1872414"/>
            <a:ext cx="9905998" cy="4367067"/>
          </a:xfrm>
        </p:spPr>
        <p:txBody>
          <a:bodyPr>
            <a:noAutofit/>
          </a:bodyPr>
          <a:lstStyle/>
          <a:p>
            <a:pPr marL="0" indent="0">
              <a:buNone/>
            </a:pPr>
            <a:r>
              <a:rPr lang="en-IN" sz="1400" dirty="0">
                <a:solidFill>
                  <a:schemeClr val="tx2">
                    <a:lumMod val="20000"/>
                    <a:lumOff val="80000"/>
                  </a:schemeClr>
                </a:solidFill>
              </a:rPr>
              <a:t>Libraries used :-</a:t>
            </a:r>
          </a:p>
          <a:p>
            <a:pPr algn="l">
              <a:buFont typeface="+mj-lt"/>
              <a:buAutoNum type="arabicPeriod"/>
            </a:pPr>
            <a:r>
              <a:rPr lang="en-US" sz="1400" b="1" i="0" dirty="0">
                <a:solidFill>
                  <a:schemeClr val="tx2">
                    <a:lumMod val="20000"/>
                    <a:lumOff val="80000"/>
                  </a:schemeClr>
                </a:solidFill>
                <a:effectLst/>
                <a:latin typeface="Söhne"/>
              </a:rPr>
              <a:t>OpenCV (cv2):</a:t>
            </a:r>
            <a:endParaRPr lang="en-US" sz="1400" b="0" i="0" dirty="0">
              <a:solidFill>
                <a:schemeClr val="tx2">
                  <a:lumMod val="20000"/>
                  <a:lumOff val="80000"/>
                </a:schemeClr>
              </a:solidFill>
              <a:effectLst/>
              <a:latin typeface="Söhne"/>
            </a:endParaRPr>
          </a:p>
          <a:p>
            <a:pPr marL="742950" lvl="1" indent="-285750" algn="l">
              <a:buFont typeface="+mj-lt"/>
              <a:buAutoNum type="arabicPeriod"/>
            </a:pPr>
            <a:r>
              <a:rPr lang="en-US" sz="1400" b="0" i="0" dirty="0">
                <a:solidFill>
                  <a:schemeClr val="tx2">
                    <a:lumMod val="20000"/>
                    <a:lumOff val="80000"/>
                  </a:schemeClr>
                </a:solidFill>
                <a:effectLst/>
                <a:latin typeface="Söhne"/>
              </a:rPr>
              <a:t>Purpose: Computer Vision Library</a:t>
            </a:r>
          </a:p>
          <a:p>
            <a:pPr marL="742950" lvl="1" indent="-285750" algn="l">
              <a:buFont typeface="+mj-lt"/>
              <a:buAutoNum type="arabicPeriod"/>
            </a:pPr>
            <a:r>
              <a:rPr lang="en-US" sz="1400" b="0" i="0" dirty="0">
                <a:solidFill>
                  <a:schemeClr val="tx2">
                    <a:lumMod val="20000"/>
                    <a:lumOff val="80000"/>
                  </a:schemeClr>
                </a:solidFill>
                <a:effectLst/>
                <a:latin typeface="Söhne"/>
              </a:rPr>
              <a:t>Description: OpenCV is a powerful open-source computer vision and machine learning software library. It provides tools for image and video processing, including features like image manipulation, object detection, and camera calibration.</a:t>
            </a:r>
          </a:p>
          <a:p>
            <a:pPr algn="l">
              <a:buFont typeface="+mj-lt"/>
              <a:buAutoNum type="arabicPeriod"/>
            </a:pPr>
            <a:r>
              <a:rPr lang="en-US" sz="1400" b="1" i="0" dirty="0">
                <a:solidFill>
                  <a:schemeClr val="tx2">
                    <a:lumMod val="20000"/>
                    <a:lumOff val="80000"/>
                  </a:schemeClr>
                </a:solidFill>
                <a:effectLst/>
                <a:latin typeface="Söhne"/>
              </a:rPr>
              <a:t>NumPy:</a:t>
            </a:r>
            <a:endParaRPr lang="en-US" sz="1400" b="0" i="0" dirty="0">
              <a:solidFill>
                <a:schemeClr val="tx2">
                  <a:lumMod val="20000"/>
                  <a:lumOff val="80000"/>
                </a:schemeClr>
              </a:solidFill>
              <a:effectLst/>
              <a:latin typeface="Söhne"/>
            </a:endParaRPr>
          </a:p>
          <a:p>
            <a:pPr marL="742950" lvl="1" indent="-285750" algn="l">
              <a:buFont typeface="+mj-lt"/>
              <a:buAutoNum type="arabicPeriod"/>
            </a:pPr>
            <a:r>
              <a:rPr lang="en-US" sz="1400" b="0" i="0" dirty="0">
                <a:solidFill>
                  <a:schemeClr val="tx2">
                    <a:lumMod val="20000"/>
                    <a:lumOff val="80000"/>
                  </a:schemeClr>
                </a:solidFill>
                <a:effectLst/>
                <a:latin typeface="Söhne"/>
              </a:rPr>
              <a:t>Purpose: Numerical Computing Library</a:t>
            </a:r>
          </a:p>
          <a:p>
            <a:pPr marL="742950" lvl="1" indent="-285750" algn="l">
              <a:buFont typeface="+mj-lt"/>
              <a:buAutoNum type="arabicPeriod"/>
            </a:pPr>
            <a:r>
              <a:rPr lang="en-US" sz="1400" b="0" i="0" dirty="0">
                <a:solidFill>
                  <a:schemeClr val="tx2">
                    <a:lumMod val="20000"/>
                    <a:lumOff val="80000"/>
                  </a:schemeClr>
                </a:solidFill>
                <a:effectLst/>
                <a:latin typeface="Söhne"/>
              </a:rPr>
              <a:t>Description: NumPy is a fundamental package for scientific computing in Python. It provides support for large, multi-dimensional arrays and matrices, along with mathematical functions to operate on these arrays.</a:t>
            </a:r>
          </a:p>
          <a:p>
            <a:pPr algn="l">
              <a:buFont typeface="+mj-lt"/>
              <a:buAutoNum type="arabicPeriod"/>
            </a:pPr>
            <a:r>
              <a:rPr lang="en-US" sz="1400" b="1" i="0" dirty="0" err="1">
                <a:solidFill>
                  <a:schemeClr val="tx2">
                    <a:lumMod val="20000"/>
                    <a:lumOff val="80000"/>
                  </a:schemeClr>
                </a:solidFill>
                <a:effectLst/>
                <a:latin typeface="Söhne"/>
              </a:rPr>
              <a:t>Mediapipe</a:t>
            </a:r>
            <a:r>
              <a:rPr lang="en-US" sz="1400" b="1" i="0" dirty="0">
                <a:solidFill>
                  <a:schemeClr val="tx2">
                    <a:lumMod val="20000"/>
                    <a:lumOff val="80000"/>
                  </a:schemeClr>
                </a:solidFill>
                <a:effectLst/>
                <a:latin typeface="Söhne"/>
              </a:rPr>
              <a:t>:</a:t>
            </a:r>
            <a:endParaRPr lang="en-US" sz="1400" b="0" i="0" dirty="0">
              <a:solidFill>
                <a:schemeClr val="tx2">
                  <a:lumMod val="20000"/>
                  <a:lumOff val="80000"/>
                </a:schemeClr>
              </a:solidFill>
              <a:effectLst/>
              <a:latin typeface="Söhne"/>
            </a:endParaRPr>
          </a:p>
          <a:p>
            <a:pPr marL="742950" lvl="1" indent="-285750" algn="l">
              <a:buFont typeface="+mj-lt"/>
              <a:buAutoNum type="arabicPeriod"/>
            </a:pPr>
            <a:r>
              <a:rPr lang="en-US" sz="1400" b="0" i="0" dirty="0">
                <a:solidFill>
                  <a:schemeClr val="tx2">
                    <a:lumMod val="20000"/>
                    <a:lumOff val="80000"/>
                  </a:schemeClr>
                </a:solidFill>
                <a:effectLst/>
                <a:latin typeface="Söhne"/>
              </a:rPr>
              <a:t>Purpose: Hand Landmark Detection Library</a:t>
            </a:r>
          </a:p>
          <a:p>
            <a:pPr marL="742950" lvl="1" indent="-285750" algn="l">
              <a:buFont typeface="+mj-lt"/>
              <a:buAutoNum type="arabicPeriod"/>
            </a:pPr>
            <a:r>
              <a:rPr lang="en-US" sz="1400" b="0" i="0" dirty="0">
                <a:solidFill>
                  <a:schemeClr val="tx2">
                    <a:lumMod val="20000"/>
                    <a:lumOff val="80000"/>
                  </a:schemeClr>
                </a:solidFill>
                <a:effectLst/>
                <a:latin typeface="Söhne"/>
              </a:rPr>
              <a:t>Description: </a:t>
            </a:r>
            <a:r>
              <a:rPr lang="en-US" sz="1400" b="0" i="0" dirty="0" err="1">
                <a:solidFill>
                  <a:schemeClr val="tx2">
                    <a:lumMod val="20000"/>
                    <a:lumOff val="80000"/>
                  </a:schemeClr>
                </a:solidFill>
                <a:effectLst/>
                <a:latin typeface="Söhne"/>
              </a:rPr>
              <a:t>Mediapipe</a:t>
            </a:r>
            <a:r>
              <a:rPr lang="en-US" sz="1400" b="0" i="0" dirty="0">
                <a:solidFill>
                  <a:schemeClr val="tx2">
                    <a:lumMod val="20000"/>
                    <a:lumOff val="80000"/>
                  </a:schemeClr>
                </a:solidFill>
                <a:effectLst/>
                <a:latin typeface="Söhne"/>
              </a:rPr>
              <a:t> is a library developed by Google that provides solutions for various perception tasks, including hand tracking. In this code, it's used for detecting hand landmarks.</a:t>
            </a:r>
          </a:p>
          <a:p>
            <a:br>
              <a:rPr lang="en-US" sz="1400" dirty="0">
                <a:solidFill>
                  <a:schemeClr val="tx2">
                    <a:lumMod val="20000"/>
                    <a:lumOff val="80000"/>
                  </a:schemeClr>
                </a:solidFill>
              </a:rPr>
            </a:br>
            <a:endParaRPr lang="en-IN" sz="1400" u="sng" dirty="0">
              <a:solidFill>
                <a:schemeClr val="tx2">
                  <a:lumMod val="20000"/>
                  <a:lumOff val="80000"/>
                </a:schemeClr>
              </a:solidFill>
            </a:endParaRPr>
          </a:p>
        </p:txBody>
      </p:sp>
    </p:spTree>
    <p:extLst>
      <p:ext uri="{BB962C8B-B14F-4D97-AF65-F5344CB8AC3E}">
        <p14:creationId xmlns:p14="http://schemas.microsoft.com/office/powerpoint/2010/main" val="158004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98497839-0E82-BAD7-9E82-65DF70DCC054}"/>
              </a:ext>
            </a:extLst>
          </p:cNvPr>
          <p:cNvSpPr>
            <a:spLocks noGrp="1" noChangeArrowheads="1"/>
          </p:cNvSpPr>
          <p:nvPr>
            <p:ph type="title"/>
          </p:nvPr>
        </p:nvSpPr>
        <p:spPr bwMode="auto">
          <a:xfrm>
            <a:off x="2802159" y="338076"/>
            <a:ext cx="64120" cy="67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3" name="Rectangle 8">
            <a:extLst>
              <a:ext uri="{FF2B5EF4-FFF2-40B4-BE49-F238E27FC236}">
                <a16:creationId xmlns:a16="http://schemas.microsoft.com/office/drawing/2014/main" id="{468C9188-D6CA-DDB4-836C-57D8CD21CBCC}"/>
              </a:ext>
            </a:extLst>
          </p:cNvPr>
          <p:cNvSpPr>
            <a:spLocks noGrp="1" noChangeArrowheads="1"/>
          </p:cNvSpPr>
          <p:nvPr>
            <p:ph idx="1"/>
          </p:nvPr>
        </p:nvSpPr>
        <p:spPr bwMode="auto">
          <a:xfrm>
            <a:off x="585517" y="815812"/>
            <a:ext cx="11020966" cy="427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lumMod val="20000"/>
                  <a:lumOff val="8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20000"/>
                    <a:lumOff val="80000"/>
                  </a:schemeClr>
                </a:solidFill>
                <a:effectLst/>
                <a:latin typeface="Söhne"/>
              </a:rPr>
              <a:t>4. CSV:</a:t>
            </a:r>
            <a:endParaRPr kumimoji="0" lang="en-US" altLang="en-US" sz="1800" b="0" i="0" u="none" strike="noStrike" cap="none" normalizeH="0" baseline="0" dirty="0">
              <a:ln>
                <a:noFill/>
              </a:ln>
              <a:solidFill>
                <a:schemeClr val="tx2">
                  <a:lumMod val="20000"/>
                  <a:lumOff val="80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20000"/>
                    <a:lumOff val="80000"/>
                  </a:schemeClr>
                </a:solidFill>
                <a:effectLst/>
                <a:latin typeface="Söhne"/>
              </a:rPr>
              <a:t>Purpose: CSV File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20000"/>
                    <a:lumOff val="80000"/>
                  </a:schemeClr>
                </a:solidFill>
                <a:effectLst/>
                <a:latin typeface="Söhne"/>
              </a:rPr>
              <a:t>Description: The </a:t>
            </a:r>
            <a:r>
              <a:rPr kumimoji="0" lang="en-US" altLang="en-US" sz="1800" b="1" i="0" u="none" strike="noStrike" cap="none" normalizeH="0" baseline="0" dirty="0">
                <a:ln>
                  <a:noFill/>
                </a:ln>
                <a:solidFill>
                  <a:schemeClr val="tx2">
                    <a:lumMod val="20000"/>
                    <a:lumOff val="80000"/>
                  </a:schemeClr>
                </a:solidFill>
                <a:effectLst/>
                <a:latin typeface="Söhne Mono"/>
              </a:rPr>
              <a:t>csv</a:t>
            </a:r>
            <a:r>
              <a:rPr kumimoji="0" lang="en-US" altLang="en-US" sz="1800" b="0" i="0" u="none" strike="noStrike" cap="none" normalizeH="0" baseline="0" dirty="0">
                <a:ln>
                  <a:noFill/>
                </a:ln>
                <a:solidFill>
                  <a:schemeClr val="tx2">
                    <a:lumMod val="20000"/>
                    <a:lumOff val="80000"/>
                  </a:schemeClr>
                </a:solidFill>
                <a:effectLst/>
                <a:latin typeface="Söhne"/>
              </a:rPr>
              <a:t> module is a built-in Python module for reading and writing CSV (Comma-Separated Values)</a:t>
            </a:r>
            <a:endParaRPr lang="en-US" altLang="en-US" sz="1800" dirty="0">
              <a:solidFill>
                <a:schemeClr val="tx2">
                  <a:lumMod val="20000"/>
                  <a:lumOff val="80000"/>
                </a:schemeClr>
              </a:solidFill>
              <a:latin typeface="Söhne"/>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2">
                    <a:lumMod val="20000"/>
                    <a:lumOff val="80000"/>
                  </a:schemeClr>
                </a:solidFill>
                <a:effectLst/>
                <a:latin typeface="Söhne"/>
              </a:rPr>
              <a:t> files, which are commonly used for storing tabular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20000"/>
                    <a:lumOff val="80000"/>
                  </a:schemeClr>
                </a:solidFill>
                <a:effectLst/>
                <a:latin typeface="Söhne"/>
              </a:rPr>
              <a:t>5.CvFpsCalc:</a:t>
            </a:r>
            <a:endParaRPr kumimoji="0" lang="en-US" altLang="en-US" sz="1800" b="0" i="0" u="none" strike="noStrike" cap="none" normalizeH="0" baseline="0" dirty="0">
              <a:ln>
                <a:noFill/>
              </a:ln>
              <a:solidFill>
                <a:schemeClr val="tx2">
                  <a:lumMod val="20000"/>
                  <a:lumOff val="80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20000"/>
                    <a:lumOff val="80000"/>
                  </a:schemeClr>
                </a:solidFill>
                <a:effectLst/>
                <a:latin typeface="Söhne"/>
              </a:rPr>
              <a:t>Purpose: Custom Utility (Not a standard library)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20000"/>
                    <a:lumOff val="80000"/>
                  </a:schemeClr>
                </a:solidFill>
                <a:effectLst/>
                <a:latin typeface="Söhne"/>
              </a:rPr>
              <a:t>Description: It seems to be a custom utility for calculating frames per second (FPS) in a video stream using </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2">
                    <a:lumMod val="20000"/>
                    <a:lumOff val="80000"/>
                  </a:schemeClr>
                </a:solidFill>
                <a:latin typeface="Söhne"/>
              </a:rPr>
              <a:t> </a:t>
            </a:r>
            <a:r>
              <a:rPr kumimoji="0" lang="en-US" altLang="en-US" sz="1800" b="0" i="0" u="none" strike="noStrike" cap="none" normalizeH="0" baseline="0" dirty="0">
                <a:ln>
                  <a:noFill/>
                </a:ln>
                <a:solidFill>
                  <a:schemeClr val="tx2">
                    <a:lumMod val="20000"/>
                    <a:lumOff val="80000"/>
                  </a:schemeClr>
                </a:solidFill>
                <a:effectLst/>
                <a:latin typeface="Söhne"/>
              </a:rPr>
              <a:t>OpenCV.</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2">
                    <a:lumMod val="20000"/>
                    <a:lumOff val="80000"/>
                  </a:schemeClr>
                </a:solidFill>
                <a:effectLst/>
                <a:latin typeface="Söhne"/>
              </a:rPr>
              <a:t>6.Model:</a:t>
            </a:r>
            <a:endParaRPr kumimoji="0" lang="en-US" altLang="en-US" sz="1800" b="0" i="0" u="none" strike="noStrike" cap="none" normalizeH="0" baseline="0" dirty="0">
              <a:ln>
                <a:noFill/>
              </a:ln>
              <a:solidFill>
                <a:schemeClr val="tx2">
                  <a:lumMod val="20000"/>
                  <a:lumOff val="80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20000"/>
                    <a:lumOff val="80000"/>
                  </a:schemeClr>
                </a:solidFill>
                <a:effectLst/>
                <a:latin typeface="Söhne"/>
              </a:rPr>
              <a:t>Purpose: Custom Modules (Not standard libraries)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20000"/>
                    <a:lumOff val="80000"/>
                  </a:schemeClr>
                </a:solidFill>
                <a:effectLst/>
                <a:latin typeface="Söhne"/>
              </a:rPr>
              <a:t>Description: </a:t>
            </a:r>
            <a:r>
              <a:rPr kumimoji="0" lang="en-US" altLang="en-US" sz="1800" b="1" i="0" u="none" strike="noStrike" cap="none" normalizeH="0" baseline="0" dirty="0" err="1">
                <a:ln>
                  <a:noFill/>
                </a:ln>
                <a:solidFill>
                  <a:schemeClr val="tx2">
                    <a:lumMod val="20000"/>
                    <a:lumOff val="80000"/>
                  </a:schemeClr>
                </a:solidFill>
                <a:effectLst/>
                <a:latin typeface="Söhne Mono"/>
              </a:rPr>
              <a:t>KeyPointClassifier</a:t>
            </a:r>
            <a:r>
              <a:rPr kumimoji="0" lang="en-US" altLang="en-US" sz="1800" b="0" i="0" u="none" strike="noStrike" cap="none" normalizeH="0" baseline="0" dirty="0">
                <a:ln>
                  <a:noFill/>
                </a:ln>
                <a:solidFill>
                  <a:schemeClr val="tx2">
                    <a:lumMod val="20000"/>
                    <a:lumOff val="80000"/>
                  </a:schemeClr>
                </a:solidFill>
                <a:effectLst/>
                <a:latin typeface="Söhne"/>
              </a:rPr>
              <a:t> and </a:t>
            </a:r>
            <a:r>
              <a:rPr kumimoji="0" lang="en-US" altLang="en-US" sz="1800" b="1" i="0" u="none" strike="noStrike" cap="none" normalizeH="0" baseline="0" dirty="0" err="1">
                <a:ln>
                  <a:noFill/>
                </a:ln>
                <a:solidFill>
                  <a:schemeClr val="tx2">
                    <a:lumMod val="20000"/>
                    <a:lumOff val="80000"/>
                  </a:schemeClr>
                </a:solidFill>
                <a:effectLst/>
                <a:latin typeface="Söhne Mono"/>
              </a:rPr>
              <a:t>PointHistoryClassifier</a:t>
            </a:r>
            <a:r>
              <a:rPr kumimoji="0" lang="en-US" altLang="en-US" sz="1800" b="0" i="0" u="none" strike="noStrike" cap="none" normalizeH="0" baseline="0" dirty="0">
                <a:ln>
                  <a:noFill/>
                </a:ln>
                <a:solidFill>
                  <a:schemeClr val="tx2">
                    <a:lumMod val="20000"/>
                    <a:lumOff val="80000"/>
                  </a:schemeClr>
                </a:solidFill>
                <a:effectLst/>
                <a:latin typeface="Söhne"/>
              </a:rPr>
              <a:t> are custom machine learning models or modules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20000"/>
                    <a:lumOff val="80000"/>
                  </a:schemeClr>
                </a:solidFill>
                <a:effectLst/>
                <a:latin typeface="Söhne"/>
              </a:rPr>
              <a:t>used for classifying hand gestures and finger gestures, respectively.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232313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1B26-E10C-45AC-B710-E1E94C073355}"/>
              </a:ext>
            </a:extLst>
          </p:cNvPr>
          <p:cNvSpPr>
            <a:spLocks noGrp="1"/>
          </p:cNvSpPr>
          <p:nvPr>
            <p:ph type="title"/>
          </p:nvPr>
        </p:nvSpPr>
        <p:spPr/>
        <p:txBody>
          <a:bodyPr>
            <a:normAutofit fontScale="90000"/>
          </a:bodyPr>
          <a:lstStyle/>
          <a:p>
            <a:pPr algn="ctr"/>
            <a:r>
              <a:rPr lang="en-IN" sz="6000" dirty="0">
                <a:latin typeface="Algerian" panose="04020705040A02060702" pitchFamily="82" charset="0"/>
              </a:rPr>
              <a:t>Hand landmark detection</a:t>
            </a:r>
          </a:p>
        </p:txBody>
      </p:sp>
      <p:sp>
        <p:nvSpPr>
          <p:cNvPr id="3" name="Content Placeholder 2">
            <a:extLst>
              <a:ext uri="{FF2B5EF4-FFF2-40B4-BE49-F238E27FC236}">
                <a16:creationId xmlns:a16="http://schemas.microsoft.com/office/drawing/2014/main" id="{35EEB8B1-51B2-4010-87A1-6667156A7DC2}"/>
              </a:ext>
            </a:extLst>
          </p:cNvPr>
          <p:cNvSpPr>
            <a:spLocks noGrp="1"/>
          </p:cNvSpPr>
          <p:nvPr>
            <p:ph idx="1"/>
          </p:nvPr>
        </p:nvSpPr>
        <p:spPr/>
        <p:txBody>
          <a:bodyPr>
            <a:normAutofit/>
          </a:bodyPr>
          <a:lstStyle/>
          <a:p>
            <a:pPr marL="0" indent="0">
              <a:buNone/>
            </a:pPr>
            <a:r>
              <a:rPr lang="en-US" sz="1800" b="0" i="0" dirty="0">
                <a:solidFill>
                  <a:schemeClr val="tx2">
                    <a:lumMod val="20000"/>
                    <a:lumOff val="80000"/>
                  </a:schemeClr>
                </a:solidFill>
                <a:effectLst/>
                <a:latin typeface="Roboto" panose="02000000000000000000" pitchFamily="2" charset="0"/>
              </a:rPr>
              <a:t>The hand landmark model bundle detects the </a:t>
            </a:r>
            <a:r>
              <a:rPr lang="en-US" sz="1800" b="0" i="0" dirty="0" err="1">
                <a:solidFill>
                  <a:schemeClr val="tx2">
                    <a:lumMod val="20000"/>
                    <a:lumOff val="80000"/>
                  </a:schemeClr>
                </a:solidFill>
                <a:effectLst/>
                <a:latin typeface="Roboto" panose="02000000000000000000" pitchFamily="2" charset="0"/>
              </a:rPr>
              <a:t>keypoint</a:t>
            </a:r>
            <a:r>
              <a:rPr lang="en-US" sz="1800" b="0" i="0" dirty="0">
                <a:solidFill>
                  <a:schemeClr val="tx2">
                    <a:lumMod val="20000"/>
                    <a:lumOff val="80000"/>
                  </a:schemeClr>
                </a:solidFill>
                <a:effectLst/>
                <a:latin typeface="Roboto" panose="02000000000000000000" pitchFamily="2" charset="0"/>
              </a:rPr>
              <a:t> localization of 21 hand-knuckle coordinates within the detected hand regions. The model was trained on approximately 30K real-world images, as well as several rendered synthetic hand models imposed over various backgrounds.</a:t>
            </a:r>
          </a:p>
          <a:p>
            <a:pPr marL="0" indent="0">
              <a:buNone/>
            </a:pPr>
            <a:r>
              <a:rPr lang="en-US" sz="1800" b="0" i="0" dirty="0">
                <a:solidFill>
                  <a:schemeClr val="tx2">
                    <a:lumMod val="20000"/>
                    <a:lumOff val="80000"/>
                  </a:schemeClr>
                </a:solidFill>
                <a:effectLst/>
                <a:latin typeface="Roboto" panose="02000000000000000000" pitchFamily="2" charset="0"/>
              </a:rPr>
              <a:t>The hand </a:t>
            </a:r>
            <a:r>
              <a:rPr lang="en-US" sz="1800" b="0" i="0" dirty="0" err="1">
                <a:solidFill>
                  <a:schemeClr val="tx2">
                    <a:lumMod val="20000"/>
                    <a:lumOff val="80000"/>
                  </a:schemeClr>
                </a:solidFill>
                <a:effectLst/>
                <a:latin typeface="Roboto" panose="02000000000000000000" pitchFamily="2" charset="0"/>
              </a:rPr>
              <a:t>landmarker</a:t>
            </a:r>
            <a:r>
              <a:rPr lang="en-US" sz="1800" b="0" i="0" dirty="0">
                <a:solidFill>
                  <a:schemeClr val="tx2">
                    <a:lumMod val="20000"/>
                    <a:lumOff val="80000"/>
                  </a:schemeClr>
                </a:solidFill>
                <a:effectLst/>
                <a:latin typeface="Roboto" panose="02000000000000000000" pitchFamily="2" charset="0"/>
              </a:rPr>
              <a:t> model bundle contains a palm detection model and a hand landmarks detection model. The Palm detection model locates hands within the input image, and the hand landmarks detection model identifies specific hand landmarks on the cropped hand image defined by the palm detection model</a:t>
            </a:r>
            <a:r>
              <a:rPr lang="en-US" sz="1400" b="0" i="0" dirty="0">
                <a:solidFill>
                  <a:srgbClr val="202124"/>
                </a:solidFill>
                <a:effectLst/>
                <a:latin typeface="Roboto" panose="02000000000000000000" pitchFamily="2" charset="0"/>
              </a:rPr>
              <a:t>.</a:t>
            </a:r>
            <a:endParaRPr lang="en-IN" sz="1800" dirty="0"/>
          </a:p>
        </p:txBody>
      </p:sp>
      <p:pic>
        <p:nvPicPr>
          <p:cNvPr id="6" name="Picture 5">
            <a:extLst>
              <a:ext uri="{FF2B5EF4-FFF2-40B4-BE49-F238E27FC236}">
                <a16:creationId xmlns:a16="http://schemas.microsoft.com/office/drawing/2014/main" id="{BCE44CC0-EFF1-6E6A-CCCE-7BC149ABC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5760" y="4855855"/>
            <a:ext cx="4852025" cy="1682156"/>
          </a:xfrm>
          <a:prstGeom prst="rect">
            <a:avLst/>
          </a:prstGeom>
        </p:spPr>
      </p:pic>
    </p:spTree>
    <p:extLst>
      <p:ext uri="{BB962C8B-B14F-4D97-AF65-F5344CB8AC3E}">
        <p14:creationId xmlns:p14="http://schemas.microsoft.com/office/powerpoint/2010/main" val="267337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F89B-BC34-4672-95C2-94D79EDDCCE9}"/>
              </a:ext>
            </a:extLst>
          </p:cNvPr>
          <p:cNvSpPr>
            <a:spLocks noGrp="1"/>
          </p:cNvSpPr>
          <p:nvPr>
            <p:ph type="title"/>
          </p:nvPr>
        </p:nvSpPr>
        <p:spPr/>
        <p:txBody>
          <a:bodyPr>
            <a:normAutofit/>
          </a:bodyPr>
          <a:lstStyle/>
          <a:p>
            <a:pPr algn="ctr"/>
            <a:r>
              <a:rPr lang="en-IN" sz="4400" dirty="0">
                <a:latin typeface="Algerian" panose="04020705040A02060702" pitchFamily="82" charset="0"/>
              </a:rPr>
              <a:t>RESULT AND DISCUSSION</a:t>
            </a:r>
          </a:p>
        </p:txBody>
      </p:sp>
      <p:pic>
        <p:nvPicPr>
          <p:cNvPr id="14" name="Content Placeholder 13">
            <a:extLst>
              <a:ext uri="{FF2B5EF4-FFF2-40B4-BE49-F238E27FC236}">
                <a16:creationId xmlns:a16="http://schemas.microsoft.com/office/drawing/2014/main" id="{819E908F-81EA-F0F9-2468-2850A9F01C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59" y="1942010"/>
            <a:ext cx="3084150" cy="2542903"/>
          </a:xfrm>
        </p:spPr>
      </p:pic>
      <p:pic>
        <p:nvPicPr>
          <p:cNvPr id="16" name="Picture 15">
            <a:extLst>
              <a:ext uri="{FF2B5EF4-FFF2-40B4-BE49-F238E27FC236}">
                <a16:creationId xmlns:a16="http://schemas.microsoft.com/office/drawing/2014/main" id="{10EE6567-C448-3172-CE95-10D8765D1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591" y="1937661"/>
            <a:ext cx="3228818" cy="2542903"/>
          </a:xfrm>
          <a:prstGeom prst="rect">
            <a:avLst/>
          </a:prstGeom>
        </p:spPr>
      </p:pic>
      <p:pic>
        <p:nvPicPr>
          <p:cNvPr id="18" name="Picture 17">
            <a:extLst>
              <a:ext uri="{FF2B5EF4-FFF2-40B4-BE49-F238E27FC236}">
                <a16:creationId xmlns:a16="http://schemas.microsoft.com/office/drawing/2014/main" id="{B60EDBEE-8FCE-5F76-B205-B1C527F86C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2179" y="1901495"/>
            <a:ext cx="3228818" cy="2587778"/>
          </a:xfrm>
          <a:prstGeom prst="rect">
            <a:avLst/>
          </a:prstGeom>
        </p:spPr>
      </p:pic>
    </p:spTree>
    <p:extLst>
      <p:ext uri="{BB962C8B-B14F-4D97-AF65-F5344CB8AC3E}">
        <p14:creationId xmlns:p14="http://schemas.microsoft.com/office/powerpoint/2010/main" val="304685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6F755-F095-4501-8F8A-F517028D9B8F}"/>
              </a:ext>
            </a:extLst>
          </p:cNvPr>
          <p:cNvSpPr>
            <a:spLocks noGrp="1"/>
          </p:cNvSpPr>
          <p:nvPr>
            <p:ph type="title"/>
          </p:nvPr>
        </p:nvSpPr>
        <p:spPr/>
        <p:txBody>
          <a:bodyPr>
            <a:normAutofit/>
          </a:bodyPr>
          <a:lstStyle/>
          <a:p>
            <a:pPr algn="ctr"/>
            <a:r>
              <a:rPr lang="en-IN" sz="4400" dirty="0">
                <a:solidFill>
                  <a:schemeClr val="accent2">
                    <a:lumMod val="40000"/>
                    <a:lumOff val="60000"/>
                  </a:schemeClr>
                </a:solidFill>
                <a:latin typeface="Algerian" panose="04020705040A02060702" pitchFamily="82" charset="0"/>
              </a:rPr>
              <a:t>CONCLUSION AND FUTUTRE WORK</a:t>
            </a:r>
          </a:p>
        </p:txBody>
      </p:sp>
      <p:sp>
        <p:nvSpPr>
          <p:cNvPr id="15" name="Rectangle 7">
            <a:extLst>
              <a:ext uri="{FF2B5EF4-FFF2-40B4-BE49-F238E27FC236}">
                <a16:creationId xmlns:a16="http://schemas.microsoft.com/office/drawing/2014/main" id="{A393BCBC-651F-7EF4-8F3B-DB90666652BE}"/>
              </a:ext>
            </a:extLst>
          </p:cNvPr>
          <p:cNvSpPr>
            <a:spLocks noGrp="1" noChangeArrowheads="1"/>
          </p:cNvSpPr>
          <p:nvPr>
            <p:ph idx="1"/>
          </p:nvPr>
        </p:nvSpPr>
        <p:spPr bwMode="auto">
          <a:xfrm>
            <a:off x="1141412" y="1988762"/>
            <a:ext cx="9711056" cy="4063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2">
                  <a:lumMod val="20000"/>
                  <a:lumOff val="8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2">
                    <a:lumMod val="20000"/>
                    <a:lumOff val="80000"/>
                  </a:schemeClr>
                </a:solidFill>
                <a:effectLst/>
                <a:latin typeface="Söhne"/>
              </a:rPr>
              <a:t>The code successfully integrates hand landmark detection with custom machine learning models to recognize hand gestures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2">
                    <a:lumMod val="20000"/>
                    <a:lumOff val="80000"/>
                  </a:schemeClr>
                </a:solidFill>
                <a:latin typeface="Söhne"/>
              </a:rPr>
              <a:t>   </a:t>
            </a:r>
            <a:r>
              <a:rPr kumimoji="0" lang="en-US" altLang="en-US" sz="1400" b="0" i="0" u="none" strike="noStrike" cap="none" normalizeH="0" baseline="0" dirty="0">
                <a:ln>
                  <a:noFill/>
                </a:ln>
                <a:solidFill>
                  <a:schemeClr val="tx2">
                    <a:lumMod val="20000"/>
                    <a:lumOff val="80000"/>
                  </a:schemeClr>
                </a:solidFill>
                <a:effectLst/>
                <a:latin typeface="Söhne"/>
              </a:rPr>
              <a:t>and finger gestures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2">
                    <a:lumMod val="20000"/>
                    <a:lumOff val="80000"/>
                  </a:schemeClr>
                </a:solidFill>
                <a:effectLst/>
                <a:latin typeface="Söhne"/>
              </a:rPr>
              <a:t>It includes functionality for logging key points and point history data to facilitate the collection of labeled training data for the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2">
                    <a:lumMod val="20000"/>
                    <a:lumOff val="80000"/>
                  </a:schemeClr>
                </a:solidFill>
                <a:latin typeface="Söhne"/>
              </a:rPr>
              <a:t>   </a:t>
            </a:r>
            <a:r>
              <a:rPr kumimoji="0" lang="en-US" altLang="en-US" sz="1400" b="0" i="0" u="none" strike="noStrike" cap="none" normalizeH="0" baseline="0" dirty="0">
                <a:ln>
                  <a:noFill/>
                </a:ln>
                <a:solidFill>
                  <a:schemeClr val="tx2">
                    <a:lumMod val="20000"/>
                    <a:lumOff val="80000"/>
                  </a:schemeClr>
                </a:solidFill>
                <a:effectLst/>
                <a:latin typeface="Söhne"/>
              </a:rPr>
              <a:t>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2">
                    <a:lumMod val="20000"/>
                    <a:lumOff val="80000"/>
                  </a:schemeClr>
                </a:solidFill>
                <a:effectLst/>
                <a:latin typeface="Söhne"/>
              </a:rPr>
              <a:t>The code offers a simple user interface where users can interact and log gestures by pressing specific keys.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2">
                    <a:lumMod val="20000"/>
                    <a:lumOff val="80000"/>
                  </a:schemeClr>
                </a:solidFill>
                <a:effectLst/>
                <a:latin typeface="Söhne"/>
              </a:rPr>
              <a:t>Future Work:</a:t>
            </a:r>
            <a:endParaRPr kumimoji="0" lang="en-US" altLang="en-US" sz="1400" b="0" i="0" u="none" strike="noStrike" cap="none" normalizeH="0" baseline="0" dirty="0">
              <a:ln>
                <a:noFill/>
              </a:ln>
              <a:solidFill>
                <a:schemeClr val="tx2">
                  <a:lumMod val="20000"/>
                  <a:lumOff val="8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2">
                    <a:lumMod val="20000"/>
                    <a:lumOff val="80000"/>
                  </a:schemeClr>
                </a:solidFill>
                <a:effectLst/>
                <a:latin typeface="Söhne"/>
              </a:rPr>
              <a:t>Model Optimization:</a:t>
            </a:r>
            <a:endParaRPr kumimoji="0" lang="en-US" altLang="en-US" sz="1400" b="0" i="0" u="none" strike="noStrike" cap="none" normalizeH="0" baseline="0" dirty="0">
              <a:ln>
                <a:noFill/>
              </a:ln>
              <a:solidFill>
                <a:schemeClr val="tx2">
                  <a:lumMod val="20000"/>
                  <a:lumOff val="80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2">
                    <a:lumMod val="20000"/>
                    <a:lumOff val="80000"/>
                  </a:schemeClr>
                </a:solidFill>
                <a:effectLst/>
                <a:latin typeface="Söhne"/>
              </a:rPr>
              <a:t>Further optimize the custom machine learning models (</a:t>
            </a:r>
            <a:r>
              <a:rPr kumimoji="0" lang="en-US" altLang="en-US" sz="1400" b="1" i="0" u="none" strike="noStrike" cap="none" normalizeH="0" baseline="0" dirty="0" err="1">
                <a:ln>
                  <a:noFill/>
                </a:ln>
                <a:solidFill>
                  <a:schemeClr val="tx2">
                    <a:lumMod val="20000"/>
                    <a:lumOff val="80000"/>
                  </a:schemeClr>
                </a:solidFill>
                <a:effectLst/>
                <a:latin typeface="Söhne Mono"/>
              </a:rPr>
              <a:t>KeyPointClassifier</a:t>
            </a:r>
            <a:r>
              <a:rPr kumimoji="0" lang="en-US" altLang="en-US" sz="1400" b="0" i="0" u="none" strike="noStrike" cap="none" normalizeH="0" baseline="0" dirty="0">
                <a:ln>
                  <a:noFill/>
                </a:ln>
                <a:solidFill>
                  <a:schemeClr val="tx2">
                    <a:lumMod val="20000"/>
                    <a:lumOff val="80000"/>
                  </a:schemeClr>
                </a:solidFill>
                <a:effectLst/>
                <a:latin typeface="Söhne"/>
              </a:rPr>
              <a:t> and </a:t>
            </a:r>
            <a:r>
              <a:rPr kumimoji="0" lang="en-US" altLang="en-US" sz="1400" b="1" i="0" u="none" strike="noStrike" cap="none" normalizeH="0" baseline="0" dirty="0" err="1">
                <a:ln>
                  <a:noFill/>
                </a:ln>
                <a:solidFill>
                  <a:schemeClr val="tx2">
                    <a:lumMod val="20000"/>
                    <a:lumOff val="80000"/>
                  </a:schemeClr>
                </a:solidFill>
                <a:effectLst/>
                <a:latin typeface="Söhne Mono"/>
              </a:rPr>
              <a:t>PointHistoryClassifier</a:t>
            </a:r>
            <a:r>
              <a:rPr kumimoji="0" lang="en-US" altLang="en-US" sz="1400" b="0" i="0" u="none" strike="noStrike" cap="none" normalizeH="0" baseline="0" dirty="0">
                <a:ln>
                  <a:noFill/>
                </a:ln>
                <a:solidFill>
                  <a:schemeClr val="tx2">
                    <a:lumMod val="20000"/>
                    <a:lumOff val="80000"/>
                  </a:schemeClr>
                </a:solidFill>
                <a:effectLst/>
                <a:latin typeface="Söhne"/>
              </a:rPr>
              <a:t>) for better accuracy and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2">
                    <a:lumMod val="20000"/>
                    <a:lumOff val="80000"/>
                  </a:schemeClr>
                </a:solidFill>
                <a:effectLst/>
                <a:latin typeface="Söhne"/>
              </a:rPr>
              <a:t>real-time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2">
                    <a:lumMod val="20000"/>
                    <a:lumOff val="80000"/>
                  </a:schemeClr>
                </a:solidFill>
                <a:effectLst/>
                <a:latin typeface="Söhne"/>
              </a:rPr>
              <a:t>Expand Gesture Vocabulary:</a:t>
            </a:r>
            <a:endParaRPr kumimoji="0" lang="en-US" altLang="en-US" sz="1400" b="0" i="0" u="none" strike="noStrike" cap="none" normalizeH="0" baseline="0" dirty="0">
              <a:ln>
                <a:noFill/>
              </a:ln>
              <a:solidFill>
                <a:schemeClr val="tx2">
                  <a:lumMod val="20000"/>
                  <a:lumOff val="80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2">
                    <a:lumMod val="20000"/>
                    <a:lumOff val="80000"/>
                  </a:schemeClr>
                </a:solidFill>
                <a:effectLst/>
                <a:latin typeface="Söhne"/>
              </a:rPr>
              <a:t>Extend the gesture vocabulary by collecting and labeling more hand gestures to improve the system's versatility.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2">
                    <a:lumMod val="20000"/>
                    <a:lumOff val="80000"/>
                  </a:schemeClr>
                </a:solidFill>
                <a:effectLst/>
                <a:latin typeface="Söhne"/>
              </a:rPr>
              <a:t>Dynamic Gesture Recognition:</a:t>
            </a:r>
            <a:endParaRPr kumimoji="0" lang="en-US" altLang="en-US" sz="1400" b="0" i="0" u="none" strike="noStrike" cap="none" normalizeH="0" baseline="0" dirty="0">
              <a:ln>
                <a:noFill/>
              </a:ln>
              <a:solidFill>
                <a:schemeClr val="tx2">
                  <a:lumMod val="20000"/>
                  <a:lumOff val="80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2">
                    <a:lumMod val="20000"/>
                    <a:lumOff val="80000"/>
                  </a:schemeClr>
                </a:solidFill>
                <a:effectLst/>
                <a:latin typeface="Söhne"/>
              </a:rPr>
              <a:t>Implement dynamic gesture recognition, considering the sequence of gestures over time rather than individual frames.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2">
                    <a:lumMod val="20000"/>
                    <a:lumOff val="80000"/>
                  </a:schemeClr>
                </a:solidFill>
                <a:effectLst/>
                <a:latin typeface="Söhne"/>
              </a:rPr>
              <a:t>User Interface Enhancements:</a:t>
            </a:r>
            <a:endParaRPr kumimoji="0" lang="en-US" altLang="en-US" sz="1400" b="0" i="0" u="none" strike="noStrike" cap="none" normalizeH="0" baseline="0" dirty="0">
              <a:ln>
                <a:noFill/>
              </a:ln>
              <a:solidFill>
                <a:schemeClr val="tx2">
                  <a:lumMod val="20000"/>
                  <a:lumOff val="80000"/>
                </a:schemeClr>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2">
                    <a:lumMod val="20000"/>
                    <a:lumOff val="80000"/>
                  </a:schemeClr>
                </a:solidFill>
                <a:effectLst/>
                <a:latin typeface="Söhne"/>
              </a:rPr>
              <a:t>Develop a more user-friendly interface for interaction, allowing users to define and customize their own gestures.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2">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3894005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331</TotalTime>
  <Words>807</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Arial</vt:lpstr>
      <vt:lpstr>Calibri</vt:lpstr>
      <vt:lpstr>Roboto</vt:lpstr>
      <vt:lpstr>Söhne</vt:lpstr>
      <vt:lpstr>Söhne Mono</vt:lpstr>
      <vt:lpstr>Tw Cen MT</vt:lpstr>
      <vt:lpstr>Circuit</vt:lpstr>
      <vt:lpstr>Sign language detection using python </vt:lpstr>
      <vt:lpstr>INTRODUCTION</vt:lpstr>
      <vt:lpstr>WHAT IS sign language DETECTION?</vt:lpstr>
      <vt:lpstr>METHODOLOGY</vt:lpstr>
      <vt:lpstr>.</vt:lpstr>
      <vt:lpstr>Hand landmark detection</vt:lpstr>
      <vt:lpstr>RESULT AND DISCUSSION</vt:lpstr>
      <vt:lpstr>CONCLUSION AND FUTUTRE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HUMAN DETECTION AND COUNTING USING PYTHON</dc:title>
  <dc:creator>Kavya Singh Dogra</dc:creator>
  <cp:lastModifiedBy>shivansh vashisth</cp:lastModifiedBy>
  <cp:revision>22</cp:revision>
  <dcterms:created xsi:type="dcterms:W3CDTF">2023-01-28T15:29:03Z</dcterms:created>
  <dcterms:modified xsi:type="dcterms:W3CDTF">2024-01-20T18:53:56Z</dcterms:modified>
</cp:coreProperties>
</file>