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772400" cy="10979150"/>
  <p:notesSz cx="7772400" cy="109791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403536"/>
            <a:ext cx="6606540" cy="23056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6148324"/>
            <a:ext cx="5440680" cy="2744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525204"/>
            <a:ext cx="3380994" cy="7246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525204"/>
            <a:ext cx="3380994" cy="7246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39166"/>
            <a:ext cx="6995160" cy="1756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525204"/>
            <a:ext cx="6995160" cy="7246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10210610"/>
            <a:ext cx="2487168" cy="5489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10210610"/>
            <a:ext cx="1787652" cy="5489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10210610"/>
            <a:ext cx="1787652" cy="5489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877" y="933271"/>
            <a:ext cx="5257165" cy="3155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715">
              <a:lnSpc>
                <a:spcPct val="1439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Designing </a:t>
            </a:r>
            <a:r>
              <a:rPr dirty="0" sz="1600" b="1">
                <a:latin typeface="Times New Roman"/>
                <a:cs typeface="Times New Roman"/>
              </a:rPr>
              <a:t>a </a:t>
            </a:r>
            <a:r>
              <a:rPr dirty="0" sz="1600" spc="-5" b="1">
                <a:latin typeface="Times New Roman"/>
                <a:cs typeface="Times New Roman"/>
              </a:rPr>
              <a:t>Web App to Manage Travel </a:t>
            </a:r>
            <a:r>
              <a:rPr dirty="0" sz="1600" b="1">
                <a:latin typeface="Times New Roman"/>
                <a:cs typeface="Times New Roman"/>
              </a:rPr>
              <a:t>Expenses </a:t>
            </a:r>
            <a:r>
              <a:rPr dirty="0" sz="1600" spc="-5" b="1">
                <a:latin typeface="Times New Roman"/>
                <a:cs typeface="Times New Roman"/>
              </a:rPr>
              <a:t>with </a:t>
            </a:r>
            <a:r>
              <a:rPr dirty="0" sz="1600" b="1">
                <a:latin typeface="Times New Roman"/>
                <a:cs typeface="Times New Roman"/>
              </a:rPr>
              <a:t>SQL </a:t>
            </a:r>
            <a:r>
              <a:rPr dirty="0" sz="1600" spc="-38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Backend</a:t>
            </a:r>
            <a:endParaRPr sz="1600">
              <a:latin typeface="Times New Roman"/>
              <a:cs typeface="Times New Roman"/>
            </a:endParaRPr>
          </a:p>
          <a:p>
            <a:pPr marL="573405" marR="488950" indent="-73660">
              <a:lnSpc>
                <a:spcPct val="143300"/>
              </a:lnSpc>
              <a:spcBef>
                <a:spcPts val="1410"/>
              </a:spcBef>
            </a:pPr>
            <a:r>
              <a:rPr dirty="0" sz="1200" spc="-5" i="1">
                <a:latin typeface="Times New Roman"/>
                <a:cs typeface="Times New Roman"/>
              </a:rPr>
              <a:t>Submitted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to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Jawaharlal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Nehru</a:t>
            </a:r>
            <a:r>
              <a:rPr dirty="0" sz="1200" spc="2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Technological</a:t>
            </a:r>
            <a:r>
              <a:rPr dirty="0" sz="1200" spc="2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University,</a:t>
            </a:r>
            <a:r>
              <a:rPr dirty="0" sz="1200" spc="6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Hyderabad </a:t>
            </a:r>
            <a:r>
              <a:rPr dirty="0" sz="1200" spc="-28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in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partial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fulfillment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15" i="1">
                <a:latin typeface="Times New Roman"/>
                <a:cs typeface="Times New Roman"/>
              </a:rPr>
              <a:t>of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requirement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for</a:t>
            </a:r>
            <a:r>
              <a:rPr dirty="0" sz="1200" i="1">
                <a:latin typeface="Times New Roman"/>
                <a:cs typeface="Times New Roman"/>
              </a:rPr>
              <a:t> the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degree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ctr" marL="635">
              <a:lnSpc>
                <a:spcPts val="1630"/>
              </a:lnSpc>
              <a:spcBef>
                <a:spcPts val="780"/>
              </a:spcBef>
            </a:pPr>
            <a:r>
              <a:rPr dirty="0" sz="1400" spc="-10" b="1">
                <a:latin typeface="Times New Roman"/>
                <a:cs typeface="Times New Roman"/>
              </a:rPr>
              <a:t>Bachelor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of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Technology</a:t>
            </a:r>
            <a:endParaRPr sz="1400">
              <a:latin typeface="Times New Roman"/>
              <a:cs typeface="Times New Roman"/>
            </a:endParaRPr>
          </a:p>
          <a:p>
            <a:pPr algn="ctr" marL="3175">
              <a:lnSpc>
                <a:spcPts val="1610"/>
              </a:lnSpc>
            </a:pPr>
            <a:r>
              <a:rPr dirty="0" sz="1400" spc="-1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  <a:p>
            <a:pPr algn="ctr" marL="2540">
              <a:lnSpc>
                <a:spcPts val="1655"/>
              </a:lnSpc>
            </a:pPr>
            <a:r>
              <a:rPr dirty="0" sz="1400" spc="-5" b="1">
                <a:latin typeface="Times New Roman"/>
                <a:cs typeface="Times New Roman"/>
              </a:rPr>
              <a:t>COMPUTER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SCIENCE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AND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BUSINESS</a:t>
            </a:r>
            <a:r>
              <a:rPr dirty="0" sz="140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  <a:p>
            <a:pPr algn="ctr" marL="6350">
              <a:lnSpc>
                <a:spcPct val="100000"/>
              </a:lnSpc>
              <a:spcBef>
                <a:spcPts val="1280"/>
              </a:spcBef>
            </a:pPr>
            <a:r>
              <a:rPr dirty="0" sz="1200" spc="-5" i="1">
                <a:latin typeface="Times New Roman"/>
                <a:cs typeface="Times New Roman"/>
              </a:rPr>
              <a:t>Submitted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  <a:p>
            <a:pPr marL="2167890">
              <a:lnSpc>
                <a:spcPts val="1635"/>
              </a:lnSpc>
              <a:spcBef>
                <a:spcPts val="665"/>
              </a:spcBef>
            </a:pPr>
            <a:r>
              <a:rPr dirty="0" sz="1400" spc="-5" b="1">
                <a:latin typeface="Times New Roman"/>
                <a:cs typeface="Times New Roman"/>
              </a:rPr>
              <a:t>M.PAVAN(TEAM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LEADER)</a:t>
            </a:r>
            <a:endParaRPr sz="1400">
              <a:latin typeface="Times New Roman"/>
              <a:cs typeface="Times New Roman"/>
            </a:endParaRPr>
          </a:p>
          <a:p>
            <a:pPr marL="2137410">
              <a:lnSpc>
                <a:spcPts val="1395"/>
              </a:lnSpc>
            </a:pPr>
            <a:r>
              <a:rPr dirty="0" sz="1200" spc="-5">
                <a:latin typeface="Times New Roman"/>
                <a:cs typeface="Times New Roman"/>
              </a:rPr>
              <a:t>21E41A3209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8674" y="4266382"/>
          <a:ext cx="5756910" cy="367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360"/>
                <a:gridCol w="1908175"/>
                <a:gridCol w="1537335"/>
                <a:gridCol w="955039"/>
              </a:tblGrid>
              <a:tr h="197143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K.MOKSHITH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1450"/>
                        </a:lnSpc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M.DURGA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PRASAD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450"/>
                        </a:lnSpc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G.SAI</a:t>
                      </a:r>
                      <a:r>
                        <a:rPr dirty="0" sz="14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VENKAT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450"/>
                        </a:lnSpc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P.SHIVA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70140">
                <a:tc>
                  <a:txBody>
                    <a:bodyPr/>
                    <a:lstStyle/>
                    <a:p>
                      <a:pPr marL="140970">
                        <a:lnSpc>
                          <a:spcPts val="124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21E41A3206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ts val="124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22E45A3202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ts val="124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21E41A3205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1240"/>
                        </a:lnSpc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21E41A3210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350389" y="5136895"/>
            <a:ext cx="3075940" cy="6203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1655"/>
              </a:lnSpc>
              <a:spcBef>
                <a:spcPts val="90"/>
              </a:spcBef>
            </a:pPr>
            <a:r>
              <a:rPr dirty="0" sz="1400" spc="-5">
                <a:latin typeface="Times New Roman"/>
                <a:cs typeface="Times New Roman"/>
              </a:rPr>
              <a:t>Under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</a:t>
            </a:r>
            <a:r>
              <a:rPr dirty="0" sz="1400" spc="-5">
                <a:latin typeface="Times New Roman"/>
                <a:cs typeface="Times New Roman"/>
              </a:rPr>
              <a:t> guidance </a:t>
            </a:r>
            <a:r>
              <a:rPr dirty="0" sz="1400" spc="5"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1625"/>
              </a:lnSpc>
              <a:tabLst>
                <a:tab pos="240665" algn="l"/>
                <a:tab pos="2990850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[	Dr.P.RAMA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KOTESWARA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RAO	</a:t>
            </a:r>
            <a:r>
              <a:rPr dirty="0" sz="1400" spc="-5" b="1">
                <a:latin typeface="Times New Roman"/>
                <a:cs typeface="Times New Roman"/>
              </a:rPr>
              <a:t>]</a:t>
            </a:r>
            <a:endParaRPr sz="1400">
              <a:latin typeface="Times New Roman"/>
              <a:cs typeface="Times New Roman"/>
            </a:endParaRPr>
          </a:p>
          <a:p>
            <a:pPr algn="ctr" marL="635">
              <a:lnSpc>
                <a:spcPts val="1410"/>
              </a:lnSpc>
            </a:pPr>
            <a:r>
              <a:rPr dirty="0" sz="1200" b="1">
                <a:latin typeface="Times New Roman"/>
                <a:cs typeface="Times New Roman"/>
              </a:rPr>
              <a:t>M</a:t>
            </a:r>
            <a:r>
              <a:rPr dirty="0" sz="1200" spc="-5" b="1">
                <a:latin typeface="Times New Roman"/>
                <a:cs typeface="Times New Roman"/>
              </a:rPr>
              <a:t> Tech</a:t>
            </a:r>
            <a:r>
              <a:rPr dirty="0" sz="1200" spc="-10" b="1">
                <a:latin typeface="Times New Roman"/>
                <a:cs typeface="Times New Roman"/>
              </a:rPr>
              <a:t> Ph.d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404" y="7795640"/>
            <a:ext cx="5822950" cy="1830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8755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latin typeface="Times New Roman"/>
                <a:cs typeface="Times New Roman"/>
              </a:rPr>
              <a:t>DEPARTMENT </a:t>
            </a:r>
            <a:r>
              <a:rPr dirty="0" sz="1400" spc="-10" b="1">
                <a:latin typeface="Times New Roman"/>
                <a:cs typeface="Times New Roman"/>
              </a:rPr>
              <a:t>OF</a:t>
            </a:r>
            <a:r>
              <a:rPr dirty="0" sz="1400" spc="3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COMPUTER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SCIENCE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AND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ENGINEERING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(BS)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algn="ctr" marR="151130">
              <a:lnSpc>
                <a:spcPts val="1889"/>
              </a:lnSpc>
            </a:pPr>
            <a:r>
              <a:rPr dirty="0" sz="1600" b="1">
                <a:latin typeface="Times New Roman"/>
                <a:cs typeface="Times New Roman"/>
              </a:rPr>
              <a:t>SREE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DATTHA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INSTITUTE </a:t>
            </a:r>
            <a:r>
              <a:rPr dirty="0" sz="1600" spc="5" b="1">
                <a:latin typeface="Times New Roman"/>
                <a:cs typeface="Times New Roman"/>
              </a:rPr>
              <a:t>OF</a:t>
            </a:r>
            <a:r>
              <a:rPr dirty="0" sz="1600" spc="-5" b="1">
                <a:latin typeface="Times New Roman"/>
                <a:cs typeface="Times New Roman"/>
              </a:rPr>
              <a:t> ENGINEERING</a:t>
            </a:r>
            <a:r>
              <a:rPr dirty="0" sz="1600" spc="5" b="1">
                <a:latin typeface="Times New Roman"/>
                <a:cs typeface="Times New Roman"/>
              </a:rPr>
              <a:t> &amp;</a:t>
            </a:r>
            <a:r>
              <a:rPr dirty="0" sz="1600" spc="-5" b="1">
                <a:latin typeface="Times New Roman"/>
                <a:cs typeface="Times New Roman"/>
              </a:rPr>
              <a:t> SCIENCE</a:t>
            </a:r>
            <a:endParaRPr sz="1600">
              <a:latin typeface="Times New Roman"/>
              <a:cs typeface="Times New Roman"/>
            </a:endParaRPr>
          </a:p>
          <a:p>
            <a:pPr algn="ctr" marR="150495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(Autonomous)</a:t>
            </a:r>
            <a:endParaRPr sz="1200">
              <a:latin typeface="Times New Roman"/>
              <a:cs typeface="Times New Roman"/>
            </a:endParaRPr>
          </a:p>
          <a:p>
            <a:pPr algn="ctr" marR="151130">
              <a:lnSpc>
                <a:spcPts val="1170"/>
              </a:lnSpc>
            </a:pPr>
            <a:r>
              <a:rPr dirty="0" sz="1000" spc="-5">
                <a:latin typeface="Times New Roman"/>
                <a:cs typeface="Times New Roman"/>
              </a:rPr>
              <a:t>(Approved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by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A.I.C.T.E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&amp;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Affiliated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5">
                <a:latin typeface="Times New Roman"/>
                <a:cs typeface="Times New Roman"/>
              </a:rPr>
              <a:t>to</a:t>
            </a:r>
            <a:r>
              <a:rPr dirty="0" sz="1000" spc="-5">
                <a:latin typeface="Times New Roman"/>
                <a:cs typeface="Times New Roman"/>
              </a:rPr>
              <a:t> Jawaharlal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Nehru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Technological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University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Hyderabad)</a:t>
            </a:r>
            <a:endParaRPr sz="1000">
              <a:latin typeface="Times New Roman"/>
              <a:cs typeface="Times New Roman"/>
            </a:endParaRPr>
          </a:p>
          <a:p>
            <a:pPr algn="ctr" marR="148590">
              <a:lnSpc>
                <a:spcPct val="100000"/>
              </a:lnSpc>
              <a:spcBef>
                <a:spcPts val="530"/>
              </a:spcBef>
            </a:pPr>
            <a:r>
              <a:rPr dirty="0" sz="1000" spc="-5">
                <a:latin typeface="Times New Roman"/>
                <a:cs typeface="Times New Roman"/>
              </a:rPr>
              <a:t>(Accredited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by</a:t>
            </a:r>
            <a:r>
              <a:rPr dirty="0" sz="1000" spc="-4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NAAC</a:t>
            </a:r>
            <a:r>
              <a:rPr dirty="0" sz="1000" spc="2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with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‘A’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Grade,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ISO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9001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:</a:t>
            </a:r>
            <a:r>
              <a:rPr dirty="0" sz="1000" spc="-5">
                <a:latin typeface="Times New Roman"/>
                <a:cs typeface="Times New Roman"/>
              </a:rPr>
              <a:t> 2015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Certified)</a:t>
            </a:r>
            <a:endParaRPr sz="1000">
              <a:latin typeface="Times New Roman"/>
              <a:cs typeface="Times New Roman"/>
            </a:endParaRPr>
          </a:p>
          <a:p>
            <a:pPr algn="ctr" marR="146685">
              <a:lnSpc>
                <a:spcPct val="100000"/>
              </a:lnSpc>
              <a:spcBef>
                <a:spcPts val="520"/>
              </a:spcBef>
            </a:pPr>
            <a:r>
              <a:rPr dirty="0" sz="1200" spc="-5" b="1">
                <a:latin typeface="Times New Roman"/>
                <a:cs typeface="Times New Roman"/>
              </a:rPr>
              <a:t>Sheriguda,</a:t>
            </a:r>
            <a:r>
              <a:rPr dirty="0" sz="1200" spc="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Ibrahimpatnam(Md),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Ranga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Reddy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(DT)-501510.</a:t>
            </a:r>
            <a:endParaRPr sz="1200">
              <a:latin typeface="Times New Roman"/>
              <a:cs typeface="Times New Roman"/>
            </a:endParaRPr>
          </a:p>
          <a:p>
            <a:pPr algn="ctr" marR="151130">
              <a:lnSpc>
                <a:spcPct val="100000"/>
              </a:lnSpc>
              <a:spcBef>
                <a:spcPts val="620"/>
              </a:spcBef>
            </a:pPr>
            <a:r>
              <a:rPr dirty="0" sz="1200" b="1">
                <a:latin typeface="Times New Roman"/>
                <a:cs typeface="Times New Roman"/>
              </a:rPr>
              <a:t>2021-2025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826" y="6096888"/>
            <a:ext cx="1590675" cy="13707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3335" y="1107007"/>
            <a:ext cx="5257165" cy="727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25675" marR="5080" indent="-2213610">
              <a:lnSpc>
                <a:spcPct val="1439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Designing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Web App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15" b="1">
                <a:latin typeface="Times New Roman"/>
                <a:cs typeface="Times New Roman"/>
              </a:rPr>
              <a:t>to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Manage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Travel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Expenses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with </a:t>
            </a:r>
            <a:r>
              <a:rPr dirty="0" sz="1600" b="1">
                <a:latin typeface="Times New Roman"/>
                <a:cs typeface="Times New Roman"/>
              </a:rPr>
              <a:t>SQL </a:t>
            </a:r>
            <a:r>
              <a:rPr dirty="0" sz="1600" spc="-38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Backend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307209"/>
            <a:ext cx="5969635" cy="7254875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00" spc="-10" b="1">
                <a:latin typeface="Times New Roman"/>
                <a:cs typeface="Times New Roman"/>
              </a:rPr>
              <a:t>Abstract</a:t>
            </a: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ct val="143300"/>
              </a:lnSpc>
            </a:pPr>
            <a:r>
              <a:rPr dirty="0" sz="1200" spc="-5" b="1">
                <a:latin typeface="Times New Roman"/>
                <a:cs typeface="Times New Roman"/>
              </a:rPr>
              <a:t>This project focuses on </a:t>
            </a:r>
            <a:r>
              <a:rPr dirty="0" sz="1200" b="1">
                <a:latin typeface="Times New Roman"/>
                <a:cs typeface="Times New Roman"/>
              </a:rPr>
              <a:t>the </a:t>
            </a:r>
            <a:r>
              <a:rPr dirty="0" sz="1200" spc="-5" b="1">
                <a:latin typeface="Times New Roman"/>
                <a:cs typeface="Times New Roman"/>
              </a:rPr>
              <a:t>design and </a:t>
            </a:r>
            <a:r>
              <a:rPr dirty="0" sz="1200" spc="-10" b="1">
                <a:latin typeface="Times New Roman"/>
                <a:cs typeface="Times New Roman"/>
              </a:rPr>
              <a:t>development </a:t>
            </a:r>
            <a:r>
              <a:rPr dirty="0" sz="1200" b="1">
                <a:latin typeface="Times New Roman"/>
                <a:cs typeface="Times New Roman"/>
              </a:rPr>
              <a:t>of a </a:t>
            </a:r>
            <a:r>
              <a:rPr dirty="0" sz="1200" spc="-5" b="1">
                <a:latin typeface="Times New Roman"/>
                <a:cs typeface="Times New Roman"/>
              </a:rPr>
              <a:t>web application aimed </a:t>
            </a:r>
            <a:r>
              <a:rPr dirty="0" sz="1200" b="1">
                <a:latin typeface="Times New Roman"/>
                <a:cs typeface="Times New Roman"/>
              </a:rPr>
              <a:t>at </a:t>
            </a:r>
            <a:r>
              <a:rPr dirty="0" sz="1200" spc="-5" b="1">
                <a:latin typeface="Times New Roman"/>
                <a:cs typeface="Times New Roman"/>
              </a:rPr>
              <a:t>efficiently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managing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travel</a:t>
            </a:r>
            <a:r>
              <a:rPr dirty="0" sz="1200" spc="-7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expenses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individuals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businesses.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application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provides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users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with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400"/>
              </a:lnSpc>
              <a:spcBef>
                <a:spcPts val="25"/>
              </a:spcBef>
            </a:pPr>
            <a:r>
              <a:rPr dirty="0" sz="1200" b="1">
                <a:latin typeface="Times New Roman"/>
                <a:cs typeface="Times New Roman"/>
              </a:rPr>
              <a:t>a </a:t>
            </a:r>
            <a:r>
              <a:rPr dirty="0" sz="1200" spc="-10" b="1">
                <a:latin typeface="Times New Roman"/>
                <a:cs typeface="Times New Roman"/>
              </a:rPr>
              <a:t>centralized </a:t>
            </a:r>
            <a:r>
              <a:rPr dirty="0" sz="1200" spc="-5" b="1">
                <a:latin typeface="Times New Roman"/>
                <a:cs typeface="Times New Roman"/>
              </a:rPr>
              <a:t>platform </a:t>
            </a:r>
            <a:r>
              <a:rPr dirty="0" sz="1200" b="1">
                <a:latin typeface="Times New Roman"/>
                <a:cs typeface="Times New Roman"/>
              </a:rPr>
              <a:t>to </a:t>
            </a:r>
            <a:r>
              <a:rPr dirty="0" sz="1200" spc="-10" b="1">
                <a:latin typeface="Times New Roman"/>
                <a:cs typeface="Times New Roman"/>
              </a:rPr>
              <a:t>record, track, </a:t>
            </a:r>
            <a:r>
              <a:rPr dirty="0" sz="1200" spc="-5" b="1">
                <a:latin typeface="Times New Roman"/>
                <a:cs typeface="Times New Roman"/>
              </a:rPr>
              <a:t>and </a:t>
            </a:r>
            <a:r>
              <a:rPr dirty="0" sz="1200" spc="-10" b="1">
                <a:latin typeface="Times New Roman"/>
                <a:cs typeface="Times New Roman"/>
              </a:rPr>
              <a:t>analyze </a:t>
            </a:r>
            <a:r>
              <a:rPr dirty="0" sz="1200" b="1">
                <a:latin typeface="Times New Roman"/>
                <a:cs typeface="Times New Roman"/>
              </a:rPr>
              <a:t>their </a:t>
            </a:r>
            <a:r>
              <a:rPr dirty="0" sz="1200" spc="-5" b="1">
                <a:latin typeface="Times New Roman"/>
                <a:cs typeface="Times New Roman"/>
              </a:rPr>
              <a:t>travel expenditures, including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transportation,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accommodation,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meals,</a:t>
            </a:r>
            <a:r>
              <a:rPr dirty="0" sz="1200" spc="-5" b="1">
                <a:latin typeface="Times New Roman"/>
                <a:cs typeface="Times New Roman"/>
              </a:rPr>
              <a:t> and</a:t>
            </a:r>
            <a:r>
              <a:rPr dirty="0" sz="1200" b="1">
                <a:latin typeface="Times New Roman"/>
                <a:cs typeface="Times New Roman"/>
              </a:rPr>
              <a:t> other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miscellaneous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costs.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web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app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leverages </a:t>
            </a:r>
            <a:r>
              <a:rPr dirty="0" sz="1200" b="1">
                <a:latin typeface="Times New Roman"/>
                <a:cs typeface="Times New Roman"/>
              </a:rPr>
              <a:t>a </a:t>
            </a:r>
            <a:r>
              <a:rPr dirty="0" sz="1200" spc="-10" b="1">
                <a:latin typeface="Times New Roman"/>
                <a:cs typeface="Times New Roman"/>
              </a:rPr>
              <a:t>robust </a:t>
            </a:r>
            <a:r>
              <a:rPr dirty="0" sz="1200" spc="-5" b="1">
                <a:latin typeface="Times New Roman"/>
                <a:cs typeface="Times New Roman"/>
              </a:rPr>
              <a:t>SQL backend </a:t>
            </a:r>
            <a:r>
              <a:rPr dirty="0" sz="1200" b="1">
                <a:latin typeface="Times New Roman"/>
                <a:cs typeface="Times New Roman"/>
              </a:rPr>
              <a:t>to </a:t>
            </a:r>
            <a:r>
              <a:rPr dirty="0" sz="1200" spc="-10" b="1">
                <a:latin typeface="Times New Roman"/>
                <a:cs typeface="Times New Roman"/>
              </a:rPr>
              <a:t>store, </a:t>
            </a:r>
            <a:r>
              <a:rPr dirty="0" sz="1200" b="1">
                <a:latin typeface="Times New Roman"/>
                <a:cs typeface="Times New Roman"/>
              </a:rPr>
              <a:t>retrieve, </a:t>
            </a:r>
            <a:r>
              <a:rPr dirty="0" sz="1200" spc="-5" b="1">
                <a:latin typeface="Times New Roman"/>
                <a:cs typeface="Times New Roman"/>
              </a:rPr>
              <a:t>and process expense </a:t>
            </a:r>
            <a:r>
              <a:rPr dirty="0" sz="1200" b="1">
                <a:latin typeface="Times New Roman"/>
                <a:cs typeface="Times New Roman"/>
              </a:rPr>
              <a:t>data, </a:t>
            </a:r>
            <a:r>
              <a:rPr dirty="0" sz="1200" spc="-10" b="1">
                <a:latin typeface="Times New Roman"/>
                <a:cs typeface="Times New Roman"/>
              </a:rPr>
              <a:t>ensuring </a:t>
            </a:r>
            <a:r>
              <a:rPr dirty="0" sz="1200" b="1">
                <a:latin typeface="Times New Roman"/>
                <a:cs typeface="Times New Roman"/>
              </a:rPr>
              <a:t>data 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integrity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efficient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querying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for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reports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analytics.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5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core</a:t>
            </a:r>
            <a:r>
              <a:rPr dirty="0" sz="1200" spc="5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features</a:t>
            </a:r>
            <a:r>
              <a:rPr dirty="0" sz="1200" spc="50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50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5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web</a:t>
            </a:r>
            <a:r>
              <a:rPr dirty="0" sz="1200" spc="5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app</a:t>
            </a:r>
            <a:r>
              <a:rPr dirty="0" sz="1200" spc="49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include</a:t>
            </a:r>
            <a:r>
              <a:rPr dirty="0" sz="1200" spc="5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user</a:t>
            </a:r>
            <a:r>
              <a:rPr dirty="0" sz="1200" spc="49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authentication,</a:t>
            </a:r>
            <a:r>
              <a:rPr dirty="0" sz="1200" spc="50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expense</a:t>
            </a:r>
            <a:r>
              <a:rPr dirty="0" sz="1200" spc="5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entry</a:t>
            </a:r>
            <a:r>
              <a:rPr dirty="0" sz="1200" spc="5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ct val="143800"/>
              </a:lnSpc>
              <a:spcBef>
                <a:spcPts val="20"/>
              </a:spcBef>
            </a:pPr>
            <a:r>
              <a:rPr dirty="0" sz="1200" spc="-5" b="1">
                <a:latin typeface="Times New Roman"/>
                <a:cs typeface="Times New Roman"/>
              </a:rPr>
              <a:t>categorization,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currency</a:t>
            </a:r>
            <a:r>
              <a:rPr dirty="0" sz="1200" spc="-5" b="1">
                <a:latin typeface="Times New Roman"/>
                <a:cs typeface="Times New Roman"/>
              </a:rPr>
              <a:t> conversion,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expense</a:t>
            </a:r>
            <a:r>
              <a:rPr dirty="0" sz="1200" spc="-5" b="1">
                <a:latin typeface="Times New Roman"/>
                <a:cs typeface="Times New Roman"/>
              </a:rPr>
              <a:t> reporting,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and</a:t>
            </a:r>
            <a:r>
              <a:rPr dirty="0" sz="1200" spc="-5" b="1">
                <a:latin typeface="Times New Roman"/>
                <a:cs typeface="Times New Roman"/>
              </a:rPr>
              <a:t> visualization</a:t>
            </a:r>
            <a:r>
              <a:rPr dirty="0" sz="1200" b="1">
                <a:latin typeface="Times New Roman"/>
                <a:cs typeface="Times New Roman"/>
              </a:rPr>
              <a:t> of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spending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patterns. The </a:t>
            </a:r>
            <a:r>
              <a:rPr dirty="0" sz="1200" spc="-10" b="1">
                <a:latin typeface="Times New Roman"/>
                <a:cs typeface="Times New Roman"/>
              </a:rPr>
              <a:t>SQL </a:t>
            </a:r>
            <a:r>
              <a:rPr dirty="0" sz="1200" spc="-5" b="1">
                <a:latin typeface="Times New Roman"/>
                <a:cs typeface="Times New Roman"/>
              </a:rPr>
              <a:t>database </a:t>
            </a:r>
            <a:r>
              <a:rPr dirty="0" sz="1200" spc="-10" b="1">
                <a:latin typeface="Times New Roman"/>
                <a:cs typeface="Times New Roman"/>
              </a:rPr>
              <a:t>schema </a:t>
            </a:r>
            <a:r>
              <a:rPr dirty="0" sz="1200" spc="-5" b="1">
                <a:latin typeface="Times New Roman"/>
                <a:cs typeface="Times New Roman"/>
              </a:rPr>
              <a:t>is designed </a:t>
            </a:r>
            <a:r>
              <a:rPr dirty="0" sz="1200" b="1">
                <a:latin typeface="Times New Roman"/>
                <a:cs typeface="Times New Roman"/>
              </a:rPr>
              <a:t>to </a:t>
            </a:r>
            <a:r>
              <a:rPr dirty="0" sz="1200" spc="-5" b="1">
                <a:latin typeface="Times New Roman"/>
                <a:cs typeface="Times New Roman"/>
              </a:rPr>
              <a:t>handle various types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10" b="1">
                <a:latin typeface="Times New Roman"/>
                <a:cs typeface="Times New Roman"/>
              </a:rPr>
              <a:t>expenses, user 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roles,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multi-currency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support,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while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ensuring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scalability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ease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access.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backend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 optimized </a:t>
            </a:r>
            <a:r>
              <a:rPr dirty="0" sz="1200" b="1">
                <a:latin typeface="Times New Roman"/>
                <a:cs typeface="Times New Roman"/>
              </a:rPr>
              <a:t>for </a:t>
            </a:r>
            <a:r>
              <a:rPr dirty="0" sz="1200" spc="-5" b="1">
                <a:latin typeface="Times New Roman"/>
                <a:cs typeface="Times New Roman"/>
              </a:rPr>
              <a:t>efficient </a:t>
            </a:r>
            <a:r>
              <a:rPr dirty="0" sz="1200" b="1">
                <a:latin typeface="Times New Roman"/>
                <a:cs typeface="Times New Roman"/>
              </a:rPr>
              <a:t>data </a:t>
            </a:r>
            <a:r>
              <a:rPr dirty="0" sz="1200" spc="-5" b="1">
                <a:latin typeface="Times New Roman"/>
                <a:cs typeface="Times New Roman"/>
              </a:rPr>
              <a:t>management through </a:t>
            </a:r>
            <a:r>
              <a:rPr dirty="0" sz="1200" b="1">
                <a:latin typeface="Times New Roman"/>
                <a:cs typeface="Times New Roman"/>
              </a:rPr>
              <a:t>the </a:t>
            </a:r>
            <a:r>
              <a:rPr dirty="0" sz="1200" spc="-10" b="1">
                <a:latin typeface="Times New Roman"/>
                <a:cs typeface="Times New Roman"/>
              </a:rPr>
              <a:t>use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10" b="1">
                <a:latin typeface="Times New Roman"/>
                <a:cs typeface="Times New Roman"/>
              </a:rPr>
              <a:t>normalized </a:t>
            </a:r>
            <a:r>
              <a:rPr dirty="0" sz="1200" spc="-5" b="1">
                <a:latin typeface="Times New Roman"/>
                <a:cs typeface="Times New Roman"/>
              </a:rPr>
              <a:t>relational tables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SQL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queries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support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complex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reporting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functionalities.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Keywords:</a:t>
            </a:r>
            <a:endParaRPr sz="1200">
              <a:latin typeface="Times New Roman"/>
              <a:cs typeface="Times New Roman"/>
            </a:endParaRPr>
          </a:p>
          <a:p>
            <a:pPr marL="12700" marR="12065">
              <a:lnSpc>
                <a:spcPct val="143300"/>
              </a:lnSpc>
              <a:spcBef>
                <a:spcPts val="600"/>
              </a:spcBef>
            </a:pPr>
            <a:r>
              <a:rPr dirty="0" sz="1200" spc="-5" b="1">
                <a:latin typeface="Times New Roman"/>
                <a:cs typeface="Times New Roman"/>
              </a:rPr>
              <a:t>Web</a:t>
            </a:r>
            <a:r>
              <a:rPr dirty="0" sz="1200" spc="7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Application,</a:t>
            </a:r>
            <a:r>
              <a:rPr dirty="0" sz="1200" spc="8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Travel</a:t>
            </a:r>
            <a:r>
              <a:rPr dirty="0" sz="1200" spc="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Expenses,</a:t>
            </a:r>
            <a:r>
              <a:rPr dirty="0" sz="1200" spc="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SQL</a:t>
            </a:r>
            <a:r>
              <a:rPr dirty="0" sz="1200" spc="6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Backend,</a:t>
            </a:r>
            <a:r>
              <a:rPr dirty="0" sz="1200" spc="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Data</a:t>
            </a:r>
            <a:r>
              <a:rPr dirty="0" sz="1200" spc="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Management,</a:t>
            </a:r>
            <a:r>
              <a:rPr dirty="0" sz="1200" spc="8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Expense</a:t>
            </a:r>
            <a:r>
              <a:rPr dirty="0" sz="1200" spc="6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Reporting,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Multi-currency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Support,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User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Authentication,</a:t>
            </a:r>
            <a:r>
              <a:rPr dirty="0" sz="1200" b="1">
                <a:latin typeface="Times New Roman"/>
                <a:cs typeface="Times New Roman"/>
              </a:rPr>
              <a:t> Data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Integrity,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Financial Analytics.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EXISTING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SYSTEM: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36195">
              <a:lnSpc>
                <a:spcPct val="95900"/>
              </a:lnSpc>
            </a:pPr>
            <a:r>
              <a:rPr dirty="0" sz="1200" spc="-10" b="1">
                <a:latin typeface="Times New Roman"/>
                <a:cs typeface="Times New Roman"/>
              </a:rPr>
              <a:t>In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today's </a:t>
            </a:r>
            <a:r>
              <a:rPr dirty="0" sz="1200" spc="-5" b="1">
                <a:latin typeface="Times New Roman"/>
                <a:cs typeface="Times New Roman"/>
              </a:rPr>
              <a:t>digital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age,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numerous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travel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expense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management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systems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exist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5" b="1">
                <a:latin typeface="Times New Roman"/>
                <a:cs typeface="Times New Roman"/>
              </a:rPr>
              <a:t>help 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individuals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businesses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track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manage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their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travel-related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expenditures.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These </a:t>
            </a:r>
            <a:r>
              <a:rPr dirty="0" sz="1200" spc="-5" b="1">
                <a:latin typeface="Times New Roman"/>
                <a:cs typeface="Times New Roman"/>
              </a:rPr>
              <a:t> systems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are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designed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streamline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process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recording,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categorizing,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analyzing </a:t>
            </a:r>
            <a:r>
              <a:rPr dirty="0" sz="1200" spc="-5" b="1">
                <a:latin typeface="Times New Roman"/>
                <a:cs typeface="Times New Roman"/>
              </a:rPr>
              <a:t> travel</a:t>
            </a:r>
            <a:r>
              <a:rPr dirty="0" sz="1200" spc="-10" b="1">
                <a:latin typeface="Times New Roman"/>
                <a:cs typeface="Times New Roman"/>
              </a:rPr>
              <a:t> expenses,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often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integrating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with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accounting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software,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company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policies,</a:t>
            </a:r>
            <a:r>
              <a:rPr dirty="0" sz="1200" spc="35" b="1">
                <a:latin typeface="Times New Roman"/>
                <a:cs typeface="Times New Roman"/>
              </a:rPr>
              <a:t> </a:t>
            </a:r>
            <a:r>
              <a:rPr dirty="0" sz="1200" spc="15" b="1">
                <a:latin typeface="Times New Roman"/>
                <a:cs typeface="Times New Roman"/>
              </a:rPr>
              <a:t>and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business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travel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platforms.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PROPOSED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SYSTEM:</a:t>
            </a:r>
            <a:endParaRPr sz="1200">
              <a:latin typeface="Times New Roman"/>
              <a:cs typeface="Times New Roman"/>
            </a:endParaRPr>
          </a:p>
          <a:p>
            <a:pPr marL="12700" marR="128905">
              <a:lnSpc>
                <a:spcPct val="96000"/>
              </a:lnSpc>
              <a:spcBef>
                <a:spcPts val="680"/>
              </a:spcBef>
            </a:pP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proposed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system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web-based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application designed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help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individuals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businesses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effectively</a:t>
            </a:r>
            <a:r>
              <a:rPr dirty="0" sz="1200" spc="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manage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travel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expenses.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This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system</a:t>
            </a:r>
            <a:r>
              <a:rPr dirty="0" sz="1200" b="1">
                <a:latin typeface="Times New Roman"/>
                <a:cs typeface="Times New Roman"/>
              </a:rPr>
              <a:t> will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allow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users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track,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categorize,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report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their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travel-related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costs,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offering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intuitive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interface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with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secure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storage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SQL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database.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application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will </a:t>
            </a:r>
            <a:r>
              <a:rPr dirty="0" sz="1200" spc="-5" b="1">
                <a:latin typeface="Times New Roman"/>
                <a:cs typeface="Times New Roman"/>
              </a:rPr>
              <a:t>also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include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essential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features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like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multi-currency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support,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receipt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upload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management,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 reporting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tools,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allowing 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users</a:t>
            </a:r>
            <a:r>
              <a:rPr dirty="0" sz="1200" b="1">
                <a:latin typeface="Times New Roman"/>
                <a:cs typeface="Times New Roman"/>
              </a:rPr>
              <a:t> to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efficiently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manage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their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expenses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 maintain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financial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transparency.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591182"/>
            <a:ext cx="159639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BLOCK</a:t>
            </a:r>
            <a:r>
              <a:rPr dirty="0" u="heavy" sz="1400" spc="-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801736"/>
            <a:ext cx="1925955" cy="1345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HARDWARE: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SERVERS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NETWORK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DEVICES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10">
                <a:latin typeface="Times New Roman"/>
                <a:cs typeface="Times New Roman"/>
              </a:rPr>
              <a:t>STORAGE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DEVICES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50"/>
              </a:spcBef>
              <a:buFont typeface="Wingdings"/>
              <a:buChar char="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DRIVES(SSD/HD)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594291"/>
            <a:ext cx="9455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dirty="0" u="heavy" sz="12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2125" y="2661167"/>
            <a:ext cx="3057525" cy="3675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07466"/>
            <a:ext cx="3863340" cy="160210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10">
                <a:latin typeface="Times New Roman"/>
                <a:cs typeface="Times New Roman"/>
              </a:rPr>
              <a:t>WEB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10">
                <a:latin typeface="Times New Roman"/>
                <a:cs typeface="Times New Roman"/>
              </a:rPr>
              <a:t>DATABASE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PROGRAMMING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FRAMEWORKS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OPERATING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endParaRPr sz="12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200" spc="-10">
                <a:latin typeface="Times New Roman"/>
                <a:cs typeface="Times New Roman"/>
              </a:rPr>
              <a:t>CLOUD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PLATFORMS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851984"/>
            <a:ext cx="5860415" cy="359791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ADVANTAGES:</a:t>
            </a:r>
            <a:endParaRPr sz="1200">
              <a:latin typeface="Times New Roman"/>
              <a:cs typeface="Times New Roman"/>
            </a:endParaRPr>
          </a:p>
          <a:p>
            <a:pPr marL="512445" indent="-229235">
              <a:lnSpc>
                <a:spcPct val="100000"/>
              </a:lnSpc>
              <a:spcBef>
                <a:spcPts val="675"/>
              </a:spcBef>
              <a:buFont typeface="Courier New"/>
              <a:buChar char="o"/>
              <a:tabLst>
                <a:tab pos="512445" algn="l"/>
                <a:tab pos="513080" algn="l"/>
              </a:tabLst>
            </a:pPr>
            <a:r>
              <a:rPr dirty="0" sz="1100" spc="-5">
                <a:latin typeface="Calibri"/>
                <a:cs typeface="Calibri"/>
              </a:rPr>
              <a:t>Organization: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Centralized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platform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track </a:t>
            </a:r>
            <a:r>
              <a:rPr dirty="0" sz="1100">
                <a:latin typeface="Calibri"/>
                <a:cs typeface="Calibri"/>
              </a:rPr>
              <a:t>expenses.</a:t>
            </a:r>
            <a:endParaRPr sz="1100">
              <a:latin typeface="Calibri"/>
              <a:cs typeface="Calibri"/>
            </a:endParaRPr>
          </a:p>
          <a:p>
            <a:pPr marL="512445" indent="-229235">
              <a:lnSpc>
                <a:spcPct val="100000"/>
              </a:lnSpc>
              <a:spcBef>
                <a:spcPts val="700"/>
              </a:spcBef>
              <a:buFont typeface="Courier New"/>
              <a:buChar char="o"/>
              <a:tabLst>
                <a:tab pos="512445" algn="l"/>
                <a:tab pos="513080" algn="l"/>
              </a:tabLst>
            </a:pPr>
            <a:r>
              <a:rPr dirty="0" sz="1100" spc="-5">
                <a:latin typeface="Calibri"/>
                <a:cs typeface="Calibri"/>
              </a:rPr>
              <a:t>Easy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Access: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Accessible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from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device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internet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connectivity.</a:t>
            </a:r>
            <a:endParaRPr sz="1100">
              <a:latin typeface="Calibri"/>
              <a:cs typeface="Calibri"/>
            </a:endParaRPr>
          </a:p>
          <a:p>
            <a:pPr marL="512445" indent="-229235">
              <a:lnSpc>
                <a:spcPct val="100000"/>
              </a:lnSpc>
              <a:spcBef>
                <a:spcPts val="695"/>
              </a:spcBef>
              <a:buFont typeface="Courier New"/>
              <a:buChar char="o"/>
              <a:tabLst>
                <a:tab pos="512445" algn="l"/>
                <a:tab pos="513080" algn="l"/>
              </a:tabLst>
            </a:pPr>
            <a:r>
              <a:rPr dirty="0" sz="1100" spc="-5">
                <a:latin typeface="Calibri"/>
                <a:cs typeface="Calibri"/>
              </a:rPr>
              <a:t>Time-Saving: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Automated calculations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report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generation.</a:t>
            </a:r>
            <a:endParaRPr sz="1100">
              <a:latin typeface="Calibri"/>
              <a:cs typeface="Calibri"/>
            </a:endParaRPr>
          </a:p>
          <a:p>
            <a:pPr marL="512445" indent="-229235">
              <a:lnSpc>
                <a:spcPct val="100000"/>
              </a:lnSpc>
              <a:spcBef>
                <a:spcPts val="695"/>
              </a:spcBef>
              <a:buFont typeface="Courier New"/>
              <a:buChar char="o"/>
              <a:tabLst>
                <a:tab pos="512445" algn="l"/>
                <a:tab pos="513080" algn="l"/>
              </a:tabLst>
            </a:pPr>
            <a:r>
              <a:rPr dirty="0" sz="1100" spc="-5">
                <a:latin typeface="Calibri"/>
                <a:cs typeface="Calibri"/>
              </a:rPr>
              <a:t>Better Financial</a:t>
            </a:r>
            <a:r>
              <a:rPr dirty="0" sz="1100">
                <a:latin typeface="Calibri"/>
                <a:cs typeface="Calibri"/>
              </a:rPr>
              <a:t> Oversight: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Clear </a:t>
            </a:r>
            <a:r>
              <a:rPr dirty="0" sz="1100" spc="-5">
                <a:latin typeface="Calibri"/>
                <a:cs typeface="Calibri"/>
              </a:rPr>
              <a:t>visualization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of spending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habits.</a:t>
            </a:r>
            <a:endParaRPr sz="1100">
              <a:latin typeface="Calibri"/>
              <a:cs typeface="Calibri"/>
            </a:endParaRPr>
          </a:p>
          <a:p>
            <a:pPr marL="512445" indent="-229235">
              <a:lnSpc>
                <a:spcPct val="100000"/>
              </a:lnSpc>
              <a:spcBef>
                <a:spcPts val="695"/>
              </a:spcBef>
              <a:buFont typeface="Courier New"/>
              <a:buChar char="o"/>
              <a:tabLst>
                <a:tab pos="512445" algn="l"/>
                <a:tab pos="513080" algn="l"/>
              </a:tabLst>
            </a:pPr>
            <a:r>
              <a:rPr dirty="0" sz="1100" spc="-5">
                <a:latin typeface="Calibri"/>
                <a:cs typeface="Calibri"/>
              </a:rPr>
              <a:t>Tax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Preparation: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Simplified</a:t>
            </a:r>
            <a:r>
              <a:rPr dirty="0" sz="1100" spc="-5">
                <a:latin typeface="Calibri"/>
                <a:cs typeface="Calibri"/>
              </a:rPr>
              <a:t> tax filing</a:t>
            </a:r>
            <a:r>
              <a:rPr dirty="0" sz="1100">
                <a:latin typeface="Calibri"/>
                <a:cs typeface="Calibri"/>
              </a:rPr>
              <a:t> with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organized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expense records.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ourier New"/>
              <a:buChar char="o"/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APPLICATIONS:</a:t>
            </a:r>
            <a:endParaRPr sz="1200">
              <a:latin typeface="Times New Roman"/>
              <a:cs typeface="Times New Roman"/>
            </a:endParaRPr>
          </a:p>
          <a:p>
            <a:pPr marL="469900" marR="387350" indent="-229235">
              <a:lnSpc>
                <a:spcPct val="116399"/>
              </a:lnSpc>
              <a:spcBef>
                <a:spcPts val="459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dirty="0" sz="1100" spc="-5">
                <a:latin typeface="Calibri"/>
                <a:cs typeface="Calibri"/>
              </a:rPr>
              <a:t>Corporate </a:t>
            </a:r>
            <a:r>
              <a:rPr dirty="0" sz="1100">
                <a:latin typeface="Calibri"/>
                <a:cs typeface="Calibri"/>
              </a:rPr>
              <a:t>Travel: Companies </a:t>
            </a:r>
            <a:r>
              <a:rPr dirty="0" sz="1100" spc="-5">
                <a:latin typeface="Calibri"/>
                <a:cs typeface="Calibri"/>
              </a:rPr>
              <a:t>can </a:t>
            </a:r>
            <a:r>
              <a:rPr dirty="0" sz="1100">
                <a:latin typeface="Calibri"/>
                <a:cs typeface="Calibri"/>
              </a:rPr>
              <a:t>manage </a:t>
            </a:r>
            <a:r>
              <a:rPr dirty="0" sz="1100" spc="-5">
                <a:latin typeface="Calibri"/>
                <a:cs typeface="Calibri"/>
              </a:rPr>
              <a:t>employee travel </a:t>
            </a:r>
            <a:r>
              <a:rPr dirty="0" sz="1100">
                <a:latin typeface="Calibri"/>
                <a:cs typeface="Calibri"/>
              </a:rPr>
              <a:t>expenses, </a:t>
            </a:r>
            <a:r>
              <a:rPr dirty="0" sz="1100" spc="-5">
                <a:latin typeface="Calibri"/>
                <a:cs typeface="Calibri"/>
              </a:rPr>
              <a:t>track budgets,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generate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reports.</a:t>
            </a:r>
            <a:endParaRPr sz="1100">
              <a:latin typeface="Calibri"/>
              <a:cs typeface="Calibri"/>
            </a:endParaRPr>
          </a:p>
          <a:p>
            <a:pPr marL="469900" marR="5080" indent="-229235">
              <a:lnSpc>
                <a:spcPct val="116399"/>
              </a:lnSpc>
              <a:spcBef>
                <a:spcPts val="20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dirty="0" sz="1100" spc="-5">
                <a:latin typeface="Calibri"/>
                <a:cs typeface="Calibri"/>
              </a:rPr>
              <a:t>Individual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Travelers: Individuals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track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personal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travel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expenses,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plan </a:t>
            </a:r>
            <a:r>
              <a:rPr dirty="0" sz="1100" spc="-5">
                <a:latin typeface="Calibri"/>
                <a:cs typeface="Calibri"/>
              </a:rPr>
              <a:t>budgets,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optimize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spending.</a:t>
            </a:r>
            <a:endParaRPr sz="1100">
              <a:latin typeface="Calibri"/>
              <a:cs typeface="Calibri"/>
            </a:endParaRPr>
          </a:p>
          <a:p>
            <a:pPr marL="469900" marR="80010" indent="-229235">
              <a:lnSpc>
                <a:spcPts val="1560"/>
              </a:lnSpc>
              <a:spcBef>
                <a:spcPts val="70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dirty="0" sz="1100" spc="-5">
                <a:latin typeface="Calibri"/>
                <a:cs typeface="Calibri"/>
              </a:rPr>
              <a:t>Freelancers </a:t>
            </a:r>
            <a:r>
              <a:rPr dirty="0" sz="1100">
                <a:latin typeface="Calibri"/>
                <a:cs typeface="Calibri"/>
              </a:rPr>
              <a:t>and </a:t>
            </a:r>
            <a:r>
              <a:rPr dirty="0" sz="1100" spc="-5">
                <a:latin typeface="Calibri"/>
                <a:cs typeface="Calibri"/>
              </a:rPr>
              <a:t>Consultants: </a:t>
            </a:r>
            <a:r>
              <a:rPr dirty="0" sz="1100">
                <a:latin typeface="Calibri"/>
                <a:cs typeface="Calibri"/>
              </a:rPr>
              <a:t>Self-employed </a:t>
            </a:r>
            <a:r>
              <a:rPr dirty="0" sz="1100" spc="-5">
                <a:latin typeface="Calibri"/>
                <a:cs typeface="Calibri"/>
              </a:rPr>
              <a:t>individuals can </a:t>
            </a:r>
            <a:r>
              <a:rPr dirty="0" sz="1100">
                <a:latin typeface="Calibri"/>
                <a:cs typeface="Calibri"/>
              </a:rPr>
              <a:t>manage </a:t>
            </a:r>
            <a:r>
              <a:rPr dirty="0" sz="1100" spc="-5">
                <a:latin typeface="Calibri"/>
                <a:cs typeface="Calibri"/>
              </a:rPr>
              <a:t>project-specific </a:t>
            </a:r>
            <a:r>
              <a:rPr dirty="0" sz="1100">
                <a:latin typeface="Calibri"/>
                <a:cs typeface="Calibri"/>
              </a:rPr>
              <a:t>expenses </a:t>
            </a:r>
            <a:r>
              <a:rPr dirty="0" sz="1100" spc="-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generate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invoices.</a:t>
            </a:r>
            <a:endParaRPr sz="11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2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dirty="0" sz="1100" spc="-5">
                <a:latin typeface="Calibri"/>
                <a:cs typeface="Calibri"/>
              </a:rPr>
              <a:t>Students: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Students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can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track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study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abroad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expenses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reimbursements.</a:t>
            </a:r>
            <a:endParaRPr sz="11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21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dirty="0" sz="1100" spc="-5">
                <a:latin typeface="Calibri"/>
                <a:cs typeface="Calibri"/>
              </a:rPr>
              <a:t>Remote </a:t>
            </a:r>
            <a:r>
              <a:rPr dirty="0" sz="1100">
                <a:latin typeface="Calibri"/>
                <a:cs typeface="Calibri"/>
              </a:rPr>
              <a:t>Workers: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Remote</a:t>
            </a:r>
            <a:r>
              <a:rPr dirty="0" sz="1100">
                <a:latin typeface="Calibri"/>
                <a:cs typeface="Calibri"/>
              </a:rPr>
              <a:t> workers</a:t>
            </a:r>
            <a:r>
              <a:rPr dirty="0" sz="1100" spc="-5">
                <a:latin typeface="Calibri"/>
                <a:cs typeface="Calibri"/>
              </a:rPr>
              <a:t> can </a:t>
            </a:r>
            <a:r>
              <a:rPr dirty="0" sz="1100">
                <a:latin typeface="Calibri"/>
                <a:cs typeface="Calibri"/>
              </a:rPr>
              <a:t>manage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work-related </a:t>
            </a:r>
            <a:r>
              <a:rPr dirty="0" sz="1100" spc="-5">
                <a:latin typeface="Calibri"/>
                <a:cs typeface="Calibri"/>
              </a:rPr>
              <a:t>travel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expenses.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9377933"/>
            <a:ext cx="2418715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Signature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Guide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Dr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Rama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Koteswara</a:t>
            </a:r>
            <a:r>
              <a:rPr dirty="0" sz="1200" b="1">
                <a:latin typeface="Times New Roman"/>
                <a:cs typeface="Times New Roman"/>
              </a:rPr>
              <a:t> Rao,</a:t>
            </a:r>
            <a:endParaRPr sz="1200">
              <a:latin typeface="Times New Roman"/>
              <a:cs typeface="Times New Roman"/>
            </a:endParaRPr>
          </a:p>
          <a:p>
            <a:pPr marL="1500505">
              <a:lnSpc>
                <a:spcPts val="1405"/>
              </a:lnSpc>
            </a:pPr>
            <a:r>
              <a:rPr dirty="0" sz="1200" b="1">
                <a:latin typeface="Times New Roman"/>
                <a:cs typeface="Times New Roman"/>
              </a:rPr>
              <a:t>M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Tech, </a:t>
            </a:r>
            <a:r>
              <a:rPr dirty="0" sz="1200" spc="-10" b="1">
                <a:latin typeface="Times New Roman"/>
                <a:cs typeface="Times New Roman"/>
              </a:rPr>
              <a:t>Ph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3623" y="9377933"/>
            <a:ext cx="2479040" cy="559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5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Signature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HOD</a:t>
            </a:r>
            <a:endParaRPr sz="1200">
              <a:latin typeface="Times New Roman"/>
              <a:cs typeface="Times New Roman"/>
            </a:endParaRPr>
          </a:p>
          <a:p>
            <a:pPr marL="149860">
              <a:lnSpc>
                <a:spcPts val="1380"/>
              </a:lnSpc>
            </a:pPr>
            <a:r>
              <a:rPr dirty="0" sz="1200" spc="-5" b="1">
                <a:latin typeface="Times New Roman"/>
                <a:cs typeface="Times New Roman"/>
              </a:rPr>
              <a:t>Dr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Rama Koteshwara</a:t>
            </a:r>
            <a:r>
              <a:rPr dirty="0" sz="1200" spc="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Rao</a:t>
            </a:r>
            <a:endParaRPr sz="1200">
              <a:latin typeface="Times New Roman"/>
              <a:cs typeface="Times New Roman"/>
            </a:endParaRPr>
          </a:p>
          <a:p>
            <a:pPr marL="1560830">
              <a:lnSpc>
                <a:spcPts val="1405"/>
              </a:lnSpc>
            </a:pPr>
            <a:r>
              <a:rPr dirty="0" sz="1200" b="1">
                <a:latin typeface="Times New Roman"/>
                <a:cs typeface="Times New Roman"/>
              </a:rPr>
              <a:t>M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Tech, </a:t>
            </a:r>
            <a:r>
              <a:rPr dirty="0" sz="1200" spc="-10" b="1">
                <a:latin typeface="Times New Roman"/>
                <a:cs typeface="Times New Roman"/>
              </a:rPr>
              <a:t>Ph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7452" y="1063497"/>
            <a:ext cx="795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Designation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29302" y="1063497"/>
            <a:ext cx="862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Prof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&amp;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Head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535" y="3923537"/>
            <a:ext cx="2168525" cy="3778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5" b="1">
                <a:latin typeface="Times New Roman"/>
                <a:cs typeface="Times New Roman"/>
              </a:rPr>
              <a:t>PPT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Guidelines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:</a:t>
            </a:r>
            <a:endParaRPr sz="1600">
              <a:latin typeface="Times New Roman"/>
              <a:cs typeface="Times New Roman"/>
            </a:endParaRPr>
          </a:p>
          <a:p>
            <a:pPr marL="12700" marR="480695">
              <a:lnSpc>
                <a:spcPct val="191800"/>
              </a:lnSpc>
              <a:spcBef>
                <a:spcPts val="15"/>
              </a:spcBef>
            </a:pPr>
            <a:r>
              <a:rPr dirty="0" sz="1200" spc="-5" b="1">
                <a:latin typeface="Times New Roman"/>
                <a:cs typeface="Times New Roman"/>
              </a:rPr>
              <a:t>Slide </a:t>
            </a:r>
            <a:r>
              <a:rPr dirty="0" sz="1200" b="1">
                <a:latin typeface="Times New Roman"/>
                <a:cs typeface="Times New Roman"/>
              </a:rPr>
              <a:t>1 :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Title </a:t>
            </a:r>
            <a:r>
              <a:rPr dirty="0" sz="1200" spc="-5" b="1">
                <a:latin typeface="Times New Roman"/>
                <a:cs typeface="Times New Roman"/>
              </a:rPr>
              <a:t>and Names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Slide</a:t>
            </a:r>
            <a:r>
              <a:rPr dirty="0" sz="1200" b="1">
                <a:latin typeface="Times New Roman"/>
                <a:cs typeface="Times New Roman"/>
              </a:rPr>
              <a:t> 2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Abstract</a:t>
            </a:r>
            <a:endParaRPr sz="1200">
              <a:latin typeface="Times New Roman"/>
              <a:cs typeface="Times New Roman"/>
            </a:endParaRPr>
          </a:p>
          <a:p>
            <a:pPr marL="12700" marR="513080">
              <a:lnSpc>
                <a:spcPct val="191700"/>
              </a:lnSpc>
            </a:pPr>
            <a:r>
              <a:rPr dirty="0" sz="1200" spc="-5" b="1">
                <a:latin typeface="Times New Roman"/>
                <a:cs typeface="Times New Roman"/>
              </a:rPr>
              <a:t>Slide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3 </a:t>
            </a:r>
            <a:r>
              <a:rPr dirty="0" sz="1200" spc="-5" b="1">
                <a:latin typeface="Times New Roman"/>
                <a:cs typeface="Times New Roman"/>
              </a:rPr>
              <a:t>:Existing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System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Slide </a:t>
            </a:r>
            <a:r>
              <a:rPr dirty="0" sz="1200" b="1">
                <a:latin typeface="Times New Roman"/>
                <a:cs typeface="Times New Roman"/>
              </a:rPr>
              <a:t>4 </a:t>
            </a:r>
            <a:r>
              <a:rPr dirty="0" sz="1200" spc="-10" b="1">
                <a:latin typeface="Times New Roman"/>
                <a:cs typeface="Times New Roman"/>
              </a:rPr>
              <a:t>:Proposed </a:t>
            </a:r>
            <a:r>
              <a:rPr dirty="0" sz="1200" spc="-5" b="1">
                <a:latin typeface="Times New Roman"/>
                <a:cs typeface="Times New Roman"/>
              </a:rPr>
              <a:t>System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Slide </a:t>
            </a:r>
            <a:r>
              <a:rPr dirty="0" sz="1200" b="1">
                <a:latin typeface="Times New Roman"/>
                <a:cs typeface="Times New Roman"/>
              </a:rPr>
              <a:t>5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:Block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1700"/>
              </a:lnSpc>
            </a:pPr>
            <a:r>
              <a:rPr dirty="0" sz="1200" spc="-5" b="1">
                <a:latin typeface="Times New Roman"/>
                <a:cs typeface="Times New Roman"/>
              </a:rPr>
              <a:t>Slide </a:t>
            </a:r>
            <a:r>
              <a:rPr dirty="0" sz="1200" b="1">
                <a:latin typeface="Times New Roman"/>
                <a:cs typeface="Times New Roman"/>
              </a:rPr>
              <a:t>6 </a:t>
            </a:r>
            <a:r>
              <a:rPr dirty="0" sz="1200" spc="-5" b="1">
                <a:latin typeface="Times New Roman"/>
                <a:cs typeface="Times New Roman"/>
              </a:rPr>
              <a:t>:Hardware Requirements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Slide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7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: </a:t>
            </a:r>
            <a:r>
              <a:rPr dirty="0" sz="1200" spc="-5" b="1">
                <a:latin typeface="Times New Roman"/>
                <a:cs typeface="Times New Roman"/>
              </a:rPr>
              <a:t>Software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Slide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8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:Advantages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Slide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9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Slide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10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: </a:t>
            </a:r>
            <a:r>
              <a:rPr dirty="0" sz="1200" spc="-5" b="1">
                <a:latin typeface="Times New Roman"/>
                <a:cs typeface="Times New Roman"/>
              </a:rPr>
              <a:t>End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&amp;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Queries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pavan</dc:creator>
  <cp:keywords>mini project</cp:keywords>
  <dc:title>FORMAT OF COVER PAGE (Hard Bound)</dc:title>
  <dcterms:created xsi:type="dcterms:W3CDTF">2024-11-27T05:24:04Z</dcterms:created>
  <dcterms:modified xsi:type="dcterms:W3CDTF">2024-11-27T05:24:04Z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2024-11-27T00:00:00Z</vt:filetime>
  </property>
</Properties>
</file>