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5"/>
  </p:notesMasterIdLst>
  <p:sldIdLst>
    <p:sldId id="256" r:id="rId2"/>
    <p:sldId id="279" r:id="rId3"/>
    <p:sldId id="257" r:id="rId4"/>
    <p:sldId id="259" r:id="rId5"/>
    <p:sldId id="280" r:id="rId6"/>
    <p:sldId id="258" r:id="rId7"/>
    <p:sldId id="261" r:id="rId8"/>
    <p:sldId id="276" r:id="rId9"/>
    <p:sldId id="262" r:id="rId10"/>
    <p:sldId id="264" r:id="rId11"/>
    <p:sldId id="266" r:id="rId12"/>
    <p:sldId id="263" r:id="rId13"/>
    <p:sldId id="265" r:id="rId14"/>
    <p:sldId id="268" r:id="rId15"/>
    <p:sldId id="269" r:id="rId16"/>
    <p:sldId id="270" r:id="rId17"/>
    <p:sldId id="271" r:id="rId18"/>
    <p:sldId id="272" r:id="rId19"/>
    <p:sldId id="277" r:id="rId20"/>
    <p:sldId id="274" r:id="rId21"/>
    <p:sldId id="273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20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Gopal" userId="e8dec0a0489f0b3c" providerId="LiveId" clId="{31778921-7F49-41C1-8D4E-725E523ABF20}"/>
    <pc:docChg chg="custSel modSld">
      <pc:chgData name="Ram Gopal" userId="e8dec0a0489f0b3c" providerId="LiveId" clId="{31778921-7F49-41C1-8D4E-725E523ABF20}" dt="2024-03-15T06:34:52.314" v="5" actId="14100"/>
      <pc:docMkLst>
        <pc:docMk/>
      </pc:docMkLst>
      <pc:sldChg chg="addSp delSp modSp mod">
        <pc:chgData name="Ram Gopal" userId="e8dec0a0489f0b3c" providerId="LiveId" clId="{31778921-7F49-41C1-8D4E-725E523ABF20}" dt="2024-03-15T06:34:52.314" v="5" actId="14100"/>
        <pc:sldMkLst>
          <pc:docMk/>
          <pc:sldMk cId="2880456486" sldId="263"/>
        </pc:sldMkLst>
        <pc:spChg chg="add del mod">
          <ac:chgData name="Ram Gopal" userId="e8dec0a0489f0b3c" providerId="LiveId" clId="{31778921-7F49-41C1-8D4E-725E523ABF20}" dt="2024-03-15T06:34:33.275" v="1" actId="931"/>
          <ac:spMkLst>
            <pc:docMk/>
            <pc:sldMk cId="2880456486" sldId="263"/>
            <ac:spMk id="4" creationId="{9B15CBAF-779D-16C6-C312-6F896C4BC61D}"/>
          </ac:spMkLst>
        </pc:spChg>
        <pc:picChg chg="del">
          <ac:chgData name="Ram Gopal" userId="e8dec0a0489f0b3c" providerId="LiveId" clId="{31778921-7F49-41C1-8D4E-725E523ABF20}" dt="2024-03-15T06:33:59.268" v="0" actId="478"/>
          <ac:picMkLst>
            <pc:docMk/>
            <pc:sldMk cId="2880456486" sldId="263"/>
            <ac:picMk id="5" creationId="{D7DB4137-3D5B-71FF-2C5E-7D3A8E7D3D5C}"/>
          </ac:picMkLst>
        </pc:picChg>
        <pc:picChg chg="add mod">
          <ac:chgData name="Ram Gopal" userId="e8dec0a0489f0b3c" providerId="LiveId" clId="{31778921-7F49-41C1-8D4E-725E523ABF20}" dt="2024-03-15T06:34:52.314" v="5" actId="14100"/>
          <ac:picMkLst>
            <pc:docMk/>
            <pc:sldMk cId="2880456486" sldId="263"/>
            <ac:picMk id="7" creationId="{AEA1D4AA-C540-4A9D-38AB-480D026EB1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8CAE8-BD66-408B-8B8E-C4F1EC0C3CE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8120D-39CA-4F89-A571-06FCF11DF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2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8120D-39CA-4F89-A571-06FCF11DF6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1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Asynchronous FIFO (AFIFO):</a:t>
            </a: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An asynchronous FIFO (AFIFO) is a data buffer that operates using independent clock domains for the read and write operations. This means the read clock and write clock can have different frequencies and phases.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APPLICATIONS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</a:p>
          <a:p>
            <a:pPr lvl="1"/>
            <a:r>
              <a:rPr lang="en-IN" dirty="0"/>
              <a:t>Communication Interfaces(Ex: UART) – We can implement async </a:t>
            </a:r>
            <a:r>
              <a:rPr lang="en-IN" dirty="0" err="1"/>
              <a:t>fifo</a:t>
            </a:r>
            <a:r>
              <a:rPr lang="en-IN" dirty="0"/>
              <a:t> for communication between computers and peripheral devices.</a:t>
            </a:r>
          </a:p>
          <a:p>
            <a:pPr lvl="1"/>
            <a:r>
              <a:rPr lang="en-IN" dirty="0"/>
              <a:t>Clock Domain Crossing(CDC) applications -</a:t>
            </a:r>
          </a:p>
          <a:p>
            <a:pPr lvl="1"/>
            <a:r>
              <a:rPr lang="en-IN" dirty="0"/>
              <a:t>Data Synchronization and Flow Control</a:t>
            </a:r>
          </a:p>
          <a:p>
            <a:pPr algn="l"/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8120D-39CA-4F89-A571-06FCF11DF60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63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Asynchronous FIFO (AFIFO):</a:t>
            </a: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An asynchronous FIFO (AFIFO) is a data buffer that operates using independent clock domains for the read and write operations. This means the read clock and write clock can have different frequencies and phases.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APPLICATIONS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</a:p>
          <a:p>
            <a:pPr lvl="1"/>
            <a:r>
              <a:rPr lang="en-IN" dirty="0"/>
              <a:t>Communication Interfaces(Ex: UART) – We can implement async </a:t>
            </a:r>
            <a:r>
              <a:rPr lang="en-IN" dirty="0" err="1"/>
              <a:t>fifo</a:t>
            </a:r>
            <a:r>
              <a:rPr lang="en-IN" dirty="0"/>
              <a:t> for communication between computers and peripheral devices.</a:t>
            </a:r>
          </a:p>
          <a:p>
            <a:pPr lvl="1"/>
            <a:r>
              <a:rPr lang="en-IN" dirty="0"/>
              <a:t>Clock Domain Crossing(CDC) applications -</a:t>
            </a:r>
          </a:p>
          <a:p>
            <a:pPr lvl="1"/>
            <a:r>
              <a:rPr lang="en-IN" dirty="0"/>
              <a:t>Data Synchronization and Flow Control</a:t>
            </a:r>
          </a:p>
          <a:p>
            <a:pPr algn="l"/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8120D-39CA-4F89-A571-06FCF11DF6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8120D-39CA-4F89-A571-06FCF11DF60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1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0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8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9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1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7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6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1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16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9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7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1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1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6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4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8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9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26A846-3916-43FD-8A7E-E47E69A2C2F8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03169B-CBFC-4585-B89C-6C544992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64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balne@pdx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apalli@pdx.edu" TargetMode="External"/><Relationship Id="rId4" Type="http://schemas.openxmlformats.org/officeDocument/2006/relationships/hyperlink" Target="mailto:ramgopal@pdx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prasadbalne/PRE_SI" TargetMode="External"/><Relationship Id="rId2" Type="http://schemas.openxmlformats.org/officeDocument/2006/relationships/hyperlink" Target="https://docs.google.com/document/d/1p_mz_XaneJj9R24BJinUscyHiJDL75WzMmbrr9t_WmQ/ed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burst-design.com/papers/CummingsSNUG2002SJ_FIFO2.pdf" TargetMode="External"/><Relationship Id="rId2" Type="http://schemas.openxmlformats.org/officeDocument/2006/relationships/hyperlink" Target="http://www.sunburst-design.com/papers/CummingsSNUG2002SJ_FIFO1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mGREY8u9ELs&amp;t=1111s" TargetMode="External"/><Relationship Id="rId5" Type="http://schemas.openxmlformats.org/officeDocument/2006/relationships/hyperlink" Target="https://www.youtube.com/watch?v=dCj5HAnaCd8&amp;t=664s" TargetMode="External"/><Relationship Id="rId4" Type="http://schemas.openxmlformats.org/officeDocument/2006/relationships/hyperlink" Target="https://hardwaregeeksblog.files.wordpress.com/2016/12/fifodepthcalculationmadeeasy2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ank-you-pn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980">
              <a:srgbClr val="C0D2E7"/>
            </a:gs>
            <a:gs pos="1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8F87-3AD8-DE1A-7861-80754B2DD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086446" cy="2111189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- 593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pre-silicon validation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Winter- 2024</a:t>
            </a: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8FACE-5411-0DF7-BE71-D38CA4B3B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796988"/>
            <a:ext cx="11086447" cy="2503146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IN" sz="55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Verification Of </a:t>
            </a:r>
          </a:p>
          <a:p>
            <a:pPr algn="ctr"/>
            <a:r>
              <a:rPr lang="en-IN" sz="55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IN" sz="5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FIFO </a:t>
            </a:r>
            <a:r>
              <a:rPr lang="en-IN" sz="55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5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UVM</a:t>
            </a:r>
          </a:p>
          <a:p>
            <a:pPr algn="ctr"/>
            <a:endParaRPr lang="en-I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    Shiva Prasad </a:t>
            </a:r>
            <a:r>
              <a:rPr lang="en-IN" sz="3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Balne</a:t>
            </a:r>
            <a:r>
              <a:rPr lang="en-I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IN" sz="3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sbalne@pdx.edu</a:t>
            </a:r>
            <a:endParaRPr lang="en-IN" sz="34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Ram Gopal </a:t>
            </a:r>
            <a:r>
              <a:rPr lang="en-IN" sz="3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Kasireddy</a:t>
            </a:r>
            <a:r>
              <a:rPr lang="en-I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3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ramgopal@pdx.edu</a:t>
            </a:r>
            <a:endParaRPr lang="en-IN" sz="33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Praveen Kumar Palli      </a:t>
            </a:r>
            <a:r>
              <a:rPr lang="en-IN" sz="33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prapalli@pdx.edu</a:t>
            </a:r>
            <a:endParaRPr lang="en-IN" sz="33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4686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C544-1629-B973-1D90-6A6B0C90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31" y="338819"/>
            <a:ext cx="9905998" cy="76921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D4A05-FA74-B9D5-A840-C1A2E53A7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6" y="2189018"/>
            <a:ext cx="7982339" cy="4330163"/>
          </a:xfrm>
        </p:spPr>
      </p:pic>
    </p:spTree>
    <p:extLst>
      <p:ext uri="{BB962C8B-B14F-4D97-AF65-F5344CB8AC3E}">
        <p14:creationId xmlns:p14="http://schemas.microsoft.com/office/powerpoint/2010/main" val="231943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76D8-7D9B-F542-4762-4762AA71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047" y="1905895"/>
            <a:ext cx="9905999" cy="4952105"/>
          </a:xfrm>
        </p:spPr>
        <p:txBody>
          <a:bodyPr>
            <a:normAutofit/>
          </a:bodyPr>
          <a:lstStyle/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to Gray Conversion: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FULL CONDITION: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EMPTY CONDITION: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75C4E-5456-299C-3646-560D1111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6" y="4461674"/>
            <a:ext cx="9557619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66A50-5228-AAD8-1FA4-42528C10A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70" y="6023917"/>
            <a:ext cx="9788765" cy="531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F5C35-0323-6D7B-76FE-CC1EA9C7A2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84" t="17969" r="584" b="-17969"/>
          <a:stretch/>
        </p:blipFill>
        <p:spPr>
          <a:xfrm>
            <a:off x="1172670" y="3124158"/>
            <a:ext cx="7371012" cy="609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2E36E-76C4-AB38-E6D9-2BDD03BAFDEE}"/>
              </a:ext>
            </a:extLst>
          </p:cNvPr>
          <p:cNvSpPr txBox="1"/>
          <p:nvPr/>
        </p:nvSpPr>
        <p:spPr>
          <a:xfrm>
            <a:off x="1528118" y="1178490"/>
            <a:ext cx="756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LOGIC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71955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6971-FE3D-DE35-4C06-7A39C073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391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UVM TB ARCHITECTURE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A1D4AA-C540-4A9D-38AB-480D026E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429933"/>
            <a:ext cx="4546600" cy="4097867"/>
          </a:xfrm>
        </p:spPr>
      </p:pic>
    </p:spTree>
    <p:extLst>
      <p:ext uri="{BB962C8B-B14F-4D97-AF65-F5344CB8AC3E}">
        <p14:creationId xmlns:p14="http://schemas.microsoft.com/office/powerpoint/2010/main" val="288045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E255-AAB7-A055-FF75-B227CC59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137" y="264076"/>
            <a:ext cx="8610600" cy="129302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09E5B-7779-9FC9-A70A-DB0AA0C2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80" y="2857429"/>
            <a:ext cx="5340206" cy="3131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23B83-08BB-DD87-5A53-5E3C0587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4" y="2992323"/>
            <a:ext cx="5881485" cy="31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EC80-7357-18F2-E81A-E3E7E0FD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391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9E133B-30E4-139B-55D8-7DB20FDA0C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/>
          <a:stretch/>
        </p:blipFill>
        <p:spPr>
          <a:xfrm>
            <a:off x="753486" y="2450212"/>
            <a:ext cx="4878387" cy="408913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D7B76-0BB1-6E8C-497A-53AA29E0CF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21" y="2450212"/>
            <a:ext cx="4688590" cy="4089132"/>
          </a:xfrm>
        </p:spPr>
      </p:pic>
    </p:spTree>
    <p:extLst>
      <p:ext uri="{BB962C8B-B14F-4D97-AF65-F5344CB8AC3E}">
        <p14:creationId xmlns:p14="http://schemas.microsoft.com/office/powerpoint/2010/main" val="25603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4CB0-150C-20E9-293B-25D7F0F7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406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B8A0E-3BD4-BCFE-E762-C914BD4DF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9" y="1590899"/>
            <a:ext cx="9906000" cy="3371402"/>
          </a:xfr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5A6B1D1F-6112-75F4-919E-D4B9A7B751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50D7A43-DFCE-7DB5-40DC-51ABD8C6C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59EB15D-BC0B-508F-7C66-933EB4BCB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399" y="3581400"/>
            <a:ext cx="91619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4E2235-D78A-63A1-CC5F-5E4FC5EDF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5114701"/>
            <a:ext cx="9906000" cy="16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2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A929-98A9-D2BA-6FB2-96DAC5A0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997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A1DC-B4C7-2B23-E8FA-0155FEA1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2132"/>
            <a:ext cx="9905999" cy="4539727"/>
          </a:xfrm>
        </p:spPr>
        <p:txBody>
          <a:bodyPr/>
          <a:lstStyle/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Operations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D4789-B6A9-76D4-442D-830B36149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9" y="2646382"/>
            <a:ext cx="10768404" cy="36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720-78A2-6FC4-9F02-85343F36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3698-A672-4954-9ED6-DAEAAEC8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6" y="1516829"/>
            <a:ext cx="10820400" cy="402412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862BE-67EB-F20B-82B3-7A224BAD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15" y="2542310"/>
            <a:ext cx="11058861" cy="41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1DC7-A182-A819-F5F6-18626C76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6164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9F2BC-A153-7710-1F7B-0E4789B5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41" y="2375754"/>
            <a:ext cx="8260732" cy="4305901"/>
          </a:xfrm>
        </p:spPr>
      </p:pic>
    </p:spTree>
    <p:extLst>
      <p:ext uri="{BB962C8B-B14F-4D97-AF65-F5344CB8AC3E}">
        <p14:creationId xmlns:p14="http://schemas.microsoft.com/office/powerpoint/2010/main" val="116862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2AB6-91AA-9470-9D42-499967AF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25" y="3223075"/>
            <a:ext cx="8610600" cy="64487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58597-2023-DF27-7AD9-51D509D3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527" y="1473797"/>
            <a:ext cx="4604273" cy="5002306"/>
          </a:xfrm>
        </p:spPr>
      </p:pic>
    </p:spTree>
    <p:extLst>
      <p:ext uri="{BB962C8B-B14F-4D97-AF65-F5344CB8AC3E}">
        <p14:creationId xmlns:p14="http://schemas.microsoft.com/office/powerpoint/2010/main" val="18999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4260-42D9-87D6-8988-766424E9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0269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links for HLDS &amp;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E52A-3232-70CD-4051-42E65B36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8090"/>
            <a:ext cx="10820400" cy="4660596"/>
          </a:xfrm>
        </p:spPr>
        <p:txBody>
          <a:bodyPr>
            <a:norm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HLDS: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https://docs.google.com/document/d/1p_mz_XaneJj9R24BJinUscyHiJDL75WzMmbrr9t_WmQ/edit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https://github.com/shivaprasadbalne/PRE_SI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2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9D20-5978-B2DE-D7A4-824D84FD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88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7ECF-8D34-0CA1-6265-91B7696C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9859"/>
            <a:ext cx="9905999" cy="4765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+mj-lt"/>
                <a:cs typeface="Times New Roman" panose="02020603050405020304" pitchFamily="18" charset="0"/>
              </a:rPr>
              <a:t>Currently we are implementing assertions (Immediate and concurrent) in the project.</a:t>
            </a:r>
          </a:p>
          <a:p>
            <a:r>
              <a:rPr lang="en-IN" sz="1600" dirty="0">
                <a:latin typeface="+mj-lt"/>
                <a:cs typeface="Times New Roman" panose="02020603050405020304" pitchFamily="18" charset="0"/>
              </a:rPr>
              <a:t>Planned assertions are:</a:t>
            </a:r>
          </a:p>
          <a:p>
            <a:pPr lvl="1"/>
            <a:r>
              <a:rPr lang="en-IN" dirty="0">
                <a:latin typeface="+mj-lt"/>
                <a:cs typeface="Times New Roman" panose="02020603050405020304" pitchFamily="18" charset="0"/>
              </a:rPr>
              <a:t>Write request, write enable and no write reset, data_in should be valid.</a:t>
            </a:r>
          </a:p>
          <a:p>
            <a:pPr lvl="1"/>
            <a:r>
              <a:rPr lang="en-IN" dirty="0">
                <a:latin typeface="+mj-lt"/>
                <a:cs typeface="Times New Roman" panose="02020603050405020304" pitchFamily="18" charset="0"/>
              </a:rPr>
              <a:t>Read request, read enable and no read reset, data_out should be valid.</a:t>
            </a:r>
          </a:p>
          <a:p>
            <a:pPr lvl="1"/>
            <a:r>
              <a:rPr lang="en-IN" dirty="0">
                <a:latin typeface="+mj-lt"/>
                <a:cs typeface="Times New Roman" panose="02020603050405020304" pitchFamily="18" charset="0"/>
              </a:rPr>
              <a:t>No writes upon fifo_full.</a:t>
            </a:r>
          </a:p>
          <a:p>
            <a:pPr lvl="1"/>
            <a:r>
              <a:rPr lang="en-IN" dirty="0">
                <a:latin typeface="+mj-lt"/>
                <a:cs typeface="Times New Roman" panose="02020603050405020304" pitchFamily="18" charset="0"/>
              </a:rPr>
              <a:t>No reads upon fifo_empty.</a:t>
            </a:r>
          </a:p>
          <a:p>
            <a:pPr lvl="1"/>
            <a:r>
              <a:rPr lang="en-IN" dirty="0">
                <a:latin typeface="+mj-lt"/>
                <a:cs typeface="Times New Roman" panose="02020603050405020304" pitchFamily="18" charset="0"/>
              </a:rPr>
              <a:t>fifo_full and fifo_empty should be asserted with respect to full and empty conditions.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3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2870-AA42-371E-242E-FA0E2FA2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376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1264-6F98-503B-AECA-4287950F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1224"/>
            <a:ext cx="9905999" cy="4069977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+mj-lt"/>
                <a:cs typeface="Times New Roman" panose="02020603050405020304" pitchFamily="18" charset="0"/>
              </a:rPr>
              <a:t>We found it challenging while integrating the modules together.</a:t>
            </a:r>
          </a:p>
          <a:p>
            <a:r>
              <a:rPr lang="en-IN" sz="1600" dirty="0">
                <a:latin typeface="+mj-lt"/>
                <a:cs typeface="Times New Roman" panose="02020603050405020304" pitchFamily="18" charset="0"/>
              </a:rPr>
              <a:t>A lot of time was spent on debugging.</a:t>
            </a:r>
          </a:p>
          <a:p>
            <a:r>
              <a:rPr lang="en-IN" sz="1600" dirty="0">
                <a:latin typeface="+mj-lt"/>
                <a:cs typeface="Times New Roman" panose="02020603050405020304" pitchFamily="18" charset="0"/>
              </a:rPr>
              <a:t>Development of scoreboard.</a:t>
            </a:r>
          </a:p>
          <a:p>
            <a:r>
              <a:rPr lang="en-IN" sz="1600" dirty="0">
                <a:latin typeface="+mj-lt"/>
                <a:cs typeface="Times New Roman" panose="02020603050405020304" pitchFamily="18" charset="0"/>
              </a:rPr>
              <a:t>Due to steep learning curve, it was challenging to adapt with UVM environment. </a:t>
            </a:r>
          </a:p>
          <a:p>
            <a:r>
              <a:rPr lang="en-IN" sz="1600" dirty="0">
                <a:latin typeface="+mj-lt"/>
                <a:cs typeface="Times New Roman" panose="02020603050405020304" pitchFamily="18" charset="0"/>
              </a:rPr>
              <a:t>Every challenge we faced led us to learn new things. </a:t>
            </a:r>
          </a:p>
        </p:txBody>
      </p:sp>
    </p:spTree>
    <p:extLst>
      <p:ext uri="{BB962C8B-B14F-4D97-AF65-F5344CB8AC3E}">
        <p14:creationId xmlns:p14="http://schemas.microsoft.com/office/powerpoint/2010/main" val="2405421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BDE-5913-0ABC-3C04-95FA29BE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34134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2B85-CD5B-2F39-AF70-27F9424A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999" y="1841014"/>
            <a:ext cx="10490200" cy="342432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</a:rPr>
              <a:t>  </a:t>
            </a:r>
            <a:r>
              <a:rPr lang="en-US" sz="1400" b="1" i="0" u="none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400" b="1" i="0" u="sng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http://www.sunburst-design.com/papers/cummingssnug2002sj_fifo1.pdf</a:t>
            </a:r>
            <a:endParaRPr lang="en-US" sz="1400" b="1" i="0" u="sng" strike="noStrike" cap="none" dirty="0">
              <a:solidFill>
                <a:schemeClr val="accent4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400" b="1" i="0" u="sng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http://www.sunburst-design.com/papers/cummingssnug2002sj_fifo2.pdf</a:t>
            </a:r>
            <a:endParaRPr lang="en-US" sz="1400" b="1" i="0" u="sng" strike="noStrike" cap="none" dirty="0">
              <a:solidFill>
                <a:schemeClr val="accent4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i="0" u="sng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https://hardwaregeeksblog.files.wordpress.com/2016/12/fifodepthcalculationmadeeasy2.pdf</a:t>
            </a:r>
            <a:endParaRPr lang="en-US" sz="1400" b="1" i="0" u="sng" strike="noStrike" cap="none" dirty="0">
              <a:solidFill>
                <a:schemeClr val="accent4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400" b="1" i="0" u="none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400" b="1" i="0" u="sng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https://www.youtube.com/watch?v=dcj5hanacd8&amp;t=664s</a:t>
            </a:r>
            <a:endParaRPr lang="en-US" sz="1400" b="1" i="0" u="sng" strike="noStrike" cap="none" dirty="0">
              <a:solidFill>
                <a:schemeClr val="accent4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400" b="1" i="0" u="sng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https://www.youtube.com/watch?v=mgrey8u9els&amp;t=1111s</a:t>
            </a:r>
            <a:endParaRPr lang="en-US" sz="1400" b="1" i="0" u="sng" strike="noStrike" cap="none" dirty="0">
              <a:solidFill>
                <a:schemeClr val="accent4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400" b="1" i="0" u="sng" cap="none" dirty="0">
                <a:solidFill>
                  <a:schemeClr val="accent4"/>
                </a:solidFill>
                <a:effectLst/>
                <a:latin typeface="+mj-lt"/>
                <a:cs typeface="Times New Roman" panose="02020603050405020304" pitchFamily="18" charset="0"/>
              </a:rPr>
              <a:t>https://vlsiverify.com/uvm/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28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AB3CA-623D-7760-F24A-35A899F4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06931" y="2611011"/>
            <a:ext cx="6641869" cy="3382271"/>
          </a:xfrm>
        </p:spPr>
      </p:pic>
    </p:spTree>
    <p:extLst>
      <p:ext uri="{BB962C8B-B14F-4D97-AF65-F5344CB8AC3E}">
        <p14:creationId xmlns:p14="http://schemas.microsoft.com/office/powerpoint/2010/main" val="113444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7324-924D-E751-8AFD-18F03510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240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69A2-6D8E-FBCF-9A25-B466BA3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76" y="2209555"/>
            <a:ext cx="9905999" cy="494856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HLDS and Test Plan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UVM Testbench Architecture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</p:spTree>
    <p:extLst>
      <p:ext uri="{BB962C8B-B14F-4D97-AF65-F5344CB8AC3E}">
        <p14:creationId xmlns:p14="http://schemas.microsoft.com/office/powerpoint/2010/main" val="183568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723B-5641-E6A1-4329-F9B218D4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5487"/>
            <a:ext cx="9905998" cy="448281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DACD-3129-7D23-74EB-D1CCEB31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5740"/>
            <a:ext cx="9905999" cy="5396753"/>
          </a:xfrm>
        </p:spPr>
        <p:txBody>
          <a:bodyPr>
            <a:noAutofit/>
          </a:bodyPr>
          <a:lstStyle/>
          <a:p>
            <a:pPr lvl="1"/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lvl="1"/>
            <a:r>
              <a:rPr lang="en-IN" sz="1800" dirty="0"/>
              <a:t>Data transfer between two designs which are operating at different clocks needs synchronization and buffering 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FIFO’s ensure to deliver data to destination in the same order they received from source</a:t>
            </a:r>
          </a:p>
          <a:p>
            <a:pPr marL="457200" lvl="1" indent="0">
              <a:buNone/>
            </a:pPr>
            <a:endParaRPr lang="en-IN" sz="1800" dirty="0"/>
          </a:p>
          <a:p>
            <a:pPr lvl="1"/>
            <a:r>
              <a:rPr lang="en-IN" sz="1800" dirty="0"/>
              <a:t>Asynchronous FIFO’s will synchronize, and store burst data to memory 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The depth of memory will depend on write and read clocks speed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Applications such communication interfaces (Ex. UART), Clock Domain Crossings (CDC)</a:t>
            </a:r>
          </a:p>
        </p:txBody>
      </p:sp>
    </p:spTree>
    <p:extLst>
      <p:ext uri="{BB962C8B-B14F-4D97-AF65-F5344CB8AC3E}">
        <p14:creationId xmlns:p14="http://schemas.microsoft.com/office/powerpoint/2010/main" val="321650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723B-5641-E6A1-4329-F9B218D4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5487"/>
            <a:ext cx="9905998" cy="448281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DACD-3129-7D23-74EB-D1CCEB31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5740"/>
            <a:ext cx="9905999" cy="5396753"/>
          </a:xfrm>
        </p:spPr>
        <p:txBody>
          <a:bodyPr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Objective of the project is to design and verify the Asynchronous FIFO using UVM.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Documented High-Level Design Specification (HLDS)  and designed Async FIFO comprising write, read pointer,  memory , binary to gray converters and synchronizers.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Developed class based testbench and UVM verification environment with sequence, sequencer, driver, agent, monitor and scoreboard.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Performed unit level testing and verified the functionality of FIFO. Achieved 91.7% coverage with an effective test plan.</a:t>
            </a:r>
          </a:p>
          <a:p>
            <a:pPr marL="457200" lvl="1" indent="0">
              <a:buNone/>
            </a:pPr>
            <a:endParaRPr lang="en-IN" sz="1800" dirty="0"/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576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7CCB-AF45-DD0D-4CFF-43329943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929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3E8-935A-A65F-C907-E544E83D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1247"/>
            <a:ext cx="9905999" cy="4329954"/>
          </a:xfrm>
        </p:spPr>
        <p:txBody>
          <a:bodyPr>
            <a:normAutofit fontScale="77500" lnSpcReduction="20000"/>
          </a:bodyPr>
          <a:lstStyle/>
          <a:p>
            <a:endParaRPr lang="en-IN" sz="2100" b="1" dirty="0">
              <a:latin typeface="+mj-lt"/>
              <a:cs typeface="Times New Roman" panose="02020603050405020304" pitchFamily="18" charset="0"/>
            </a:endParaRPr>
          </a:p>
          <a:p>
            <a:endParaRPr lang="en-IN" sz="2100" b="1" dirty="0">
              <a:latin typeface="+mj-lt"/>
              <a:cs typeface="Times New Roman" panose="02020603050405020304" pitchFamily="18" charset="0"/>
            </a:endParaRPr>
          </a:p>
          <a:p>
            <a:endParaRPr lang="en-IN" sz="21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100" b="1" dirty="0">
                <a:latin typeface="+mj-lt"/>
                <a:cs typeface="Times New Roman" panose="02020603050405020304" pitchFamily="18" charset="0"/>
              </a:rPr>
              <a:t>Shiva Prasad Balne: </a:t>
            </a:r>
            <a:r>
              <a:rPr lang="en-IN" sz="2100" dirty="0">
                <a:latin typeface="+mj-lt"/>
                <a:cs typeface="Times New Roman" panose="02020603050405020304" pitchFamily="18" charset="0"/>
              </a:rPr>
              <a:t>Design modules: Write Pointer and Full logic, Producer and Consumer.</a:t>
            </a:r>
          </a:p>
          <a:p>
            <a:pPr marL="0" indent="0">
              <a:buNone/>
            </a:pPr>
            <a:r>
              <a:rPr lang="en-IN" sz="2100" dirty="0">
                <a:latin typeface="+mj-lt"/>
                <a:cs typeface="Times New Roman" panose="02020603050405020304" pitchFamily="18" charset="0"/>
              </a:rPr>
              <a:t>                                 Verification Modules: Write agent, Environment and Integration of all modules.</a:t>
            </a:r>
          </a:p>
          <a:p>
            <a:pPr marL="0" indent="0">
              <a:buNone/>
            </a:pPr>
            <a:endParaRPr lang="en-IN" sz="21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100" b="1" dirty="0">
                <a:latin typeface="+mj-lt"/>
                <a:cs typeface="Times New Roman" panose="02020603050405020304" pitchFamily="18" charset="0"/>
              </a:rPr>
              <a:t>Ram Gopal Kasireddy: </a:t>
            </a:r>
            <a:r>
              <a:rPr lang="en-IN" sz="2100" dirty="0">
                <a:latin typeface="+mj-lt"/>
                <a:cs typeface="Times New Roman" panose="02020603050405020304" pitchFamily="18" charset="0"/>
              </a:rPr>
              <a:t>Design modules: Read Pointer and Empty logic , Producer and Consumer.</a:t>
            </a:r>
          </a:p>
          <a:p>
            <a:pPr marL="0" indent="0">
              <a:buNone/>
            </a:pPr>
            <a:r>
              <a:rPr lang="en-IN" sz="2100" dirty="0">
                <a:latin typeface="+mj-lt"/>
                <a:cs typeface="Times New Roman" panose="02020603050405020304" pitchFamily="18" charset="0"/>
              </a:rPr>
              <a:t>                			Verification Modules: Read agent, Environment and Integration of all modules.</a:t>
            </a:r>
          </a:p>
          <a:p>
            <a:pPr marL="0" indent="0">
              <a:buNone/>
            </a:pPr>
            <a:endParaRPr lang="en-IN" sz="21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100" b="1" dirty="0">
                <a:latin typeface="+mj-lt"/>
                <a:cs typeface="Times New Roman" panose="02020603050405020304" pitchFamily="18" charset="0"/>
              </a:rPr>
              <a:t>Praveen Kumar Palli: </a:t>
            </a:r>
            <a:r>
              <a:rPr lang="en-IN" sz="2100" dirty="0">
                <a:latin typeface="+mj-lt"/>
                <a:cs typeface="Times New Roman" panose="02020603050405020304" pitchFamily="18" charset="0"/>
              </a:rPr>
              <a:t>Design modules: FIFO memory and synchronizer , Producer and Consumer.</a:t>
            </a:r>
          </a:p>
          <a:p>
            <a:pPr marL="0" indent="0">
              <a:buNone/>
            </a:pPr>
            <a:r>
              <a:rPr lang="en-IN" sz="2100" dirty="0">
                <a:latin typeface="+mj-lt"/>
                <a:cs typeface="Times New Roman" panose="02020603050405020304" pitchFamily="18" charset="0"/>
              </a:rPr>
              <a:t>                                 Verification Modules: Environment and Integration of all modules.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3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ED5-B5F7-D1F9-777C-021BD1A0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HLDS &amp; TEST PLAN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66EF-D345-83CF-B578-041B4252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961361"/>
            <a:ext cx="9905999" cy="4690334"/>
          </a:xfrm>
        </p:spPr>
        <p:txBody>
          <a:bodyPr>
            <a:normAutofit/>
          </a:bodyPr>
          <a:lstStyle/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+mj-lt"/>
                <a:cs typeface="Times New Roman" panose="02020603050405020304" pitchFamily="18" charset="0"/>
              </a:rPr>
              <a:t> In HLDS document we have included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Purpose and features of the Async FIFO.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Description of Design and specs.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tools &amp; software used for simulation.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Interfaces and pin-level description.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Design modules and SV constructs used.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Objective and level of verification used along with functions that are verified.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Elaborated and detailed HLDS gave a clear road map and led us to a well-designed Asynchronous FIFO.</a:t>
            </a:r>
          </a:p>
        </p:txBody>
      </p:sp>
    </p:spTree>
    <p:extLst>
      <p:ext uri="{BB962C8B-B14F-4D97-AF65-F5344CB8AC3E}">
        <p14:creationId xmlns:p14="http://schemas.microsoft.com/office/powerpoint/2010/main" val="980640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EBCE-04ED-5E7A-56AF-938F52DD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88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CE8-7130-E26C-C79D-026CD229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4405"/>
            <a:ext cx="9905999" cy="4521799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IN" sz="6400" dirty="0">
                <a:latin typeface="+mj-lt"/>
                <a:cs typeface="Times New Roman" panose="02020603050405020304" pitchFamily="18" charset="0"/>
              </a:rPr>
              <a:t>Our test plan document includes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Objective of the Verification plan with top level block diagram.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Verification level used.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Tools used for verification.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List of async FIFO functions verified and not verified.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Testing method and testbench architecture.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Testcase scenarios.</a:t>
            </a:r>
          </a:p>
          <a:p>
            <a:pPr marL="1371600" lvl="3" indent="0">
              <a:buNone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successive writes , successive reads , Reset ,FIFO full ,FIFO empty ,Concurrent Read and Write and Overflow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Coverage requirements.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6400" dirty="0">
                <a:latin typeface="+mj-lt"/>
                <a:cs typeface="Times New Roman" panose="02020603050405020304" pitchFamily="18" charset="0"/>
              </a:rPr>
              <a:t>Assertions planned.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64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IN" sz="6400" dirty="0">
                <a:latin typeface="+mj-lt"/>
                <a:cs typeface="Times New Roman" panose="02020603050405020304" pitchFamily="18" charset="0"/>
              </a:rPr>
              <a:t>Both the HLDS and test plan documentations made sure that our design choices were clear and made verification process a bit easier.</a:t>
            </a:r>
          </a:p>
        </p:txBody>
      </p:sp>
    </p:spTree>
    <p:extLst>
      <p:ext uri="{BB962C8B-B14F-4D97-AF65-F5344CB8AC3E}">
        <p14:creationId xmlns:p14="http://schemas.microsoft.com/office/powerpoint/2010/main" val="38604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EC8A-2BDB-E067-035C-F2CECC28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5E01-2D74-15DF-0905-874699EA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38344"/>
            <a:ext cx="9905999" cy="4489526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Producer clock frequency = 750 MHz</a:t>
            </a:r>
          </a:p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Consumer Clock frequency = 250 MHz</a:t>
            </a:r>
          </a:p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Duty cycle = 50%</a:t>
            </a:r>
          </a:p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Maximum write burst size = 500</a:t>
            </a:r>
          </a:p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Number of ideal cycles between successive writes = 0</a:t>
            </a:r>
          </a:p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Number of ideal cycles between successive reads = 2</a:t>
            </a:r>
          </a:p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Minimum FIFO Depth = 445</a:t>
            </a:r>
            <a:endParaRPr lang="en-IN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3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1014</Words>
  <Application>Microsoft Office PowerPoint</Application>
  <PresentationFormat>Widescreen</PresentationFormat>
  <Paragraphs>161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Google Sans</vt:lpstr>
      <vt:lpstr>Times New Roman</vt:lpstr>
      <vt:lpstr>Wingdings</vt:lpstr>
      <vt:lpstr>Wingdings 3</vt:lpstr>
      <vt:lpstr>Ion Boardroom</vt:lpstr>
      <vt:lpstr>ECE - 593 Fundamentals of pre-silicon validation Winter- 2024 </vt:lpstr>
      <vt:lpstr>Reference links for HLDS &amp; Source Code</vt:lpstr>
      <vt:lpstr>Contents</vt:lpstr>
      <vt:lpstr>INTRODUCTION</vt:lpstr>
      <vt:lpstr>INTRODUCTION</vt:lpstr>
      <vt:lpstr>Roles and Responsibilities</vt:lpstr>
      <vt:lpstr>HLDS &amp; TEST PLAN</vt:lpstr>
      <vt:lpstr>TEST plan</vt:lpstr>
      <vt:lpstr>DESIGN SPECIFICATIONS:</vt:lpstr>
      <vt:lpstr>BLOCK DIAGRAM</vt:lpstr>
      <vt:lpstr>PowerPoint Presentation</vt:lpstr>
      <vt:lpstr>UVM TB ARCHITECTURE</vt:lpstr>
      <vt:lpstr>CLOCK GENERATION</vt:lpstr>
      <vt:lpstr>TOPOLOGY</vt:lpstr>
      <vt:lpstr>SCOREBOARD</vt:lpstr>
      <vt:lpstr>WAVEFORMS</vt:lpstr>
      <vt:lpstr>WAVEFORMS</vt:lpstr>
      <vt:lpstr>COVERAGE</vt:lpstr>
      <vt:lpstr>Directory structure</vt:lpstr>
      <vt:lpstr>ASSERTIONS</vt:lpstr>
      <vt:lpstr>CHALLENGES FACED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- 593 Fundamentals of pre-silicon validation Winter- 2024</dc:title>
  <dc:creator>Ram Gopal</dc:creator>
  <cp:lastModifiedBy>Ram Gopal</cp:lastModifiedBy>
  <cp:revision>36</cp:revision>
  <dcterms:created xsi:type="dcterms:W3CDTF">2024-03-13T21:36:14Z</dcterms:created>
  <dcterms:modified xsi:type="dcterms:W3CDTF">2024-03-15T06:34:54Z</dcterms:modified>
</cp:coreProperties>
</file>