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70" r:id="rId11"/>
    <p:sldId id="268" r:id="rId12"/>
    <p:sldId id="269"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48"/>
  </p:normalViewPr>
  <p:slideViewPr>
    <p:cSldViewPr snapToGrid="0">
      <p:cViewPr>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F77403-44FD-4A19-B8B8-993B19914479}"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B1D75A08-B7A8-4253-BC6C-9CA64D1B9855}">
      <dgm:prSet/>
      <dgm:spPr/>
      <dgm:t>
        <a:bodyPr/>
        <a:lstStyle/>
        <a:p>
          <a:r>
            <a:rPr lang="en-US" dirty="0"/>
            <a:t>. S. Chatterjee, et al., "Machine learning-based prediction of heart disease," 2020 International Conference on Computer Science, Engineering and Applications (ICCSEA), 2020.</a:t>
          </a:r>
        </a:p>
      </dgm:t>
    </dgm:pt>
    <dgm:pt modelId="{B6D18020-5B91-4A19-9C45-FE216AF03F87}" type="parTrans" cxnId="{DEFB877D-8D88-4291-A3C3-1B09F94221FD}">
      <dgm:prSet/>
      <dgm:spPr/>
      <dgm:t>
        <a:bodyPr/>
        <a:lstStyle/>
        <a:p>
          <a:endParaRPr lang="en-US"/>
        </a:p>
      </dgm:t>
    </dgm:pt>
    <dgm:pt modelId="{ADC05705-928A-42C5-B477-262E3AF7C282}" type="sibTrans" cxnId="{DEFB877D-8D88-4291-A3C3-1B09F94221FD}">
      <dgm:prSet/>
      <dgm:spPr/>
      <dgm:t>
        <a:bodyPr/>
        <a:lstStyle/>
        <a:p>
          <a:endParaRPr lang="en-US"/>
        </a:p>
      </dgm:t>
    </dgm:pt>
    <dgm:pt modelId="{7BE1D0AB-574B-4CC7-A54B-8B8C61D7B96C}">
      <dgm:prSet/>
      <dgm:spPr/>
      <dgm:t>
        <a:bodyPr/>
        <a:lstStyle/>
        <a:p>
          <a:r>
            <a:rPr lang="en-US"/>
            <a:t>H. Y. Zheng, et al., "Predictive modeling of cardiovascular diseases: A review of methods, techniques, and applications," 2019 IEEE International Conference on Bioinformatics and Biomedicine (BIBM), 2019 </a:t>
          </a:r>
        </a:p>
      </dgm:t>
    </dgm:pt>
    <dgm:pt modelId="{8BA8A5A7-E31C-4975-AC3E-AF37F8FC52D8}" type="parTrans" cxnId="{CD53D134-B3B3-4C75-99F0-02674BD226AF}">
      <dgm:prSet/>
      <dgm:spPr/>
      <dgm:t>
        <a:bodyPr/>
        <a:lstStyle/>
        <a:p>
          <a:endParaRPr lang="en-US"/>
        </a:p>
      </dgm:t>
    </dgm:pt>
    <dgm:pt modelId="{2F461123-7D02-45BC-96AD-7FD48F284C0A}" type="sibTrans" cxnId="{CD53D134-B3B3-4C75-99F0-02674BD226AF}">
      <dgm:prSet/>
      <dgm:spPr/>
      <dgm:t>
        <a:bodyPr/>
        <a:lstStyle/>
        <a:p>
          <a:endParaRPr lang="en-US"/>
        </a:p>
      </dgm:t>
    </dgm:pt>
    <dgm:pt modelId="{AC3C79F6-D11C-4E42-8484-6F903D8B5A82}">
      <dgm:prSet/>
      <dgm:spPr/>
      <dgm:t>
        <a:bodyPr/>
        <a:lstStyle/>
        <a:p>
          <a:r>
            <a:rPr lang="en-US"/>
            <a:t>P. R. Patil, et al., "cardiovascular disease prediction using machine learning techniques: A systematic review," 2020 International Conference on Emerging Trends in Information Technology and Engineering (ic-ETITE), 2020. </a:t>
          </a:r>
        </a:p>
      </dgm:t>
    </dgm:pt>
    <dgm:pt modelId="{78E66210-C887-410C-89C5-07321917F3D6}" type="parTrans" cxnId="{3BD5065C-21E5-49B7-8CB0-1657696C57B7}">
      <dgm:prSet/>
      <dgm:spPr/>
      <dgm:t>
        <a:bodyPr/>
        <a:lstStyle/>
        <a:p>
          <a:endParaRPr lang="en-US"/>
        </a:p>
      </dgm:t>
    </dgm:pt>
    <dgm:pt modelId="{CF034E87-0257-4969-A881-9A07CCE16A4A}" type="sibTrans" cxnId="{3BD5065C-21E5-49B7-8CB0-1657696C57B7}">
      <dgm:prSet/>
      <dgm:spPr/>
      <dgm:t>
        <a:bodyPr/>
        <a:lstStyle/>
        <a:p>
          <a:endParaRPr lang="en-US"/>
        </a:p>
      </dgm:t>
    </dgm:pt>
    <dgm:pt modelId="{5F67064E-312B-402A-99E3-89210CBB5B51}">
      <dgm:prSet/>
      <dgm:spPr/>
      <dgm:t>
        <a:bodyPr/>
        <a:lstStyle/>
        <a:p>
          <a:r>
            <a:rPr lang="en-US"/>
            <a:t>S. V. S. S. S. Nagabhushana, et al., "A novel approach for predicting cardiovascular disease using data mining techniques," 2017 International Conference on Computer Communication and Informatics (ICCCI), 2017. </a:t>
          </a:r>
        </a:p>
      </dgm:t>
    </dgm:pt>
    <dgm:pt modelId="{3A5A65FC-47F9-49DD-AFAE-F10B6CA89E65}" type="parTrans" cxnId="{6306171B-D333-4E7D-AB2A-DF37A51EC17E}">
      <dgm:prSet/>
      <dgm:spPr/>
      <dgm:t>
        <a:bodyPr/>
        <a:lstStyle/>
        <a:p>
          <a:endParaRPr lang="en-US"/>
        </a:p>
      </dgm:t>
    </dgm:pt>
    <dgm:pt modelId="{15F2B614-0544-46CB-95A9-F75FA94B2398}" type="sibTrans" cxnId="{6306171B-D333-4E7D-AB2A-DF37A51EC17E}">
      <dgm:prSet/>
      <dgm:spPr/>
      <dgm:t>
        <a:bodyPr/>
        <a:lstStyle/>
        <a:p>
          <a:endParaRPr lang="en-US"/>
        </a:p>
      </dgm:t>
    </dgm:pt>
    <dgm:pt modelId="{8251F248-0AF7-4987-8528-141DD143FB48}">
      <dgm:prSet/>
      <dgm:spPr/>
      <dgm:t>
        <a:bodyPr/>
        <a:lstStyle/>
        <a:p>
          <a:r>
            <a:rPr lang="en-US"/>
            <a:t>N. F. F. Pratiwi, et al., "heart disease prediction using deep learning," 2020 International Electronics Symposium (IES), 2020. </a:t>
          </a:r>
        </a:p>
      </dgm:t>
    </dgm:pt>
    <dgm:pt modelId="{0F30268E-392F-4CAC-AC7F-E04202E8ED01}" type="parTrans" cxnId="{5C58690B-7756-414C-8153-A397594808AA}">
      <dgm:prSet/>
      <dgm:spPr/>
      <dgm:t>
        <a:bodyPr/>
        <a:lstStyle/>
        <a:p>
          <a:endParaRPr lang="en-US"/>
        </a:p>
      </dgm:t>
    </dgm:pt>
    <dgm:pt modelId="{14196CA7-4FB5-41B1-A008-9CE075968FFB}" type="sibTrans" cxnId="{5C58690B-7756-414C-8153-A397594808AA}">
      <dgm:prSet/>
      <dgm:spPr/>
      <dgm:t>
        <a:bodyPr/>
        <a:lstStyle/>
        <a:p>
          <a:endParaRPr lang="en-US"/>
        </a:p>
      </dgm:t>
    </dgm:pt>
    <dgm:pt modelId="{BCB3BEE2-DFA3-40D8-AFAE-545BC258BAD9}">
      <dgm:prSet/>
      <dgm:spPr/>
      <dgm:t>
        <a:bodyPr/>
        <a:lstStyle/>
        <a:p>
          <a:r>
            <a:rPr lang="en-US"/>
            <a:t>N. G. Aydin, et al., "Machine learning-based prediction of cardiovascular disease using six different cardiovascular risk factors," 2020 28th Signal Processing and Communications Applications Conference (SIU), 2020. </a:t>
          </a:r>
        </a:p>
      </dgm:t>
    </dgm:pt>
    <dgm:pt modelId="{1930D086-9B29-4C09-8910-220665B887E8}" type="parTrans" cxnId="{F203CC79-3FA4-4D65-AD4F-081609FDCA55}">
      <dgm:prSet/>
      <dgm:spPr/>
      <dgm:t>
        <a:bodyPr/>
        <a:lstStyle/>
        <a:p>
          <a:endParaRPr lang="en-US"/>
        </a:p>
      </dgm:t>
    </dgm:pt>
    <dgm:pt modelId="{4DACB0CC-515F-4B40-9E33-7304481B3197}" type="sibTrans" cxnId="{F203CC79-3FA4-4D65-AD4F-081609FDCA55}">
      <dgm:prSet/>
      <dgm:spPr/>
      <dgm:t>
        <a:bodyPr/>
        <a:lstStyle/>
        <a:p>
          <a:endParaRPr lang="en-US"/>
        </a:p>
      </dgm:t>
    </dgm:pt>
    <dgm:pt modelId="{817124E9-E5C4-4B12-A85F-4B755F3C87F5}">
      <dgm:prSet/>
      <dgm:spPr/>
      <dgm:t>
        <a:bodyPr/>
        <a:lstStyle/>
        <a:p>
          <a:r>
            <a:rPr lang="en-US"/>
            <a:t>S. K. Singh, et al., "Prediction of cardiovascular disease using machine learning algorithms: A survey," 2020 7th International Conference on Computing for Sustainable Global Development (INDIACom), 2020. </a:t>
          </a:r>
        </a:p>
      </dgm:t>
    </dgm:pt>
    <dgm:pt modelId="{C6EB0531-8740-4F17-927E-C0A3E6BCB54C}" type="parTrans" cxnId="{964DEB93-EFDE-4C03-A7BF-7720FC273250}">
      <dgm:prSet/>
      <dgm:spPr/>
      <dgm:t>
        <a:bodyPr/>
        <a:lstStyle/>
        <a:p>
          <a:endParaRPr lang="en-US"/>
        </a:p>
      </dgm:t>
    </dgm:pt>
    <dgm:pt modelId="{9F4F2A7E-A551-45DC-932E-412751974851}" type="sibTrans" cxnId="{964DEB93-EFDE-4C03-A7BF-7720FC273250}">
      <dgm:prSet/>
      <dgm:spPr/>
      <dgm:t>
        <a:bodyPr/>
        <a:lstStyle/>
        <a:p>
          <a:endParaRPr lang="en-US"/>
        </a:p>
      </dgm:t>
    </dgm:pt>
    <dgm:pt modelId="{99673F88-E5B3-426E-AD8D-CDAE88175122}">
      <dgm:prSet/>
      <dgm:spPr/>
      <dgm:t>
        <a:bodyPr/>
        <a:lstStyle/>
        <a:p>
          <a:r>
            <a:rPr lang="en-US"/>
            <a:t>A. Kumar, et al., "Prediction of heart diseases using machine learning algorithms," 2017 International Conference on Computing, Communication and Automation (ICCCA), 2017. </a:t>
          </a:r>
        </a:p>
      </dgm:t>
    </dgm:pt>
    <dgm:pt modelId="{1AF928F7-579F-429D-B6DC-E7D0173FEF32}" type="parTrans" cxnId="{C8652C6B-7641-45FE-9485-9551AF67C2D4}">
      <dgm:prSet/>
      <dgm:spPr/>
      <dgm:t>
        <a:bodyPr/>
        <a:lstStyle/>
        <a:p>
          <a:endParaRPr lang="en-US"/>
        </a:p>
      </dgm:t>
    </dgm:pt>
    <dgm:pt modelId="{915801FA-2CE4-49BA-BB21-69B371FD2FAE}" type="sibTrans" cxnId="{C8652C6B-7641-45FE-9485-9551AF67C2D4}">
      <dgm:prSet/>
      <dgm:spPr/>
      <dgm:t>
        <a:bodyPr/>
        <a:lstStyle/>
        <a:p>
          <a:endParaRPr lang="en-US"/>
        </a:p>
      </dgm:t>
    </dgm:pt>
    <dgm:pt modelId="{0D1746D4-5D3E-4053-932A-218363E1B09B}">
      <dgm:prSet/>
      <dgm:spPr/>
      <dgm:t>
        <a:bodyPr/>
        <a:lstStyle/>
        <a:p>
          <a:r>
            <a:rPr lang="en-US"/>
            <a:t>D. Dua, et al., "Machine Learning Techniques for Heart Disease Prediction: A Comparative Study," 2020 10th International Conference on Cloud Computing, Data Science &amp; Engineering (Confluence), 2020. </a:t>
          </a:r>
        </a:p>
      </dgm:t>
    </dgm:pt>
    <dgm:pt modelId="{A43F252C-87BE-4337-AF2E-94AFABAAA7BA}" type="parTrans" cxnId="{D7EBB088-5029-44F7-897C-F62DE593D5FE}">
      <dgm:prSet/>
      <dgm:spPr/>
      <dgm:t>
        <a:bodyPr/>
        <a:lstStyle/>
        <a:p>
          <a:endParaRPr lang="en-US"/>
        </a:p>
      </dgm:t>
    </dgm:pt>
    <dgm:pt modelId="{A62A105F-3A5A-4D6F-A4C1-8FF39A498D6A}" type="sibTrans" cxnId="{D7EBB088-5029-44F7-897C-F62DE593D5FE}">
      <dgm:prSet/>
      <dgm:spPr/>
      <dgm:t>
        <a:bodyPr/>
        <a:lstStyle/>
        <a:p>
          <a:endParaRPr lang="en-US"/>
        </a:p>
      </dgm:t>
    </dgm:pt>
    <dgm:pt modelId="{44095283-EE04-444A-A5CC-2E596A0DC539}">
      <dgm:prSet/>
      <dgm:spPr/>
      <dgm:t>
        <a:bodyPr/>
        <a:lstStyle/>
        <a:p>
          <a:r>
            <a:rPr lang="en-US" dirty="0"/>
            <a:t>H. S. Dhaliwal, et al., "Heart disease prediction using machine learning: A comparative analysis," 2020 7th International Conference on Signal Processing and Integrated Networks (SPIN), 2020. </a:t>
          </a:r>
        </a:p>
      </dgm:t>
    </dgm:pt>
    <dgm:pt modelId="{0E95E8C5-532A-4E8B-95E8-4C5F3C91D8E5}" type="parTrans" cxnId="{1EF29811-96A2-4EF7-866F-990E013B2354}">
      <dgm:prSet/>
      <dgm:spPr/>
      <dgm:t>
        <a:bodyPr/>
        <a:lstStyle/>
        <a:p>
          <a:endParaRPr lang="en-US"/>
        </a:p>
      </dgm:t>
    </dgm:pt>
    <dgm:pt modelId="{BE9226CF-06E1-4852-8D01-16AC99667E82}" type="sibTrans" cxnId="{1EF29811-96A2-4EF7-866F-990E013B2354}">
      <dgm:prSet/>
      <dgm:spPr/>
      <dgm:t>
        <a:bodyPr/>
        <a:lstStyle/>
        <a:p>
          <a:endParaRPr lang="en-US"/>
        </a:p>
      </dgm:t>
    </dgm:pt>
    <dgm:pt modelId="{EC20594A-B39D-7D4A-96D0-F0AD95A1F817}" type="pres">
      <dgm:prSet presAssocID="{3FF77403-44FD-4A19-B8B8-993B19914479}" presName="vert0" presStyleCnt="0">
        <dgm:presLayoutVars>
          <dgm:dir/>
          <dgm:animOne val="branch"/>
          <dgm:animLvl val="lvl"/>
        </dgm:presLayoutVars>
      </dgm:prSet>
      <dgm:spPr/>
    </dgm:pt>
    <dgm:pt modelId="{DE0A0E8E-BAEF-FB4B-8509-4BC2F05566F4}" type="pres">
      <dgm:prSet presAssocID="{B1D75A08-B7A8-4253-BC6C-9CA64D1B9855}" presName="thickLine" presStyleLbl="alignNode1" presStyleIdx="0" presStyleCnt="10"/>
      <dgm:spPr/>
    </dgm:pt>
    <dgm:pt modelId="{0F6F9CB1-CA4E-0148-B995-E381FF86E7FA}" type="pres">
      <dgm:prSet presAssocID="{B1D75A08-B7A8-4253-BC6C-9CA64D1B9855}" presName="horz1" presStyleCnt="0"/>
      <dgm:spPr/>
    </dgm:pt>
    <dgm:pt modelId="{A80DB179-6AFE-984B-8DE4-938AEA8DE541}" type="pres">
      <dgm:prSet presAssocID="{B1D75A08-B7A8-4253-BC6C-9CA64D1B9855}" presName="tx1" presStyleLbl="revTx" presStyleIdx="0" presStyleCnt="10"/>
      <dgm:spPr/>
    </dgm:pt>
    <dgm:pt modelId="{F085DD90-845B-7F4E-8C82-806D4DB0B6B4}" type="pres">
      <dgm:prSet presAssocID="{B1D75A08-B7A8-4253-BC6C-9CA64D1B9855}" presName="vert1" presStyleCnt="0"/>
      <dgm:spPr/>
    </dgm:pt>
    <dgm:pt modelId="{55B7F921-CBD4-8744-B365-3267482B3BC4}" type="pres">
      <dgm:prSet presAssocID="{7BE1D0AB-574B-4CC7-A54B-8B8C61D7B96C}" presName="thickLine" presStyleLbl="alignNode1" presStyleIdx="1" presStyleCnt="10"/>
      <dgm:spPr/>
    </dgm:pt>
    <dgm:pt modelId="{21A64261-3532-EA48-9D9C-14B29F551C5F}" type="pres">
      <dgm:prSet presAssocID="{7BE1D0AB-574B-4CC7-A54B-8B8C61D7B96C}" presName="horz1" presStyleCnt="0"/>
      <dgm:spPr/>
    </dgm:pt>
    <dgm:pt modelId="{F996DBAA-8FD9-BC49-B477-701D7B8AA6E4}" type="pres">
      <dgm:prSet presAssocID="{7BE1D0AB-574B-4CC7-A54B-8B8C61D7B96C}" presName="tx1" presStyleLbl="revTx" presStyleIdx="1" presStyleCnt="10"/>
      <dgm:spPr/>
    </dgm:pt>
    <dgm:pt modelId="{21461B1F-9718-8C42-8D35-4C111E96BE67}" type="pres">
      <dgm:prSet presAssocID="{7BE1D0AB-574B-4CC7-A54B-8B8C61D7B96C}" presName="vert1" presStyleCnt="0"/>
      <dgm:spPr/>
    </dgm:pt>
    <dgm:pt modelId="{62632227-D03C-A34D-BB4F-39454AD91B49}" type="pres">
      <dgm:prSet presAssocID="{AC3C79F6-D11C-4E42-8484-6F903D8B5A82}" presName="thickLine" presStyleLbl="alignNode1" presStyleIdx="2" presStyleCnt="10"/>
      <dgm:spPr/>
    </dgm:pt>
    <dgm:pt modelId="{4DAC3242-74A8-BD41-8B42-7EBB9DFED21B}" type="pres">
      <dgm:prSet presAssocID="{AC3C79F6-D11C-4E42-8484-6F903D8B5A82}" presName="horz1" presStyleCnt="0"/>
      <dgm:spPr/>
    </dgm:pt>
    <dgm:pt modelId="{198C6654-52ED-524E-976E-38545BE4189F}" type="pres">
      <dgm:prSet presAssocID="{AC3C79F6-D11C-4E42-8484-6F903D8B5A82}" presName="tx1" presStyleLbl="revTx" presStyleIdx="2" presStyleCnt="10"/>
      <dgm:spPr/>
    </dgm:pt>
    <dgm:pt modelId="{C59ACF9C-2E8B-1446-847A-78BBD97F4945}" type="pres">
      <dgm:prSet presAssocID="{AC3C79F6-D11C-4E42-8484-6F903D8B5A82}" presName="vert1" presStyleCnt="0"/>
      <dgm:spPr/>
    </dgm:pt>
    <dgm:pt modelId="{6C96F087-DEC0-814D-A292-24A37A30240A}" type="pres">
      <dgm:prSet presAssocID="{5F67064E-312B-402A-99E3-89210CBB5B51}" presName="thickLine" presStyleLbl="alignNode1" presStyleIdx="3" presStyleCnt="10"/>
      <dgm:spPr/>
    </dgm:pt>
    <dgm:pt modelId="{ED9BBE10-1CDE-6441-94FF-7FC1CD1C9CBC}" type="pres">
      <dgm:prSet presAssocID="{5F67064E-312B-402A-99E3-89210CBB5B51}" presName="horz1" presStyleCnt="0"/>
      <dgm:spPr/>
    </dgm:pt>
    <dgm:pt modelId="{F09E870E-308E-174F-8B8E-0F4152812655}" type="pres">
      <dgm:prSet presAssocID="{5F67064E-312B-402A-99E3-89210CBB5B51}" presName="tx1" presStyleLbl="revTx" presStyleIdx="3" presStyleCnt="10"/>
      <dgm:spPr/>
    </dgm:pt>
    <dgm:pt modelId="{C30ECD89-4865-DC46-8F06-B1B5A9D075C2}" type="pres">
      <dgm:prSet presAssocID="{5F67064E-312B-402A-99E3-89210CBB5B51}" presName="vert1" presStyleCnt="0"/>
      <dgm:spPr/>
    </dgm:pt>
    <dgm:pt modelId="{091B81C5-A935-B547-A981-674E6163A8A7}" type="pres">
      <dgm:prSet presAssocID="{8251F248-0AF7-4987-8528-141DD143FB48}" presName="thickLine" presStyleLbl="alignNode1" presStyleIdx="4" presStyleCnt="10"/>
      <dgm:spPr/>
    </dgm:pt>
    <dgm:pt modelId="{2546FEE4-8612-C047-BBA0-8B3EF096AF15}" type="pres">
      <dgm:prSet presAssocID="{8251F248-0AF7-4987-8528-141DD143FB48}" presName="horz1" presStyleCnt="0"/>
      <dgm:spPr/>
    </dgm:pt>
    <dgm:pt modelId="{19ADD474-8FAC-F444-8D07-B86DFB5E738D}" type="pres">
      <dgm:prSet presAssocID="{8251F248-0AF7-4987-8528-141DD143FB48}" presName="tx1" presStyleLbl="revTx" presStyleIdx="4" presStyleCnt="10"/>
      <dgm:spPr/>
    </dgm:pt>
    <dgm:pt modelId="{1AD44A61-2999-BC40-ADF2-9DD51126EA4B}" type="pres">
      <dgm:prSet presAssocID="{8251F248-0AF7-4987-8528-141DD143FB48}" presName="vert1" presStyleCnt="0"/>
      <dgm:spPr/>
    </dgm:pt>
    <dgm:pt modelId="{FC89D050-692D-F74B-B6D4-F43CC7BA12C8}" type="pres">
      <dgm:prSet presAssocID="{BCB3BEE2-DFA3-40D8-AFAE-545BC258BAD9}" presName="thickLine" presStyleLbl="alignNode1" presStyleIdx="5" presStyleCnt="10"/>
      <dgm:spPr/>
    </dgm:pt>
    <dgm:pt modelId="{FD2C68DF-B0DF-7D4E-84F1-DE18096D1B7D}" type="pres">
      <dgm:prSet presAssocID="{BCB3BEE2-DFA3-40D8-AFAE-545BC258BAD9}" presName="horz1" presStyleCnt="0"/>
      <dgm:spPr/>
    </dgm:pt>
    <dgm:pt modelId="{E79BFE4D-E17C-3A46-B9BC-0EDB7CEF354B}" type="pres">
      <dgm:prSet presAssocID="{BCB3BEE2-DFA3-40D8-AFAE-545BC258BAD9}" presName="tx1" presStyleLbl="revTx" presStyleIdx="5" presStyleCnt="10"/>
      <dgm:spPr/>
    </dgm:pt>
    <dgm:pt modelId="{47CC7758-126B-3444-B163-04D86ADBFEDE}" type="pres">
      <dgm:prSet presAssocID="{BCB3BEE2-DFA3-40D8-AFAE-545BC258BAD9}" presName="vert1" presStyleCnt="0"/>
      <dgm:spPr/>
    </dgm:pt>
    <dgm:pt modelId="{6ECDBDFF-720A-8A4F-A350-E6AD705FC1F1}" type="pres">
      <dgm:prSet presAssocID="{817124E9-E5C4-4B12-A85F-4B755F3C87F5}" presName="thickLine" presStyleLbl="alignNode1" presStyleIdx="6" presStyleCnt="10"/>
      <dgm:spPr/>
    </dgm:pt>
    <dgm:pt modelId="{BF558EA8-3F7A-454D-9C5D-61F73591AB78}" type="pres">
      <dgm:prSet presAssocID="{817124E9-E5C4-4B12-A85F-4B755F3C87F5}" presName="horz1" presStyleCnt="0"/>
      <dgm:spPr/>
    </dgm:pt>
    <dgm:pt modelId="{C945F00C-A953-434B-A2E9-7C3CCB827A13}" type="pres">
      <dgm:prSet presAssocID="{817124E9-E5C4-4B12-A85F-4B755F3C87F5}" presName="tx1" presStyleLbl="revTx" presStyleIdx="6" presStyleCnt="10"/>
      <dgm:spPr/>
    </dgm:pt>
    <dgm:pt modelId="{535D40CB-C23B-3349-A2C6-24443E66AF23}" type="pres">
      <dgm:prSet presAssocID="{817124E9-E5C4-4B12-A85F-4B755F3C87F5}" presName="vert1" presStyleCnt="0"/>
      <dgm:spPr/>
    </dgm:pt>
    <dgm:pt modelId="{BBE8997A-95DF-9B40-B1EA-1D86EDDCFBB5}" type="pres">
      <dgm:prSet presAssocID="{99673F88-E5B3-426E-AD8D-CDAE88175122}" presName="thickLine" presStyleLbl="alignNode1" presStyleIdx="7" presStyleCnt="10"/>
      <dgm:spPr/>
    </dgm:pt>
    <dgm:pt modelId="{B6435777-BF84-0F4C-8127-FC423DD140E7}" type="pres">
      <dgm:prSet presAssocID="{99673F88-E5B3-426E-AD8D-CDAE88175122}" presName="horz1" presStyleCnt="0"/>
      <dgm:spPr/>
    </dgm:pt>
    <dgm:pt modelId="{8BC3D8F9-6310-2241-8073-7F493EDB6ABB}" type="pres">
      <dgm:prSet presAssocID="{99673F88-E5B3-426E-AD8D-CDAE88175122}" presName="tx1" presStyleLbl="revTx" presStyleIdx="7" presStyleCnt="10"/>
      <dgm:spPr/>
    </dgm:pt>
    <dgm:pt modelId="{BD38962F-28B3-9944-8D2A-94D91D8B552A}" type="pres">
      <dgm:prSet presAssocID="{99673F88-E5B3-426E-AD8D-CDAE88175122}" presName="vert1" presStyleCnt="0"/>
      <dgm:spPr/>
    </dgm:pt>
    <dgm:pt modelId="{D8537312-CB02-944A-B7C3-6FB0AE2F013D}" type="pres">
      <dgm:prSet presAssocID="{0D1746D4-5D3E-4053-932A-218363E1B09B}" presName="thickLine" presStyleLbl="alignNode1" presStyleIdx="8" presStyleCnt="10"/>
      <dgm:spPr/>
    </dgm:pt>
    <dgm:pt modelId="{1EF047A9-040F-F44D-B193-681A77FD5C56}" type="pres">
      <dgm:prSet presAssocID="{0D1746D4-5D3E-4053-932A-218363E1B09B}" presName="horz1" presStyleCnt="0"/>
      <dgm:spPr/>
    </dgm:pt>
    <dgm:pt modelId="{FBE9065C-9B83-3841-BE0F-5FA07D1385EB}" type="pres">
      <dgm:prSet presAssocID="{0D1746D4-5D3E-4053-932A-218363E1B09B}" presName="tx1" presStyleLbl="revTx" presStyleIdx="8" presStyleCnt="10"/>
      <dgm:spPr/>
    </dgm:pt>
    <dgm:pt modelId="{32F4B2C6-7DC1-7D4F-BED8-CE9ACA5BEDAC}" type="pres">
      <dgm:prSet presAssocID="{0D1746D4-5D3E-4053-932A-218363E1B09B}" presName="vert1" presStyleCnt="0"/>
      <dgm:spPr/>
    </dgm:pt>
    <dgm:pt modelId="{E0B19F83-D86E-C944-8716-E21F8AF64C7D}" type="pres">
      <dgm:prSet presAssocID="{44095283-EE04-444A-A5CC-2E596A0DC539}" presName="thickLine" presStyleLbl="alignNode1" presStyleIdx="9" presStyleCnt="10"/>
      <dgm:spPr/>
    </dgm:pt>
    <dgm:pt modelId="{0D7AB524-AB5D-5D46-9C16-CF382C6A6CDB}" type="pres">
      <dgm:prSet presAssocID="{44095283-EE04-444A-A5CC-2E596A0DC539}" presName="horz1" presStyleCnt="0"/>
      <dgm:spPr/>
    </dgm:pt>
    <dgm:pt modelId="{0A21A3DA-2D03-744B-BAA3-B3AC84FEA7DB}" type="pres">
      <dgm:prSet presAssocID="{44095283-EE04-444A-A5CC-2E596A0DC539}" presName="tx1" presStyleLbl="revTx" presStyleIdx="9" presStyleCnt="10"/>
      <dgm:spPr/>
    </dgm:pt>
    <dgm:pt modelId="{085BADAA-82B8-D242-8531-BDF1E124757B}" type="pres">
      <dgm:prSet presAssocID="{44095283-EE04-444A-A5CC-2E596A0DC539}" presName="vert1" presStyleCnt="0"/>
      <dgm:spPr/>
    </dgm:pt>
  </dgm:ptLst>
  <dgm:cxnLst>
    <dgm:cxn modelId="{5C58690B-7756-414C-8153-A397594808AA}" srcId="{3FF77403-44FD-4A19-B8B8-993B19914479}" destId="{8251F248-0AF7-4987-8528-141DD143FB48}" srcOrd="4" destOrd="0" parTransId="{0F30268E-392F-4CAC-AC7F-E04202E8ED01}" sibTransId="{14196CA7-4FB5-41B1-A008-9CE075968FFB}"/>
    <dgm:cxn modelId="{1EF29811-96A2-4EF7-866F-990E013B2354}" srcId="{3FF77403-44FD-4A19-B8B8-993B19914479}" destId="{44095283-EE04-444A-A5CC-2E596A0DC539}" srcOrd="9" destOrd="0" parTransId="{0E95E8C5-532A-4E8B-95E8-4C5F3C91D8E5}" sibTransId="{BE9226CF-06E1-4852-8D01-16AC99667E82}"/>
    <dgm:cxn modelId="{936D1413-414E-274A-8609-9A511206B283}" type="presOf" srcId="{3FF77403-44FD-4A19-B8B8-993B19914479}" destId="{EC20594A-B39D-7D4A-96D0-F0AD95A1F817}" srcOrd="0" destOrd="0" presId="urn:microsoft.com/office/officeart/2008/layout/LinedList"/>
    <dgm:cxn modelId="{6306171B-D333-4E7D-AB2A-DF37A51EC17E}" srcId="{3FF77403-44FD-4A19-B8B8-993B19914479}" destId="{5F67064E-312B-402A-99E3-89210CBB5B51}" srcOrd="3" destOrd="0" parTransId="{3A5A65FC-47F9-49DD-AFAE-F10B6CA89E65}" sibTransId="{15F2B614-0544-46CB-95A9-F75FA94B2398}"/>
    <dgm:cxn modelId="{3B26EF2B-A38C-AC41-8859-0F9BFF46212B}" type="presOf" srcId="{5F67064E-312B-402A-99E3-89210CBB5B51}" destId="{F09E870E-308E-174F-8B8E-0F4152812655}" srcOrd="0" destOrd="0" presId="urn:microsoft.com/office/officeart/2008/layout/LinedList"/>
    <dgm:cxn modelId="{CD53D134-B3B3-4C75-99F0-02674BD226AF}" srcId="{3FF77403-44FD-4A19-B8B8-993B19914479}" destId="{7BE1D0AB-574B-4CC7-A54B-8B8C61D7B96C}" srcOrd="1" destOrd="0" parTransId="{8BA8A5A7-E31C-4975-AC3E-AF37F8FC52D8}" sibTransId="{2F461123-7D02-45BC-96AD-7FD48F284C0A}"/>
    <dgm:cxn modelId="{3DE69438-79CB-F045-8449-C0CE22477753}" type="presOf" srcId="{99673F88-E5B3-426E-AD8D-CDAE88175122}" destId="{8BC3D8F9-6310-2241-8073-7F493EDB6ABB}" srcOrd="0" destOrd="0" presId="urn:microsoft.com/office/officeart/2008/layout/LinedList"/>
    <dgm:cxn modelId="{3BD5065C-21E5-49B7-8CB0-1657696C57B7}" srcId="{3FF77403-44FD-4A19-B8B8-993B19914479}" destId="{AC3C79F6-D11C-4E42-8484-6F903D8B5A82}" srcOrd="2" destOrd="0" parTransId="{78E66210-C887-410C-89C5-07321917F3D6}" sibTransId="{CF034E87-0257-4969-A881-9A07CCE16A4A}"/>
    <dgm:cxn modelId="{C8652C6B-7641-45FE-9485-9551AF67C2D4}" srcId="{3FF77403-44FD-4A19-B8B8-993B19914479}" destId="{99673F88-E5B3-426E-AD8D-CDAE88175122}" srcOrd="7" destOrd="0" parTransId="{1AF928F7-579F-429D-B6DC-E7D0173FEF32}" sibTransId="{915801FA-2CE4-49BA-BB21-69B371FD2FAE}"/>
    <dgm:cxn modelId="{41010976-9B56-A949-93CE-B5AC977843A2}" type="presOf" srcId="{0D1746D4-5D3E-4053-932A-218363E1B09B}" destId="{FBE9065C-9B83-3841-BE0F-5FA07D1385EB}" srcOrd="0" destOrd="0" presId="urn:microsoft.com/office/officeart/2008/layout/LinedList"/>
    <dgm:cxn modelId="{F203CC79-3FA4-4D65-AD4F-081609FDCA55}" srcId="{3FF77403-44FD-4A19-B8B8-993B19914479}" destId="{BCB3BEE2-DFA3-40D8-AFAE-545BC258BAD9}" srcOrd="5" destOrd="0" parTransId="{1930D086-9B29-4C09-8910-220665B887E8}" sibTransId="{4DACB0CC-515F-4B40-9E33-7304481B3197}"/>
    <dgm:cxn modelId="{DEFB877D-8D88-4291-A3C3-1B09F94221FD}" srcId="{3FF77403-44FD-4A19-B8B8-993B19914479}" destId="{B1D75A08-B7A8-4253-BC6C-9CA64D1B9855}" srcOrd="0" destOrd="0" parTransId="{B6D18020-5B91-4A19-9C45-FE216AF03F87}" sibTransId="{ADC05705-928A-42C5-B477-262E3AF7C282}"/>
    <dgm:cxn modelId="{D7EBB088-5029-44F7-897C-F62DE593D5FE}" srcId="{3FF77403-44FD-4A19-B8B8-993B19914479}" destId="{0D1746D4-5D3E-4053-932A-218363E1B09B}" srcOrd="8" destOrd="0" parTransId="{A43F252C-87BE-4337-AF2E-94AFABAAA7BA}" sibTransId="{A62A105F-3A5A-4D6F-A4C1-8FF39A498D6A}"/>
    <dgm:cxn modelId="{964DEB93-EFDE-4C03-A7BF-7720FC273250}" srcId="{3FF77403-44FD-4A19-B8B8-993B19914479}" destId="{817124E9-E5C4-4B12-A85F-4B755F3C87F5}" srcOrd="6" destOrd="0" parTransId="{C6EB0531-8740-4F17-927E-C0A3E6BCB54C}" sibTransId="{9F4F2A7E-A551-45DC-932E-412751974851}"/>
    <dgm:cxn modelId="{2040BF97-93C5-1045-A601-4F2B0C9AD816}" type="presOf" srcId="{817124E9-E5C4-4B12-A85F-4B755F3C87F5}" destId="{C945F00C-A953-434B-A2E9-7C3CCB827A13}" srcOrd="0" destOrd="0" presId="urn:microsoft.com/office/officeart/2008/layout/LinedList"/>
    <dgm:cxn modelId="{66E431B7-7544-6041-A4DD-FCF17918054B}" type="presOf" srcId="{7BE1D0AB-574B-4CC7-A54B-8B8C61D7B96C}" destId="{F996DBAA-8FD9-BC49-B477-701D7B8AA6E4}" srcOrd="0" destOrd="0" presId="urn:microsoft.com/office/officeart/2008/layout/LinedList"/>
    <dgm:cxn modelId="{6EE410C8-C9EB-8141-AAF3-D72D4A4CED23}" type="presOf" srcId="{BCB3BEE2-DFA3-40D8-AFAE-545BC258BAD9}" destId="{E79BFE4D-E17C-3A46-B9BC-0EDB7CEF354B}" srcOrd="0" destOrd="0" presId="urn:microsoft.com/office/officeart/2008/layout/LinedList"/>
    <dgm:cxn modelId="{6028B8CC-44DD-0649-985D-C33BB0C17C31}" type="presOf" srcId="{AC3C79F6-D11C-4E42-8484-6F903D8B5A82}" destId="{198C6654-52ED-524E-976E-38545BE4189F}" srcOrd="0" destOrd="0" presId="urn:microsoft.com/office/officeart/2008/layout/LinedList"/>
    <dgm:cxn modelId="{6361B6E4-9161-9F44-AB43-DD5060935D9A}" type="presOf" srcId="{44095283-EE04-444A-A5CC-2E596A0DC539}" destId="{0A21A3DA-2D03-744B-BAA3-B3AC84FEA7DB}" srcOrd="0" destOrd="0" presId="urn:microsoft.com/office/officeart/2008/layout/LinedList"/>
    <dgm:cxn modelId="{CEE5BFEA-4FBF-744E-A455-EFF03632A942}" type="presOf" srcId="{8251F248-0AF7-4987-8528-141DD143FB48}" destId="{19ADD474-8FAC-F444-8D07-B86DFB5E738D}" srcOrd="0" destOrd="0" presId="urn:microsoft.com/office/officeart/2008/layout/LinedList"/>
    <dgm:cxn modelId="{41B95DEF-0B24-784F-A575-7F6C3C624887}" type="presOf" srcId="{B1D75A08-B7A8-4253-BC6C-9CA64D1B9855}" destId="{A80DB179-6AFE-984B-8DE4-938AEA8DE541}" srcOrd="0" destOrd="0" presId="urn:microsoft.com/office/officeart/2008/layout/LinedList"/>
    <dgm:cxn modelId="{16C493F1-48A0-BC42-BF34-AB4619B392D6}" type="presParOf" srcId="{EC20594A-B39D-7D4A-96D0-F0AD95A1F817}" destId="{DE0A0E8E-BAEF-FB4B-8509-4BC2F05566F4}" srcOrd="0" destOrd="0" presId="urn:microsoft.com/office/officeart/2008/layout/LinedList"/>
    <dgm:cxn modelId="{07D48FDA-30A2-3742-B4C5-5CCE4E6FE081}" type="presParOf" srcId="{EC20594A-B39D-7D4A-96D0-F0AD95A1F817}" destId="{0F6F9CB1-CA4E-0148-B995-E381FF86E7FA}" srcOrd="1" destOrd="0" presId="urn:microsoft.com/office/officeart/2008/layout/LinedList"/>
    <dgm:cxn modelId="{3D06EC6A-D782-A545-BDDA-968EBEC91C9D}" type="presParOf" srcId="{0F6F9CB1-CA4E-0148-B995-E381FF86E7FA}" destId="{A80DB179-6AFE-984B-8DE4-938AEA8DE541}" srcOrd="0" destOrd="0" presId="urn:microsoft.com/office/officeart/2008/layout/LinedList"/>
    <dgm:cxn modelId="{ED7C0D36-7726-3B40-B08A-9FA51F1829E3}" type="presParOf" srcId="{0F6F9CB1-CA4E-0148-B995-E381FF86E7FA}" destId="{F085DD90-845B-7F4E-8C82-806D4DB0B6B4}" srcOrd="1" destOrd="0" presId="urn:microsoft.com/office/officeart/2008/layout/LinedList"/>
    <dgm:cxn modelId="{85EA7F17-E5D9-B94E-B788-0769A810160F}" type="presParOf" srcId="{EC20594A-B39D-7D4A-96D0-F0AD95A1F817}" destId="{55B7F921-CBD4-8744-B365-3267482B3BC4}" srcOrd="2" destOrd="0" presId="urn:microsoft.com/office/officeart/2008/layout/LinedList"/>
    <dgm:cxn modelId="{5DEA07D4-D5CB-7F4A-9F20-EDF39CAEC1FA}" type="presParOf" srcId="{EC20594A-B39D-7D4A-96D0-F0AD95A1F817}" destId="{21A64261-3532-EA48-9D9C-14B29F551C5F}" srcOrd="3" destOrd="0" presId="urn:microsoft.com/office/officeart/2008/layout/LinedList"/>
    <dgm:cxn modelId="{3AC90CA0-8D83-6149-95D4-B84ABE58745B}" type="presParOf" srcId="{21A64261-3532-EA48-9D9C-14B29F551C5F}" destId="{F996DBAA-8FD9-BC49-B477-701D7B8AA6E4}" srcOrd="0" destOrd="0" presId="urn:microsoft.com/office/officeart/2008/layout/LinedList"/>
    <dgm:cxn modelId="{CE3D5E36-5CDF-5344-BF9F-68339295525D}" type="presParOf" srcId="{21A64261-3532-EA48-9D9C-14B29F551C5F}" destId="{21461B1F-9718-8C42-8D35-4C111E96BE67}" srcOrd="1" destOrd="0" presId="urn:microsoft.com/office/officeart/2008/layout/LinedList"/>
    <dgm:cxn modelId="{F0E9C0F8-2415-654E-9EA3-61F2D7D2C363}" type="presParOf" srcId="{EC20594A-B39D-7D4A-96D0-F0AD95A1F817}" destId="{62632227-D03C-A34D-BB4F-39454AD91B49}" srcOrd="4" destOrd="0" presId="urn:microsoft.com/office/officeart/2008/layout/LinedList"/>
    <dgm:cxn modelId="{08BC07DE-06A1-944D-8208-52946F88B400}" type="presParOf" srcId="{EC20594A-B39D-7D4A-96D0-F0AD95A1F817}" destId="{4DAC3242-74A8-BD41-8B42-7EBB9DFED21B}" srcOrd="5" destOrd="0" presId="urn:microsoft.com/office/officeart/2008/layout/LinedList"/>
    <dgm:cxn modelId="{4E04DEFC-3C51-6040-9070-7867A5244E63}" type="presParOf" srcId="{4DAC3242-74A8-BD41-8B42-7EBB9DFED21B}" destId="{198C6654-52ED-524E-976E-38545BE4189F}" srcOrd="0" destOrd="0" presId="urn:microsoft.com/office/officeart/2008/layout/LinedList"/>
    <dgm:cxn modelId="{BC52417A-257B-9044-85EB-08E8D6F38C3B}" type="presParOf" srcId="{4DAC3242-74A8-BD41-8B42-7EBB9DFED21B}" destId="{C59ACF9C-2E8B-1446-847A-78BBD97F4945}" srcOrd="1" destOrd="0" presId="urn:microsoft.com/office/officeart/2008/layout/LinedList"/>
    <dgm:cxn modelId="{2C47DBD7-6011-D340-81FE-332B96A7505C}" type="presParOf" srcId="{EC20594A-B39D-7D4A-96D0-F0AD95A1F817}" destId="{6C96F087-DEC0-814D-A292-24A37A30240A}" srcOrd="6" destOrd="0" presId="urn:microsoft.com/office/officeart/2008/layout/LinedList"/>
    <dgm:cxn modelId="{C56EE41D-5D7A-484E-9F8B-357FD5D979BC}" type="presParOf" srcId="{EC20594A-B39D-7D4A-96D0-F0AD95A1F817}" destId="{ED9BBE10-1CDE-6441-94FF-7FC1CD1C9CBC}" srcOrd="7" destOrd="0" presId="urn:microsoft.com/office/officeart/2008/layout/LinedList"/>
    <dgm:cxn modelId="{AA6F7F87-9A66-F74B-BCC6-1168FC78835C}" type="presParOf" srcId="{ED9BBE10-1CDE-6441-94FF-7FC1CD1C9CBC}" destId="{F09E870E-308E-174F-8B8E-0F4152812655}" srcOrd="0" destOrd="0" presId="urn:microsoft.com/office/officeart/2008/layout/LinedList"/>
    <dgm:cxn modelId="{2B8DF0FD-05FE-6543-8DE0-F48BB155A617}" type="presParOf" srcId="{ED9BBE10-1CDE-6441-94FF-7FC1CD1C9CBC}" destId="{C30ECD89-4865-DC46-8F06-B1B5A9D075C2}" srcOrd="1" destOrd="0" presId="urn:microsoft.com/office/officeart/2008/layout/LinedList"/>
    <dgm:cxn modelId="{41211208-49E6-F549-8FF8-E68A8151CA3B}" type="presParOf" srcId="{EC20594A-B39D-7D4A-96D0-F0AD95A1F817}" destId="{091B81C5-A935-B547-A981-674E6163A8A7}" srcOrd="8" destOrd="0" presId="urn:microsoft.com/office/officeart/2008/layout/LinedList"/>
    <dgm:cxn modelId="{765C9C00-FCAF-E24C-80A9-0BA01D37B5E8}" type="presParOf" srcId="{EC20594A-B39D-7D4A-96D0-F0AD95A1F817}" destId="{2546FEE4-8612-C047-BBA0-8B3EF096AF15}" srcOrd="9" destOrd="0" presId="urn:microsoft.com/office/officeart/2008/layout/LinedList"/>
    <dgm:cxn modelId="{178D692A-7407-C74C-9264-3425F79A705C}" type="presParOf" srcId="{2546FEE4-8612-C047-BBA0-8B3EF096AF15}" destId="{19ADD474-8FAC-F444-8D07-B86DFB5E738D}" srcOrd="0" destOrd="0" presId="urn:microsoft.com/office/officeart/2008/layout/LinedList"/>
    <dgm:cxn modelId="{105A6E3E-5AF5-5C47-B045-BE8E507BA3CB}" type="presParOf" srcId="{2546FEE4-8612-C047-BBA0-8B3EF096AF15}" destId="{1AD44A61-2999-BC40-ADF2-9DD51126EA4B}" srcOrd="1" destOrd="0" presId="urn:microsoft.com/office/officeart/2008/layout/LinedList"/>
    <dgm:cxn modelId="{22A55113-F506-264F-AC32-E0A3F732AF43}" type="presParOf" srcId="{EC20594A-B39D-7D4A-96D0-F0AD95A1F817}" destId="{FC89D050-692D-F74B-B6D4-F43CC7BA12C8}" srcOrd="10" destOrd="0" presId="urn:microsoft.com/office/officeart/2008/layout/LinedList"/>
    <dgm:cxn modelId="{6E485B98-7205-EE44-A531-85087CB1E9E2}" type="presParOf" srcId="{EC20594A-B39D-7D4A-96D0-F0AD95A1F817}" destId="{FD2C68DF-B0DF-7D4E-84F1-DE18096D1B7D}" srcOrd="11" destOrd="0" presId="urn:microsoft.com/office/officeart/2008/layout/LinedList"/>
    <dgm:cxn modelId="{6DA260F5-332C-2C49-A8E5-0EBBE9C995AB}" type="presParOf" srcId="{FD2C68DF-B0DF-7D4E-84F1-DE18096D1B7D}" destId="{E79BFE4D-E17C-3A46-B9BC-0EDB7CEF354B}" srcOrd="0" destOrd="0" presId="urn:microsoft.com/office/officeart/2008/layout/LinedList"/>
    <dgm:cxn modelId="{60CF44E7-597B-7D4A-82E8-D901F7D09A22}" type="presParOf" srcId="{FD2C68DF-B0DF-7D4E-84F1-DE18096D1B7D}" destId="{47CC7758-126B-3444-B163-04D86ADBFEDE}" srcOrd="1" destOrd="0" presId="urn:microsoft.com/office/officeart/2008/layout/LinedList"/>
    <dgm:cxn modelId="{3CC98599-0654-2F47-BEC6-21D8036D95C5}" type="presParOf" srcId="{EC20594A-B39D-7D4A-96D0-F0AD95A1F817}" destId="{6ECDBDFF-720A-8A4F-A350-E6AD705FC1F1}" srcOrd="12" destOrd="0" presId="urn:microsoft.com/office/officeart/2008/layout/LinedList"/>
    <dgm:cxn modelId="{C0DF4819-57B2-874A-AC5E-D792A58848C8}" type="presParOf" srcId="{EC20594A-B39D-7D4A-96D0-F0AD95A1F817}" destId="{BF558EA8-3F7A-454D-9C5D-61F73591AB78}" srcOrd="13" destOrd="0" presId="urn:microsoft.com/office/officeart/2008/layout/LinedList"/>
    <dgm:cxn modelId="{A26EEF9B-8966-E84C-A50D-6C5C2C69F9A5}" type="presParOf" srcId="{BF558EA8-3F7A-454D-9C5D-61F73591AB78}" destId="{C945F00C-A953-434B-A2E9-7C3CCB827A13}" srcOrd="0" destOrd="0" presId="urn:microsoft.com/office/officeart/2008/layout/LinedList"/>
    <dgm:cxn modelId="{DD01F361-093C-FA4F-B9A8-17EE9839E229}" type="presParOf" srcId="{BF558EA8-3F7A-454D-9C5D-61F73591AB78}" destId="{535D40CB-C23B-3349-A2C6-24443E66AF23}" srcOrd="1" destOrd="0" presId="urn:microsoft.com/office/officeart/2008/layout/LinedList"/>
    <dgm:cxn modelId="{7B0827B6-66E8-9F42-ABD5-D9375299C884}" type="presParOf" srcId="{EC20594A-B39D-7D4A-96D0-F0AD95A1F817}" destId="{BBE8997A-95DF-9B40-B1EA-1D86EDDCFBB5}" srcOrd="14" destOrd="0" presId="urn:microsoft.com/office/officeart/2008/layout/LinedList"/>
    <dgm:cxn modelId="{59CDE8BD-A6FC-FC48-9AEA-25DFC4E7B1F1}" type="presParOf" srcId="{EC20594A-B39D-7D4A-96D0-F0AD95A1F817}" destId="{B6435777-BF84-0F4C-8127-FC423DD140E7}" srcOrd="15" destOrd="0" presId="urn:microsoft.com/office/officeart/2008/layout/LinedList"/>
    <dgm:cxn modelId="{ABB41EF4-BB38-3346-970E-2E0BD9478DA2}" type="presParOf" srcId="{B6435777-BF84-0F4C-8127-FC423DD140E7}" destId="{8BC3D8F9-6310-2241-8073-7F493EDB6ABB}" srcOrd="0" destOrd="0" presId="urn:microsoft.com/office/officeart/2008/layout/LinedList"/>
    <dgm:cxn modelId="{113871B1-CA0C-4A4C-9046-DE7889B1B650}" type="presParOf" srcId="{B6435777-BF84-0F4C-8127-FC423DD140E7}" destId="{BD38962F-28B3-9944-8D2A-94D91D8B552A}" srcOrd="1" destOrd="0" presId="urn:microsoft.com/office/officeart/2008/layout/LinedList"/>
    <dgm:cxn modelId="{3E6794F4-14DD-EB45-9C5F-4EE802CA52CA}" type="presParOf" srcId="{EC20594A-B39D-7D4A-96D0-F0AD95A1F817}" destId="{D8537312-CB02-944A-B7C3-6FB0AE2F013D}" srcOrd="16" destOrd="0" presId="urn:microsoft.com/office/officeart/2008/layout/LinedList"/>
    <dgm:cxn modelId="{E7142008-E583-F043-9F1F-7F664BC6602A}" type="presParOf" srcId="{EC20594A-B39D-7D4A-96D0-F0AD95A1F817}" destId="{1EF047A9-040F-F44D-B193-681A77FD5C56}" srcOrd="17" destOrd="0" presId="urn:microsoft.com/office/officeart/2008/layout/LinedList"/>
    <dgm:cxn modelId="{A2D428C0-1E72-1247-8CBD-AF4C8F14069A}" type="presParOf" srcId="{1EF047A9-040F-F44D-B193-681A77FD5C56}" destId="{FBE9065C-9B83-3841-BE0F-5FA07D1385EB}" srcOrd="0" destOrd="0" presId="urn:microsoft.com/office/officeart/2008/layout/LinedList"/>
    <dgm:cxn modelId="{8BFC32C1-8C2E-CE42-89A1-8C1E2655E3F4}" type="presParOf" srcId="{1EF047A9-040F-F44D-B193-681A77FD5C56}" destId="{32F4B2C6-7DC1-7D4F-BED8-CE9ACA5BEDAC}" srcOrd="1" destOrd="0" presId="urn:microsoft.com/office/officeart/2008/layout/LinedList"/>
    <dgm:cxn modelId="{8FC3A4DF-D03B-474C-BA32-A7B01F26F87B}" type="presParOf" srcId="{EC20594A-B39D-7D4A-96D0-F0AD95A1F817}" destId="{E0B19F83-D86E-C944-8716-E21F8AF64C7D}" srcOrd="18" destOrd="0" presId="urn:microsoft.com/office/officeart/2008/layout/LinedList"/>
    <dgm:cxn modelId="{9124DFB2-5F64-6746-BB78-D9F0E25DA2CB}" type="presParOf" srcId="{EC20594A-B39D-7D4A-96D0-F0AD95A1F817}" destId="{0D7AB524-AB5D-5D46-9C16-CF382C6A6CDB}" srcOrd="19" destOrd="0" presId="urn:microsoft.com/office/officeart/2008/layout/LinedList"/>
    <dgm:cxn modelId="{3BE1D02C-E709-1440-92E2-A27116B5242E}" type="presParOf" srcId="{0D7AB524-AB5D-5D46-9C16-CF382C6A6CDB}" destId="{0A21A3DA-2D03-744B-BAA3-B3AC84FEA7DB}" srcOrd="0" destOrd="0" presId="urn:microsoft.com/office/officeart/2008/layout/LinedList"/>
    <dgm:cxn modelId="{20634EDB-52A0-F84C-82B6-84B6B40FD8F8}" type="presParOf" srcId="{0D7AB524-AB5D-5D46-9C16-CF382C6A6CDB}" destId="{085BADAA-82B8-D242-8531-BDF1E124757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F77403-44FD-4A19-B8B8-993B19914479}"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9C21CB77-ABD3-0A40-9E81-F3A0A5FC5833}">
      <dgm:prSet custT="1"/>
      <dgm:spPr/>
      <dgm:t>
        <a:bodyPr/>
        <a:lstStyle/>
        <a:p>
          <a:pPr algn="l">
            <a:buFont typeface="+mj-lt"/>
            <a:buAutoNum type="arabicParenR"/>
          </a:pPr>
          <a:r>
            <a:rPr lang="en-US" sz="1200" dirty="0"/>
            <a:t>A. M. Alghamdi, et al., "Heart disease prediction using machine learning techniques: A survey," 2018 1st International Conference on Computer Applications &amp; Information Security (ICCAIS), 2018. </a:t>
          </a:r>
        </a:p>
      </dgm:t>
    </dgm:pt>
    <dgm:pt modelId="{F6F582D0-E1D2-F045-804A-7B9DF3643087}" type="parTrans" cxnId="{00E2A62A-A24C-514E-85AF-29E29577817E}">
      <dgm:prSet/>
      <dgm:spPr/>
      <dgm:t>
        <a:bodyPr/>
        <a:lstStyle/>
        <a:p>
          <a:endParaRPr lang="en-US"/>
        </a:p>
      </dgm:t>
    </dgm:pt>
    <dgm:pt modelId="{B25ACB15-3195-4846-8759-98E544BA75E5}" type="sibTrans" cxnId="{00E2A62A-A24C-514E-85AF-29E29577817E}">
      <dgm:prSet/>
      <dgm:spPr/>
      <dgm:t>
        <a:bodyPr/>
        <a:lstStyle/>
        <a:p>
          <a:endParaRPr lang="en-US"/>
        </a:p>
      </dgm:t>
    </dgm:pt>
    <dgm:pt modelId="{2B79BD5A-B5D7-A942-A1DE-CB7F6CFCC7E0}">
      <dgm:prSet custT="1"/>
      <dgm:spPr/>
      <dgm:t>
        <a:bodyPr/>
        <a:lstStyle/>
        <a:p>
          <a:pPr algn="l"/>
          <a:endParaRPr lang="en-US" sz="3200"/>
        </a:p>
      </dgm:t>
    </dgm:pt>
    <dgm:pt modelId="{2CC917F4-7AF0-0946-954D-B16ABEB3EAC6}" type="parTrans" cxnId="{9E5E7CDC-02B8-764D-A229-0697C54D7B9D}">
      <dgm:prSet/>
      <dgm:spPr/>
      <dgm:t>
        <a:bodyPr/>
        <a:lstStyle/>
        <a:p>
          <a:endParaRPr lang="en-US"/>
        </a:p>
      </dgm:t>
    </dgm:pt>
    <dgm:pt modelId="{4B412FE8-0067-4244-89BD-7A0FCD34ADD3}" type="sibTrans" cxnId="{9E5E7CDC-02B8-764D-A229-0697C54D7B9D}">
      <dgm:prSet/>
      <dgm:spPr/>
      <dgm:t>
        <a:bodyPr/>
        <a:lstStyle/>
        <a:p>
          <a:endParaRPr lang="en-US"/>
        </a:p>
      </dgm:t>
    </dgm:pt>
    <dgm:pt modelId="{AF78A519-A290-804B-AE7C-8E00CE2850BF}">
      <dgm:prSet custT="1"/>
      <dgm:spPr/>
      <dgm:t>
        <a:bodyPr/>
        <a:lstStyle/>
        <a:p>
          <a:pPr algn="l">
            <a:buFont typeface="+mj-lt"/>
            <a:buAutoNum type="arabicParenR"/>
          </a:pPr>
          <a:r>
            <a:rPr lang="en-US" sz="1200" dirty="0"/>
            <a:t>A. E. Taha, et al., "Machine learning techniques for coronary heart disease prediction," 2018 14th International Computer Engineering Conference (ICENCO), 2018. </a:t>
          </a:r>
        </a:p>
      </dgm:t>
    </dgm:pt>
    <dgm:pt modelId="{5622DD02-41D9-364E-A027-E2BB1B5337CE}" type="parTrans" cxnId="{AF546DEE-C3D2-A541-92FD-2D8E49774869}">
      <dgm:prSet/>
      <dgm:spPr/>
      <dgm:t>
        <a:bodyPr/>
        <a:lstStyle/>
        <a:p>
          <a:endParaRPr lang="en-US"/>
        </a:p>
      </dgm:t>
    </dgm:pt>
    <dgm:pt modelId="{B8451847-3F67-8B4A-A6E0-5649614D4CFF}" type="sibTrans" cxnId="{AF546DEE-C3D2-A541-92FD-2D8E49774869}">
      <dgm:prSet/>
      <dgm:spPr/>
      <dgm:t>
        <a:bodyPr/>
        <a:lstStyle/>
        <a:p>
          <a:endParaRPr lang="en-US"/>
        </a:p>
      </dgm:t>
    </dgm:pt>
    <dgm:pt modelId="{8A52ECC6-CD94-FA4E-ACB5-A13E488E83D4}">
      <dgm:prSet custT="1"/>
      <dgm:spPr/>
      <dgm:t>
        <a:bodyPr/>
        <a:lstStyle/>
        <a:p>
          <a:pPr algn="l"/>
          <a:endParaRPr lang="en-US" sz="3200"/>
        </a:p>
      </dgm:t>
    </dgm:pt>
    <dgm:pt modelId="{69CBF62A-11B6-3745-A38A-58F46FAE78AE}" type="parTrans" cxnId="{8086C5B8-EBCC-F44F-95BE-BF423E5C465C}">
      <dgm:prSet/>
      <dgm:spPr/>
      <dgm:t>
        <a:bodyPr/>
        <a:lstStyle/>
        <a:p>
          <a:endParaRPr lang="en-US"/>
        </a:p>
      </dgm:t>
    </dgm:pt>
    <dgm:pt modelId="{ACE9206F-09B3-4F49-9EF1-F4DD5798B8F4}" type="sibTrans" cxnId="{8086C5B8-EBCC-F44F-95BE-BF423E5C465C}">
      <dgm:prSet/>
      <dgm:spPr/>
      <dgm:t>
        <a:bodyPr/>
        <a:lstStyle/>
        <a:p>
          <a:endParaRPr lang="en-US"/>
        </a:p>
      </dgm:t>
    </dgm:pt>
    <dgm:pt modelId="{18BEEDEF-D15B-C542-A8A5-DE36C9D62D57}">
      <dgm:prSet custT="1"/>
      <dgm:spPr/>
      <dgm:t>
        <a:bodyPr/>
        <a:lstStyle/>
        <a:p>
          <a:pPr algn="l">
            <a:buFont typeface="+mj-lt"/>
            <a:buAutoNum type="arabicParenR"/>
          </a:pPr>
          <a:r>
            <a:rPr lang="en-US" sz="1200" dirty="0"/>
            <a:t>R. </a:t>
          </a:r>
          <a:r>
            <a:rPr lang="en-US" sz="1200" dirty="0" err="1"/>
            <a:t>Detrano</a:t>
          </a:r>
          <a:r>
            <a:rPr lang="en-US" sz="1200" dirty="0"/>
            <a:t>, et al., "Artificial neural networks in coronary heart disease risk assessment," 1995 17th Annual International Conference of the IEEE Engineering in Medicine and Biology Society, 1995. </a:t>
          </a:r>
        </a:p>
      </dgm:t>
    </dgm:pt>
    <dgm:pt modelId="{D0E91EA4-F482-EE41-A6CC-FC7A6E21637F}" type="parTrans" cxnId="{EB1DF60E-4E15-F844-A21E-AD69A1C56BC6}">
      <dgm:prSet/>
      <dgm:spPr/>
      <dgm:t>
        <a:bodyPr/>
        <a:lstStyle/>
        <a:p>
          <a:endParaRPr lang="en-US"/>
        </a:p>
      </dgm:t>
    </dgm:pt>
    <dgm:pt modelId="{F50830A5-B266-E644-92B3-B936A3FED4A7}" type="sibTrans" cxnId="{EB1DF60E-4E15-F844-A21E-AD69A1C56BC6}">
      <dgm:prSet/>
      <dgm:spPr/>
      <dgm:t>
        <a:bodyPr/>
        <a:lstStyle/>
        <a:p>
          <a:endParaRPr lang="en-US"/>
        </a:p>
      </dgm:t>
    </dgm:pt>
    <dgm:pt modelId="{7788CD01-B8A9-4043-9642-99B55ACC9B5C}">
      <dgm:prSet custT="1"/>
      <dgm:spPr/>
      <dgm:t>
        <a:bodyPr/>
        <a:lstStyle/>
        <a:p>
          <a:pPr algn="l"/>
          <a:endParaRPr lang="en-US" sz="3200"/>
        </a:p>
      </dgm:t>
    </dgm:pt>
    <dgm:pt modelId="{17BBBDBF-309D-8349-89B7-6FE64495C761}" type="parTrans" cxnId="{55E887C6-16B7-0842-B45C-34A8E3ADACCD}">
      <dgm:prSet/>
      <dgm:spPr/>
      <dgm:t>
        <a:bodyPr/>
        <a:lstStyle/>
        <a:p>
          <a:endParaRPr lang="en-US"/>
        </a:p>
      </dgm:t>
    </dgm:pt>
    <dgm:pt modelId="{E8D64C69-0086-9744-9153-079480C4E76E}" type="sibTrans" cxnId="{55E887C6-16B7-0842-B45C-34A8E3ADACCD}">
      <dgm:prSet/>
      <dgm:spPr/>
      <dgm:t>
        <a:bodyPr/>
        <a:lstStyle/>
        <a:p>
          <a:endParaRPr lang="en-US"/>
        </a:p>
      </dgm:t>
    </dgm:pt>
    <dgm:pt modelId="{C6184B9F-23EF-D944-AEC8-1AD631E5C73B}">
      <dgm:prSet custT="1"/>
      <dgm:spPr/>
      <dgm:t>
        <a:bodyPr/>
        <a:lstStyle/>
        <a:p>
          <a:pPr algn="l">
            <a:buFont typeface="+mj-lt"/>
            <a:buAutoNum type="arabicParenR"/>
          </a:pPr>
          <a:r>
            <a:rPr lang="en-US" sz="1200" dirty="0"/>
            <a:t>S. S. R. M. B. M. </a:t>
          </a:r>
          <a:r>
            <a:rPr lang="en-US" sz="1200" dirty="0" err="1"/>
            <a:t>Gowd</a:t>
          </a:r>
          <a:r>
            <a:rPr lang="en-US" sz="1200" dirty="0"/>
            <a:t>, et al., "Prediction of cardiovascular risk using supervised machine learning algorithms," 2019 IEEE 9th Annual Computing and Communication Workshop and Conference (CCWC), 2019. </a:t>
          </a:r>
        </a:p>
      </dgm:t>
    </dgm:pt>
    <dgm:pt modelId="{BA7A0692-E08E-6A4E-B1B0-D08E5D971D79}" type="parTrans" cxnId="{0F77A197-1C28-454C-83D2-12372E75EEFA}">
      <dgm:prSet/>
      <dgm:spPr/>
      <dgm:t>
        <a:bodyPr/>
        <a:lstStyle/>
        <a:p>
          <a:endParaRPr lang="en-US"/>
        </a:p>
      </dgm:t>
    </dgm:pt>
    <dgm:pt modelId="{C6B036A4-5BE7-3148-8A6A-1CD80E01BC29}" type="sibTrans" cxnId="{0F77A197-1C28-454C-83D2-12372E75EEFA}">
      <dgm:prSet/>
      <dgm:spPr/>
      <dgm:t>
        <a:bodyPr/>
        <a:lstStyle/>
        <a:p>
          <a:endParaRPr lang="en-US"/>
        </a:p>
      </dgm:t>
    </dgm:pt>
    <dgm:pt modelId="{56EF1057-625E-1542-9776-DB0F5583871C}">
      <dgm:prSet custT="1"/>
      <dgm:spPr/>
      <dgm:t>
        <a:bodyPr/>
        <a:lstStyle/>
        <a:p>
          <a:pPr algn="l"/>
          <a:endParaRPr lang="en-US" sz="3200"/>
        </a:p>
      </dgm:t>
    </dgm:pt>
    <dgm:pt modelId="{F154A9C3-99F5-9E43-AF6A-E9B5C8F6B1ED}" type="parTrans" cxnId="{C560C5CC-B391-D148-98EB-0032DC2CC570}">
      <dgm:prSet/>
      <dgm:spPr/>
      <dgm:t>
        <a:bodyPr/>
        <a:lstStyle/>
        <a:p>
          <a:endParaRPr lang="en-US"/>
        </a:p>
      </dgm:t>
    </dgm:pt>
    <dgm:pt modelId="{B2D90AD8-089C-F94B-A2CC-F152067DCC25}" type="sibTrans" cxnId="{C560C5CC-B391-D148-98EB-0032DC2CC570}">
      <dgm:prSet/>
      <dgm:spPr/>
      <dgm:t>
        <a:bodyPr/>
        <a:lstStyle/>
        <a:p>
          <a:endParaRPr lang="en-US"/>
        </a:p>
      </dgm:t>
    </dgm:pt>
    <dgm:pt modelId="{B39170D1-6937-0342-AC73-38A70C8E207B}">
      <dgm:prSet custT="1"/>
      <dgm:spPr/>
      <dgm:t>
        <a:bodyPr/>
        <a:lstStyle/>
        <a:p>
          <a:pPr algn="l">
            <a:buFont typeface="+mj-lt"/>
            <a:buAutoNum type="arabicParenR"/>
          </a:pPr>
          <a:r>
            <a:rPr lang="en-US" sz="1200" dirty="0"/>
            <a:t>S. R. Safavian, et al., "A comparative study of the use of decision tree and artificial neural network methods for medical diagnosis," 1990 12th Annual International Conference of the IEEE Engineering in Medicine and Biology Society, 1990. </a:t>
          </a:r>
        </a:p>
      </dgm:t>
    </dgm:pt>
    <dgm:pt modelId="{C650D1FD-5112-0040-8816-98024E0B340C}" type="parTrans" cxnId="{00471E16-A690-1643-892E-4184F709C9C0}">
      <dgm:prSet/>
      <dgm:spPr/>
      <dgm:t>
        <a:bodyPr/>
        <a:lstStyle/>
        <a:p>
          <a:endParaRPr lang="en-US"/>
        </a:p>
      </dgm:t>
    </dgm:pt>
    <dgm:pt modelId="{59FD1648-5386-9C4D-B355-B8B73D2B9276}" type="sibTrans" cxnId="{00471E16-A690-1643-892E-4184F709C9C0}">
      <dgm:prSet/>
      <dgm:spPr/>
      <dgm:t>
        <a:bodyPr/>
        <a:lstStyle/>
        <a:p>
          <a:endParaRPr lang="en-US"/>
        </a:p>
      </dgm:t>
    </dgm:pt>
    <dgm:pt modelId="{17641F75-90A5-0A44-BEA7-729476CFA2D6}">
      <dgm:prSet custT="1"/>
      <dgm:spPr/>
      <dgm:t>
        <a:bodyPr/>
        <a:lstStyle/>
        <a:p>
          <a:pPr algn="l"/>
          <a:endParaRPr lang="en-US" sz="3200"/>
        </a:p>
      </dgm:t>
    </dgm:pt>
    <dgm:pt modelId="{1104C205-834F-E14F-9188-4B671182B750}" type="parTrans" cxnId="{1AC8CABA-FDB7-444E-A0DB-DCB222B7ED74}">
      <dgm:prSet/>
      <dgm:spPr/>
      <dgm:t>
        <a:bodyPr/>
        <a:lstStyle/>
        <a:p>
          <a:endParaRPr lang="en-US"/>
        </a:p>
      </dgm:t>
    </dgm:pt>
    <dgm:pt modelId="{B24D5C2E-8D9D-F446-9248-BFCDAAC19AB6}" type="sibTrans" cxnId="{1AC8CABA-FDB7-444E-A0DB-DCB222B7ED74}">
      <dgm:prSet/>
      <dgm:spPr/>
      <dgm:t>
        <a:bodyPr/>
        <a:lstStyle/>
        <a:p>
          <a:endParaRPr lang="en-US"/>
        </a:p>
      </dgm:t>
    </dgm:pt>
    <dgm:pt modelId="{6FFCE5B0-F4CC-584B-A11E-76B00F398367}">
      <dgm:prSet custT="1"/>
      <dgm:spPr/>
      <dgm:t>
        <a:bodyPr/>
        <a:lstStyle/>
        <a:p>
          <a:pPr algn="l">
            <a:buFont typeface="+mj-lt"/>
            <a:buAutoNum type="arabicParenR"/>
          </a:pPr>
          <a:r>
            <a:rPr lang="en-US" sz="1200" dirty="0"/>
            <a:t>M. G. </a:t>
          </a:r>
          <a:r>
            <a:rPr lang="en-US" sz="1200" dirty="0" err="1"/>
            <a:t>Tsipouras</a:t>
          </a:r>
          <a:r>
            <a:rPr lang="en-US" sz="1200" dirty="0"/>
            <a:t>, et al., "An arrhythmia classification system based on the RR-interval signal," 2005 IEEE Engineering in Medicine and Biology 27th Annual Conference, 2005. </a:t>
          </a:r>
        </a:p>
      </dgm:t>
    </dgm:pt>
    <dgm:pt modelId="{74AC38A6-DCAB-3C45-884F-E2F22C4445CB}" type="parTrans" cxnId="{3F40D126-A84A-BD48-AEB1-2865858725F6}">
      <dgm:prSet/>
      <dgm:spPr/>
      <dgm:t>
        <a:bodyPr/>
        <a:lstStyle/>
        <a:p>
          <a:endParaRPr lang="en-US"/>
        </a:p>
      </dgm:t>
    </dgm:pt>
    <dgm:pt modelId="{711AFF1D-A9DC-764E-86EA-1C15BD8F212D}" type="sibTrans" cxnId="{3F40D126-A84A-BD48-AEB1-2865858725F6}">
      <dgm:prSet/>
      <dgm:spPr/>
      <dgm:t>
        <a:bodyPr/>
        <a:lstStyle/>
        <a:p>
          <a:endParaRPr lang="en-US"/>
        </a:p>
      </dgm:t>
    </dgm:pt>
    <dgm:pt modelId="{6505E9E5-AF3B-1343-95D5-E4D1278F24FF}">
      <dgm:prSet custT="1"/>
      <dgm:spPr/>
      <dgm:t>
        <a:bodyPr/>
        <a:lstStyle/>
        <a:p>
          <a:pPr algn="l"/>
          <a:endParaRPr lang="en-US" sz="3200"/>
        </a:p>
      </dgm:t>
    </dgm:pt>
    <dgm:pt modelId="{B6BF8BA3-3523-994A-B630-36296B277058}" type="parTrans" cxnId="{2E4195A4-7741-A54B-B38E-5CB093147907}">
      <dgm:prSet/>
      <dgm:spPr/>
      <dgm:t>
        <a:bodyPr/>
        <a:lstStyle/>
        <a:p>
          <a:endParaRPr lang="en-US"/>
        </a:p>
      </dgm:t>
    </dgm:pt>
    <dgm:pt modelId="{7F0D0871-04D5-4F46-91E1-B460E1511D28}" type="sibTrans" cxnId="{2E4195A4-7741-A54B-B38E-5CB093147907}">
      <dgm:prSet/>
      <dgm:spPr/>
      <dgm:t>
        <a:bodyPr/>
        <a:lstStyle/>
        <a:p>
          <a:endParaRPr lang="en-US"/>
        </a:p>
      </dgm:t>
    </dgm:pt>
    <dgm:pt modelId="{CE836884-E66B-C24D-B51E-098C70375448}">
      <dgm:prSet custT="1"/>
      <dgm:spPr/>
      <dgm:t>
        <a:bodyPr/>
        <a:lstStyle/>
        <a:p>
          <a:pPr algn="l">
            <a:buFont typeface="+mj-lt"/>
            <a:buAutoNum type="arabicParenR"/>
          </a:pPr>
          <a:r>
            <a:rPr lang="en-US" sz="1200" dirty="0"/>
            <a:t>T. Banerjee, et al., "A machine learning approach for the prediction of pulmonary hypertension," 2013 35th Annual International Conference of the IEEE Engineering in Medicine and Biology Society (EMBC), 2013. </a:t>
          </a:r>
        </a:p>
      </dgm:t>
    </dgm:pt>
    <dgm:pt modelId="{0C23A1AF-1A8B-9740-9C7E-F6814EDDC792}" type="parTrans" cxnId="{28C086AB-9547-AE46-9349-5EF28F8158CB}">
      <dgm:prSet/>
      <dgm:spPr/>
      <dgm:t>
        <a:bodyPr/>
        <a:lstStyle/>
        <a:p>
          <a:endParaRPr lang="en-US"/>
        </a:p>
      </dgm:t>
    </dgm:pt>
    <dgm:pt modelId="{87E110C7-678A-2C4A-B54E-D8CF054EC97F}" type="sibTrans" cxnId="{28C086AB-9547-AE46-9349-5EF28F8158CB}">
      <dgm:prSet/>
      <dgm:spPr/>
      <dgm:t>
        <a:bodyPr/>
        <a:lstStyle/>
        <a:p>
          <a:endParaRPr lang="en-US"/>
        </a:p>
      </dgm:t>
    </dgm:pt>
    <dgm:pt modelId="{A9B1BB37-7655-CF48-87DC-13A73BCC5B8C}">
      <dgm:prSet custT="1"/>
      <dgm:spPr/>
      <dgm:t>
        <a:bodyPr/>
        <a:lstStyle/>
        <a:p>
          <a:pPr algn="l"/>
          <a:endParaRPr lang="en-US" sz="3200"/>
        </a:p>
      </dgm:t>
    </dgm:pt>
    <dgm:pt modelId="{2B551D06-50FB-C246-BDF9-E913343C6FEB}" type="parTrans" cxnId="{EC4CEB09-56FD-8F40-A41E-B516A821AF11}">
      <dgm:prSet/>
      <dgm:spPr/>
      <dgm:t>
        <a:bodyPr/>
        <a:lstStyle/>
        <a:p>
          <a:endParaRPr lang="en-US"/>
        </a:p>
      </dgm:t>
    </dgm:pt>
    <dgm:pt modelId="{C449A92A-EE67-3C41-9E67-4A2DE56519F4}" type="sibTrans" cxnId="{EC4CEB09-56FD-8F40-A41E-B516A821AF11}">
      <dgm:prSet/>
      <dgm:spPr/>
      <dgm:t>
        <a:bodyPr/>
        <a:lstStyle/>
        <a:p>
          <a:endParaRPr lang="en-US"/>
        </a:p>
      </dgm:t>
    </dgm:pt>
    <dgm:pt modelId="{155CBE3D-8A53-6B42-9460-24AE559DAD30}">
      <dgm:prSet custT="1"/>
      <dgm:spPr/>
      <dgm:t>
        <a:bodyPr/>
        <a:lstStyle/>
        <a:p>
          <a:pPr algn="l">
            <a:buFont typeface="+mj-lt"/>
            <a:buAutoNum type="arabicParenR"/>
          </a:pPr>
          <a:r>
            <a:rPr lang="en-US" sz="1200" dirty="0"/>
            <a:t>P. Melillo, et al., "Stress detection using heart rate variability and a support vector machine classifier," 2011 Annual International Conference of the IEEE Engineering in Medicine and Biology Society, 2011. </a:t>
          </a:r>
        </a:p>
      </dgm:t>
    </dgm:pt>
    <dgm:pt modelId="{E794D0BC-EEC1-AA46-89CD-40E80C88CCEE}" type="parTrans" cxnId="{94D42B6C-D489-6E42-B50E-170DA0213677}">
      <dgm:prSet/>
      <dgm:spPr/>
      <dgm:t>
        <a:bodyPr/>
        <a:lstStyle/>
        <a:p>
          <a:endParaRPr lang="en-US"/>
        </a:p>
      </dgm:t>
    </dgm:pt>
    <dgm:pt modelId="{9559F6D6-87B2-6647-AF23-F2D9DA905F44}" type="sibTrans" cxnId="{94D42B6C-D489-6E42-B50E-170DA0213677}">
      <dgm:prSet/>
      <dgm:spPr/>
      <dgm:t>
        <a:bodyPr/>
        <a:lstStyle/>
        <a:p>
          <a:endParaRPr lang="en-US"/>
        </a:p>
      </dgm:t>
    </dgm:pt>
    <dgm:pt modelId="{C18F3682-25EE-FA46-9D3E-54B4CC163496}">
      <dgm:prSet custT="1"/>
      <dgm:spPr/>
      <dgm:t>
        <a:bodyPr/>
        <a:lstStyle/>
        <a:p>
          <a:pPr algn="l"/>
          <a:endParaRPr lang="en-US" sz="3200"/>
        </a:p>
      </dgm:t>
    </dgm:pt>
    <dgm:pt modelId="{88C43D81-6A10-3047-9255-0E9782BC3FE1}" type="parTrans" cxnId="{18A1D123-93EF-EE48-ADD2-5E91FD9CF720}">
      <dgm:prSet/>
      <dgm:spPr/>
      <dgm:t>
        <a:bodyPr/>
        <a:lstStyle/>
        <a:p>
          <a:endParaRPr lang="en-US"/>
        </a:p>
      </dgm:t>
    </dgm:pt>
    <dgm:pt modelId="{08EDF380-B409-1347-A05A-1A92895D7D10}" type="sibTrans" cxnId="{18A1D123-93EF-EE48-ADD2-5E91FD9CF720}">
      <dgm:prSet/>
      <dgm:spPr/>
      <dgm:t>
        <a:bodyPr/>
        <a:lstStyle/>
        <a:p>
          <a:endParaRPr lang="en-US"/>
        </a:p>
      </dgm:t>
    </dgm:pt>
    <dgm:pt modelId="{21CE143F-7DCD-604D-8EA7-C5D4928FED22}">
      <dgm:prSet custT="1"/>
      <dgm:spPr/>
      <dgm:t>
        <a:bodyPr/>
        <a:lstStyle/>
        <a:p>
          <a:pPr algn="l">
            <a:buFont typeface="+mj-lt"/>
            <a:buAutoNum type="arabicParenR"/>
          </a:pPr>
          <a:r>
            <a:rPr lang="en-US" sz="1200" dirty="0"/>
            <a:t>J. Wiens, et al., "A Study in Transfer Learning: Leveraging Data from Multiple Hospitals to Enhance Hospital-specific Predictions," 2014 36th Annual International Conference of the IEEE Engineering in Medicine and Biology Society, 2014. </a:t>
          </a:r>
        </a:p>
      </dgm:t>
    </dgm:pt>
    <dgm:pt modelId="{91D3EED0-2D2D-9B48-9D54-989704E1F54B}" type="parTrans" cxnId="{F99E1A79-B30E-F747-8E86-583B7DACB1C0}">
      <dgm:prSet/>
      <dgm:spPr/>
      <dgm:t>
        <a:bodyPr/>
        <a:lstStyle/>
        <a:p>
          <a:endParaRPr lang="en-US"/>
        </a:p>
      </dgm:t>
    </dgm:pt>
    <dgm:pt modelId="{EFC876C4-CFA4-AA46-A492-8E276851EF7A}" type="sibTrans" cxnId="{F99E1A79-B30E-F747-8E86-583B7DACB1C0}">
      <dgm:prSet/>
      <dgm:spPr/>
      <dgm:t>
        <a:bodyPr/>
        <a:lstStyle/>
        <a:p>
          <a:endParaRPr lang="en-US"/>
        </a:p>
      </dgm:t>
    </dgm:pt>
    <dgm:pt modelId="{EDADE7A7-FE89-EA42-AEE7-ED6BB0DC5528}">
      <dgm:prSet custT="1"/>
      <dgm:spPr/>
      <dgm:t>
        <a:bodyPr/>
        <a:lstStyle/>
        <a:p>
          <a:pPr algn="l"/>
          <a:endParaRPr lang="en-US" sz="3200"/>
        </a:p>
      </dgm:t>
    </dgm:pt>
    <dgm:pt modelId="{8E84717C-4332-BE4A-87BB-0B2148832A9D}" type="parTrans" cxnId="{6251ADD4-A3C8-5B49-AD93-9CD3A14BA454}">
      <dgm:prSet/>
      <dgm:spPr/>
      <dgm:t>
        <a:bodyPr/>
        <a:lstStyle/>
        <a:p>
          <a:endParaRPr lang="en-US"/>
        </a:p>
      </dgm:t>
    </dgm:pt>
    <dgm:pt modelId="{D289BFEE-E29B-7945-82D0-E9A212D4887D}" type="sibTrans" cxnId="{6251ADD4-A3C8-5B49-AD93-9CD3A14BA454}">
      <dgm:prSet/>
      <dgm:spPr/>
      <dgm:t>
        <a:bodyPr/>
        <a:lstStyle/>
        <a:p>
          <a:endParaRPr lang="en-US"/>
        </a:p>
      </dgm:t>
    </dgm:pt>
    <dgm:pt modelId="{9DE25867-BF3D-364C-BB85-196EBC374257}">
      <dgm:prSet custT="1"/>
      <dgm:spPr/>
      <dgm:t>
        <a:bodyPr/>
        <a:lstStyle/>
        <a:p>
          <a:pPr algn="l">
            <a:buFont typeface="+mj-lt"/>
            <a:buAutoNum type="arabicParenR"/>
          </a:pPr>
          <a:r>
            <a:rPr lang="en-US" sz="1200" dirty="0"/>
            <a:t>M. </a:t>
          </a:r>
          <a:r>
            <a:rPr lang="en-US" sz="1200" dirty="0" err="1"/>
            <a:t>Adnane</a:t>
          </a:r>
          <a:r>
            <a:rPr lang="en-US" sz="1200" dirty="0"/>
            <a:t>, et al., "Machine learning for cardiac ischemia detection using instantaneous heart rate and instantaneous respiratory rate," 2018 40th Annual International Conference of the IEEE Engineering in Medicine and Biology Society (EMBC), 2018.</a:t>
          </a:r>
        </a:p>
      </dgm:t>
    </dgm:pt>
    <dgm:pt modelId="{CB429A2C-B6EA-5546-B468-C2286595C9B5}" type="parTrans" cxnId="{9F83EAA4-53A0-284B-95CB-9B0524F05CFF}">
      <dgm:prSet/>
      <dgm:spPr/>
      <dgm:t>
        <a:bodyPr/>
        <a:lstStyle/>
        <a:p>
          <a:endParaRPr lang="en-US"/>
        </a:p>
      </dgm:t>
    </dgm:pt>
    <dgm:pt modelId="{702C38CF-694A-8F44-B56D-D6A3E70E7736}" type="sibTrans" cxnId="{9F83EAA4-53A0-284B-95CB-9B0524F05CFF}">
      <dgm:prSet/>
      <dgm:spPr/>
      <dgm:t>
        <a:bodyPr/>
        <a:lstStyle/>
        <a:p>
          <a:endParaRPr lang="en-US"/>
        </a:p>
      </dgm:t>
    </dgm:pt>
    <dgm:pt modelId="{C5AC87CE-B875-B949-816F-214029E1B8DB}" type="pres">
      <dgm:prSet presAssocID="{3FF77403-44FD-4A19-B8B8-993B19914479}" presName="linear" presStyleCnt="0">
        <dgm:presLayoutVars>
          <dgm:animLvl val="lvl"/>
          <dgm:resizeHandles val="exact"/>
        </dgm:presLayoutVars>
      </dgm:prSet>
      <dgm:spPr/>
    </dgm:pt>
    <dgm:pt modelId="{7DB93667-D921-674A-856B-277271984023}" type="pres">
      <dgm:prSet presAssocID="{9C21CB77-ABD3-0A40-9E81-F3A0A5FC5833}" presName="parentText" presStyleLbl="node1" presStyleIdx="0" presStyleCnt="10">
        <dgm:presLayoutVars>
          <dgm:chMax val="0"/>
          <dgm:bulletEnabled val="1"/>
        </dgm:presLayoutVars>
      </dgm:prSet>
      <dgm:spPr/>
    </dgm:pt>
    <dgm:pt modelId="{0175C087-4582-9B4B-A26F-51FD575C56E4}" type="pres">
      <dgm:prSet presAssocID="{9C21CB77-ABD3-0A40-9E81-F3A0A5FC5833}" presName="childText" presStyleLbl="revTx" presStyleIdx="0" presStyleCnt="9">
        <dgm:presLayoutVars>
          <dgm:bulletEnabled val="1"/>
        </dgm:presLayoutVars>
      </dgm:prSet>
      <dgm:spPr/>
    </dgm:pt>
    <dgm:pt modelId="{DFBA52E2-38BE-A74A-8CB4-8224DB0A3001}" type="pres">
      <dgm:prSet presAssocID="{AF78A519-A290-804B-AE7C-8E00CE2850BF}" presName="parentText" presStyleLbl="node1" presStyleIdx="1" presStyleCnt="10">
        <dgm:presLayoutVars>
          <dgm:chMax val="0"/>
          <dgm:bulletEnabled val="1"/>
        </dgm:presLayoutVars>
      </dgm:prSet>
      <dgm:spPr/>
    </dgm:pt>
    <dgm:pt modelId="{97043EE6-5D3B-F043-A011-3E59271D79F1}" type="pres">
      <dgm:prSet presAssocID="{AF78A519-A290-804B-AE7C-8E00CE2850BF}" presName="childText" presStyleLbl="revTx" presStyleIdx="1" presStyleCnt="9">
        <dgm:presLayoutVars>
          <dgm:bulletEnabled val="1"/>
        </dgm:presLayoutVars>
      </dgm:prSet>
      <dgm:spPr/>
    </dgm:pt>
    <dgm:pt modelId="{BAF1739F-59D9-6F4C-9904-6F9500AA18A9}" type="pres">
      <dgm:prSet presAssocID="{18BEEDEF-D15B-C542-A8A5-DE36C9D62D57}" presName="parentText" presStyleLbl="node1" presStyleIdx="2" presStyleCnt="10">
        <dgm:presLayoutVars>
          <dgm:chMax val="0"/>
          <dgm:bulletEnabled val="1"/>
        </dgm:presLayoutVars>
      </dgm:prSet>
      <dgm:spPr/>
    </dgm:pt>
    <dgm:pt modelId="{1652B040-C94E-234F-ABF4-D147C56E62DC}" type="pres">
      <dgm:prSet presAssocID="{18BEEDEF-D15B-C542-A8A5-DE36C9D62D57}" presName="childText" presStyleLbl="revTx" presStyleIdx="2" presStyleCnt="9">
        <dgm:presLayoutVars>
          <dgm:bulletEnabled val="1"/>
        </dgm:presLayoutVars>
      </dgm:prSet>
      <dgm:spPr/>
    </dgm:pt>
    <dgm:pt modelId="{F5CBD2FC-EE51-4C4D-9E13-6947B49647AA}" type="pres">
      <dgm:prSet presAssocID="{C6184B9F-23EF-D944-AEC8-1AD631E5C73B}" presName="parentText" presStyleLbl="node1" presStyleIdx="3" presStyleCnt="10">
        <dgm:presLayoutVars>
          <dgm:chMax val="0"/>
          <dgm:bulletEnabled val="1"/>
        </dgm:presLayoutVars>
      </dgm:prSet>
      <dgm:spPr/>
    </dgm:pt>
    <dgm:pt modelId="{28C1FC1A-11EE-A84D-9F09-12ADDBC159EF}" type="pres">
      <dgm:prSet presAssocID="{C6184B9F-23EF-D944-AEC8-1AD631E5C73B}" presName="childText" presStyleLbl="revTx" presStyleIdx="3" presStyleCnt="9">
        <dgm:presLayoutVars>
          <dgm:bulletEnabled val="1"/>
        </dgm:presLayoutVars>
      </dgm:prSet>
      <dgm:spPr/>
    </dgm:pt>
    <dgm:pt modelId="{011CCBDD-68BD-054A-8E03-D801894B4012}" type="pres">
      <dgm:prSet presAssocID="{B39170D1-6937-0342-AC73-38A70C8E207B}" presName="parentText" presStyleLbl="node1" presStyleIdx="4" presStyleCnt="10">
        <dgm:presLayoutVars>
          <dgm:chMax val="0"/>
          <dgm:bulletEnabled val="1"/>
        </dgm:presLayoutVars>
      </dgm:prSet>
      <dgm:spPr/>
    </dgm:pt>
    <dgm:pt modelId="{28E6DFB7-16D5-1C43-A752-AE296B28D537}" type="pres">
      <dgm:prSet presAssocID="{B39170D1-6937-0342-AC73-38A70C8E207B}" presName="childText" presStyleLbl="revTx" presStyleIdx="4" presStyleCnt="9">
        <dgm:presLayoutVars>
          <dgm:bulletEnabled val="1"/>
        </dgm:presLayoutVars>
      </dgm:prSet>
      <dgm:spPr/>
    </dgm:pt>
    <dgm:pt modelId="{4C425DB9-8053-CF49-A9B4-955A4E51CDD6}" type="pres">
      <dgm:prSet presAssocID="{6FFCE5B0-F4CC-584B-A11E-76B00F398367}" presName="parentText" presStyleLbl="node1" presStyleIdx="5" presStyleCnt="10">
        <dgm:presLayoutVars>
          <dgm:chMax val="0"/>
          <dgm:bulletEnabled val="1"/>
        </dgm:presLayoutVars>
      </dgm:prSet>
      <dgm:spPr/>
    </dgm:pt>
    <dgm:pt modelId="{BF028CBC-FC39-2D4F-9AFA-6AA7244C3CFF}" type="pres">
      <dgm:prSet presAssocID="{6FFCE5B0-F4CC-584B-A11E-76B00F398367}" presName="childText" presStyleLbl="revTx" presStyleIdx="5" presStyleCnt="9">
        <dgm:presLayoutVars>
          <dgm:bulletEnabled val="1"/>
        </dgm:presLayoutVars>
      </dgm:prSet>
      <dgm:spPr/>
    </dgm:pt>
    <dgm:pt modelId="{7A466219-FFB9-6A4F-B08B-A35CDF083619}" type="pres">
      <dgm:prSet presAssocID="{CE836884-E66B-C24D-B51E-098C70375448}" presName="parentText" presStyleLbl="node1" presStyleIdx="6" presStyleCnt="10">
        <dgm:presLayoutVars>
          <dgm:chMax val="0"/>
          <dgm:bulletEnabled val="1"/>
        </dgm:presLayoutVars>
      </dgm:prSet>
      <dgm:spPr/>
    </dgm:pt>
    <dgm:pt modelId="{CB9D31DA-D926-C94D-A5DF-47B6FCA3DAD6}" type="pres">
      <dgm:prSet presAssocID="{CE836884-E66B-C24D-B51E-098C70375448}" presName="childText" presStyleLbl="revTx" presStyleIdx="6" presStyleCnt="9">
        <dgm:presLayoutVars>
          <dgm:bulletEnabled val="1"/>
        </dgm:presLayoutVars>
      </dgm:prSet>
      <dgm:spPr/>
    </dgm:pt>
    <dgm:pt modelId="{D4B1BE12-D344-EA48-BEFA-E823A2C8F556}" type="pres">
      <dgm:prSet presAssocID="{155CBE3D-8A53-6B42-9460-24AE559DAD30}" presName="parentText" presStyleLbl="node1" presStyleIdx="7" presStyleCnt="10">
        <dgm:presLayoutVars>
          <dgm:chMax val="0"/>
          <dgm:bulletEnabled val="1"/>
        </dgm:presLayoutVars>
      </dgm:prSet>
      <dgm:spPr/>
    </dgm:pt>
    <dgm:pt modelId="{0C7021FE-3D86-7A4D-9FDC-81970F1A8E0E}" type="pres">
      <dgm:prSet presAssocID="{155CBE3D-8A53-6B42-9460-24AE559DAD30}" presName="childText" presStyleLbl="revTx" presStyleIdx="7" presStyleCnt="9">
        <dgm:presLayoutVars>
          <dgm:bulletEnabled val="1"/>
        </dgm:presLayoutVars>
      </dgm:prSet>
      <dgm:spPr/>
    </dgm:pt>
    <dgm:pt modelId="{01145DE5-A1B9-244D-AA99-F83217EA295C}" type="pres">
      <dgm:prSet presAssocID="{21CE143F-7DCD-604D-8EA7-C5D4928FED22}" presName="parentText" presStyleLbl="node1" presStyleIdx="8" presStyleCnt="10">
        <dgm:presLayoutVars>
          <dgm:chMax val="0"/>
          <dgm:bulletEnabled val="1"/>
        </dgm:presLayoutVars>
      </dgm:prSet>
      <dgm:spPr/>
    </dgm:pt>
    <dgm:pt modelId="{96C49123-F6CF-6B49-9B5F-774C74224724}" type="pres">
      <dgm:prSet presAssocID="{21CE143F-7DCD-604D-8EA7-C5D4928FED22}" presName="childText" presStyleLbl="revTx" presStyleIdx="8" presStyleCnt="9">
        <dgm:presLayoutVars>
          <dgm:bulletEnabled val="1"/>
        </dgm:presLayoutVars>
      </dgm:prSet>
      <dgm:spPr/>
    </dgm:pt>
    <dgm:pt modelId="{681F30D9-358B-0447-85EE-4749BB1FE231}" type="pres">
      <dgm:prSet presAssocID="{9DE25867-BF3D-364C-BB85-196EBC374257}" presName="parentText" presStyleLbl="node1" presStyleIdx="9" presStyleCnt="10">
        <dgm:presLayoutVars>
          <dgm:chMax val="0"/>
          <dgm:bulletEnabled val="1"/>
        </dgm:presLayoutVars>
      </dgm:prSet>
      <dgm:spPr/>
    </dgm:pt>
  </dgm:ptLst>
  <dgm:cxnLst>
    <dgm:cxn modelId="{531F8700-CD20-A142-96E0-1EBA84FD9418}" type="presOf" srcId="{21CE143F-7DCD-604D-8EA7-C5D4928FED22}" destId="{01145DE5-A1B9-244D-AA99-F83217EA295C}" srcOrd="0" destOrd="0" presId="urn:microsoft.com/office/officeart/2005/8/layout/vList2"/>
    <dgm:cxn modelId="{59597D03-856C-1B41-A4AF-AEB854E31CE2}" type="presOf" srcId="{9C21CB77-ABD3-0A40-9E81-F3A0A5FC5833}" destId="{7DB93667-D921-674A-856B-277271984023}" srcOrd="0" destOrd="0" presId="urn:microsoft.com/office/officeart/2005/8/layout/vList2"/>
    <dgm:cxn modelId="{EC4CEB09-56FD-8F40-A41E-B516A821AF11}" srcId="{CE836884-E66B-C24D-B51E-098C70375448}" destId="{A9B1BB37-7655-CF48-87DC-13A73BCC5B8C}" srcOrd="0" destOrd="0" parTransId="{2B551D06-50FB-C246-BDF9-E913343C6FEB}" sibTransId="{C449A92A-EE67-3C41-9E67-4A2DE56519F4}"/>
    <dgm:cxn modelId="{EB1DF60E-4E15-F844-A21E-AD69A1C56BC6}" srcId="{3FF77403-44FD-4A19-B8B8-993B19914479}" destId="{18BEEDEF-D15B-C542-A8A5-DE36C9D62D57}" srcOrd="2" destOrd="0" parTransId="{D0E91EA4-F482-EE41-A6CC-FC7A6E21637F}" sibTransId="{F50830A5-B266-E644-92B3-B936A3FED4A7}"/>
    <dgm:cxn modelId="{D7ADF80E-E398-0145-A735-1D8A5517574D}" type="presOf" srcId="{A9B1BB37-7655-CF48-87DC-13A73BCC5B8C}" destId="{CB9D31DA-D926-C94D-A5DF-47B6FCA3DAD6}" srcOrd="0" destOrd="0" presId="urn:microsoft.com/office/officeart/2005/8/layout/vList2"/>
    <dgm:cxn modelId="{00471E16-A690-1643-892E-4184F709C9C0}" srcId="{3FF77403-44FD-4A19-B8B8-993B19914479}" destId="{B39170D1-6937-0342-AC73-38A70C8E207B}" srcOrd="4" destOrd="0" parTransId="{C650D1FD-5112-0040-8816-98024E0B340C}" sibTransId="{59FD1648-5386-9C4D-B355-B8B73D2B9276}"/>
    <dgm:cxn modelId="{18A1D123-93EF-EE48-ADD2-5E91FD9CF720}" srcId="{155CBE3D-8A53-6B42-9460-24AE559DAD30}" destId="{C18F3682-25EE-FA46-9D3E-54B4CC163496}" srcOrd="0" destOrd="0" parTransId="{88C43D81-6A10-3047-9255-0E9782BC3FE1}" sibTransId="{08EDF380-B409-1347-A05A-1A92895D7D10}"/>
    <dgm:cxn modelId="{3F40D126-A84A-BD48-AEB1-2865858725F6}" srcId="{3FF77403-44FD-4A19-B8B8-993B19914479}" destId="{6FFCE5B0-F4CC-584B-A11E-76B00F398367}" srcOrd="5" destOrd="0" parTransId="{74AC38A6-DCAB-3C45-884F-E2F22C4445CB}" sibTransId="{711AFF1D-A9DC-764E-86EA-1C15BD8F212D}"/>
    <dgm:cxn modelId="{00E2A62A-A24C-514E-85AF-29E29577817E}" srcId="{3FF77403-44FD-4A19-B8B8-993B19914479}" destId="{9C21CB77-ABD3-0A40-9E81-F3A0A5FC5833}" srcOrd="0" destOrd="0" parTransId="{F6F582D0-E1D2-F045-804A-7B9DF3643087}" sibTransId="{B25ACB15-3195-4846-8759-98E544BA75E5}"/>
    <dgm:cxn modelId="{86F80530-181D-B54F-B7CC-D69E1DA451C5}" type="presOf" srcId="{EDADE7A7-FE89-EA42-AEE7-ED6BB0DC5528}" destId="{96C49123-F6CF-6B49-9B5F-774C74224724}" srcOrd="0" destOrd="0" presId="urn:microsoft.com/office/officeart/2005/8/layout/vList2"/>
    <dgm:cxn modelId="{94240D3E-5EDE-1949-B303-2DCF78801FCD}" type="presOf" srcId="{2B79BD5A-B5D7-A942-A1DE-CB7F6CFCC7E0}" destId="{0175C087-4582-9B4B-A26F-51FD575C56E4}" srcOrd="0" destOrd="0" presId="urn:microsoft.com/office/officeart/2005/8/layout/vList2"/>
    <dgm:cxn modelId="{B0EB0D65-03D1-1F4A-B0B1-262956083F7B}" type="presOf" srcId="{155CBE3D-8A53-6B42-9460-24AE559DAD30}" destId="{D4B1BE12-D344-EA48-BEFA-E823A2C8F556}" srcOrd="0" destOrd="0" presId="urn:microsoft.com/office/officeart/2005/8/layout/vList2"/>
    <dgm:cxn modelId="{42B11067-D9BA-7F4E-BB38-E76B6AAB9F74}" type="presOf" srcId="{C6184B9F-23EF-D944-AEC8-1AD631E5C73B}" destId="{F5CBD2FC-EE51-4C4D-9E13-6947B49647AA}" srcOrd="0" destOrd="0" presId="urn:microsoft.com/office/officeart/2005/8/layout/vList2"/>
    <dgm:cxn modelId="{94D42B6C-D489-6E42-B50E-170DA0213677}" srcId="{3FF77403-44FD-4A19-B8B8-993B19914479}" destId="{155CBE3D-8A53-6B42-9460-24AE559DAD30}" srcOrd="7" destOrd="0" parTransId="{E794D0BC-EEC1-AA46-89CD-40E80C88CCEE}" sibTransId="{9559F6D6-87B2-6647-AF23-F2D9DA905F44}"/>
    <dgm:cxn modelId="{966EAB6C-34D6-EB43-9CD3-26A77A644E04}" type="presOf" srcId="{56EF1057-625E-1542-9776-DB0F5583871C}" destId="{28C1FC1A-11EE-A84D-9F09-12ADDBC159EF}" srcOrd="0" destOrd="0" presId="urn:microsoft.com/office/officeart/2005/8/layout/vList2"/>
    <dgm:cxn modelId="{5CBBB152-6830-C940-8E49-2819E09AED45}" type="presOf" srcId="{6FFCE5B0-F4CC-584B-A11E-76B00F398367}" destId="{4C425DB9-8053-CF49-A9B4-955A4E51CDD6}" srcOrd="0" destOrd="0" presId="urn:microsoft.com/office/officeart/2005/8/layout/vList2"/>
    <dgm:cxn modelId="{3D48A474-390D-1549-B897-A886B3F3A78E}" type="presOf" srcId="{7788CD01-B8A9-4043-9642-99B55ACC9B5C}" destId="{1652B040-C94E-234F-ABF4-D147C56E62DC}" srcOrd="0" destOrd="0" presId="urn:microsoft.com/office/officeart/2005/8/layout/vList2"/>
    <dgm:cxn modelId="{EDF2E357-BC6F-EB4B-A396-B2FFA924AB74}" type="presOf" srcId="{B39170D1-6937-0342-AC73-38A70C8E207B}" destId="{011CCBDD-68BD-054A-8E03-D801894B4012}" srcOrd="0" destOrd="0" presId="urn:microsoft.com/office/officeart/2005/8/layout/vList2"/>
    <dgm:cxn modelId="{F99E1A79-B30E-F747-8E86-583B7DACB1C0}" srcId="{3FF77403-44FD-4A19-B8B8-993B19914479}" destId="{21CE143F-7DCD-604D-8EA7-C5D4928FED22}" srcOrd="8" destOrd="0" parTransId="{91D3EED0-2D2D-9B48-9D54-989704E1F54B}" sibTransId="{EFC876C4-CFA4-AA46-A492-8E276851EF7A}"/>
    <dgm:cxn modelId="{6CDE4F81-8071-9748-ABB8-FCD2EA6E14A0}" type="presOf" srcId="{6505E9E5-AF3B-1343-95D5-E4D1278F24FF}" destId="{BF028CBC-FC39-2D4F-9AFA-6AA7244C3CFF}" srcOrd="0" destOrd="0" presId="urn:microsoft.com/office/officeart/2005/8/layout/vList2"/>
    <dgm:cxn modelId="{D6FE9F82-A1F6-654C-AE32-ACCA0BE0BDEF}" type="presOf" srcId="{C18F3682-25EE-FA46-9D3E-54B4CC163496}" destId="{0C7021FE-3D86-7A4D-9FDC-81970F1A8E0E}" srcOrd="0" destOrd="0" presId="urn:microsoft.com/office/officeart/2005/8/layout/vList2"/>
    <dgm:cxn modelId="{D6809284-C110-C040-9469-6832D1DF4912}" type="presOf" srcId="{AF78A519-A290-804B-AE7C-8E00CE2850BF}" destId="{DFBA52E2-38BE-A74A-8CB4-8224DB0A3001}" srcOrd="0" destOrd="0" presId="urn:microsoft.com/office/officeart/2005/8/layout/vList2"/>
    <dgm:cxn modelId="{079CFE8C-AF67-D548-87FE-25249F3BDFDF}" type="presOf" srcId="{17641F75-90A5-0A44-BEA7-729476CFA2D6}" destId="{28E6DFB7-16D5-1C43-A752-AE296B28D537}" srcOrd="0" destOrd="0" presId="urn:microsoft.com/office/officeart/2005/8/layout/vList2"/>
    <dgm:cxn modelId="{1F470C90-9FCA-5C4E-8EE0-BA031B1830B1}" type="presOf" srcId="{9DE25867-BF3D-364C-BB85-196EBC374257}" destId="{681F30D9-358B-0447-85EE-4749BB1FE231}" srcOrd="0" destOrd="0" presId="urn:microsoft.com/office/officeart/2005/8/layout/vList2"/>
    <dgm:cxn modelId="{0F77A197-1C28-454C-83D2-12372E75EEFA}" srcId="{3FF77403-44FD-4A19-B8B8-993B19914479}" destId="{C6184B9F-23EF-D944-AEC8-1AD631E5C73B}" srcOrd="3" destOrd="0" parTransId="{BA7A0692-E08E-6A4E-B1B0-D08E5D971D79}" sibTransId="{C6B036A4-5BE7-3148-8A6A-1CD80E01BC29}"/>
    <dgm:cxn modelId="{2E4195A4-7741-A54B-B38E-5CB093147907}" srcId="{6FFCE5B0-F4CC-584B-A11E-76B00F398367}" destId="{6505E9E5-AF3B-1343-95D5-E4D1278F24FF}" srcOrd="0" destOrd="0" parTransId="{B6BF8BA3-3523-994A-B630-36296B277058}" sibTransId="{7F0D0871-04D5-4F46-91E1-B460E1511D28}"/>
    <dgm:cxn modelId="{9F83EAA4-53A0-284B-95CB-9B0524F05CFF}" srcId="{3FF77403-44FD-4A19-B8B8-993B19914479}" destId="{9DE25867-BF3D-364C-BB85-196EBC374257}" srcOrd="9" destOrd="0" parTransId="{CB429A2C-B6EA-5546-B468-C2286595C9B5}" sibTransId="{702C38CF-694A-8F44-B56D-D6A3E70E7736}"/>
    <dgm:cxn modelId="{987DC7A8-13EC-CF41-9EF6-E8B37BA8160D}" type="presOf" srcId="{3FF77403-44FD-4A19-B8B8-993B19914479}" destId="{C5AC87CE-B875-B949-816F-214029E1B8DB}" srcOrd="0" destOrd="0" presId="urn:microsoft.com/office/officeart/2005/8/layout/vList2"/>
    <dgm:cxn modelId="{28C086AB-9547-AE46-9349-5EF28F8158CB}" srcId="{3FF77403-44FD-4A19-B8B8-993B19914479}" destId="{CE836884-E66B-C24D-B51E-098C70375448}" srcOrd="6" destOrd="0" parTransId="{0C23A1AF-1A8B-9740-9C7E-F6814EDDC792}" sibTransId="{87E110C7-678A-2C4A-B54E-D8CF054EC97F}"/>
    <dgm:cxn modelId="{8086C5B8-EBCC-F44F-95BE-BF423E5C465C}" srcId="{AF78A519-A290-804B-AE7C-8E00CE2850BF}" destId="{8A52ECC6-CD94-FA4E-ACB5-A13E488E83D4}" srcOrd="0" destOrd="0" parTransId="{69CBF62A-11B6-3745-A38A-58F46FAE78AE}" sibTransId="{ACE9206F-09B3-4F49-9EF1-F4DD5798B8F4}"/>
    <dgm:cxn modelId="{1AC8CABA-FDB7-444E-A0DB-DCB222B7ED74}" srcId="{B39170D1-6937-0342-AC73-38A70C8E207B}" destId="{17641F75-90A5-0A44-BEA7-729476CFA2D6}" srcOrd="0" destOrd="0" parTransId="{1104C205-834F-E14F-9188-4B671182B750}" sibTransId="{B24D5C2E-8D9D-F446-9248-BFCDAAC19AB6}"/>
    <dgm:cxn modelId="{74E95EBF-C4BC-4640-BE18-A34BBC43A2B8}" type="presOf" srcId="{CE836884-E66B-C24D-B51E-098C70375448}" destId="{7A466219-FFB9-6A4F-B08B-A35CDF083619}" srcOrd="0" destOrd="0" presId="urn:microsoft.com/office/officeart/2005/8/layout/vList2"/>
    <dgm:cxn modelId="{55E887C6-16B7-0842-B45C-34A8E3ADACCD}" srcId="{18BEEDEF-D15B-C542-A8A5-DE36C9D62D57}" destId="{7788CD01-B8A9-4043-9642-99B55ACC9B5C}" srcOrd="0" destOrd="0" parTransId="{17BBBDBF-309D-8349-89B7-6FE64495C761}" sibTransId="{E8D64C69-0086-9744-9153-079480C4E76E}"/>
    <dgm:cxn modelId="{C560C5CC-B391-D148-98EB-0032DC2CC570}" srcId="{C6184B9F-23EF-D944-AEC8-1AD631E5C73B}" destId="{56EF1057-625E-1542-9776-DB0F5583871C}" srcOrd="0" destOrd="0" parTransId="{F154A9C3-99F5-9E43-AF6A-E9B5C8F6B1ED}" sibTransId="{B2D90AD8-089C-F94B-A2CC-F152067DCC25}"/>
    <dgm:cxn modelId="{919DE0D3-E052-5D40-BFCF-178A27011DFE}" type="presOf" srcId="{18BEEDEF-D15B-C542-A8A5-DE36C9D62D57}" destId="{BAF1739F-59D9-6F4C-9904-6F9500AA18A9}" srcOrd="0" destOrd="0" presId="urn:microsoft.com/office/officeart/2005/8/layout/vList2"/>
    <dgm:cxn modelId="{6251ADD4-A3C8-5B49-AD93-9CD3A14BA454}" srcId="{21CE143F-7DCD-604D-8EA7-C5D4928FED22}" destId="{EDADE7A7-FE89-EA42-AEE7-ED6BB0DC5528}" srcOrd="0" destOrd="0" parTransId="{8E84717C-4332-BE4A-87BB-0B2148832A9D}" sibTransId="{D289BFEE-E29B-7945-82D0-E9A212D4887D}"/>
    <dgm:cxn modelId="{9E5E7CDC-02B8-764D-A229-0697C54D7B9D}" srcId="{9C21CB77-ABD3-0A40-9E81-F3A0A5FC5833}" destId="{2B79BD5A-B5D7-A942-A1DE-CB7F6CFCC7E0}" srcOrd="0" destOrd="0" parTransId="{2CC917F4-7AF0-0946-954D-B16ABEB3EAC6}" sibTransId="{4B412FE8-0067-4244-89BD-7A0FCD34ADD3}"/>
    <dgm:cxn modelId="{AF546DEE-C3D2-A541-92FD-2D8E49774869}" srcId="{3FF77403-44FD-4A19-B8B8-993B19914479}" destId="{AF78A519-A290-804B-AE7C-8E00CE2850BF}" srcOrd="1" destOrd="0" parTransId="{5622DD02-41D9-364E-A027-E2BB1B5337CE}" sibTransId="{B8451847-3F67-8B4A-A6E0-5649614D4CFF}"/>
    <dgm:cxn modelId="{A16F5BF0-4146-F941-92F1-8EC51AFDAF0F}" type="presOf" srcId="{8A52ECC6-CD94-FA4E-ACB5-A13E488E83D4}" destId="{97043EE6-5D3B-F043-A011-3E59271D79F1}" srcOrd="0" destOrd="0" presId="urn:microsoft.com/office/officeart/2005/8/layout/vList2"/>
    <dgm:cxn modelId="{C16CE222-7368-A844-B148-696CB6B06DBD}" type="presParOf" srcId="{C5AC87CE-B875-B949-816F-214029E1B8DB}" destId="{7DB93667-D921-674A-856B-277271984023}" srcOrd="0" destOrd="0" presId="urn:microsoft.com/office/officeart/2005/8/layout/vList2"/>
    <dgm:cxn modelId="{36F89AD8-9250-DE47-BB8C-200FCA2BA080}" type="presParOf" srcId="{C5AC87CE-B875-B949-816F-214029E1B8DB}" destId="{0175C087-4582-9B4B-A26F-51FD575C56E4}" srcOrd="1" destOrd="0" presId="urn:microsoft.com/office/officeart/2005/8/layout/vList2"/>
    <dgm:cxn modelId="{F4450BA0-6DAC-CA4F-AFE5-0F0B55478559}" type="presParOf" srcId="{C5AC87CE-B875-B949-816F-214029E1B8DB}" destId="{DFBA52E2-38BE-A74A-8CB4-8224DB0A3001}" srcOrd="2" destOrd="0" presId="urn:microsoft.com/office/officeart/2005/8/layout/vList2"/>
    <dgm:cxn modelId="{70AD486C-CB07-2542-A50A-8FF85396B700}" type="presParOf" srcId="{C5AC87CE-B875-B949-816F-214029E1B8DB}" destId="{97043EE6-5D3B-F043-A011-3E59271D79F1}" srcOrd="3" destOrd="0" presId="urn:microsoft.com/office/officeart/2005/8/layout/vList2"/>
    <dgm:cxn modelId="{3FE97052-C62B-714A-A342-1F8B316AFC00}" type="presParOf" srcId="{C5AC87CE-B875-B949-816F-214029E1B8DB}" destId="{BAF1739F-59D9-6F4C-9904-6F9500AA18A9}" srcOrd="4" destOrd="0" presId="urn:microsoft.com/office/officeart/2005/8/layout/vList2"/>
    <dgm:cxn modelId="{E5A73263-758B-0D4D-B97A-B5377DD7D3EE}" type="presParOf" srcId="{C5AC87CE-B875-B949-816F-214029E1B8DB}" destId="{1652B040-C94E-234F-ABF4-D147C56E62DC}" srcOrd="5" destOrd="0" presId="urn:microsoft.com/office/officeart/2005/8/layout/vList2"/>
    <dgm:cxn modelId="{40DFC85A-B592-2448-9DD7-083AAB90C465}" type="presParOf" srcId="{C5AC87CE-B875-B949-816F-214029E1B8DB}" destId="{F5CBD2FC-EE51-4C4D-9E13-6947B49647AA}" srcOrd="6" destOrd="0" presId="urn:microsoft.com/office/officeart/2005/8/layout/vList2"/>
    <dgm:cxn modelId="{FD498809-A2EB-3D46-896A-D3B71688DD05}" type="presParOf" srcId="{C5AC87CE-B875-B949-816F-214029E1B8DB}" destId="{28C1FC1A-11EE-A84D-9F09-12ADDBC159EF}" srcOrd="7" destOrd="0" presId="urn:microsoft.com/office/officeart/2005/8/layout/vList2"/>
    <dgm:cxn modelId="{A1A0C118-98AE-7743-ACA0-CE9C732105AB}" type="presParOf" srcId="{C5AC87CE-B875-B949-816F-214029E1B8DB}" destId="{011CCBDD-68BD-054A-8E03-D801894B4012}" srcOrd="8" destOrd="0" presId="urn:microsoft.com/office/officeart/2005/8/layout/vList2"/>
    <dgm:cxn modelId="{B2B6CDAE-EF3C-6F48-B893-613654ADA813}" type="presParOf" srcId="{C5AC87CE-B875-B949-816F-214029E1B8DB}" destId="{28E6DFB7-16D5-1C43-A752-AE296B28D537}" srcOrd="9" destOrd="0" presId="urn:microsoft.com/office/officeart/2005/8/layout/vList2"/>
    <dgm:cxn modelId="{D3F4BDEC-122A-4D40-9B00-BB1E31869D9B}" type="presParOf" srcId="{C5AC87CE-B875-B949-816F-214029E1B8DB}" destId="{4C425DB9-8053-CF49-A9B4-955A4E51CDD6}" srcOrd="10" destOrd="0" presId="urn:microsoft.com/office/officeart/2005/8/layout/vList2"/>
    <dgm:cxn modelId="{4056A397-1C8A-2643-A943-58769906B809}" type="presParOf" srcId="{C5AC87CE-B875-B949-816F-214029E1B8DB}" destId="{BF028CBC-FC39-2D4F-9AFA-6AA7244C3CFF}" srcOrd="11" destOrd="0" presId="urn:microsoft.com/office/officeart/2005/8/layout/vList2"/>
    <dgm:cxn modelId="{95E4265B-5082-AE4B-A311-06B2A65B2C7F}" type="presParOf" srcId="{C5AC87CE-B875-B949-816F-214029E1B8DB}" destId="{7A466219-FFB9-6A4F-B08B-A35CDF083619}" srcOrd="12" destOrd="0" presId="urn:microsoft.com/office/officeart/2005/8/layout/vList2"/>
    <dgm:cxn modelId="{7EAEE681-BCE8-BA43-A2AB-B2DFF7388563}" type="presParOf" srcId="{C5AC87CE-B875-B949-816F-214029E1B8DB}" destId="{CB9D31DA-D926-C94D-A5DF-47B6FCA3DAD6}" srcOrd="13" destOrd="0" presId="urn:microsoft.com/office/officeart/2005/8/layout/vList2"/>
    <dgm:cxn modelId="{30179658-483A-194F-A1EF-48D0C24F1F07}" type="presParOf" srcId="{C5AC87CE-B875-B949-816F-214029E1B8DB}" destId="{D4B1BE12-D344-EA48-BEFA-E823A2C8F556}" srcOrd="14" destOrd="0" presId="urn:microsoft.com/office/officeart/2005/8/layout/vList2"/>
    <dgm:cxn modelId="{FC12718C-F062-1C4B-8F6F-66D348672938}" type="presParOf" srcId="{C5AC87CE-B875-B949-816F-214029E1B8DB}" destId="{0C7021FE-3D86-7A4D-9FDC-81970F1A8E0E}" srcOrd="15" destOrd="0" presId="urn:microsoft.com/office/officeart/2005/8/layout/vList2"/>
    <dgm:cxn modelId="{0413A6E1-34C0-3440-930B-C452E29682D1}" type="presParOf" srcId="{C5AC87CE-B875-B949-816F-214029E1B8DB}" destId="{01145DE5-A1B9-244D-AA99-F83217EA295C}" srcOrd="16" destOrd="0" presId="urn:microsoft.com/office/officeart/2005/8/layout/vList2"/>
    <dgm:cxn modelId="{C32324EB-C73B-1C4C-8516-943740550FDD}" type="presParOf" srcId="{C5AC87CE-B875-B949-816F-214029E1B8DB}" destId="{96C49123-F6CF-6B49-9B5F-774C74224724}" srcOrd="17" destOrd="0" presId="urn:microsoft.com/office/officeart/2005/8/layout/vList2"/>
    <dgm:cxn modelId="{E809B40F-58EB-974F-A5D9-33EC06F91721}" type="presParOf" srcId="{C5AC87CE-B875-B949-816F-214029E1B8DB}" destId="{681F30D9-358B-0447-85EE-4749BB1FE231}"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A0E8E-BAEF-FB4B-8509-4BC2F05566F4}">
      <dsp:nvSpPr>
        <dsp:cNvPr id="0" name=""/>
        <dsp:cNvSpPr/>
      </dsp:nvSpPr>
      <dsp:spPr>
        <a:xfrm>
          <a:off x="0" y="613"/>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80DB179-6AFE-984B-8DE4-938AEA8DE541}">
      <dsp:nvSpPr>
        <dsp:cNvPr id="0" name=""/>
        <dsp:cNvSpPr/>
      </dsp:nvSpPr>
      <dsp:spPr>
        <a:xfrm>
          <a:off x="0" y="613"/>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 S. Chatterjee, et al., "Machine learning-based prediction of heart disease," 2020 International Conference on Computer Science, Engineering and Applications (ICCSEA), 2020.</a:t>
          </a:r>
        </a:p>
      </dsp:txBody>
      <dsp:txXfrm>
        <a:off x="0" y="613"/>
        <a:ext cx="10515600" cy="502640"/>
      </dsp:txXfrm>
    </dsp:sp>
    <dsp:sp modelId="{55B7F921-CBD4-8744-B365-3267482B3BC4}">
      <dsp:nvSpPr>
        <dsp:cNvPr id="0" name=""/>
        <dsp:cNvSpPr/>
      </dsp:nvSpPr>
      <dsp:spPr>
        <a:xfrm>
          <a:off x="0" y="503254"/>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996DBAA-8FD9-BC49-B477-701D7B8AA6E4}">
      <dsp:nvSpPr>
        <dsp:cNvPr id="0" name=""/>
        <dsp:cNvSpPr/>
      </dsp:nvSpPr>
      <dsp:spPr>
        <a:xfrm>
          <a:off x="0" y="503254"/>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H. Y. Zheng, et al., "Predictive modeling of cardiovascular diseases: A review of methods, techniques, and applications," 2019 IEEE International Conference on Bioinformatics and Biomedicine (BIBM), 2019 </a:t>
          </a:r>
        </a:p>
      </dsp:txBody>
      <dsp:txXfrm>
        <a:off x="0" y="503254"/>
        <a:ext cx="10515600" cy="502640"/>
      </dsp:txXfrm>
    </dsp:sp>
    <dsp:sp modelId="{62632227-D03C-A34D-BB4F-39454AD91B49}">
      <dsp:nvSpPr>
        <dsp:cNvPr id="0" name=""/>
        <dsp:cNvSpPr/>
      </dsp:nvSpPr>
      <dsp:spPr>
        <a:xfrm>
          <a:off x="0" y="1005894"/>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8C6654-52ED-524E-976E-38545BE4189F}">
      <dsp:nvSpPr>
        <dsp:cNvPr id="0" name=""/>
        <dsp:cNvSpPr/>
      </dsp:nvSpPr>
      <dsp:spPr>
        <a:xfrm>
          <a:off x="0" y="1005894"/>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P. R. Patil, et al., "cardiovascular disease prediction using machine learning techniques: A systematic review," 2020 International Conference on Emerging Trends in Information Technology and Engineering (ic-ETITE), 2020. </a:t>
          </a:r>
        </a:p>
      </dsp:txBody>
      <dsp:txXfrm>
        <a:off x="0" y="1005894"/>
        <a:ext cx="10515600" cy="502640"/>
      </dsp:txXfrm>
    </dsp:sp>
    <dsp:sp modelId="{6C96F087-DEC0-814D-A292-24A37A30240A}">
      <dsp:nvSpPr>
        <dsp:cNvPr id="0" name=""/>
        <dsp:cNvSpPr/>
      </dsp:nvSpPr>
      <dsp:spPr>
        <a:xfrm>
          <a:off x="0" y="1508534"/>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09E870E-308E-174F-8B8E-0F4152812655}">
      <dsp:nvSpPr>
        <dsp:cNvPr id="0" name=""/>
        <dsp:cNvSpPr/>
      </dsp:nvSpPr>
      <dsp:spPr>
        <a:xfrm>
          <a:off x="0" y="1508534"/>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 V. S. S. S. Nagabhushana, et al., "A novel approach for predicting cardiovascular disease using data mining techniques," 2017 International Conference on Computer Communication and Informatics (ICCCI), 2017. </a:t>
          </a:r>
        </a:p>
      </dsp:txBody>
      <dsp:txXfrm>
        <a:off x="0" y="1508534"/>
        <a:ext cx="10515600" cy="502640"/>
      </dsp:txXfrm>
    </dsp:sp>
    <dsp:sp modelId="{091B81C5-A935-B547-A981-674E6163A8A7}">
      <dsp:nvSpPr>
        <dsp:cNvPr id="0" name=""/>
        <dsp:cNvSpPr/>
      </dsp:nvSpPr>
      <dsp:spPr>
        <a:xfrm>
          <a:off x="0" y="2011175"/>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ADD474-8FAC-F444-8D07-B86DFB5E738D}">
      <dsp:nvSpPr>
        <dsp:cNvPr id="0" name=""/>
        <dsp:cNvSpPr/>
      </dsp:nvSpPr>
      <dsp:spPr>
        <a:xfrm>
          <a:off x="0" y="2011175"/>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N. F. F. Pratiwi, et al., "heart disease prediction using deep learning," 2020 International Electronics Symposium (IES), 2020. </a:t>
          </a:r>
        </a:p>
      </dsp:txBody>
      <dsp:txXfrm>
        <a:off x="0" y="2011175"/>
        <a:ext cx="10515600" cy="502640"/>
      </dsp:txXfrm>
    </dsp:sp>
    <dsp:sp modelId="{FC89D050-692D-F74B-B6D4-F43CC7BA12C8}">
      <dsp:nvSpPr>
        <dsp:cNvPr id="0" name=""/>
        <dsp:cNvSpPr/>
      </dsp:nvSpPr>
      <dsp:spPr>
        <a:xfrm>
          <a:off x="0" y="2513815"/>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79BFE4D-E17C-3A46-B9BC-0EDB7CEF354B}">
      <dsp:nvSpPr>
        <dsp:cNvPr id="0" name=""/>
        <dsp:cNvSpPr/>
      </dsp:nvSpPr>
      <dsp:spPr>
        <a:xfrm>
          <a:off x="0" y="2513815"/>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N. G. Aydin, et al., "Machine learning-based prediction of cardiovascular disease using six different cardiovascular risk factors," 2020 28th Signal Processing and Communications Applications Conference (SIU), 2020. </a:t>
          </a:r>
        </a:p>
      </dsp:txBody>
      <dsp:txXfrm>
        <a:off x="0" y="2513815"/>
        <a:ext cx="10515600" cy="502640"/>
      </dsp:txXfrm>
    </dsp:sp>
    <dsp:sp modelId="{6ECDBDFF-720A-8A4F-A350-E6AD705FC1F1}">
      <dsp:nvSpPr>
        <dsp:cNvPr id="0" name=""/>
        <dsp:cNvSpPr/>
      </dsp:nvSpPr>
      <dsp:spPr>
        <a:xfrm>
          <a:off x="0" y="3016455"/>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45F00C-A953-434B-A2E9-7C3CCB827A13}">
      <dsp:nvSpPr>
        <dsp:cNvPr id="0" name=""/>
        <dsp:cNvSpPr/>
      </dsp:nvSpPr>
      <dsp:spPr>
        <a:xfrm>
          <a:off x="0" y="3016455"/>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 K. Singh, et al., "Prediction of cardiovascular disease using machine learning algorithms: A survey," 2020 7th International Conference on Computing for Sustainable Global Development (INDIACom), 2020. </a:t>
          </a:r>
        </a:p>
      </dsp:txBody>
      <dsp:txXfrm>
        <a:off x="0" y="3016455"/>
        <a:ext cx="10515600" cy="502640"/>
      </dsp:txXfrm>
    </dsp:sp>
    <dsp:sp modelId="{BBE8997A-95DF-9B40-B1EA-1D86EDDCFBB5}">
      <dsp:nvSpPr>
        <dsp:cNvPr id="0" name=""/>
        <dsp:cNvSpPr/>
      </dsp:nvSpPr>
      <dsp:spPr>
        <a:xfrm>
          <a:off x="0" y="3519096"/>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BC3D8F9-6310-2241-8073-7F493EDB6ABB}">
      <dsp:nvSpPr>
        <dsp:cNvPr id="0" name=""/>
        <dsp:cNvSpPr/>
      </dsp:nvSpPr>
      <dsp:spPr>
        <a:xfrm>
          <a:off x="0" y="3519096"/>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 Kumar, et al., "Prediction of heart diseases using machine learning algorithms," 2017 International Conference on Computing, Communication and Automation (ICCCA), 2017. </a:t>
          </a:r>
        </a:p>
      </dsp:txBody>
      <dsp:txXfrm>
        <a:off x="0" y="3519096"/>
        <a:ext cx="10515600" cy="502640"/>
      </dsp:txXfrm>
    </dsp:sp>
    <dsp:sp modelId="{D8537312-CB02-944A-B7C3-6FB0AE2F013D}">
      <dsp:nvSpPr>
        <dsp:cNvPr id="0" name=""/>
        <dsp:cNvSpPr/>
      </dsp:nvSpPr>
      <dsp:spPr>
        <a:xfrm>
          <a:off x="0" y="4021736"/>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BE9065C-9B83-3841-BE0F-5FA07D1385EB}">
      <dsp:nvSpPr>
        <dsp:cNvPr id="0" name=""/>
        <dsp:cNvSpPr/>
      </dsp:nvSpPr>
      <dsp:spPr>
        <a:xfrm>
          <a:off x="0" y="4021736"/>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D. Dua, et al., "Machine Learning Techniques for Heart Disease Prediction: A Comparative Study," 2020 10th International Conference on Cloud Computing, Data Science &amp; Engineering (Confluence), 2020. </a:t>
          </a:r>
        </a:p>
      </dsp:txBody>
      <dsp:txXfrm>
        <a:off x="0" y="4021736"/>
        <a:ext cx="10515600" cy="502640"/>
      </dsp:txXfrm>
    </dsp:sp>
    <dsp:sp modelId="{E0B19F83-D86E-C944-8716-E21F8AF64C7D}">
      <dsp:nvSpPr>
        <dsp:cNvPr id="0" name=""/>
        <dsp:cNvSpPr/>
      </dsp:nvSpPr>
      <dsp:spPr>
        <a:xfrm>
          <a:off x="0" y="4524376"/>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A21A3DA-2D03-744B-BAA3-B3AC84FEA7DB}">
      <dsp:nvSpPr>
        <dsp:cNvPr id="0" name=""/>
        <dsp:cNvSpPr/>
      </dsp:nvSpPr>
      <dsp:spPr>
        <a:xfrm>
          <a:off x="0" y="4524376"/>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H. S. Dhaliwal, et al., "Heart disease prediction using machine learning: A comparative analysis," 2020 7th International Conference on Signal Processing and Integrated Networks (SPIN), 2020. </a:t>
          </a:r>
        </a:p>
      </dsp:txBody>
      <dsp:txXfrm>
        <a:off x="0" y="4524376"/>
        <a:ext cx="10515600" cy="502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93667-D921-674A-856B-277271984023}">
      <dsp:nvSpPr>
        <dsp:cNvPr id="0" name=""/>
        <dsp:cNvSpPr/>
      </dsp:nvSpPr>
      <dsp:spPr>
        <a:xfrm>
          <a:off x="0" y="2506"/>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A. M. Alghamdi, et al., "Heart disease prediction using machine learning techniques: A survey," 2018 1st International Conference on Computer Applications &amp; Information Security (ICCAIS), 2018. </a:t>
          </a:r>
        </a:p>
      </dsp:txBody>
      <dsp:txXfrm>
        <a:off x="21222" y="23728"/>
        <a:ext cx="10473156" cy="392284"/>
      </dsp:txXfrm>
    </dsp:sp>
    <dsp:sp modelId="{0175C087-4582-9B4B-A26F-51FD575C56E4}">
      <dsp:nvSpPr>
        <dsp:cNvPr id="0" name=""/>
        <dsp:cNvSpPr/>
      </dsp:nvSpPr>
      <dsp:spPr>
        <a:xfrm>
          <a:off x="0" y="437234"/>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437234"/>
        <a:ext cx="10515600" cy="75037"/>
      </dsp:txXfrm>
    </dsp:sp>
    <dsp:sp modelId="{DFBA52E2-38BE-A74A-8CB4-8224DB0A3001}">
      <dsp:nvSpPr>
        <dsp:cNvPr id="0" name=""/>
        <dsp:cNvSpPr/>
      </dsp:nvSpPr>
      <dsp:spPr>
        <a:xfrm>
          <a:off x="0" y="512271"/>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A. E. Taha, et al., "Machine learning techniques for coronary heart disease prediction," 2018 14th International Computer Engineering Conference (ICENCO), 2018. </a:t>
          </a:r>
        </a:p>
      </dsp:txBody>
      <dsp:txXfrm>
        <a:off x="21222" y="533493"/>
        <a:ext cx="10473156" cy="392284"/>
      </dsp:txXfrm>
    </dsp:sp>
    <dsp:sp modelId="{97043EE6-5D3B-F043-A011-3E59271D79F1}">
      <dsp:nvSpPr>
        <dsp:cNvPr id="0" name=""/>
        <dsp:cNvSpPr/>
      </dsp:nvSpPr>
      <dsp:spPr>
        <a:xfrm>
          <a:off x="0" y="946999"/>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946999"/>
        <a:ext cx="10515600" cy="75037"/>
      </dsp:txXfrm>
    </dsp:sp>
    <dsp:sp modelId="{BAF1739F-59D9-6F4C-9904-6F9500AA18A9}">
      <dsp:nvSpPr>
        <dsp:cNvPr id="0" name=""/>
        <dsp:cNvSpPr/>
      </dsp:nvSpPr>
      <dsp:spPr>
        <a:xfrm>
          <a:off x="0" y="1022037"/>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R. </a:t>
          </a:r>
          <a:r>
            <a:rPr lang="en-US" sz="1200" kern="1200" dirty="0" err="1"/>
            <a:t>Detrano</a:t>
          </a:r>
          <a:r>
            <a:rPr lang="en-US" sz="1200" kern="1200" dirty="0"/>
            <a:t>, et al., "Artificial neural networks in coronary heart disease risk assessment," 1995 17th Annual International Conference of the IEEE Engineering in Medicine and Biology Society, 1995. </a:t>
          </a:r>
        </a:p>
      </dsp:txBody>
      <dsp:txXfrm>
        <a:off x="21222" y="1043259"/>
        <a:ext cx="10473156" cy="392284"/>
      </dsp:txXfrm>
    </dsp:sp>
    <dsp:sp modelId="{1652B040-C94E-234F-ABF4-D147C56E62DC}">
      <dsp:nvSpPr>
        <dsp:cNvPr id="0" name=""/>
        <dsp:cNvSpPr/>
      </dsp:nvSpPr>
      <dsp:spPr>
        <a:xfrm>
          <a:off x="0" y="1456765"/>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1456765"/>
        <a:ext cx="10515600" cy="75037"/>
      </dsp:txXfrm>
    </dsp:sp>
    <dsp:sp modelId="{F5CBD2FC-EE51-4C4D-9E13-6947B49647AA}">
      <dsp:nvSpPr>
        <dsp:cNvPr id="0" name=""/>
        <dsp:cNvSpPr/>
      </dsp:nvSpPr>
      <dsp:spPr>
        <a:xfrm>
          <a:off x="0" y="1531803"/>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S. S. R. M. B. M. </a:t>
          </a:r>
          <a:r>
            <a:rPr lang="en-US" sz="1200" kern="1200" dirty="0" err="1"/>
            <a:t>Gowd</a:t>
          </a:r>
          <a:r>
            <a:rPr lang="en-US" sz="1200" kern="1200" dirty="0"/>
            <a:t>, et al., "Prediction of cardiovascular risk using supervised machine learning algorithms," 2019 IEEE 9th Annual Computing and Communication Workshop and Conference (CCWC), 2019. </a:t>
          </a:r>
        </a:p>
      </dsp:txBody>
      <dsp:txXfrm>
        <a:off x="21222" y="1553025"/>
        <a:ext cx="10473156" cy="392284"/>
      </dsp:txXfrm>
    </dsp:sp>
    <dsp:sp modelId="{28C1FC1A-11EE-A84D-9F09-12ADDBC159EF}">
      <dsp:nvSpPr>
        <dsp:cNvPr id="0" name=""/>
        <dsp:cNvSpPr/>
      </dsp:nvSpPr>
      <dsp:spPr>
        <a:xfrm>
          <a:off x="0" y="1966531"/>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1966531"/>
        <a:ext cx="10515600" cy="75037"/>
      </dsp:txXfrm>
    </dsp:sp>
    <dsp:sp modelId="{011CCBDD-68BD-054A-8E03-D801894B4012}">
      <dsp:nvSpPr>
        <dsp:cNvPr id="0" name=""/>
        <dsp:cNvSpPr/>
      </dsp:nvSpPr>
      <dsp:spPr>
        <a:xfrm>
          <a:off x="0" y="2041568"/>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S. R. Safavian, et al., "A comparative study of the use of decision tree and artificial neural network methods for medical diagnosis," 1990 12th Annual International Conference of the IEEE Engineering in Medicine and Biology Society, 1990. </a:t>
          </a:r>
        </a:p>
      </dsp:txBody>
      <dsp:txXfrm>
        <a:off x="21222" y="2062790"/>
        <a:ext cx="10473156" cy="392284"/>
      </dsp:txXfrm>
    </dsp:sp>
    <dsp:sp modelId="{28E6DFB7-16D5-1C43-A752-AE296B28D537}">
      <dsp:nvSpPr>
        <dsp:cNvPr id="0" name=""/>
        <dsp:cNvSpPr/>
      </dsp:nvSpPr>
      <dsp:spPr>
        <a:xfrm>
          <a:off x="0" y="2476296"/>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2476296"/>
        <a:ext cx="10515600" cy="75037"/>
      </dsp:txXfrm>
    </dsp:sp>
    <dsp:sp modelId="{4C425DB9-8053-CF49-A9B4-955A4E51CDD6}">
      <dsp:nvSpPr>
        <dsp:cNvPr id="0" name=""/>
        <dsp:cNvSpPr/>
      </dsp:nvSpPr>
      <dsp:spPr>
        <a:xfrm>
          <a:off x="0" y="2551334"/>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M. G. </a:t>
          </a:r>
          <a:r>
            <a:rPr lang="en-US" sz="1200" kern="1200" dirty="0" err="1"/>
            <a:t>Tsipouras</a:t>
          </a:r>
          <a:r>
            <a:rPr lang="en-US" sz="1200" kern="1200" dirty="0"/>
            <a:t>, et al., "An arrhythmia classification system based on the RR-interval signal," 2005 IEEE Engineering in Medicine and Biology 27th Annual Conference, 2005. </a:t>
          </a:r>
        </a:p>
      </dsp:txBody>
      <dsp:txXfrm>
        <a:off x="21222" y="2572556"/>
        <a:ext cx="10473156" cy="392284"/>
      </dsp:txXfrm>
    </dsp:sp>
    <dsp:sp modelId="{BF028CBC-FC39-2D4F-9AFA-6AA7244C3CFF}">
      <dsp:nvSpPr>
        <dsp:cNvPr id="0" name=""/>
        <dsp:cNvSpPr/>
      </dsp:nvSpPr>
      <dsp:spPr>
        <a:xfrm>
          <a:off x="0" y="2986062"/>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2986062"/>
        <a:ext cx="10515600" cy="75037"/>
      </dsp:txXfrm>
    </dsp:sp>
    <dsp:sp modelId="{7A466219-FFB9-6A4F-B08B-A35CDF083619}">
      <dsp:nvSpPr>
        <dsp:cNvPr id="0" name=""/>
        <dsp:cNvSpPr/>
      </dsp:nvSpPr>
      <dsp:spPr>
        <a:xfrm>
          <a:off x="0" y="3061099"/>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T. Banerjee, et al., "A machine learning approach for the prediction of pulmonary hypertension," 2013 35th Annual International Conference of the IEEE Engineering in Medicine and Biology Society (EMBC), 2013. </a:t>
          </a:r>
        </a:p>
      </dsp:txBody>
      <dsp:txXfrm>
        <a:off x="21222" y="3082321"/>
        <a:ext cx="10473156" cy="392284"/>
      </dsp:txXfrm>
    </dsp:sp>
    <dsp:sp modelId="{CB9D31DA-D926-C94D-A5DF-47B6FCA3DAD6}">
      <dsp:nvSpPr>
        <dsp:cNvPr id="0" name=""/>
        <dsp:cNvSpPr/>
      </dsp:nvSpPr>
      <dsp:spPr>
        <a:xfrm>
          <a:off x="0" y="3495828"/>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3495828"/>
        <a:ext cx="10515600" cy="75037"/>
      </dsp:txXfrm>
    </dsp:sp>
    <dsp:sp modelId="{D4B1BE12-D344-EA48-BEFA-E823A2C8F556}">
      <dsp:nvSpPr>
        <dsp:cNvPr id="0" name=""/>
        <dsp:cNvSpPr/>
      </dsp:nvSpPr>
      <dsp:spPr>
        <a:xfrm>
          <a:off x="0" y="3570865"/>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P. Melillo, et al., "Stress detection using heart rate variability and a support vector machine classifier," 2011 Annual International Conference of the IEEE Engineering in Medicine and Biology Society, 2011. </a:t>
          </a:r>
        </a:p>
      </dsp:txBody>
      <dsp:txXfrm>
        <a:off x="21222" y="3592087"/>
        <a:ext cx="10473156" cy="392284"/>
      </dsp:txXfrm>
    </dsp:sp>
    <dsp:sp modelId="{0C7021FE-3D86-7A4D-9FDC-81970F1A8E0E}">
      <dsp:nvSpPr>
        <dsp:cNvPr id="0" name=""/>
        <dsp:cNvSpPr/>
      </dsp:nvSpPr>
      <dsp:spPr>
        <a:xfrm>
          <a:off x="0" y="4005593"/>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4005593"/>
        <a:ext cx="10515600" cy="75037"/>
      </dsp:txXfrm>
    </dsp:sp>
    <dsp:sp modelId="{01145DE5-A1B9-244D-AA99-F83217EA295C}">
      <dsp:nvSpPr>
        <dsp:cNvPr id="0" name=""/>
        <dsp:cNvSpPr/>
      </dsp:nvSpPr>
      <dsp:spPr>
        <a:xfrm>
          <a:off x="0" y="4080631"/>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J. Wiens, et al., "A Study in Transfer Learning: Leveraging Data from Multiple Hospitals to Enhance Hospital-specific Predictions," 2014 36th Annual International Conference of the IEEE Engineering in Medicine and Biology Society, 2014. </a:t>
          </a:r>
        </a:p>
      </dsp:txBody>
      <dsp:txXfrm>
        <a:off x="21222" y="4101853"/>
        <a:ext cx="10473156" cy="392284"/>
      </dsp:txXfrm>
    </dsp:sp>
    <dsp:sp modelId="{96C49123-F6CF-6B49-9B5F-774C74224724}">
      <dsp:nvSpPr>
        <dsp:cNvPr id="0" name=""/>
        <dsp:cNvSpPr/>
      </dsp:nvSpPr>
      <dsp:spPr>
        <a:xfrm>
          <a:off x="0" y="4515359"/>
          <a:ext cx="10515600" cy="75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4515359"/>
        <a:ext cx="10515600" cy="75037"/>
      </dsp:txXfrm>
    </dsp:sp>
    <dsp:sp modelId="{681F30D9-358B-0447-85EE-4749BB1FE231}">
      <dsp:nvSpPr>
        <dsp:cNvPr id="0" name=""/>
        <dsp:cNvSpPr/>
      </dsp:nvSpPr>
      <dsp:spPr>
        <a:xfrm>
          <a:off x="0" y="4590396"/>
          <a:ext cx="10515600" cy="434728"/>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M. </a:t>
          </a:r>
          <a:r>
            <a:rPr lang="en-US" sz="1200" kern="1200" dirty="0" err="1"/>
            <a:t>Adnane</a:t>
          </a:r>
          <a:r>
            <a:rPr lang="en-US" sz="1200" kern="1200" dirty="0"/>
            <a:t>, et al., "Machine learning for cardiac ischemia detection using instantaneous heart rate and instantaneous respiratory rate," 2018 40th Annual International Conference of the IEEE Engineering in Medicine and Biology Society (EMBC), 2018.</a:t>
          </a:r>
        </a:p>
      </dsp:txBody>
      <dsp:txXfrm>
        <a:off x="21222" y="4611618"/>
        <a:ext cx="10473156" cy="3922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6A86-8ED2-10A7-0B6E-63F6B3541A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29D42C-E8B9-225D-6DCF-338A35C2AA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124A0-DEEE-7D58-7622-03D09E2D3920}"/>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5" name="Footer Placeholder 4">
            <a:extLst>
              <a:ext uri="{FF2B5EF4-FFF2-40B4-BE49-F238E27FC236}">
                <a16:creationId xmlns:a16="http://schemas.microsoft.com/office/drawing/2014/main" id="{E30A4093-B928-3E6A-49B8-35C6D4260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B8D1D-7D85-F511-AC63-1A824DBF8D00}"/>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397288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DD60D-F5DD-44A0-8FCF-1C51CA5CAD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816866-E5E4-CF7B-56AB-A76890E055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0687B-7B7B-8079-21A6-C4B67511D0FC}"/>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5" name="Footer Placeholder 4">
            <a:extLst>
              <a:ext uri="{FF2B5EF4-FFF2-40B4-BE49-F238E27FC236}">
                <a16:creationId xmlns:a16="http://schemas.microsoft.com/office/drawing/2014/main" id="{887780F6-1DA9-3117-8430-AB9C5F5E0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AD884-B4B4-36BA-826D-7A83F93AD515}"/>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99232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D462C0-0C1F-3B2A-141E-DD17AB80C7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F5DD8F-903E-9E92-6322-1639DFCB8D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EC4EC-DFF1-3B1F-722C-AA388CE41871}"/>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5" name="Footer Placeholder 4">
            <a:extLst>
              <a:ext uri="{FF2B5EF4-FFF2-40B4-BE49-F238E27FC236}">
                <a16:creationId xmlns:a16="http://schemas.microsoft.com/office/drawing/2014/main" id="{08B2D6B1-D78B-1DDB-6710-5F0E432FC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26163-1EBB-360E-ED8A-CEBD77F0983E}"/>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94282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8018-D503-61C5-16F0-3A8923542F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38F14-1D47-77A6-C6E2-FBE5D90A22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0743D-7C8B-049F-D1C0-5A15EF7EFB1F}"/>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5" name="Footer Placeholder 4">
            <a:extLst>
              <a:ext uri="{FF2B5EF4-FFF2-40B4-BE49-F238E27FC236}">
                <a16:creationId xmlns:a16="http://schemas.microsoft.com/office/drawing/2014/main" id="{732B7ECF-4BCC-2B62-9E1A-8CFACD20B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E3529-EC3A-089C-DEA2-BCBDE3B3A7CA}"/>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4495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1F97-3E47-2D21-BC2E-5EB29137D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929854-5595-4CE7-AE2F-7F4815EE69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F30A4-8751-EFE2-507E-D53D3D8286E2}"/>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5" name="Footer Placeholder 4">
            <a:extLst>
              <a:ext uri="{FF2B5EF4-FFF2-40B4-BE49-F238E27FC236}">
                <a16:creationId xmlns:a16="http://schemas.microsoft.com/office/drawing/2014/main" id="{3590FADE-9D15-110F-7CA6-A414F19CB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80DE8-24A6-EF85-A351-A630D16F19C0}"/>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22235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344C-AAAD-292C-BCA5-E5B26BAF73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547EF-68D2-53AB-9BF6-72E22583FF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3B8C6A-5DFF-AD0D-B167-7597B39517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384EB4-A933-ACAD-14D8-9100CCFEB6E6}"/>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6" name="Footer Placeholder 5">
            <a:extLst>
              <a:ext uri="{FF2B5EF4-FFF2-40B4-BE49-F238E27FC236}">
                <a16:creationId xmlns:a16="http://schemas.microsoft.com/office/drawing/2014/main" id="{F6A4DE4C-2473-0E4E-0428-48E1C65950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21353-ED53-F655-8A55-6758C05DE3EB}"/>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88434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825E-2774-6244-25CB-578DF6C69C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3BB80E-16FE-5F4C-4135-F1D37C860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1BBC2A-8781-7243-EB25-55FBE5B249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CA5BB5-ED16-E2C9-0AD5-4CEA4068E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28557-0A1D-D5DF-C8C6-9FFE1FB2D3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0FBD9B-92C3-9F91-AE34-738C416751E7}"/>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8" name="Footer Placeholder 7">
            <a:extLst>
              <a:ext uri="{FF2B5EF4-FFF2-40B4-BE49-F238E27FC236}">
                <a16:creationId xmlns:a16="http://schemas.microsoft.com/office/drawing/2014/main" id="{86F712AC-B3DF-384D-C3AD-8096D7009A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034DD1-C44C-1338-A339-B71A5F361874}"/>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2882259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5AA3-4058-9A03-53D5-9A9F33DD22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F2016B-697C-80FB-8F95-A4DD06108C8E}"/>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4" name="Footer Placeholder 3">
            <a:extLst>
              <a:ext uri="{FF2B5EF4-FFF2-40B4-BE49-F238E27FC236}">
                <a16:creationId xmlns:a16="http://schemas.microsoft.com/office/drawing/2014/main" id="{A1070F77-1F81-2BBF-4264-5F62EB98AE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A2EFD8-A546-65F4-B085-F675DB5802E5}"/>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32121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E248F-E4FE-ED41-7E9F-E8B5D297C88E}"/>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3" name="Footer Placeholder 2">
            <a:extLst>
              <a:ext uri="{FF2B5EF4-FFF2-40B4-BE49-F238E27FC236}">
                <a16:creationId xmlns:a16="http://schemas.microsoft.com/office/drawing/2014/main" id="{D6244ED1-A331-CFEE-9812-2D05C563C4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3A5792-64A2-6AFB-4B6E-175487829AA0}"/>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9483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8B58-778C-A0E3-A055-AA526CAF4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1DDA99-C2C5-E15C-677F-4F99C4AC1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9DE511-B889-E59C-F21D-778B9E9BD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316556-43B5-7CD5-0DC8-3CE0E954CB0D}"/>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6" name="Footer Placeholder 5">
            <a:extLst>
              <a:ext uri="{FF2B5EF4-FFF2-40B4-BE49-F238E27FC236}">
                <a16:creationId xmlns:a16="http://schemas.microsoft.com/office/drawing/2014/main" id="{FB444F41-0F78-6C16-15B2-758AA1614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C34433-B3B9-F5BB-61B6-3FB41A7A6D4B}"/>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58039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B4B7-D617-C19C-B66D-E5697B2B2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A722B6-2931-CC77-FFEA-D485DC6571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FAABC4-1C65-C299-0625-60FA1F949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6FE33-06F2-2A41-E2C5-734F1A42D4FE}"/>
              </a:ext>
            </a:extLst>
          </p:cNvPr>
          <p:cNvSpPr>
            <a:spLocks noGrp="1"/>
          </p:cNvSpPr>
          <p:nvPr>
            <p:ph type="dt" sz="half" idx="10"/>
          </p:nvPr>
        </p:nvSpPr>
        <p:spPr/>
        <p:txBody>
          <a:bodyPr/>
          <a:lstStyle/>
          <a:p>
            <a:fld id="{07657215-FB67-8242-9861-9585FC657A8E}" type="datetimeFigureOut">
              <a:rPr lang="en-US" smtClean="0"/>
              <a:t>4/28/2023</a:t>
            </a:fld>
            <a:endParaRPr lang="en-US"/>
          </a:p>
        </p:txBody>
      </p:sp>
      <p:sp>
        <p:nvSpPr>
          <p:cNvPr id="6" name="Footer Placeholder 5">
            <a:extLst>
              <a:ext uri="{FF2B5EF4-FFF2-40B4-BE49-F238E27FC236}">
                <a16:creationId xmlns:a16="http://schemas.microsoft.com/office/drawing/2014/main" id="{B9E1C80F-F1FD-B728-8576-80233409F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722128-E345-14DF-5BA7-D6FBF45A3F76}"/>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99128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6F591-CAEE-EEEF-428C-C15D7DFA4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74224-1039-73D5-D711-A061F461B0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4E277-86F5-08ED-236F-4C48D4F9A7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57215-FB67-8242-9861-9585FC657A8E}" type="datetimeFigureOut">
              <a:rPr lang="en-US" smtClean="0"/>
              <a:t>4/28/2023</a:t>
            </a:fld>
            <a:endParaRPr lang="en-US"/>
          </a:p>
        </p:txBody>
      </p:sp>
      <p:sp>
        <p:nvSpPr>
          <p:cNvPr id="5" name="Footer Placeholder 4">
            <a:extLst>
              <a:ext uri="{FF2B5EF4-FFF2-40B4-BE49-F238E27FC236}">
                <a16:creationId xmlns:a16="http://schemas.microsoft.com/office/drawing/2014/main" id="{88518E82-F698-2B89-4AA2-7E17CA7ED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EEE0C6-4D7D-ED3D-09C9-8059180CF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ADAAE-4410-7D4E-B4FD-82A6B0E492EE}" type="slidenum">
              <a:rPr lang="en-US" smtClean="0"/>
              <a:t>‹#›</a:t>
            </a:fld>
            <a:endParaRPr lang="en-US"/>
          </a:p>
        </p:txBody>
      </p:sp>
    </p:spTree>
    <p:extLst>
      <p:ext uri="{BB962C8B-B14F-4D97-AF65-F5344CB8AC3E}">
        <p14:creationId xmlns:p14="http://schemas.microsoft.com/office/powerpoint/2010/main" val="3022959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A3C11E0D-5EAE-E2A3-CF86-21EF70B8A8E7}"/>
              </a:ext>
            </a:extLst>
          </p:cNvPr>
          <p:cNvPicPr>
            <a:picLocks noChangeAspect="1"/>
          </p:cNvPicPr>
          <p:nvPr/>
        </p:nvPicPr>
        <p:blipFill rotWithShape="1">
          <a:blip r:embed="rId2">
            <a:alphaModFix amt="50000"/>
          </a:blip>
          <a:srcRect t="29687"/>
          <a:stretch/>
        </p:blipFill>
        <p:spPr>
          <a:xfrm>
            <a:off x="20" y="1"/>
            <a:ext cx="12191980" cy="6857999"/>
          </a:xfrm>
          <a:prstGeom prst="rect">
            <a:avLst/>
          </a:prstGeom>
        </p:spPr>
      </p:pic>
      <p:sp>
        <p:nvSpPr>
          <p:cNvPr id="2" name="Title 1">
            <a:extLst>
              <a:ext uri="{FF2B5EF4-FFF2-40B4-BE49-F238E27FC236}">
                <a16:creationId xmlns:a16="http://schemas.microsoft.com/office/drawing/2014/main" id="{654224E8-49E8-0A28-7044-EB80CBA0F85F}"/>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5100" dirty="0">
                <a:solidFill>
                  <a:srgbClr val="FFFFFF"/>
                </a:solidFill>
              </a:rPr>
              <a:t>Machine Learning Approaches for Cardiovascular Disease Prediction: A Comprehensive Analysis</a:t>
            </a:r>
          </a:p>
        </p:txBody>
      </p:sp>
    </p:spTree>
    <p:extLst>
      <p:ext uri="{BB962C8B-B14F-4D97-AF65-F5344CB8AC3E}">
        <p14:creationId xmlns:p14="http://schemas.microsoft.com/office/powerpoint/2010/main" val="8083613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6" name="Rectangle 40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8" name="Picture 398" descr="Sheep in bubbles">
            <a:extLst>
              <a:ext uri="{FF2B5EF4-FFF2-40B4-BE49-F238E27FC236}">
                <a16:creationId xmlns:a16="http://schemas.microsoft.com/office/drawing/2014/main" id="{9D04CAD6-3FE7-0569-2897-7E0DFFA4B68B}"/>
              </a:ext>
            </a:extLst>
          </p:cNvPr>
          <p:cNvPicPr>
            <a:picLocks noChangeAspect="1"/>
          </p:cNvPicPr>
          <p:nvPr/>
        </p:nvPicPr>
        <p:blipFill rotWithShape="1">
          <a:blip r:embed="rId2"/>
          <a:srcRect r="11521" b="1"/>
          <a:stretch/>
        </p:blipFill>
        <p:spPr>
          <a:xfrm>
            <a:off x="3523488" y="10"/>
            <a:ext cx="8668512" cy="6857990"/>
          </a:xfrm>
          <a:prstGeom prst="rect">
            <a:avLst/>
          </a:prstGeom>
        </p:spPr>
      </p:pic>
      <p:sp>
        <p:nvSpPr>
          <p:cNvPr id="405" name="Rectangle 40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371094" y="1161288"/>
            <a:ext cx="3438144" cy="1124712"/>
          </a:xfrm>
        </p:spPr>
        <p:txBody>
          <a:bodyPr anchor="b">
            <a:normAutofit/>
          </a:bodyPr>
          <a:lstStyle/>
          <a:p>
            <a:r>
              <a:rPr lang="en-US" sz="2800"/>
              <a:t>Results/Simulations</a:t>
            </a:r>
          </a:p>
        </p:txBody>
      </p:sp>
      <p:sp>
        <p:nvSpPr>
          <p:cNvPr id="407" name="Rectangle 40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9" name="Rectangle 40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3334FF79-673D-DD21-3B5D-1D104CB9A0F3}"/>
              </a:ext>
            </a:extLst>
          </p:cNvPr>
          <p:cNvPicPr>
            <a:picLocks noGrp="1"/>
          </p:cNvPicPr>
          <p:nvPr>
            <p:ph idx="1"/>
          </p:nvPr>
        </p:nvPicPr>
        <p:blipFill>
          <a:blip r:embed="rId3"/>
          <a:stretch/>
        </p:blipFill>
        <p:spPr>
          <a:xfrm>
            <a:off x="3036887" y="2938072"/>
            <a:ext cx="6019800" cy="2758640"/>
          </a:xfrm>
          <a:prstGeom prst="rect">
            <a:avLst/>
          </a:prstGeom>
          <a:ln>
            <a:noFill/>
          </a:ln>
        </p:spPr>
      </p:pic>
    </p:spTree>
    <p:extLst>
      <p:ext uri="{BB962C8B-B14F-4D97-AF65-F5344CB8AC3E}">
        <p14:creationId xmlns:p14="http://schemas.microsoft.com/office/powerpoint/2010/main" val="2775899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6" name="Rectangle 40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8" name="Picture 398" descr="Sheep in bubbles">
            <a:extLst>
              <a:ext uri="{FF2B5EF4-FFF2-40B4-BE49-F238E27FC236}">
                <a16:creationId xmlns:a16="http://schemas.microsoft.com/office/drawing/2014/main" id="{9D04CAD6-3FE7-0569-2897-7E0DFFA4B68B}"/>
              </a:ext>
            </a:extLst>
          </p:cNvPr>
          <p:cNvPicPr>
            <a:picLocks noChangeAspect="1"/>
          </p:cNvPicPr>
          <p:nvPr/>
        </p:nvPicPr>
        <p:blipFill rotWithShape="1">
          <a:blip r:embed="rId2"/>
          <a:srcRect r="11521" b="1"/>
          <a:stretch/>
        </p:blipFill>
        <p:spPr>
          <a:xfrm>
            <a:off x="2623278" y="10"/>
            <a:ext cx="9568721" cy="6857990"/>
          </a:xfrm>
          <a:prstGeom prst="rect">
            <a:avLst/>
          </a:prstGeom>
        </p:spPr>
      </p:pic>
      <p:sp>
        <p:nvSpPr>
          <p:cNvPr id="405" name="Rectangle 40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371094" y="1161288"/>
            <a:ext cx="3438144" cy="598933"/>
          </a:xfrm>
        </p:spPr>
        <p:txBody>
          <a:bodyPr anchor="b">
            <a:normAutofit/>
          </a:bodyPr>
          <a:lstStyle/>
          <a:p>
            <a:r>
              <a:rPr lang="en-US" sz="2800"/>
              <a:t>Results/Simulations</a:t>
            </a:r>
          </a:p>
        </p:txBody>
      </p:sp>
      <p:sp>
        <p:nvSpPr>
          <p:cNvPr id="407" name="Rectangle 40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9" name="Rectangle 40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F52F5109-7441-35C3-FA85-5E26CC7F6C4F}"/>
              </a:ext>
            </a:extLst>
          </p:cNvPr>
          <p:cNvPicPr>
            <a:picLocks noGrp="1"/>
          </p:cNvPicPr>
          <p:nvPr>
            <p:ph idx="1"/>
          </p:nvPr>
        </p:nvPicPr>
        <p:blipFill>
          <a:blip r:embed="rId3"/>
          <a:stretch/>
        </p:blipFill>
        <p:spPr>
          <a:xfrm>
            <a:off x="2875492" y="2737951"/>
            <a:ext cx="5666282" cy="3575087"/>
          </a:xfrm>
          <a:prstGeom prst="rect">
            <a:avLst/>
          </a:prstGeom>
          <a:ln>
            <a:noFill/>
          </a:ln>
        </p:spPr>
      </p:pic>
    </p:spTree>
    <p:extLst>
      <p:ext uri="{BB962C8B-B14F-4D97-AF65-F5344CB8AC3E}">
        <p14:creationId xmlns:p14="http://schemas.microsoft.com/office/powerpoint/2010/main" val="205122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6" name="Rectangle 40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8" name="Picture 398" descr="Sheep in bubbles">
            <a:extLst>
              <a:ext uri="{FF2B5EF4-FFF2-40B4-BE49-F238E27FC236}">
                <a16:creationId xmlns:a16="http://schemas.microsoft.com/office/drawing/2014/main" id="{9D04CAD6-3FE7-0569-2897-7E0DFFA4B68B}"/>
              </a:ext>
            </a:extLst>
          </p:cNvPr>
          <p:cNvPicPr>
            <a:picLocks noChangeAspect="1"/>
          </p:cNvPicPr>
          <p:nvPr/>
        </p:nvPicPr>
        <p:blipFill rotWithShape="1">
          <a:blip r:embed="rId2"/>
          <a:srcRect r="11521" b="1"/>
          <a:stretch/>
        </p:blipFill>
        <p:spPr>
          <a:xfrm>
            <a:off x="2623278" y="10"/>
            <a:ext cx="9568721" cy="6857990"/>
          </a:xfrm>
          <a:prstGeom prst="rect">
            <a:avLst/>
          </a:prstGeom>
        </p:spPr>
      </p:pic>
      <p:sp>
        <p:nvSpPr>
          <p:cNvPr id="405" name="Rectangle 40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371094" y="1161288"/>
            <a:ext cx="3438144" cy="598933"/>
          </a:xfrm>
        </p:spPr>
        <p:txBody>
          <a:bodyPr anchor="b">
            <a:normAutofit/>
          </a:bodyPr>
          <a:lstStyle/>
          <a:p>
            <a:r>
              <a:rPr lang="en-US" sz="2800"/>
              <a:t>Results/Simulations</a:t>
            </a:r>
          </a:p>
        </p:txBody>
      </p:sp>
      <p:sp>
        <p:nvSpPr>
          <p:cNvPr id="407" name="Rectangle 40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9" name="Rectangle 40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CA821635-D41E-29A6-F435-5336A104CCF8}"/>
              </a:ext>
            </a:extLst>
          </p:cNvPr>
          <p:cNvPicPr>
            <a:picLocks noGrp="1"/>
          </p:cNvPicPr>
          <p:nvPr>
            <p:ph idx="1"/>
          </p:nvPr>
        </p:nvPicPr>
        <p:blipFill>
          <a:blip r:embed="rId3"/>
          <a:stretch/>
        </p:blipFill>
        <p:spPr>
          <a:xfrm>
            <a:off x="4327538" y="1897905"/>
            <a:ext cx="4561629" cy="4288202"/>
          </a:xfrm>
          <a:prstGeom prst="rect">
            <a:avLst/>
          </a:prstGeom>
          <a:ln>
            <a:noFill/>
          </a:ln>
        </p:spPr>
      </p:pic>
    </p:spTree>
    <p:extLst>
      <p:ext uri="{BB962C8B-B14F-4D97-AF65-F5344CB8AC3E}">
        <p14:creationId xmlns:p14="http://schemas.microsoft.com/office/powerpoint/2010/main" val="1841425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1" name="Rectangle 4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2" name="Picture 411" descr="A close-up of a wave&#10;&#10;Description automatically generated with low confidence">
            <a:extLst>
              <a:ext uri="{FF2B5EF4-FFF2-40B4-BE49-F238E27FC236}">
                <a16:creationId xmlns:a16="http://schemas.microsoft.com/office/drawing/2014/main" id="{3A806CBA-9C7E-07A3-2BEA-749DEEB5229F}"/>
              </a:ext>
            </a:extLst>
          </p:cNvPr>
          <p:cNvPicPr>
            <a:picLocks noChangeAspect="1"/>
          </p:cNvPicPr>
          <p:nvPr/>
        </p:nvPicPr>
        <p:blipFill rotWithShape="1">
          <a:blip r:embed="rId2">
            <a:alphaModFix amt="35000"/>
          </a:blip>
          <a:srcRect t="8821" b="6910"/>
          <a:stretch/>
        </p:blipFill>
        <p:spPr>
          <a:xfrm>
            <a:off x="20" y="10"/>
            <a:ext cx="12191980" cy="6857990"/>
          </a:xfrm>
          <a:prstGeom prst="rect">
            <a:avLst/>
          </a:prstGeom>
        </p:spPr>
      </p:pic>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838200" y="365125"/>
            <a:ext cx="10515600" cy="1325563"/>
          </a:xfrm>
        </p:spPr>
        <p:txBody>
          <a:bodyPr>
            <a:normAutofit/>
          </a:bodyPr>
          <a:lstStyle/>
          <a:p>
            <a:r>
              <a:rPr lang="en-US">
                <a:solidFill>
                  <a:srgbClr val="FFFFFF"/>
                </a:solidFill>
              </a:rPr>
              <a:t>Referrences</a:t>
            </a:r>
          </a:p>
        </p:txBody>
      </p:sp>
      <p:graphicFrame>
        <p:nvGraphicFramePr>
          <p:cNvPr id="411" name="Content Placeholder 2">
            <a:extLst>
              <a:ext uri="{FF2B5EF4-FFF2-40B4-BE49-F238E27FC236}">
                <a16:creationId xmlns:a16="http://schemas.microsoft.com/office/drawing/2014/main" id="{7BB91DBA-6675-D6C8-3657-056234134935}"/>
              </a:ext>
            </a:extLst>
          </p:cNvPr>
          <p:cNvGraphicFramePr>
            <a:graphicFrameLocks noGrp="1"/>
          </p:cNvGraphicFramePr>
          <p:nvPr>
            <p:ph idx="1"/>
            <p:extLst>
              <p:ext uri="{D42A27DB-BD31-4B8C-83A1-F6EECF244321}">
                <p14:modId xmlns:p14="http://schemas.microsoft.com/office/powerpoint/2010/main" val="4137690077"/>
              </p:ext>
            </p:extLst>
          </p:nvPr>
        </p:nvGraphicFramePr>
        <p:xfrm>
          <a:off x="728031" y="1465243"/>
          <a:ext cx="10515600" cy="5027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038700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 name="Rectangle 4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2" name="Picture 411" descr="A close-up of a wave&#10;&#10;Description automatically generated with low confidence">
            <a:extLst>
              <a:ext uri="{FF2B5EF4-FFF2-40B4-BE49-F238E27FC236}">
                <a16:creationId xmlns:a16="http://schemas.microsoft.com/office/drawing/2014/main" id="{3A806CBA-9C7E-07A3-2BEA-749DEEB5229F}"/>
              </a:ext>
            </a:extLst>
          </p:cNvPr>
          <p:cNvPicPr>
            <a:picLocks noChangeAspect="1"/>
          </p:cNvPicPr>
          <p:nvPr/>
        </p:nvPicPr>
        <p:blipFill rotWithShape="1">
          <a:blip r:embed="rId2">
            <a:alphaModFix amt="35000"/>
          </a:blip>
          <a:srcRect t="8821" b="6910"/>
          <a:stretch/>
        </p:blipFill>
        <p:spPr>
          <a:xfrm>
            <a:off x="20" y="10"/>
            <a:ext cx="12191980" cy="6857990"/>
          </a:xfrm>
          <a:prstGeom prst="rect">
            <a:avLst/>
          </a:prstGeom>
        </p:spPr>
      </p:pic>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838200" y="365125"/>
            <a:ext cx="10515600" cy="1325563"/>
          </a:xfrm>
        </p:spPr>
        <p:txBody>
          <a:bodyPr>
            <a:normAutofit/>
          </a:bodyPr>
          <a:lstStyle/>
          <a:p>
            <a:r>
              <a:rPr lang="en-US">
                <a:solidFill>
                  <a:srgbClr val="FFFFFF"/>
                </a:solidFill>
              </a:rPr>
              <a:t>Referrences</a:t>
            </a:r>
          </a:p>
        </p:txBody>
      </p:sp>
      <p:graphicFrame>
        <p:nvGraphicFramePr>
          <p:cNvPr id="411" name="Content Placeholder 2">
            <a:extLst>
              <a:ext uri="{FF2B5EF4-FFF2-40B4-BE49-F238E27FC236}">
                <a16:creationId xmlns:a16="http://schemas.microsoft.com/office/drawing/2014/main" id="{7BB91DBA-6675-D6C8-3657-056234134935}"/>
              </a:ext>
            </a:extLst>
          </p:cNvPr>
          <p:cNvGraphicFramePr>
            <a:graphicFrameLocks noGrp="1"/>
          </p:cNvGraphicFramePr>
          <p:nvPr>
            <p:ph idx="1"/>
            <p:extLst>
              <p:ext uri="{D42A27DB-BD31-4B8C-83A1-F6EECF244321}">
                <p14:modId xmlns:p14="http://schemas.microsoft.com/office/powerpoint/2010/main" val="3455115317"/>
              </p:ext>
            </p:extLst>
          </p:nvPr>
        </p:nvGraphicFramePr>
        <p:xfrm>
          <a:off x="728031" y="1465243"/>
          <a:ext cx="10515600" cy="5027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3006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Colourful carved figures of humans">
            <a:extLst>
              <a:ext uri="{FF2B5EF4-FFF2-40B4-BE49-F238E27FC236}">
                <a16:creationId xmlns:a16="http://schemas.microsoft.com/office/drawing/2014/main" id="{EF2063CA-E1FD-EE0D-971F-712DED65256B}"/>
              </a:ext>
            </a:extLst>
          </p:cNvPr>
          <p:cNvPicPr>
            <a:picLocks noChangeAspect="1"/>
          </p:cNvPicPr>
          <p:nvPr/>
        </p:nvPicPr>
        <p:blipFill rotWithShape="1">
          <a:blip r:embed="rId2">
            <a:alphaModFix amt="35000"/>
          </a:blip>
          <a:srcRect t="2105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DB2A4E-05A5-7E99-B480-B1C8F646787D}"/>
              </a:ext>
            </a:extLst>
          </p:cNvPr>
          <p:cNvSpPr>
            <a:spLocks noGrp="1"/>
          </p:cNvSpPr>
          <p:nvPr>
            <p:ph type="title"/>
          </p:nvPr>
        </p:nvSpPr>
        <p:spPr>
          <a:xfrm>
            <a:off x="838200" y="365125"/>
            <a:ext cx="10515600" cy="1325563"/>
          </a:xfrm>
        </p:spPr>
        <p:txBody>
          <a:bodyPr>
            <a:normAutofit/>
          </a:bodyPr>
          <a:lstStyle/>
          <a:p>
            <a:r>
              <a:rPr lang="en-US">
                <a:solidFill>
                  <a:srgbClr val="FFFFFF"/>
                </a:solidFill>
              </a:rPr>
              <a:t>Group Members	</a:t>
            </a:r>
          </a:p>
        </p:txBody>
      </p:sp>
      <p:sp>
        <p:nvSpPr>
          <p:cNvPr id="3" name="Content Placeholder 2">
            <a:extLst>
              <a:ext uri="{FF2B5EF4-FFF2-40B4-BE49-F238E27FC236}">
                <a16:creationId xmlns:a16="http://schemas.microsoft.com/office/drawing/2014/main" id="{F7413E87-9D20-2775-9D4B-364FD228CD13}"/>
              </a:ext>
            </a:extLst>
          </p:cNvPr>
          <p:cNvSpPr>
            <a:spLocks noGrp="1"/>
          </p:cNvSpPr>
          <p:nvPr>
            <p:ph idx="1"/>
          </p:nvPr>
        </p:nvSpPr>
        <p:spPr>
          <a:xfrm>
            <a:off x="838200" y="1825625"/>
            <a:ext cx="10515600" cy="4351338"/>
          </a:xfrm>
        </p:spPr>
        <p:txBody>
          <a:bodyPr>
            <a:normAutofit/>
          </a:bodyPr>
          <a:lstStyle/>
          <a:p>
            <a:r>
              <a:rPr lang="en-US" dirty="0">
                <a:solidFill>
                  <a:srgbClr val="FFFFFF"/>
                </a:solidFill>
              </a:rPr>
              <a:t>SHIVA PRIYA BURRA</a:t>
            </a:r>
          </a:p>
          <a:p>
            <a:r>
              <a:rPr lang="en-US" dirty="0">
                <a:solidFill>
                  <a:srgbClr val="FFFFFF"/>
                </a:solidFill>
              </a:rPr>
              <a:t>SAHITYA RAVALI KANDUKURI</a:t>
            </a:r>
          </a:p>
          <a:p>
            <a:pPr marL="0" indent="0">
              <a:buNone/>
            </a:pPr>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40000550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 name="Picture 4" descr="One in a crowd">
            <a:extLst>
              <a:ext uri="{FF2B5EF4-FFF2-40B4-BE49-F238E27FC236}">
                <a16:creationId xmlns:a16="http://schemas.microsoft.com/office/drawing/2014/main" id="{7D5E7F23-8238-1E17-0FA9-284CB5F377A4}"/>
              </a:ext>
            </a:extLst>
          </p:cNvPr>
          <p:cNvPicPr>
            <a:picLocks noChangeAspect="1"/>
          </p:cNvPicPr>
          <p:nvPr/>
        </p:nvPicPr>
        <p:blipFill rotWithShape="1">
          <a:blip r:embed="rId2">
            <a:duotone>
              <a:prstClr val="black"/>
              <a:schemeClr val="tx2">
                <a:tint val="45000"/>
                <a:satMod val="400000"/>
              </a:schemeClr>
            </a:duotone>
            <a:alphaModFix amt="25000"/>
          </a:blip>
          <a:srcRect t="7734" b="17267"/>
          <a:stretch/>
        </p:blipFill>
        <p:spPr>
          <a:xfrm>
            <a:off x="20" y="10"/>
            <a:ext cx="12191980" cy="6857990"/>
          </a:xfrm>
          <a:prstGeom prst="rect">
            <a:avLst/>
          </a:prstGeom>
        </p:spPr>
      </p:pic>
      <p:sp>
        <p:nvSpPr>
          <p:cNvPr id="2" name="Title 1">
            <a:extLst>
              <a:ext uri="{FF2B5EF4-FFF2-40B4-BE49-F238E27FC236}">
                <a16:creationId xmlns:a16="http://schemas.microsoft.com/office/drawing/2014/main" id="{2851DE77-191C-EC1A-84B0-CEB6CA81A4BA}"/>
              </a:ext>
            </a:extLst>
          </p:cNvPr>
          <p:cNvSpPr>
            <a:spLocks noGrp="1"/>
          </p:cNvSpPr>
          <p:nvPr>
            <p:ph type="title"/>
          </p:nvPr>
        </p:nvSpPr>
        <p:spPr>
          <a:xfrm>
            <a:off x="838200" y="365125"/>
            <a:ext cx="10515600" cy="1325563"/>
          </a:xfrm>
        </p:spPr>
        <p:txBody>
          <a:bodyPr>
            <a:normAutofit/>
          </a:bodyPr>
          <a:lstStyle/>
          <a:p>
            <a:r>
              <a:rPr lang="en-US"/>
              <a:t>Roles and Responsibilities</a:t>
            </a:r>
            <a:endParaRPr lang="en-US" dirty="0"/>
          </a:p>
        </p:txBody>
      </p:sp>
      <p:sp>
        <p:nvSpPr>
          <p:cNvPr id="16" name="Content Placeholder 2">
            <a:extLst>
              <a:ext uri="{FF2B5EF4-FFF2-40B4-BE49-F238E27FC236}">
                <a16:creationId xmlns:a16="http://schemas.microsoft.com/office/drawing/2014/main" id="{E08BD176-9AD7-8271-B413-DC5014A40618}"/>
              </a:ext>
            </a:extLst>
          </p:cNvPr>
          <p:cNvSpPr>
            <a:spLocks noGrp="1"/>
          </p:cNvSpPr>
          <p:nvPr>
            <p:ph idx="1"/>
          </p:nvPr>
        </p:nvSpPr>
        <p:spPr>
          <a:xfrm>
            <a:off x="838200" y="1825625"/>
            <a:ext cx="10515600" cy="4351338"/>
          </a:xfrm>
        </p:spPr>
        <p:txBody>
          <a:bodyPr>
            <a:normAutofit/>
          </a:bodyPr>
          <a:lstStyle/>
          <a:p>
            <a:r>
              <a:rPr lang="en-US" dirty="0"/>
              <a:t>SHIVA PRIYA BURRA: Dataset Collection, Preprocessing, Model</a:t>
            </a:r>
          </a:p>
          <a:p>
            <a:pPr marL="0" indent="0">
              <a:buNone/>
            </a:pPr>
            <a:r>
              <a:rPr lang="en-US" dirty="0"/>
              <a:t>                                         Development </a:t>
            </a:r>
          </a:p>
          <a:p>
            <a:r>
              <a:rPr lang="en-US" dirty="0"/>
              <a:t>SAHITYA RAVALI KANDUKURI: Feature selection, Model Assessment.</a:t>
            </a:r>
          </a:p>
          <a:p>
            <a:pPr marL="0" indent="0">
              <a:buNone/>
            </a:pPr>
            <a:endParaRPr lang="en-US" dirty="0"/>
          </a:p>
        </p:txBody>
      </p:sp>
    </p:spTree>
    <p:extLst>
      <p:ext uri="{BB962C8B-B14F-4D97-AF65-F5344CB8AC3E}">
        <p14:creationId xmlns:p14="http://schemas.microsoft.com/office/powerpoint/2010/main" val="152346518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52A6E-39E5-76A2-1BC1-AD5B4431BFAD}"/>
              </a:ext>
            </a:extLst>
          </p:cNvPr>
          <p:cNvSpPr>
            <a:spLocks noGrp="1"/>
          </p:cNvSpPr>
          <p:nvPr>
            <p:ph type="title"/>
          </p:nvPr>
        </p:nvSpPr>
        <p:spPr>
          <a:xfrm>
            <a:off x="1616054" y="1261138"/>
            <a:ext cx="8959893" cy="888360"/>
          </a:xfrm>
        </p:spPr>
        <p:txBody>
          <a:bodyPr anchor="b">
            <a:normAutofit/>
          </a:bodyPr>
          <a:lstStyle/>
          <a:p>
            <a:pPr algn="ctr"/>
            <a:r>
              <a:rPr lang="en-US" sz="3200">
                <a:solidFill>
                  <a:schemeClr val="bg1">
                    <a:alpha val="60000"/>
                  </a:schemeClr>
                </a:solidFill>
              </a:rPr>
              <a:t>Motivation</a:t>
            </a:r>
          </a:p>
        </p:txBody>
      </p:sp>
      <p:sp>
        <p:nvSpPr>
          <p:cNvPr id="3" name="Content Placeholder 2">
            <a:extLst>
              <a:ext uri="{FF2B5EF4-FFF2-40B4-BE49-F238E27FC236}">
                <a16:creationId xmlns:a16="http://schemas.microsoft.com/office/drawing/2014/main" id="{2447F218-462F-474C-B87B-570B273601CA}"/>
              </a:ext>
            </a:extLst>
          </p:cNvPr>
          <p:cNvSpPr>
            <a:spLocks noGrp="1"/>
          </p:cNvSpPr>
          <p:nvPr>
            <p:ph idx="1"/>
          </p:nvPr>
        </p:nvSpPr>
        <p:spPr>
          <a:xfrm>
            <a:off x="1616054" y="2427383"/>
            <a:ext cx="8959892" cy="3169482"/>
          </a:xfrm>
        </p:spPr>
        <p:txBody>
          <a:bodyPr anchor="t">
            <a:normAutofit/>
          </a:bodyPr>
          <a:lstStyle/>
          <a:p>
            <a:pPr marL="0" indent="0">
              <a:buNone/>
            </a:pPr>
            <a:r>
              <a:rPr lang="en-US" sz="2000" dirty="0">
                <a:solidFill>
                  <a:schemeClr val="bg1"/>
                </a:solidFill>
              </a:rPr>
              <a:t>This paper examines the potential, limitations, and future research opportunities of machine learning (ML) techniques in cardiovascular disease (CVD) prediction. ML has created new opportunities for proactive disease management and enhanced patient care, such as the detection of arrhythmias, the estimation of coronary heart disease risk, and the identification of pulmonary hypertension. However, it is essential to address the upcoming obstacles such as data diversity, interpretability, and data privacy to pave the way for advances in the prediction and management of cardiovascular disease, improving patient outcomes and reducing the global burden of CVDs.</a:t>
            </a:r>
          </a:p>
        </p:txBody>
      </p:sp>
    </p:spTree>
    <p:extLst>
      <p:ext uri="{BB962C8B-B14F-4D97-AF65-F5344CB8AC3E}">
        <p14:creationId xmlns:p14="http://schemas.microsoft.com/office/powerpoint/2010/main" val="19554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rPr>
              <a:t>Objectives</a:t>
            </a:r>
          </a:p>
        </p:txBody>
      </p:sp>
      <p:grpSp>
        <p:nvGrpSpPr>
          <p:cNvPr id="19"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7A87CFBE-CE27-4871-F1C1-0816525CAA34}"/>
              </a:ext>
            </a:extLst>
          </p:cNvPr>
          <p:cNvSpPr>
            <a:spLocks noGrp="1"/>
          </p:cNvSpPr>
          <p:nvPr>
            <p:ph idx="1"/>
          </p:nvPr>
        </p:nvSpPr>
        <p:spPr>
          <a:xfrm>
            <a:off x="6477270" y="1130846"/>
            <a:ext cx="4974771" cy="4351338"/>
          </a:xfrm>
        </p:spPr>
        <p:txBody>
          <a:bodyPr>
            <a:normAutofit/>
          </a:bodyPr>
          <a:lstStyle/>
          <a:p>
            <a:pPr marL="0" indent="0">
              <a:buNone/>
            </a:pPr>
            <a:r>
              <a:rPr lang="en-US" sz="1800" dirty="0">
                <a:solidFill>
                  <a:schemeClr val="bg1"/>
                </a:solidFill>
              </a:rPr>
              <a:t>This study looks at artificial neural networks, decision trees, support vector machines, and ensemble methods as machine learning techniques for cardiovascular disease prediction. It also investigates the possibility of machine learning algorithms for pulmonary hypertension prediction, heart rate variability analysis, and arrhythmia detection. It also examines how machine learning algorithms are combined with cutting-edge technologies like deep learning, computer vision, and natural language processing. Finally, it examines the use of powerful ML algorithms and individual-specific data to create customized interventions and treatment programs.</a:t>
            </a:r>
          </a:p>
        </p:txBody>
      </p:sp>
    </p:spTree>
    <p:extLst>
      <p:ext uri="{BB962C8B-B14F-4D97-AF65-F5344CB8AC3E}">
        <p14:creationId xmlns:p14="http://schemas.microsoft.com/office/powerpoint/2010/main" val="364329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5" name="Rectangle 36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7" name="Group 366">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368" name="Group 367">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376" name="Freeform: Shape 375">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7" name="Freeform: Shape 376">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69" name="Group 368">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70" name="Group 369">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74" name="Freeform: Shape 373">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5" name="Freeform: Shape 374">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71" name="Group 370">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72" name="Freeform: Shape 371">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3" name="Freeform: Shape 372">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827088" y="1641752"/>
            <a:ext cx="2655887" cy="3213277"/>
          </a:xfrm>
        </p:spPr>
        <p:txBody>
          <a:bodyPr anchor="t">
            <a:normAutofit/>
          </a:bodyPr>
          <a:lstStyle/>
          <a:p>
            <a:r>
              <a:rPr lang="en-US" sz="4000"/>
              <a:t>Related Work</a:t>
            </a:r>
          </a:p>
        </p:txBody>
      </p:sp>
      <p:sp>
        <p:nvSpPr>
          <p:cNvPr id="3" name="Content Placeholder 2">
            <a:extLst>
              <a:ext uri="{FF2B5EF4-FFF2-40B4-BE49-F238E27FC236}">
                <a16:creationId xmlns:a16="http://schemas.microsoft.com/office/drawing/2014/main" id="{7A87CFBE-CE27-4871-F1C1-0816525CAA34}"/>
              </a:ext>
            </a:extLst>
          </p:cNvPr>
          <p:cNvSpPr>
            <a:spLocks noGrp="1"/>
          </p:cNvSpPr>
          <p:nvPr>
            <p:ph idx="1"/>
          </p:nvPr>
        </p:nvSpPr>
        <p:spPr>
          <a:xfrm>
            <a:off x="5232401" y="1721579"/>
            <a:ext cx="6140449" cy="3952648"/>
          </a:xfrm>
        </p:spPr>
        <p:txBody>
          <a:bodyPr>
            <a:normAutofit/>
          </a:bodyPr>
          <a:lstStyle/>
          <a:p>
            <a:pPr marL="0" indent="0">
              <a:buNone/>
            </a:pPr>
            <a:r>
              <a:rPr lang="en-US" sz="2000" dirty="0">
                <a:solidFill>
                  <a:schemeClr val="tx1">
                    <a:alpha val="80000"/>
                  </a:schemeClr>
                </a:solidFill>
              </a:rPr>
              <a:t>A promising technique for improving risk assessment and CVD prognosis is machine learning (ML). Studies have used Deep Learning methods, Ensemble methods, Artificial Neural Networks (ANNs), Decision Trees (DTs), Support Vector Machines (SVMs), and the detection of particular CVDs. Machine learning approaches have been applied to identify morphological and functional markers of CVDs, detect cardiac ischemia, enhance hospital-specific CVD predictions, and extract useful data from medical records. There are still issues to be solved before ML approaches can be utilized to forecast and assess the risk of cardiovascular illnesses. The predictive power of ML can be further increased by combining it with other technologies.</a:t>
            </a:r>
          </a:p>
        </p:txBody>
      </p:sp>
    </p:spTree>
    <p:extLst>
      <p:ext uri="{BB962C8B-B14F-4D97-AF65-F5344CB8AC3E}">
        <p14:creationId xmlns:p14="http://schemas.microsoft.com/office/powerpoint/2010/main" val="148222277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3" name="Rectangle 382">
            <a:extLst>
              <a:ext uri="{FF2B5EF4-FFF2-40B4-BE49-F238E27FC236}">
                <a16:creationId xmlns:a16="http://schemas.microsoft.com/office/drawing/2014/main" id="{9B6A81E7-2A43-4366-8431-1FA7A780A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9" name="Picture 378" descr="Light bulb on yellow background with sketched light beams and cord">
            <a:extLst>
              <a:ext uri="{FF2B5EF4-FFF2-40B4-BE49-F238E27FC236}">
                <a16:creationId xmlns:a16="http://schemas.microsoft.com/office/drawing/2014/main" id="{1FE71F52-AF98-9503-270D-C426A604E8F9}"/>
              </a:ext>
            </a:extLst>
          </p:cNvPr>
          <p:cNvPicPr>
            <a:picLocks noChangeAspect="1"/>
          </p:cNvPicPr>
          <p:nvPr/>
        </p:nvPicPr>
        <p:blipFill rotWithShape="1">
          <a:blip r:embed="rId2"/>
          <a:srcRect l="47872" r="3614"/>
          <a:stretch/>
        </p:blipFill>
        <p:spPr>
          <a:xfrm>
            <a:off x="20" y="10"/>
            <a:ext cx="5409897" cy="6857989"/>
          </a:xfrm>
          <a:prstGeom prst="rect">
            <a:avLst/>
          </a:prstGeom>
        </p:spPr>
      </p:pic>
      <p:sp>
        <p:nvSpPr>
          <p:cNvPr id="385" name="Rectangle 384">
            <a:extLst>
              <a:ext uri="{FF2B5EF4-FFF2-40B4-BE49-F238E27FC236}">
                <a16:creationId xmlns:a16="http://schemas.microsoft.com/office/drawing/2014/main" id="{D09B7001-6C15-47E8-8C3B-A6EB53C98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1"/>
            <a:ext cx="67818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7D3D7337-C310-4B2B-BE2D-98E9D6EC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565" y="685800"/>
            <a:ext cx="5409636"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6746000" y="1166884"/>
            <a:ext cx="4110197" cy="993581"/>
          </a:xfrm>
        </p:spPr>
        <p:txBody>
          <a:bodyPr anchor="b">
            <a:normAutofit/>
          </a:bodyPr>
          <a:lstStyle/>
          <a:p>
            <a:pPr algn="ctr"/>
            <a:r>
              <a:rPr lang="en-US" sz="2800">
                <a:solidFill>
                  <a:schemeClr val="bg1">
                    <a:alpha val="60000"/>
                  </a:schemeClr>
                </a:solidFill>
              </a:rPr>
              <a:t>Problem Statement</a:t>
            </a:r>
          </a:p>
        </p:txBody>
      </p:sp>
      <p:sp>
        <p:nvSpPr>
          <p:cNvPr id="3" name="Content Placeholder 2">
            <a:extLst>
              <a:ext uri="{FF2B5EF4-FFF2-40B4-BE49-F238E27FC236}">
                <a16:creationId xmlns:a16="http://schemas.microsoft.com/office/drawing/2014/main" id="{7A87CFBE-CE27-4871-F1C1-0816525CAA34}"/>
              </a:ext>
            </a:extLst>
          </p:cNvPr>
          <p:cNvSpPr>
            <a:spLocks noGrp="1"/>
          </p:cNvSpPr>
          <p:nvPr>
            <p:ph idx="1"/>
          </p:nvPr>
        </p:nvSpPr>
        <p:spPr>
          <a:xfrm>
            <a:off x="6746001" y="2447337"/>
            <a:ext cx="4110198" cy="3075480"/>
          </a:xfrm>
        </p:spPr>
        <p:txBody>
          <a:bodyPr anchor="t">
            <a:normAutofit/>
          </a:bodyPr>
          <a:lstStyle/>
          <a:p>
            <a:pPr marL="0" indent="0">
              <a:buNone/>
            </a:pPr>
            <a:r>
              <a:rPr lang="en-US" sz="1600" dirty="0">
                <a:solidFill>
                  <a:schemeClr val="bg1"/>
                </a:solidFill>
              </a:rPr>
              <a:t>The context provides information on machine learning techniques for cardiovascular disease prediction and proposes a comprehensive framework to incorporate these methods and technologies. The problem statement is to enhance cardiovascular disease prediction using machine learning techniques by addressing existing obstacles and maximizing the potential of ML techniques. The proposed framework seeks to incorporate multiple data sources, advanced machine learning algorithms, and novel techniques to assure effective patient care strategies.</a:t>
            </a:r>
          </a:p>
        </p:txBody>
      </p:sp>
    </p:spTree>
    <p:extLst>
      <p:ext uri="{BB962C8B-B14F-4D97-AF65-F5344CB8AC3E}">
        <p14:creationId xmlns:p14="http://schemas.microsoft.com/office/powerpoint/2010/main" val="398990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3" name="Rectangle 392">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5232400" y="1641752"/>
            <a:ext cx="6140449" cy="1323439"/>
          </a:xfrm>
        </p:spPr>
        <p:txBody>
          <a:bodyPr anchor="t">
            <a:normAutofit/>
          </a:bodyPr>
          <a:lstStyle/>
          <a:p>
            <a:r>
              <a:rPr lang="en-US" sz="4000">
                <a:solidFill>
                  <a:schemeClr val="bg1"/>
                </a:solidFill>
              </a:rPr>
              <a:t>Proposed Solution</a:t>
            </a:r>
          </a:p>
        </p:txBody>
      </p:sp>
      <p:pic>
        <p:nvPicPr>
          <p:cNvPr id="389" name="Picture 388" descr="Digital financial graph">
            <a:extLst>
              <a:ext uri="{FF2B5EF4-FFF2-40B4-BE49-F238E27FC236}">
                <a16:creationId xmlns:a16="http://schemas.microsoft.com/office/drawing/2014/main" id="{87FDDCA3-6DD8-2AD9-137B-BAE260FDAFEA}"/>
              </a:ext>
            </a:extLst>
          </p:cNvPr>
          <p:cNvPicPr>
            <a:picLocks noChangeAspect="1"/>
          </p:cNvPicPr>
          <p:nvPr/>
        </p:nvPicPr>
        <p:blipFill rotWithShape="1">
          <a:blip r:embed="rId2"/>
          <a:srcRect l="38997" r="23711"/>
          <a:stretch/>
        </p:blipFill>
        <p:spPr>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395" name="Group 394">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96" name="Freeform: Shape 395">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7" name="Freeform: Shape 396">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7A87CFBE-CE27-4871-F1C1-0816525CAA34}"/>
              </a:ext>
            </a:extLst>
          </p:cNvPr>
          <p:cNvSpPr>
            <a:spLocks noGrp="1"/>
          </p:cNvSpPr>
          <p:nvPr>
            <p:ph idx="1"/>
          </p:nvPr>
        </p:nvSpPr>
        <p:spPr>
          <a:xfrm>
            <a:off x="5232401" y="3146400"/>
            <a:ext cx="6140449" cy="2682000"/>
          </a:xfrm>
        </p:spPr>
        <p:txBody>
          <a:bodyPr>
            <a:normAutofit/>
          </a:bodyPr>
          <a:lstStyle/>
          <a:p>
            <a:pPr marL="0" indent="0">
              <a:buNone/>
            </a:pPr>
            <a:r>
              <a:rPr lang="en-US" sz="2400">
                <a:solidFill>
                  <a:schemeClr val="bg1">
                    <a:alpha val="80000"/>
                  </a:schemeClr>
                </a:solidFill>
              </a:rPr>
              <a:t>The proposed solution is to enhance cardiovascular disease prediction using machine learning techniques includes multiple data sources, advanced machine learning algorithms, and novel techniques to address existing obstacles and maximize the potential of machine learning in CVD prediction.</a:t>
            </a:r>
          </a:p>
        </p:txBody>
      </p:sp>
    </p:spTree>
    <p:extLst>
      <p:ext uri="{BB962C8B-B14F-4D97-AF65-F5344CB8AC3E}">
        <p14:creationId xmlns:p14="http://schemas.microsoft.com/office/powerpoint/2010/main" val="59615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6" name="Rectangle 40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8" name="Picture 398" descr="Sheep in bubbles">
            <a:extLst>
              <a:ext uri="{FF2B5EF4-FFF2-40B4-BE49-F238E27FC236}">
                <a16:creationId xmlns:a16="http://schemas.microsoft.com/office/drawing/2014/main" id="{9D04CAD6-3FE7-0569-2897-7E0DFFA4B68B}"/>
              </a:ext>
            </a:extLst>
          </p:cNvPr>
          <p:cNvPicPr>
            <a:picLocks noChangeAspect="1"/>
          </p:cNvPicPr>
          <p:nvPr/>
        </p:nvPicPr>
        <p:blipFill rotWithShape="1">
          <a:blip r:embed="rId2"/>
          <a:srcRect r="11521" b="1"/>
          <a:stretch/>
        </p:blipFill>
        <p:spPr>
          <a:xfrm>
            <a:off x="3523488" y="10"/>
            <a:ext cx="8668512" cy="6857990"/>
          </a:xfrm>
          <a:prstGeom prst="rect">
            <a:avLst/>
          </a:prstGeom>
        </p:spPr>
      </p:pic>
      <p:sp>
        <p:nvSpPr>
          <p:cNvPr id="405" name="Rectangle 40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371094" y="1161288"/>
            <a:ext cx="3438144" cy="1124712"/>
          </a:xfrm>
        </p:spPr>
        <p:txBody>
          <a:bodyPr anchor="b">
            <a:normAutofit/>
          </a:bodyPr>
          <a:lstStyle/>
          <a:p>
            <a:r>
              <a:rPr lang="en-US" sz="2800"/>
              <a:t>Results/Simulations</a:t>
            </a:r>
          </a:p>
        </p:txBody>
      </p:sp>
      <p:sp>
        <p:nvSpPr>
          <p:cNvPr id="407" name="Rectangle 40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9" name="Rectangle 40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A87CFBE-CE27-4871-F1C1-0816525CAA34}"/>
              </a:ext>
            </a:extLst>
          </p:cNvPr>
          <p:cNvSpPr>
            <a:spLocks noGrp="1"/>
          </p:cNvSpPr>
          <p:nvPr>
            <p:ph idx="1"/>
          </p:nvPr>
        </p:nvSpPr>
        <p:spPr>
          <a:xfrm>
            <a:off x="371094" y="2718054"/>
            <a:ext cx="3438906" cy="3207258"/>
          </a:xfrm>
        </p:spPr>
        <p:txBody>
          <a:bodyPr anchor="t">
            <a:normAutofit/>
          </a:bodyPr>
          <a:lstStyle/>
          <a:p>
            <a:pPr marL="0" indent="0">
              <a:buNone/>
            </a:pPr>
            <a:r>
              <a:rPr lang="en-US" sz="1700"/>
              <a:t>The code provided trains a Logistic Regression model and a Random Forest model on a synthetic dataset, with similar accuracy scores. The Logistic Regression model has slightly better generalization, while the Random Forest model has a perfect accuracy score.</a:t>
            </a:r>
          </a:p>
        </p:txBody>
      </p:sp>
    </p:spTree>
    <p:extLst>
      <p:ext uri="{BB962C8B-B14F-4D97-AF65-F5344CB8AC3E}">
        <p14:creationId xmlns:p14="http://schemas.microsoft.com/office/powerpoint/2010/main" val="414945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1283</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Machine Learning Approaches for Cardiovascular Disease Prediction: A Comprehensive Analysis</vt:lpstr>
      <vt:lpstr>Group Members </vt:lpstr>
      <vt:lpstr>Roles and Responsibilities</vt:lpstr>
      <vt:lpstr>Motivation</vt:lpstr>
      <vt:lpstr>Objectives</vt:lpstr>
      <vt:lpstr>Related Work</vt:lpstr>
      <vt:lpstr>Problem Statement</vt:lpstr>
      <vt:lpstr>Proposed Solution</vt:lpstr>
      <vt:lpstr>Results/Simulations</vt:lpstr>
      <vt:lpstr>Results/Simulations</vt:lpstr>
      <vt:lpstr>Results/Simulations</vt:lpstr>
      <vt:lpstr>Results/Simulations</vt:lpstr>
      <vt:lpstr>Referrences</vt:lpstr>
      <vt:lpstr>Referrences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Approaches for Cardiovascular Disease Prediction: A Comprehensive Analysis</dc:title>
  <dc:creator>Deep Deep Kumar</dc:creator>
  <cp:lastModifiedBy>SREEJA REDDY</cp:lastModifiedBy>
  <cp:revision>4</cp:revision>
  <dcterms:created xsi:type="dcterms:W3CDTF">2023-04-27T18:31:56Z</dcterms:created>
  <dcterms:modified xsi:type="dcterms:W3CDTF">2023-04-28T17:39:59Z</dcterms:modified>
</cp:coreProperties>
</file>