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8" r:id="rId3"/>
    <p:sldId id="277" r:id="rId4"/>
    <p:sldId id="257" r:id="rId5"/>
    <p:sldId id="271" r:id="rId6"/>
    <p:sldId id="262" r:id="rId7"/>
    <p:sldId id="259" r:id="rId8"/>
    <p:sldId id="260" r:id="rId9"/>
    <p:sldId id="261" r:id="rId10"/>
    <p:sldId id="268" r:id="rId11"/>
    <p:sldId id="263" r:id="rId12"/>
    <p:sldId id="270" r:id="rId13"/>
    <p:sldId id="272" r:id="rId14"/>
    <p:sldId id="265" r:id="rId15"/>
    <p:sldId id="266" r:id="rId16"/>
    <p:sldId id="267" r:id="rId17"/>
    <p:sldId id="269"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1" clrIdx="0">
    <p:extLst>
      <p:ext uri="{19B8F6BF-5375-455C-9EA6-DF929625EA0E}">
        <p15:presenceInfo xmlns:p15="http://schemas.microsoft.com/office/powerpoint/2012/main" userId="7e12b41c8d9132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968A4F-92DA-4804-B3B9-857DD6320A24}"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00F61A-7C41-4F84-A4E3-0D70736D3477}" type="slidenum">
              <a:rPr lang="en-IN" smtClean="0"/>
              <a:t>‹#›</a:t>
            </a:fld>
            <a:endParaRPr lang="en-IN"/>
          </a:p>
        </p:txBody>
      </p:sp>
    </p:spTree>
    <p:extLst>
      <p:ext uri="{BB962C8B-B14F-4D97-AF65-F5344CB8AC3E}">
        <p14:creationId xmlns:p14="http://schemas.microsoft.com/office/powerpoint/2010/main" val="255867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68A4F-92DA-4804-B3B9-857DD6320A24}"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00F61A-7C41-4F84-A4E3-0D70736D3477}" type="slidenum">
              <a:rPr lang="en-IN" smtClean="0"/>
              <a:t>‹#›</a:t>
            </a:fld>
            <a:endParaRPr lang="en-IN"/>
          </a:p>
        </p:txBody>
      </p:sp>
    </p:spTree>
    <p:extLst>
      <p:ext uri="{BB962C8B-B14F-4D97-AF65-F5344CB8AC3E}">
        <p14:creationId xmlns:p14="http://schemas.microsoft.com/office/powerpoint/2010/main" val="815816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68A4F-92DA-4804-B3B9-857DD6320A24}"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00F61A-7C41-4F84-A4E3-0D70736D347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6254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68A4F-92DA-4804-B3B9-857DD6320A24}"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00F61A-7C41-4F84-A4E3-0D70736D3477}" type="slidenum">
              <a:rPr lang="en-IN" smtClean="0"/>
              <a:t>‹#›</a:t>
            </a:fld>
            <a:endParaRPr lang="en-IN"/>
          </a:p>
        </p:txBody>
      </p:sp>
    </p:spTree>
    <p:extLst>
      <p:ext uri="{BB962C8B-B14F-4D97-AF65-F5344CB8AC3E}">
        <p14:creationId xmlns:p14="http://schemas.microsoft.com/office/powerpoint/2010/main" val="2606129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68A4F-92DA-4804-B3B9-857DD6320A24}"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00F61A-7C41-4F84-A4E3-0D70736D347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4054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68A4F-92DA-4804-B3B9-857DD6320A24}"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00F61A-7C41-4F84-A4E3-0D70736D3477}" type="slidenum">
              <a:rPr lang="en-IN" smtClean="0"/>
              <a:t>‹#›</a:t>
            </a:fld>
            <a:endParaRPr lang="en-IN"/>
          </a:p>
        </p:txBody>
      </p:sp>
    </p:spTree>
    <p:extLst>
      <p:ext uri="{BB962C8B-B14F-4D97-AF65-F5344CB8AC3E}">
        <p14:creationId xmlns:p14="http://schemas.microsoft.com/office/powerpoint/2010/main" val="1474637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68A4F-92DA-4804-B3B9-857DD6320A24}"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00F61A-7C41-4F84-A4E3-0D70736D3477}" type="slidenum">
              <a:rPr lang="en-IN" smtClean="0"/>
              <a:t>‹#›</a:t>
            </a:fld>
            <a:endParaRPr lang="en-IN"/>
          </a:p>
        </p:txBody>
      </p:sp>
    </p:spTree>
    <p:extLst>
      <p:ext uri="{BB962C8B-B14F-4D97-AF65-F5344CB8AC3E}">
        <p14:creationId xmlns:p14="http://schemas.microsoft.com/office/powerpoint/2010/main" val="2912255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68A4F-92DA-4804-B3B9-857DD6320A24}"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00F61A-7C41-4F84-A4E3-0D70736D3477}" type="slidenum">
              <a:rPr lang="en-IN" smtClean="0"/>
              <a:t>‹#›</a:t>
            </a:fld>
            <a:endParaRPr lang="en-IN"/>
          </a:p>
        </p:txBody>
      </p:sp>
    </p:spTree>
    <p:extLst>
      <p:ext uri="{BB962C8B-B14F-4D97-AF65-F5344CB8AC3E}">
        <p14:creationId xmlns:p14="http://schemas.microsoft.com/office/powerpoint/2010/main" val="311312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968A4F-92DA-4804-B3B9-857DD6320A24}"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00F61A-7C41-4F84-A4E3-0D70736D3477}" type="slidenum">
              <a:rPr lang="en-IN" smtClean="0"/>
              <a:t>‹#›</a:t>
            </a:fld>
            <a:endParaRPr lang="en-IN"/>
          </a:p>
        </p:txBody>
      </p:sp>
    </p:spTree>
    <p:extLst>
      <p:ext uri="{BB962C8B-B14F-4D97-AF65-F5344CB8AC3E}">
        <p14:creationId xmlns:p14="http://schemas.microsoft.com/office/powerpoint/2010/main" val="401585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968A4F-92DA-4804-B3B9-857DD6320A24}" type="datetimeFigureOut">
              <a:rPr lang="en-IN" smtClean="0"/>
              <a:t>17-05-2021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00F61A-7C41-4F84-A4E3-0D70736D3477}" type="slidenum">
              <a:rPr lang="en-IN" smtClean="0"/>
              <a:t>‹#›</a:t>
            </a:fld>
            <a:endParaRPr lang="en-IN"/>
          </a:p>
        </p:txBody>
      </p:sp>
    </p:spTree>
    <p:extLst>
      <p:ext uri="{BB962C8B-B14F-4D97-AF65-F5344CB8AC3E}">
        <p14:creationId xmlns:p14="http://schemas.microsoft.com/office/powerpoint/2010/main" val="2012499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968A4F-92DA-4804-B3B9-857DD6320A24}" type="datetimeFigureOut">
              <a:rPr lang="en-IN" smtClean="0"/>
              <a:t>17-05-2021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00F61A-7C41-4F84-A4E3-0D70736D3477}" type="slidenum">
              <a:rPr lang="en-IN" smtClean="0"/>
              <a:t>‹#›</a:t>
            </a:fld>
            <a:endParaRPr lang="en-IN"/>
          </a:p>
        </p:txBody>
      </p:sp>
    </p:spTree>
    <p:extLst>
      <p:ext uri="{BB962C8B-B14F-4D97-AF65-F5344CB8AC3E}">
        <p14:creationId xmlns:p14="http://schemas.microsoft.com/office/powerpoint/2010/main" val="137491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968A4F-92DA-4804-B3B9-857DD6320A24}" type="datetimeFigureOut">
              <a:rPr lang="en-IN" smtClean="0"/>
              <a:t>17-05-2021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00F61A-7C41-4F84-A4E3-0D70736D3477}" type="slidenum">
              <a:rPr lang="en-IN" smtClean="0"/>
              <a:t>‹#›</a:t>
            </a:fld>
            <a:endParaRPr lang="en-IN"/>
          </a:p>
        </p:txBody>
      </p:sp>
    </p:spTree>
    <p:extLst>
      <p:ext uri="{BB962C8B-B14F-4D97-AF65-F5344CB8AC3E}">
        <p14:creationId xmlns:p14="http://schemas.microsoft.com/office/powerpoint/2010/main" val="4128488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968A4F-92DA-4804-B3B9-857DD6320A24}" type="datetimeFigureOut">
              <a:rPr lang="en-IN" smtClean="0"/>
              <a:t>17-05-2021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00F61A-7C41-4F84-A4E3-0D70736D3477}" type="slidenum">
              <a:rPr lang="en-IN" smtClean="0"/>
              <a:t>‹#›</a:t>
            </a:fld>
            <a:endParaRPr lang="en-IN"/>
          </a:p>
        </p:txBody>
      </p:sp>
    </p:spTree>
    <p:extLst>
      <p:ext uri="{BB962C8B-B14F-4D97-AF65-F5344CB8AC3E}">
        <p14:creationId xmlns:p14="http://schemas.microsoft.com/office/powerpoint/2010/main" val="78014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968A4F-92DA-4804-B3B9-857DD6320A24}" type="datetimeFigureOut">
              <a:rPr lang="en-IN" smtClean="0"/>
              <a:t>17-05-2021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00F61A-7C41-4F84-A4E3-0D70736D3477}" type="slidenum">
              <a:rPr lang="en-IN" smtClean="0"/>
              <a:t>‹#›</a:t>
            </a:fld>
            <a:endParaRPr lang="en-IN"/>
          </a:p>
        </p:txBody>
      </p:sp>
    </p:spTree>
    <p:extLst>
      <p:ext uri="{BB962C8B-B14F-4D97-AF65-F5344CB8AC3E}">
        <p14:creationId xmlns:p14="http://schemas.microsoft.com/office/powerpoint/2010/main" val="151807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968A4F-92DA-4804-B3B9-857DD6320A24}" type="datetimeFigureOut">
              <a:rPr lang="en-IN" smtClean="0"/>
              <a:t>17-05-2021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00F61A-7C41-4F84-A4E3-0D70736D3477}" type="slidenum">
              <a:rPr lang="en-IN" smtClean="0"/>
              <a:t>‹#›</a:t>
            </a:fld>
            <a:endParaRPr lang="en-IN"/>
          </a:p>
        </p:txBody>
      </p:sp>
    </p:spTree>
    <p:extLst>
      <p:ext uri="{BB962C8B-B14F-4D97-AF65-F5344CB8AC3E}">
        <p14:creationId xmlns:p14="http://schemas.microsoft.com/office/powerpoint/2010/main" val="3155236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968A4F-92DA-4804-B3B9-857DD6320A24}" type="datetimeFigureOut">
              <a:rPr lang="en-IN" smtClean="0"/>
              <a:t>17-05-2021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00F61A-7C41-4F84-A4E3-0D70736D3477}" type="slidenum">
              <a:rPr lang="en-IN" smtClean="0"/>
              <a:t>‹#›</a:t>
            </a:fld>
            <a:endParaRPr lang="en-IN"/>
          </a:p>
        </p:txBody>
      </p:sp>
    </p:spTree>
    <p:extLst>
      <p:ext uri="{BB962C8B-B14F-4D97-AF65-F5344CB8AC3E}">
        <p14:creationId xmlns:p14="http://schemas.microsoft.com/office/powerpoint/2010/main" val="379188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968A4F-92DA-4804-B3B9-857DD6320A24}" type="datetimeFigureOut">
              <a:rPr lang="en-IN" smtClean="0"/>
              <a:t>17-05-2021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00F61A-7C41-4F84-A4E3-0D70736D3477}" type="slidenum">
              <a:rPr lang="en-IN" smtClean="0"/>
              <a:t>‹#›</a:t>
            </a:fld>
            <a:endParaRPr lang="en-IN"/>
          </a:p>
        </p:txBody>
      </p:sp>
    </p:spTree>
    <p:extLst>
      <p:ext uri="{BB962C8B-B14F-4D97-AF65-F5344CB8AC3E}">
        <p14:creationId xmlns:p14="http://schemas.microsoft.com/office/powerpoint/2010/main" val="174403022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D62D-45DA-42D6-8940-54ED2A51D98C}"/>
              </a:ext>
            </a:extLst>
          </p:cNvPr>
          <p:cNvSpPr>
            <a:spLocks noGrp="1"/>
          </p:cNvSpPr>
          <p:nvPr>
            <p:ph type="ctrTitle"/>
          </p:nvPr>
        </p:nvSpPr>
        <p:spPr>
          <a:xfrm>
            <a:off x="1726164" y="1959429"/>
            <a:ext cx="6531428" cy="2091407"/>
          </a:xfrm>
        </p:spPr>
        <p:txBody>
          <a:bodyPr>
            <a:normAutofit fontScale="90000"/>
          </a:bodyPr>
          <a:lstStyle/>
          <a:p>
            <a:r>
              <a:rPr lang="en-US" dirty="0">
                <a:solidFill>
                  <a:schemeClr val="accent2">
                    <a:lumMod val="60000"/>
                    <a:lumOff val="40000"/>
                  </a:schemeClr>
                </a:solidFill>
              </a:rPr>
              <a:t>Attendance Management System USING DJANGO </a:t>
            </a:r>
            <a:endParaRPr lang="en-IN" dirty="0">
              <a:solidFill>
                <a:schemeClr val="accent2">
                  <a:lumMod val="60000"/>
                  <a:lumOff val="40000"/>
                </a:schemeClr>
              </a:solidFill>
            </a:endParaRPr>
          </a:p>
        </p:txBody>
      </p:sp>
      <p:sp>
        <p:nvSpPr>
          <p:cNvPr id="3" name="Subtitle 2">
            <a:extLst>
              <a:ext uri="{FF2B5EF4-FFF2-40B4-BE49-F238E27FC236}">
                <a16:creationId xmlns:a16="http://schemas.microsoft.com/office/drawing/2014/main" id="{61E306FF-CEB1-4988-BA5D-3654A2911A09}"/>
              </a:ext>
            </a:extLst>
          </p:cNvPr>
          <p:cNvSpPr>
            <a:spLocks noGrp="1"/>
          </p:cNvSpPr>
          <p:nvPr>
            <p:ph type="subTitle" idx="1"/>
          </p:nvPr>
        </p:nvSpPr>
        <p:spPr>
          <a:xfrm>
            <a:off x="-1646679" y="4190758"/>
            <a:ext cx="8821920" cy="2340637"/>
          </a:xfrm>
        </p:spPr>
        <p:txBody>
          <a:bodyPr>
            <a:normAutofit lnSpcReduction="10000"/>
          </a:bodyPr>
          <a:lstStyle/>
          <a:p>
            <a:endParaRPr lang="en-US" dirty="0">
              <a:solidFill>
                <a:schemeClr val="accent2">
                  <a:lumMod val="60000"/>
                  <a:lumOff val="40000"/>
                </a:schemeClr>
              </a:solidFill>
            </a:endParaRPr>
          </a:p>
          <a:p>
            <a:r>
              <a:rPr lang="en-IN" sz="2000" b="1" i="0" dirty="0" err="1">
                <a:solidFill>
                  <a:srgbClr val="202124"/>
                </a:solidFill>
                <a:effectLst/>
                <a:latin typeface="Roboto"/>
              </a:rPr>
              <a:t>Smt.E.Ramalakshmi</a:t>
            </a:r>
            <a:r>
              <a:rPr lang="en-IN" sz="2000" b="1" i="0" dirty="0">
                <a:solidFill>
                  <a:srgbClr val="202124"/>
                </a:solidFill>
                <a:effectLst/>
                <a:latin typeface="Roboto"/>
              </a:rPr>
              <a:t> Assistant Professor.</a:t>
            </a:r>
            <a:endParaRPr lang="en-IN" sz="2000" b="1" i="0" dirty="0">
              <a:solidFill>
                <a:srgbClr val="5F6368"/>
              </a:solidFill>
              <a:effectLst/>
              <a:latin typeface="Roboto"/>
            </a:endParaRPr>
          </a:p>
          <a:p>
            <a:endParaRPr lang="en-US" dirty="0">
              <a:solidFill>
                <a:schemeClr val="accent2">
                  <a:lumMod val="60000"/>
                  <a:lumOff val="40000"/>
                </a:schemeClr>
              </a:solidFill>
            </a:endParaRPr>
          </a:p>
          <a:p>
            <a:endParaRPr lang="en-IN" dirty="0">
              <a:solidFill>
                <a:schemeClr val="accent2">
                  <a:lumMod val="60000"/>
                  <a:lumOff val="40000"/>
                </a:schemeClr>
              </a:solidFill>
            </a:endParaRPr>
          </a:p>
          <a:p>
            <a:r>
              <a:rPr lang="en-IN" dirty="0">
                <a:solidFill>
                  <a:schemeClr val="bg1">
                    <a:lumMod val="50000"/>
                  </a:schemeClr>
                </a:solidFill>
              </a:rPr>
              <a:t>Devarakonda Shiva Raj 160119737171</a:t>
            </a:r>
          </a:p>
          <a:p>
            <a:r>
              <a:rPr lang="en-IN" dirty="0">
                <a:solidFill>
                  <a:schemeClr val="bg1">
                    <a:lumMod val="50000"/>
                  </a:schemeClr>
                </a:solidFill>
              </a:rPr>
              <a:t>Venkateshwara Akhil 160119737178</a:t>
            </a:r>
          </a:p>
        </p:txBody>
      </p:sp>
      <p:pic>
        <p:nvPicPr>
          <p:cNvPr id="6" name="Picture 5">
            <a:extLst>
              <a:ext uri="{FF2B5EF4-FFF2-40B4-BE49-F238E27FC236}">
                <a16:creationId xmlns:a16="http://schemas.microsoft.com/office/drawing/2014/main" id="{C2085B58-AFFE-4AB4-93ED-E682D258A835}"/>
              </a:ext>
            </a:extLst>
          </p:cNvPr>
          <p:cNvPicPr>
            <a:picLocks noChangeAspect="1"/>
          </p:cNvPicPr>
          <p:nvPr/>
        </p:nvPicPr>
        <p:blipFill>
          <a:blip r:embed="rId2"/>
          <a:stretch>
            <a:fillRect/>
          </a:stretch>
        </p:blipFill>
        <p:spPr>
          <a:xfrm>
            <a:off x="959992" y="148633"/>
            <a:ext cx="2956816" cy="2231329"/>
          </a:xfrm>
          <a:prstGeom prst="rect">
            <a:avLst/>
          </a:prstGeom>
        </p:spPr>
      </p:pic>
    </p:spTree>
    <p:extLst>
      <p:ext uri="{BB962C8B-B14F-4D97-AF65-F5344CB8AC3E}">
        <p14:creationId xmlns:p14="http://schemas.microsoft.com/office/powerpoint/2010/main" val="216191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2380B-6828-4529-9B3C-9BDA350DC2ED}"/>
              </a:ext>
            </a:extLst>
          </p:cNvPr>
          <p:cNvSpPr>
            <a:spLocks noGrp="1"/>
          </p:cNvSpPr>
          <p:nvPr>
            <p:ph type="title"/>
          </p:nvPr>
        </p:nvSpPr>
        <p:spPr/>
        <p:txBody>
          <a:bodyPr/>
          <a:lstStyle/>
          <a:p>
            <a:r>
              <a:rPr lang="en-IN" dirty="0"/>
              <a:t>ADVANTAGES OF PROPOSED SYSTEM </a:t>
            </a:r>
          </a:p>
        </p:txBody>
      </p:sp>
      <p:sp>
        <p:nvSpPr>
          <p:cNvPr id="3" name="Content Placeholder 2">
            <a:extLst>
              <a:ext uri="{FF2B5EF4-FFF2-40B4-BE49-F238E27FC236}">
                <a16:creationId xmlns:a16="http://schemas.microsoft.com/office/drawing/2014/main" id="{3E4EEBF6-7789-4DAD-B4C1-17E1481FED32}"/>
              </a:ext>
            </a:extLst>
          </p:cNvPr>
          <p:cNvSpPr>
            <a:spLocks noGrp="1"/>
          </p:cNvSpPr>
          <p:nvPr>
            <p:ph idx="1"/>
          </p:nvPr>
        </p:nvSpPr>
        <p:spPr/>
        <p:txBody>
          <a:bodyPr>
            <a:normAutofit/>
          </a:bodyPr>
          <a:lstStyle/>
          <a:p>
            <a:r>
              <a:rPr lang="en-US" sz="2400" dirty="0">
                <a:latin typeface="Calibri" panose="020F0502020204030204" pitchFamily="34" charset="0"/>
                <a:cs typeface="Calibri" panose="020F0502020204030204" pitchFamily="34" charset="0"/>
              </a:rPr>
              <a:t>1. It is trouble-free to use.</a:t>
            </a:r>
          </a:p>
          <a:p>
            <a:r>
              <a:rPr lang="en-US" sz="2400" dirty="0">
                <a:latin typeface="Calibri" panose="020F0502020204030204" pitchFamily="34" charset="0"/>
                <a:cs typeface="Calibri" panose="020F0502020204030204" pitchFamily="34" charset="0"/>
              </a:rPr>
              <a:t> 2. It is a relatively fast approach to enter attendance </a:t>
            </a:r>
          </a:p>
          <a:p>
            <a:r>
              <a:rPr lang="en-US" sz="2400" dirty="0">
                <a:latin typeface="Calibri" panose="020F0502020204030204" pitchFamily="34" charset="0"/>
                <a:cs typeface="Calibri" panose="020F0502020204030204" pitchFamily="34" charset="0"/>
              </a:rPr>
              <a:t>3. Is highly reliable, approximate result from user</a:t>
            </a:r>
          </a:p>
          <a:p>
            <a:r>
              <a:rPr lang="en-US" sz="2400" dirty="0">
                <a:latin typeface="Calibri" panose="020F0502020204030204" pitchFamily="34" charset="0"/>
                <a:cs typeface="Calibri" panose="020F0502020204030204" pitchFamily="34" charset="0"/>
              </a:rPr>
              <a:t> 4. Best user Interface </a:t>
            </a:r>
          </a:p>
          <a:p>
            <a:r>
              <a:rPr lang="en-US" sz="2400" dirty="0">
                <a:latin typeface="Calibri" panose="020F0502020204030204" pitchFamily="34" charset="0"/>
                <a:cs typeface="Calibri" panose="020F0502020204030204" pitchFamily="34" charset="0"/>
              </a:rPr>
              <a:t>5. Efficient reports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2053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771F-8349-4A59-AB88-19D2B60F7F8D}"/>
              </a:ext>
            </a:extLst>
          </p:cNvPr>
          <p:cNvSpPr>
            <a:spLocks noGrp="1"/>
          </p:cNvSpPr>
          <p:nvPr>
            <p:ph type="ctrTitle"/>
          </p:nvPr>
        </p:nvSpPr>
        <p:spPr>
          <a:xfrm>
            <a:off x="1507067" y="503853"/>
            <a:ext cx="7766936" cy="998377"/>
          </a:xfrm>
        </p:spPr>
        <p:txBody>
          <a:bodyPr/>
          <a:lstStyle/>
          <a:p>
            <a:r>
              <a:rPr lang="en-US" dirty="0"/>
              <a:t>MODULES</a:t>
            </a:r>
            <a:endParaRPr lang="en-IN" dirty="0"/>
          </a:p>
        </p:txBody>
      </p:sp>
      <p:sp>
        <p:nvSpPr>
          <p:cNvPr id="3" name="Subtitle 2">
            <a:extLst>
              <a:ext uri="{FF2B5EF4-FFF2-40B4-BE49-F238E27FC236}">
                <a16:creationId xmlns:a16="http://schemas.microsoft.com/office/drawing/2014/main" id="{20D01AF6-99EC-445D-84AC-415493F3FDF7}"/>
              </a:ext>
            </a:extLst>
          </p:cNvPr>
          <p:cNvSpPr>
            <a:spLocks noGrp="1"/>
          </p:cNvSpPr>
          <p:nvPr>
            <p:ph type="subTitle" idx="1"/>
          </p:nvPr>
        </p:nvSpPr>
        <p:spPr>
          <a:xfrm>
            <a:off x="1236480" y="2660572"/>
            <a:ext cx="7766936" cy="1096899"/>
          </a:xfrm>
        </p:spPr>
        <p:txBody>
          <a:bodyPr>
            <a:noAutofit/>
          </a:bodyPr>
          <a:lstStyle/>
          <a:p>
            <a:pPr marL="0" marR="0" algn="l">
              <a:lnSpc>
                <a:spcPct val="115000"/>
              </a:lnSpc>
              <a:spcBef>
                <a:spcPts val="0"/>
              </a:spcBef>
              <a:spcAft>
                <a:spcPts val="0"/>
              </a:spcAft>
            </a:pPr>
            <a:r>
              <a:rPr lang="en-US" dirty="0">
                <a:effectLst/>
                <a:latin typeface="Calibri" panose="020F0502020204030204" pitchFamily="34" charset="0"/>
                <a:ea typeface="Times New Roman" panose="02020603050405020304" pitchFamily="18" charset="0"/>
                <a:cs typeface="Calibri" panose="020F0502020204030204" pitchFamily="34" charset="0"/>
              </a:rPr>
              <a:t>Attendance Management System basically has three main modules for proper functioning</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marL="0" marR="0" algn="l">
              <a:lnSpc>
                <a:spcPct val="115000"/>
              </a:lnSpc>
              <a:spcBef>
                <a:spcPts val="0"/>
              </a:spcBef>
              <a:spcAft>
                <a:spcPts val="0"/>
              </a:spcAft>
            </a:pPr>
            <a:r>
              <a:rPr lang="en-US" dirty="0">
                <a:effectLst/>
                <a:latin typeface="Calibri" panose="020F0502020204030204" pitchFamily="34" charset="0"/>
                <a:ea typeface="Times New Roman" panose="02020603050405020304" pitchFamily="18" charset="0"/>
                <a:cs typeface="Calibri" panose="020F0502020204030204" pitchFamily="34" charset="0"/>
              </a:rPr>
              <a:t> • First module is admin which hold the key for editing and updating information. The admin has absolute right to all the users which are the Teachers and Student.</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marL="0" marR="0" algn="l">
              <a:lnSpc>
                <a:spcPct val="115000"/>
              </a:lnSpc>
              <a:spcBef>
                <a:spcPts val="0"/>
              </a:spcBef>
              <a:spcAft>
                <a:spcPts val="0"/>
              </a:spcAft>
            </a:pPr>
            <a:r>
              <a:rPr lang="en-US" dirty="0">
                <a:effectLst/>
                <a:latin typeface="Calibri" panose="020F0502020204030204" pitchFamily="34" charset="0"/>
                <a:ea typeface="Times New Roman" panose="02020603050405020304" pitchFamily="18" charset="0"/>
                <a:cs typeface="Calibri" panose="020F0502020204030204" pitchFamily="34" charset="0"/>
              </a:rPr>
              <a:t> • Second module is handled by the user which can be a Teacher or Instructor. This user has a right of making daily attendance, updating, editing and generating reports to the students. </a:t>
            </a: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algn="l"/>
            <a:r>
              <a:rPr lang="en-US" dirty="0">
                <a:effectLst/>
                <a:latin typeface="Calibri" panose="020F0502020204030204" pitchFamily="34" charset="0"/>
                <a:ea typeface="Times New Roman" panose="02020603050405020304" pitchFamily="18" charset="0"/>
                <a:cs typeface="Calibri" panose="020F0502020204030204" pitchFamily="34" charset="0"/>
              </a:rPr>
              <a:t>• Third is handled by a user which is the Student, he has less privilege to the access of the system; the student can only view his own record by providing his username and password</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960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A97E-E7CA-4E2F-BA82-47EF168ABFB1}"/>
              </a:ext>
            </a:extLst>
          </p:cNvPr>
          <p:cNvSpPr>
            <a:spLocks noGrp="1"/>
          </p:cNvSpPr>
          <p:nvPr>
            <p:ph type="title"/>
          </p:nvPr>
        </p:nvSpPr>
        <p:spPr>
          <a:xfrm>
            <a:off x="677334" y="0"/>
            <a:ext cx="8596668" cy="653143"/>
          </a:xfrm>
        </p:spPr>
        <p:txBody>
          <a:bodyPr/>
          <a:lstStyle/>
          <a:p>
            <a:r>
              <a:rPr lang="en-US" dirty="0"/>
              <a:t>USER CLASSES</a:t>
            </a:r>
            <a:endParaRPr lang="en-IN" dirty="0"/>
          </a:p>
        </p:txBody>
      </p:sp>
      <p:sp>
        <p:nvSpPr>
          <p:cNvPr id="3" name="Content Placeholder 2">
            <a:extLst>
              <a:ext uri="{FF2B5EF4-FFF2-40B4-BE49-F238E27FC236}">
                <a16:creationId xmlns:a16="http://schemas.microsoft.com/office/drawing/2014/main" id="{F975CE16-B936-4710-9B73-CE23417B3B67}"/>
              </a:ext>
            </a:extLst>
          </p:cNvPr>
          <p:cNvSpPr>
            <a:spLocks noGrp="1"/>
          </p:cNvSpPr>
          <p:nvPr>
            <p:ph idx="1"/>
          </p:nvPr>
        </p:nvSpPr>
        <p:spPr>
          <a:xfrm>
            <a:off x="677334" y="653143"/>
            <a:ext cx="8596668" cy="6111551"/>
          </a:xfrm>
        </p:spPr>
        <p:txBody>
          <a:bodyPr>
            <a:normAutofit/>
          </a:bodyPr>
          <a:lstStyle/>
          <a:p>
            <a:pPr marL="0" indent="0">
              <a:buNone/>
            </a:pPr>
            <a:r>
              <a:rPr lang="en-US" dirty="0"/>
              <a:t>The </a:t>
            </a:r>
            <a:r>
              <a:rPr lang="en-US" b="1" dirty="0"/>
              <a:t>student</a:t>
            </a:r>
            <a:r>
              <a:rPr lang="en-US" dirty="0"/>
              <a:t> should have the following features: </a:t>
            </a:r>
          </a:p>
          <a:p>
            <a:pPr marL="0" indent="0">
              <a:buNone/>
            </a:pPr>
            <a:r>
              <a:rPr lang="en-US" dirty="0"/>
              <a:t>• View the Attendance status of the courses to which they are enrolled. </a:t>
            </a:r>
          </a:p>
          <a:p>
            <a:pPr marL="0" indent="0">
              <a:buNone/>
            </a:pPr>
            <a:r>
              <a:rPr lang="en-US" dirty="0"/>
              <a:t>• View the Marks of the courses to which they are enrolled.</a:t>
            </a:r>
          </a:p>
          <a:p>
            <a:pPr marL="0" indent="0">
              <a:buNone/>
            </a:pPr>
            <a:r>
              <a:rPr lang="en-US" dirty="0"/>
              <a:t> • View the notification from the college administrator. </a:t>
            </a:r>
          </a:p>
          <a:p>
            <a:pPr marL="0" indent="0">
              <a:buNone/>
            </a:pPr>
            <a:r>
              <a:rPr lang="en-US" dirty="0"/>
              <a:t>• Communicate or give feedback to their respective teachers.</a:t>
            </a:r>
          </a:p>
          <a:p>
            <a:pPr marL="0" indent="0">
              <a:buNone/>
            </a:pPr>
            <a:r>
              <a:rPr lang="en-US" dirty="0"/>
              <a:t> • Communicate with other students of the same university.</a:t>
            </a:r>
          </a:p>
          <a:p>
            <a:pPr marL="0" indent="0">
              <a:buNone/>
            </a:pPr>
            <a:r>
              <a:rPr lang="en-US" dirty="0"/>
              <a:t> The </a:t>
            </a:r>
            <a:r>
              <a:rPr lang="en-US" b="1" dirty="0"/>
              <a:t>staff</a:t>
            </a:r>
            <a:r>
              <a:rPr lang="en-US" dirty="0"/>
              <a:t> should have the following features: </a:t>
            </a:r>
          </a:p>
          <a:p>
            <a:pPr marL="0" indent="0">
              <a:buNone/>
            </a:pPr>
            <a:r>
              <a:rPr lang="en-US" dirty="0"/>
              <a:t>• Access to the information of all students that attend their courses. </a:t>
            </a:r>
          </a:p>
          <a:p>
            <a:pPr marL="0" indent="0">
              <a:buNone/>
            </a:pPr>
            <a:r>
              <a:rPr lang="en-US" dirty="0"/>
              <a:t>• Add and edit the Attendance status of those students. </a:t>
            </a:r>
          </a:p>
          <a:p>
            <a:pPr marL="0" indent="0">
              <a:buNone/>
            </a:pPr>
            <a:r>
              <a:rPr lang="en-US" dirty="0"/>
              <a:t>• Add and edit the exam marks of those students. </a:t>
            </a:r>
          </a:p>
          <a:p>
            <a:pPr marL="0" indent="0">
              <a:buNone/>
            </a:pPr>
            <a:r>
              <a:rPr lang="en-US" dirty="0"/>
              <a:t>• Avail the different types of leave.</a:t>
            </a:r>
          </a:p>
          <a:p>
            <a:pPr marL="0" indent="0">
              <a:buNone/>
            </a:pPr>
            <a:r>
              <a:rPr lang="en-US" dirty="0"/>
              <a:t> • Swap classes with other teachers who teach for the same class.</a:t>
            </a:r>
          </a:p>
          <a:p>
            <a:pPr marL="0" indent="0">
              <a:buNone/>
            </a:pPr>
            <a:r>
              <a:rPr lang="en-US" dirty="0"/>
              <a:t> The </a:t>
            </a:r>
            <a:r>
              <a:rPr lang="en-US" b="1" dirty="0"/>
              <a:t>administrator</a:t>
            </a:r>
            <a:r>
              <a:rPr lang="en-US" dirty="0"/>
              <a:t> should have the following features:</a:t>
            </a:r>
          </a:p>
          <a:p>
            <a:pPr marL="0" indent="0">
              <a:buNone/>
            </a:pPr>
            <a:r>
              <a:rPr lang="en-US" dirty="0"/>
              <a:t> • Add and update students, teachers and courses. </a:t>
            </a:r>
          </a:p>
          <a:p>
            <a:pPr marL="0" indent="0">
              <a:buNone/>
            </a:pPr>
            <a:r>
              <a:rPr lang="en-US" dirty="0"/>
              <a:t>• Assign teachers and students to courses </a:t>
            </a:r>
            <a:endParaRPr lang="en-IN" dirty="0"/>
          </a:p>
        </p:txBody>
      </p:sp>
    </p:spTree>
    <p:extLst>
      <p:ext uri="{BB962C8B-B14F-4D97-AF65-F5344CB8AC3E}">
        <p14:creationId xmlns:p14="http://schemas.microsoft.com/office/powerpoint/2010/main" val="188334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67A33-0DB5-41BC-A384-03CCD027F7E0}"/>
              </a:ext>
            </a:extLst>
          </p:cNvPr>
          <p:cNvSpPr>
            <a:spLocks noGrp="1"/>
          </p:cNvSpPr>
          <p:nvPr>
            <p:ph type="title"/>
          </p:nvPr>
        </p:nvSpPr>
        <p:spPr/>
        <p:txBody>
          <a:bodyPr/>
          <a:lstStyle/>
          <a:p>
            <a:r>
              <a:rPr lang="en-US" dirty="0"/>
              <a:t>VIEWPOINTS</a:t>
            </a:r>
            <a:endParaRPr lang="en-IN" dirty="0"/>
          </a:p>
        </p:txBody>
      </p:sp>
      <p:sp>
        <p:nvSpPr>
          <p:cNvPr id="3" name="Content Placeholder 2">
            <a:extLst>
              <a:ext uri="{FF2B5EF4-FFF2-40B4-BE49-F238E27FC236}">
                <a16:creationId xmlns:a16="http://schemas.microsoft.com/office/drawing/2014/main" id="{89E3FCB3-73CE-44A6-9C26-D57D1FF6DEDB}"/>
              </a:ext>
            </a:extLst>
          </p:cNvPr>
          <p:cNvSpPr>
            <a:spLocks noGrp="1"/>
          </p:cNvSpPr>
          <p:nvPr>
            <p:ph idx="1"/>
          </p:nvPr>
        </p:nvSpPr>
        <p:spPr/>
        <p:txBody>
          <a:bodyPr/>
          <a:lstStyle/>
          <a:p>
            <a:r>
              <a:rPr lang="en-US" dirty="0"/>
              <a:t>For a teacher, this software must be easy to use. It should be easy to find different modules like attendance, leave module, internals marks, result etc...Teachers are the one who update the contents of the database, so it should be update save modify It. </a:t>
            </a:r>
          </a:p>
          <a:p>
            <a:r>
              <a:rPr lang="en-US" dirty="0"/>
              <a:t> A student can only view the information about himself, other than that everything will be hidden from them. They will not have the option to edit anything. So the graphical user interface must be good. They expect it to be functional. </a:t>
            </a:r>
          </a:p>
          <a:p>
            <a:r>
              <a:rPr lang="en-US" dirty="0"/>
              <a:t> Administrator will have the privilege to view all the information about the college. They will have the option to track goals like, Average marks of all the students in a subject, Average attendance of all the students of a class etc.</a:t>
            </a:r>
            <a:endParaRPr lang="en-IN" dirty="0"/>
          </a:p>
        </p:txBody>
      </p:sp>
    </p:spTree>
    <p:extLst>
      <p:ext uri="{BB962C8B-B14F-4D97-AF65-F5344CB8AC3E}">
        <p14:creationId xmlns:p14="http://schemas.microsoft.com/office/powerpoint/2010/main" val="2029634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E94A-49FA-408B-98E0-3A33805C5633}"/>
              </a:ext>
            </a:extLst>
          </p:cNvPr>
          <p:cNvSpPr>
            <a:spLocks noGrp="1"/>
          </p:cNvSpPr>
          <p:nvPr>
            <p:ph type="title"/>
          </p:nvPr>
        </p:nvSpPr>
        <p:spPr>
          <a:xfrm>
            <a:off x="677334" y="0"/>
            <a:ext cx="8596668" cy="774441"/>
          </a:xfrm>
        </p:spPr>
        <p:txBody>
          <a:bodyPr/>
          <a:lstStyle/>
          <a:p>
            <a:r>
              <a:rPr lang="en-US" dirty="0"/>
              <a:t>ER DIAGRAM</a:t>
            </a:r>
            <a:endParaRPr lang="en-IN" dirty="0"/>
          </a:p>
        </p:txBody>
      </p:sp>
      <p:pic>
        <p:nvPicPr>
          <p:cNvPr id="5" name="Content Placeholder 4">
            <a:extLst>
              <a:ext uri="{FF2B5EF4-FFF2-40B4-BE49-F238E27FC236}">
                <a16:creationId xmlns:a16="http://schemas.microsoft.com/office/drawing/2014/main" id="{C628D213-CC68-4992-AD46-D63B9C74770D}"/>
              </a:ext>
            </a:extLst>
          </p:cNvPr>
          <p:cNvPicPr>
            <a:picLocks noGrp="1" noChangeAspect="1"/>
          </p:cNvPicPr>
          <p:nvPr>
            <p:ph idx="1"/>
          </p:nvPr>
        </p:nvPicPr>
        <p:blipFill>
          <a:blip r:embed="rId2"/>
          <a:stretch>
            <a:fillRect/>
          </a:stretch>
        </p:blipFill>
        <p:spPr>
          <a:xfrm>
            <a:off x="1343608" y="615821"/>
            <a:ext cx="7725747" cy="6242180"/>
          </a:xfrm>
        </p:spPr>
      </p:pic>
    </p:spTree>
    <p:extLst>
      <p:ext uri="{BB962C8B-B14F-4D97-AF65-F5344CB8AC3E}">
        <p14:creationId xmlns:p14="http://schemas.microsoft.com/office/powerpoint/2010/main" val="2280469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F4ED0-EE97-478A-9610-97F717184E4D}"/>
              </a:ext>
            </a:extLst>
          </p:cNvPr>
          <p:cNvSpPr>
            <a:spLocks noGrp="1"/>
          </p:cNvSpPr>
          <p:nvPr>
            <p:ph type="title"/>
          </p:nvPr>
        </p:nvSpPr>
        <p:spPr>
          <a:xfrm>
            <a:off x="677334" y="167952"/>
            <a:ext cx="8596668" cy="755780"/>
          </a:xfrm>
        </p:spPr>
        <p:txBody>
          <a:bodyPr/>
          <a:lstStyle/>
          <a:p>
            <a:r>
              <a:rPr lang="en-US" dirty="0"/>
              <a:t>USE CASE DIAGRAM</a:t>
            </a:r>
            <a:endParaRPr lang="en-IN" dirty="0"/>
          </a:p>
        </p:txBody>
      </p:sp>
      <p:pic>
        <p:nvPicPr>
          <p:cNvPr id="5" name="Content Placeholder 4">
            <a:extLst>
              <a:ext uri="{FF2B5EF4-FFF2-40B4-BE49-F238E27FC236}">
                <a16:creationId xmlns:a16="http://schemas.microsoft.com/office/drawing/2014/main" id="{E9647738-95EA-4816-A762-1FC8CF528CCB}"/>
              </a:ext>
            </a:extLst>
          </p:cNvPr>
          <p:cNvPicPr>
            <a:picLocks noGrp="1" noChangeAspect="1"/>
          </p:cNvPicPr>
          <p:nvPr>
            <p:ph idx="1"/>
          </p:nvPr>
        </p:nvPicPr>
        <p:blipFill>
          <a:blip r:embed="rId2"/>
          <a:stretch>
            <a:fillRect/>
          </a:stretch>
        </p:blipFill>
        <p:spPr>
          <a:xfrm>
            <a:off x="2313993" y="699796"/>
            <a:ext cx="6167534" cy="6158204"/>
          </a:xfrm>
        </p:spPr>
      </p:pic>
    </p:spTree>
    <p:extLst>
      <p:ext uri="{BB962C8B-B14F-4D97-AF65-F5344CB8AC3E}">
        <p14:creationId xmlns:p14="http://schemas.microsoft.com/office/powerpoint/2010/main" val="985564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A836-560C-499F-A297-CB9DE8621486}"/>
              </a:ext>
            </a:extLst>
          </p:cNvPr>
          <p:cNvSpPr>
            <a:spLocks noGrp="1"/>
          </p:cNvSpPr>
          <p:nvPr>
            <p:ph type="title"/>
          </p:nvPr>
        </p:nvSpPr>
        <p:spPr/>
        <p:txBody>
          <a:bodyPr/>
          <a:lstStyle/>
          <a:p>
            <a:r>
              <a:rPr lang="en-US" dirty="0"/>
              <a:t>CLASS DIAGRAM</a:t>
            </a:r>
            <a:endParaRPr lang="en-IN" dirty="0"/>
          </a:p>
        </p:txBody>
      </p:sp>
      <p:pic>
        <p:nvPicPr>
          <p:cNvPr id="5" name="Content Placeholder 4">
            <a:extLst>
              <a:ext uri="{FF2B5EF4-FFF2-40B4-BE49-F238E27FC236}">
                <a16:creationId xmlns:a16="http://schemas.microsoft.com/office/drawing/2014/main" id="{04850486-815E-4E59-B7CB-69241E92A258}"/>
              </a:ext>
            </a:extLst>
          </p:cNvPr>
          <p:cNvPicPr>
            <a:picLocks noGrp="1" noChangeAspect="1"/>
          </p:cNvPicPr>
          <p:nvPr>
            <p:ph idx="1"/>
          </p:nvPr>
        </p:nvPicPr>
        <p:blipFill>
          <a:blip r:embed="rId2"/>
          <a:stretch>
            <a:fillRect/>
          </a:stretch>
        </p:blipFill>
        <p:spPr>
          <a:xfrm>
            <a:off x="998376" y="1455576"/>
            <a:ext cx="8080310" cy="5010538"/>
          </a:xfrm>
        </p:spPr>
      </p:pic>
    </p:spTree>
    <p:extLst>
      <p:ext uri="{BB962C8B-B14F-4D97-AF65-F5344CB8AC3E}">
        <p14:creationId xmlns:p14="http://schemas.microsoft.com/office/powerpoint/2010/main" val="933914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9EC67-B61B-4B6A-905E-0DBBD08142B3}"/>
              </a:ext>
            </a:extLst>
          </p:cNvPr>
          <p:cNvSpPr>
            <a:spLocks noGrp="1"/>
          </p:cNvSpPr>
          <p:nvPr>
            <p:ph type="title"/>
          </p:nvPr>
        </p:nvSpPr>
        <p:spPr/>
        <p:txBody>
          <a:bodyPr/>
          <a:lstStyle/>
          <a:p>
            <a:r>
              <a:rPr lang="en-US" dirty="0"/>
              <a:t>LOGIN PAGE</a:t>
            </a:r>
            <a:endParaRPr lang="en-IN" dirty="0"/>
          </a:p>
        </p:txBody>
      </p:sp>
      <p:pic>
        <p:nvPicPr>
          <p:cNvPr id="5" name="Content Placeholder 4">
            <a:extLst>
              <a:ext uri="{FF2B5EF4-FFF2-40B4-BE49-F238E27FC236}">
                <a16:creationId xmlns:a16="http://schemas.microsoft.com/office/drawing/2014/main" id="{05BC1C93-B998-4C9A-8FF6-178ED6B177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434" y="1614196"/>
            <a:ext cx="7613778" cy="4525347"/>
          </a:xfrm>
        </p:spPr>
      </p:pic>
    </p:spTree>
    <p:extLst>
      <p:ext uri="{BB962C8B-B14F-4D97-AF65-F5344CB8AC3E}">
        <p14:creationId xmlns:p14="http://schemas.microsoft.com/office/powerpoint/2010/main" val="2920891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E5AE-9777-438E-A322-F58474C2A8D4}"/>
              </a:ext>
            </a:extLst>
          </p:cNvPr>
          <p:cNvSpPr>
            <a:spLocks noGrp="1"/>
          </p:cNvSpPr>
          <p:nvPr>
            <p:ph type="title"/>
          </p:nvPr>
        </p:nvSpPr>
        <p:spPr/>
        <p:txBody>
          <a:bodyPr/>
          <a:lstStyle/>
          <a:p>
            <a:r>
              <a:rPr lang="en-US" dirty="0"/>
              <a:t>STUDENT HOMEPAGE</a:t>
            </a:r>
            <a:endParaRPr lang="en-IN" dirty="0"/>
          </a:p>
        </p:txBody>
      </p:sp>
      <p:pic>
        <p:nvPicPr>
          <p:cNvPr id="5" name="Content Placeholder 4">
            <a:extLst>
              <a:ext uri="{FF2B5EF4-FFF2-40B4-BE49-F238E27FC236}">
                <a16:creationId xmlns:a16="http://schemas.microsoft.com/office/drawing/2014/main" id="{868EB406-07BA-4445-8D3F-50AEF45337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359" y="1763486"/>
            <a:ext cx="6904653" cy="4581330"/>
          </a:xfrm>
        </p:spPr>
      </p:pic>
    </p:spTree>
    <p:extLst>
      <p:ext uri="{BB962C8B-B14F-4D97-AF65-F5344CB8AC3E}">
        <p14:creationId xmlns:p14="http://schemas.microsoft.com/office/powerpoint/2010/main" val="2360552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3E2E-5F67-4F50-AC46-9837FC770954}"/>
              </a:ext>
            </a:extLst>
          </p:cNvPr>
          <p:cNvSpPr>
            <a:spLocks noGrp="1"/>
          </p:cNvSpPr>
          <p:nvPr>
            <p:ph type="title"/>
          </p:nvPr>
        </p:nvSpPr>
        <p:spPr/>
        <p:txBody>
          <a:bodyPr/>
          <a:lstStyle/>
          <a:p>
            <a:r>
              <a:rPr lang="en-US" dirty="0"/>
              <a:t>TEACHER HOMEPAGE</a:t>
            </a:r>
            <a:endParaRPr lang="en-IN" dirty="0"/>
          </a:p>
        </p:txBody>
      </p:sp>
      <p:pic>
        <p:nvPicPr>
          <p:cNvPr id="5" name="Content Placeholder 4">
            <a:extLst>
              <a:ext uri="{FF2B5EF4-FFF2-40B4-BE49-F238E27FC236}">
                <a16:creationId xmlns:a16="http://schemas.microsoft.com/office/drawing/2014/main" id="{60ED33C7-F7D0-410B-B625-27D49DC417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6408" y="2160588"/>
            <a:ext cx="7240555" cy="4249543"/>
          </a:xfrm>
        </p:spPr>
      </p:pic>
    </p:spTree>
    <p:extLst>
      <p:ext uri="{BB962C8B-B14F-4D97-AF65-F5344CB8AC3E}">
        <p14:creationId xmlns:p14="http://schemas.microsoft.com/office/powerpoint/2010/main" val="301605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6456-731F-4003-9BC8-793A13539C0D}"/>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39D2C0B1-57CA-4D7E-A71B-27CBCEFFF159}"/>
              </a:ext>
            </a:extLst>
          </p:cNvPr>
          <p:cNvSpPr>
            <a:spLocks noGrp="1"/>
          </p:cNvSpPr>
          <p:nvPr>
            <p:ph idx="1"/>
          </p:nvPr>
        </p:nvSpPr>
        <p:spPr>
          <a:xfrm>
            <a:off x="677334" y="1362269"/>
            <a:ext cx="8596668" cy="4679093"/>
          </a:xfrm>
        </p:spPr>
        <p:txBody>
          <a:bodyPr/>
          <a:lstStyle/>
          <a:p>
            <a:r>
              <a:rPr lang="en-US" sz="2800" b="0" i="0" dirty="0">
                <a:solidFill>
                  <a:srgbClr val="4A5166"/>
                </a:solidFill>
                <a:effectLst/>
                <a:latin typeface="Montserrat"/>
              </a:rPr>
              <a:t>The </a:t>
            </a:r>
            <a:r>
              <a:rPr lang="en-US" sz="2800" b="1" i="0" dirty="0">
                <a:solidFill>
                  <a:srgbClr val="4A5166"/>
                </a:solidFill>
                <a:effectLst/>
                <a:latin typeface="Montserrat"/>
              </a:rPr>
              <a:t>Attendance Management System Django</a:t>
            </a:r>
            <a:r>
              <a:rPr lang="en-US" sz="2800" b="0" i="0" dirty="0">
                <a:solidFill>
                  <a:srgbClr val="4A5166"/>
                </a:solidFill>
                <a:effectLst/>
                <a:latin typeface="Montserrat"/>
              </a:rPr>
              <a:t> is developed using </a:t>
            </a:r>
            <a:r>
              <a:rPr lang="en-US" sz="2800" b="1" i="0" dirty="0">
                <a:solidFill>
                  <a:srgbClr val="4A5166"/>
                </a:solidFill>
                <a:effectLst/>
                <a:latin typeface="Montserrat"/>
              </a:rPr>
              <a:t>Python Django</a:t>
            </a:r>
            <a:r>
              <a:rPr lang="en-US" sz="2800" b="0" i="0" dirty="0">
                <a:solidFill>
                  <a:srgbClr val="4A5166"/>
                </a:solidFill>
                <a:effectLst/>
                <a:latin typeface="Montserrat"/>
              </a:rPr>
              <a:t>, </a:t>
            </a:r>
            <a:r>
              <a:rPr lang="en-US" sz="2800" b="1" i="0" dirty="0">
                <a:solidFill>
                  <a:srgbClr val="4A5166"/>
                </a:solidFill>
                <a:effectLst/>
                <a:latin typeface="Montserrat"/>
              </a:rPr>
              <a:t>HTML</a:t>
            </a:r>
            <a:r>
              <a:rPr lang="en-US" sz="2800" b="0" i="0" dirty="0">
                <a:solidFill>
                  <a:srgbClr val="4A5166"/>
                </a:solidFill>
                <a:effectLst/>
                <a:latin typeface="Montserrat"/>
              </a:rPr>
              <a:t>,</a:t>
            </a:r>
            <a:r>
              <a:rPr lang="en-US" sz="2800" b="1" i="0" dirty="0">
                <a:solidFill>
                  <a:srgbClr val="4A5166"/>
                </a:solidFill>
                <a:effectLst/>
                <a:latin typeface="Montserrat"/>
              </a:rPr>
              <a:t>CSS</a:t>
            </a:r>
            <a:r>
              <a:rPr lang="en-US" sz="2800" b="0" i="0" dirty="0">
                <a:solidFill>
                  <a:srgbClr val="4A5166"/>
                </a:solidFill>
                <a:effectLst/>
                <a:latin typeface="Montserrat"/>
              </a:rPr>
              <a:t>, </a:t>
            </a:r>
            <a:r>
              <a:rPr lang="en-US" sz="2800" b="1" i="0" dirty="0">
                <a:solidFill>
                  <a:srgbClr val="4A5166"/>
                </a:solidFill>
                <a:effectLst/>
                <a:latin typeface="Montserrat"/>
              </a:rPr>
              <a:t>JavaScript</a:t>
            </a:r>
            <a:r>
              <a:rPr lang="en-US" sz="2800" b="0" i="0" dirty="0">
                <a:solidFill>
                  <a:srgbClr val="4A5166"/>
                </a:solidFill>
                <a:effectLst/>
                <a:latin typeface="Montserrat"/>
              </a:rPr>
              <a:t> . </a:t>
            </a:r>
          </a:p>
          <a:p>
            <a:endParaRPr lang="en-US" b="0" i="0" dirty="0">
              <a:solidFill>
                <a:srgbClr val="4A5166"/>
              </a:solidFill>
              <a:effectLst/>
              <a:latin typeface="Montserrat"/>
            </a:endParaRPr>
          </a:p>
          <a:p>
            <a:r>
              <a:rPr lang="en-US" sz="2400" b="0" i="0" dirty="0">
                <a:solidFill>
                  <a:srgbClr val="4A5166"/>
                </a:solidFill>
                <a:effectLst/>
                <a:latin typeface="Montserrat"/>
              </a:rPr>
              <a:t>This </a:t>
            </a:r>
            <a:r>
              <a:rPr lang="en-US" sz="2400" b="1" i="0" dirty="0">
                <a:solidFill>
                  <a:srgbClr val="4A5166"/>
                </a:solidFill>
                <a:effectLst/>
                <a:latin typeface="Montserrat"/>
              </a:rPr>
              <a:t>Django Attendance System</a:t>
            </a:r>
            <a:r>
              <a:rPr lang="en-US" sz="2400" b="0" i="0" dirty="0">
                <a:solidFill>
                  <a:srgbClr val="4A5166"/>
                </a:solidFill>
                <a:effectLst/>
                <a:latin typeface="Montserrat"/>
              </a:rPr>
              <a:t> contains the teacher side and the student side, the teacher can manage the attendance, marks and can generate the reports of the students, and the students can view their attendance, marks and the time table of their class schedule.</a:t>
            </a:r>
            <a:endParaRPr lang="en-IN" sz="2400" dirty="0"/>
          </a:p>
        </p:txBody>
      </p:sp>
    </p:spTree>
    <p:extLst>
      <p:ext uri="{BB962C8B-B14F-4D97-AF65-F5344CB8AC3E}">
        <p14:creationId xmlns:p14="http://schemas.microsoft.com/office/powerpoint/2010/main" val="2456968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0461-8377-45A0-8FE4-52C5C9C5328F}"/>
              </a:ext>
            </a:extLst>
          </p:cNvPr>
          <p:cNvSpPr>
            <a:spLocks noGrp="1"/>
          </p:cNvSpPr>
          <p:nvPr>
            <p:ph type="title"/>
          </p:nvPr>
        </p:nvSpPr>
        <p:spPr>
          <a:xfrm>
            <a:off x="677334" y="0"/>
            <a:ext cx="8596668" cy="1324947"/>
          </a:xfrm>
        </p:spPr>
        <p:txBody>
          <a:bodyPr/>
          <a:lstStyle/>
          <a:p>
            <a:r>
              <a:rPr lang="en-US" dirty="0"/>
              <a:t>ADMIN HOMEPAGE</a:t>
            </a:r>
            <a:endParaRPr lang="en-IN" dirty="0"/>
          </a:p>
        </p:txBody>
      </p:sp>
      <p:pic>
        <p:nvPicPr>
          <p:cNvPr id="5" name="Content Placeholder 4">
            <a:extLst>
              <a:ext uri="{FF2B5EF4-FFF2-40B4-BE49-F238E27FC236}">
                <a16:creationId xmlns:a16="http://schemas.microsoft.com/office/drawing/2014/main" id="{246F483E-7E81-484F-BF67-4C86E93411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3102" y="1324947"/>
            <a:ext cx="7725747" cy="4923453"/>
          </a:xfrm>
        </p:spPr>
      </p:pic>
    </p:spTree>
    <p:extLst>
      <p:ext uri="{BB962C8B-B14F-4D97-AF65-F5344CB8AC3E}">
        <p14:creationId xmlns:p14="http://schemas.microsoft.com/office/powerpoint/2010/main" val="440607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9371-3F2A-4F51-957F-A60B54B5206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FB6ECAA-F2EA-40BA-B751-6BB673390EC5}"/>
              </a:ext>
            </a:extLst>
          </p:cNvPr>
          <p:cNvSpPr>
            <a:spLocks noGrp="1"/>
          </p:cNvSpPr>
          <p:nvPr>
            <p:ph idx="1"/>
          </p:nvPr>
        </p:nvSpPr>
        <p:spPr/>
        <p:txBody>
          <a:bodyPr/>
          <a:lstStyle/>
          <a:p>
            <a:r>
              <a:rPr lang="en-US" dirty="0"/>
              <a:t>Attendance Management System , a web based application, has been developed and proved on helping school management to manage student attendance. The development design is using context diagram to show overall task of each user and Entity relationship diagram to show relationship between database tables.</a:t>
            </a:r>
            <a:endParaRPr lang="en-IN" dirty="0"/>
          </a:p>
        </p:txBody>
      </p:sp>
    </p:spTree>
    <p:extLst>
      <p:ext uri="{BB962C8B-B14F-4D97-AF65-F5344CB8AC3E}">
        <p14:creationId xmlns:p14="http://schemas.microsoft.com/office/powerpoint/2010/main" val="75551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2F7C-ED06-496F-A9F9-285FA4124FE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4393FE5-F2BA-4856-AF4B-6CD7FE4202B8}"/>
              </a:ext>
            </a:extLst>
          </p:cNvPr>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As we know that, a college consists of different departments, such as course departments, fees management, library, event management etc. Nowadays applications and uses of information technologies is increased as compared to before, each of these individual departments has its own computer system to do their own functionalities. </a:t>
            </a:r>
          </a:p>
          <a:p>
            <a:pPr marL="0" indent="0">
              <a:buNone/>
            </a:pPr>
            <a:r>
              <a:rPr lang="en-US" dirty="0">
                <a:latin typeface="Calibri" panose="020F0502020204030204" pitchFamily="34" charset="0"/>
                <a:cs typeface="Calibri" panose="020F0502020204030204" pitchFamily="34" charset="0"/>
              </a:rPr>
              <a:t>By having one main system they can interact with each other from their respected system by having valid user id and password</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870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2EFB-B8E7-4BEA-A9BC-E02658E49B07}"/>
              </a:ext>
            </a:extLst>
          </p:cNvPr>
          <p:cNvSpPr>
            <a:spLocks noGrp="1"/>
          </p:cNvSpPr>
          <p:nvPr>
            <p:ph type="title"/>
          </p:nvPr>
        </p:nvSpPr>
        <p:spPr/>
        <p:txBody>
          <a:bodyPr/>
          <a:lstStyle/>
          <a:p>
            <a:r>
              <a:rPr lang="en-US" dirty="0"/>
              <a:t>PURPOSE</a:t>
            </a:r>
            <a:endParaRPr lang="en-IN" dirty="0"/>
          </a:p>
        </p:txBody>
      </p:sp>
      <p:sp>
        <p:nvSpPr>
          <p:cNvPr id="3" name="Content Placeholder 2">
            <a:extLst>
              <a:ext uri="{FF2B5EF4-FFF2-40B4-BE49-F238E27FC236}">
                <a16:creationId xmlns:a16="http://schemas.microsoft.com/office/drawing/2014/main" id="{CADD6DE2-1CC5-44AB-A207-BC241C33CB56}"/>
              </a:ext>
            </a:extLst>
          </p:cNvPr>
          <p:cNvSpPr>
            <a:spLocks noGrp="1"/>
          </p:cNvSpPr>
          <p:nvPr>
            <p:ph idx="1"/>
          </p:nvPr>
        </p:nvSpPr>
        <p:spPr>
          <a:xfrm>
            <a:off x="677334" y="1539551"/>
            <a:ext cx="8596668" cy="4501811"/>
          </a:xfrm>
        </p:spPr>
        <p:txBody>
          <a:bodyPr>
            <a:normAutofit/>
          </a:bodyPr>
          <a:lstStyle/>
          <a:p>
            <a:r>
              <a:rPr lang="en-US" sz="2400" b="0" i="0" dirty="0">
                <a:solidFill>
                  <a:srgbClr val="000000"/>
                </a:solidFill>
                <a:effectLst/>
                <a:latin typeface="ff0"/>
              </a:rPr>
              <a:t>The purpose of developing attendance management system is to computerized the tradition way of taking attendance. Another purpose for developing this software is to generate the report automatically at the end of the session or in the between of the session</a:t>
            </a:r>
            <a:endParaRPr lang="en-IN" sz="2400" dirty="0"/>
          </a:p>
        </p:txBody>
      </p:sp>
    </p:spTree>
    <p:extLst>
      <p:ext uri="{BB962C8B-B14F-4D97-AF65-F5344CB8AC3E}">
        <p14:creationId xmlns:p14="http://schemas.microsoft.com/office/powerpoint/2010/main" val="85020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1A0B0-3D3D-4E57-8611-C982AF207425}"/>
              </a:ext>
            </a:extLst>
          </p:cNvPr>
          <p:cNvSpPr>
            <a:spLocks noGrp="1"/>
          </p:cNvSpPr>
          <p:nvPr>
            <p:ph type="title"/>
          </p:nvPr>
        </p:nvSpPr>
        <p:spPr/>
        <p:txBody>
          <a:bodyPr/>
          <a:lstStyle/>
          <a:p>
            <a:r>
              <a:rPr lang="en-US" dirty="0"/>
              <a:t>WHY ERP?</a:t>
            </a:r>
            <a:br>
              <a:rPr lang="en-US" dirty="0"/>
            </a:br>
            <a:endParaRPr lang="en-IN" dirty="0"/>
          </a:p>
        </p:txBody>
      </p:sp>
      <p:sp>
        <p:nvSpPr>
          <p:cNvPr id="3" name="Content Placeholder 2">
            <a:extLst>
              <a:ext uri="{FF2B5EF4-FFF2-40B4-BE49-F238E27FC236}">
                <a16:creationId xmlns:a16="http://schemas.microsoft.com/office/drawing/2014/main" id="{6EA6649F-06D0-440F-A32E-04E1CCB35664}"/>
              </a:ext>
            </a:extLst>
          </p:cNvPr>
          <p:cNvSpPr>
            <a:spLocks noGrp="1"/>
          </p:cNvSpPr>
          <p:nvPr>
            <p:ph idx="1"/>
          </p:nvPr>
        </p:nvSpPr>
        <p:spPr/>
        <p:txBody>
          <a:bodyPr>
            <a:normAutofit/>
          </a:bodyPr>
          <a:lstStyle/>
          <a:p>
            <a:pPr marL="0" indent="0">
              <a:buNone/>
            </a:pPr>
            <a:r>
              <a:rPr lang="en-US" dirty="0"/>
              <a:t>Nowadays, in schools and colleges, it is very difficult to manage each and everything manually. Supervising and maintaining the whole database of a school or college can be time-consuming and challenging especially if it’s done on a regular basis. So, we need to handle and manage everything smartly. </a:t>
            </a:r>
          </a:p>
          <a:p>
            <a:pPr marL="0" indent="0">
              <a:buNone/>
            </a:pPr>
            <a:r>
              <a:rPr lang="en-US" dirty="0"/>
              <a:t> Prominent roles of ERP are: </a:t>
            </a:r>
          </a:p>
          <a:p>
            <a:pPr marL="0" indent="0">
              <a:buNone/>
            </a:pPr>
            <a:r>
              <a:rPr lang="en-US" dirty="0"/>
              <a:t>• Manages the office and automates different functions.</a:t>
            </a:r>
          </a:p>
          <a:p>
            <a:pPr marL="0" indent="0">
              <a:buNone/>
            </a:pPr>
            <a:r>
              <a:rPr lang="en-US" dirty="0"/>
              <a:t>• Helps in long-term management and planning of all departments of college. </a:t>
            </a:r>
          </a:p>
          <a:p>
            <a:pPr marL="0" indent="0">
              <a:buNone/>
            </a:pPr>
            <a:r>
              <a:rPr lang="en-US" dirty="0"/>
              <a:t>• Eliminates the need for having multiple management software for each department. </a:t>
            </a:r>
          </a:p>
          <a:p>
            <a:pPr marL="0" indent="0">
              <a:buNone/>
            </a:pPr>
            <a:r>
              <a:rPr lang="en-US" dirty="0"/>
              <a:t>• Daily activities like attendance can be digitalized and automated.</a:t>
            </a:r>
          </a:p>
          <a:p>
            <a:pPr marL="0" indent="0">
              <a:buNone/>
            </a:pPr>
            <a:r>
              <a:rPr lang="en-US" dirty="0"/>
              <a:t>• Leave module for teachers can be automated.</a:t>
            </a:r>
            <a:endParaRPr lang="en-IN" dirty="0"/>
          </a:p>
        </p:txBody>
      </p:sp>
    </p:spTree>
    <p:extLst>
      <p:ext uri="{BB962C8B-B14F-4D97-AF65-F5344CB8AC3E}">
        <p14:creationId xmlns:p14="http://schemas.microsoft.com/office/powerpoint/2010/main" val="756480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91F1-DFC9-4B06-AE4E-2CC684A7E021}"/>
              </a:ext>
            </a:extLst>
          </p:cNvPr>
          <p:cNvSpPr>
            <a:spLocks noGrp="1"/>
          </p:cNvSpPr>
          <p:nvPr>
            <p:ph type="ctrTitle"/>
          </p:nvPr>
        </p:nvSpPr>
        <p:spPr>
          <a:xfrm>
            <a:off x="1507067" y="373224"/>
            <a:ext cx="7766936" cy="1492898"/>
          </a:xfrm>
        </p:spPr>
        <p:txBody>
          <a:bodyPr/>
          <a:lstStyle/>
          <a:p>
            <a:r>
              <a:rPr lang="en-US" dirty="0"/>
              <a:t>PROBLEM DEFINITION</a:t>
            </a:r>
            <a:endParaRPr lang="en-IN" dirty="0"/>
          </a:p>
        </p:txBody>
      </p:sp>
      <p:sp>
        <p:nvSpPr>
          <p:cNvPr id="3" name="Subtitle 2">
            <a:extLst>
              <a:ext uri="{FF2B5EF4-FFF2-40B4-BE49-F238E27FC236}">
                <a16:creationId xmlns:a16="http://schemas.microsoft.com/office/drawing/2014/main" id="{8D38B15A-AF29-4F39-953C-25AA42429805}"/>
              </a:ext>
            </a:extLst>
          </p:cNvPr>
          <p:cNvSpPr>
            <a:spLocks noGrp="1"/>
          </p:cNvSpPr>
          <p:nvPr>
            <p:ph type="subTitle" idx="1"/>
          </p:nvPr>
        </p:nvSpPr>
        <p:spPr>
          <a:xfrm>
            <a:off x="1507067" y="3041068"/>
            <a:ext cx="7766936" cy="1096899"/>
          </a:xfrm>
        </p:spPr>
        <p:txBody>
          <a:bodyPr>
            <a:normAutofit fontScale="25000" lnSpcReduction="20000"/>
          </a:bodyPr>
          <a:lstStyle/>
          <a:p>
            <a:pPr marL="0" marR="0" algn="l">
              <a:lnSpc>
                <a:spcPct val="115000"/>
              </a:lnSpc>
              <a:spcBef>
                <a:spcPts val="0"/>
              </a:spcBef>
              <a:spcAft>
                <a:spcPts val="0"/>
              </a:spcAft>
            </a:pPr>
            <a:r>
              <a:rPr lang="en-US" sz="7200" dirty="0">
                <a:effectLst/>
                <a:latin typeface="Calibri" panose="020F0502020204030204" pitchFamily="34" charset="0"/>
                <a:ea typeface="Times New Roman" panose="02020603050405020304" pitchFamily="18" charset="0"/>
                <a:cs typeface="Calibri" panose="020F0502020204030204" pitchFamily="34" charset="0"/>
              </a:rPr>
              <a:t>This system developed will reduce the manual work and avoid redundant data. By </a:t>
            </a:r>
            <a:endParaRPr lang="en-IN" sz="7200" dirty="0">
              <a:effectLst/>
              <a:latin typeface="Calibri" panose="020F0502020204030204" pitchFamily="34" charset="0"/>
              <a:ea typeface="Times New Roman" panose="02020603050405020304" pitchFamily="18" charset="0"/>
              <a:cs typeface="Calibri" panose="020F0502020204030204" pitchFamily="34" charset="0"/>
            </a:endParaRPr>
          </a:p>
          <a:p>
            <a:pPr marL="0" marR="0" algn="l">
              <a:lnSpc>
                <a:spcPct val="115000"/>
              </a:lnSpc>
              <a:spcBef>
                <a:spcPts val="0"/>
              </a:spcBef>
              <a:spcAft>
                <a:spcPts val="0"/>
              </a:spcAft>
            </a:pPr>
            <a:r>
              <a:rPr lang="en-US" sz="7200" dirty="0">
                <a:effectLst/>
                <a:latin typeface="Calibri" panose="020F0502020204030204" pitchFamily="34" charset="0"/>
                <a:ea typeface="Times New Roman" panose="02020603050405020304" pitchFamily="18" charset="0"/>
                <a:cs typeface="Calibri" panose="020F0502020204030204" pitchFamily="34" charset="0"/>
              </a:rPr>
              <a:t> maintaining the attendance manually, then efficient reports cannot be generated </a:t>
            </a:r>
            <a:r>
              <a:rPr lang="en-US" sz="7200" dirty="0" err="1">
                <a:effectLst/>
                <a:latin typeface="Calibri" panose="020F0502020204030204" pitchFamily="34" charset="0"/>
                <a:ea typeface="Times New Roman" panose="02020603050405020304" pitchFamily="18" charset="0"/>
                <a:cs typeface="Calibri" panose="020F0502020204030204" pitchFamily="34" charset="0"/>
              </a:rPr>
              <a:t>manually.The</a:t>
            </a:r>
            <a:r>
              <a:rPr lang="en-US" sz="7200" dirty="0">
                <a:effectLst/>
                <a:latin typeface="Calibri" panose="020F0502020204030204" pitchFamily="34" charset="0"/>
                <a:ea typeface="Times New Roman" panose="02020603050405020304" pitchFamily="18" charset="0"/>
                <a:cs typeface="Calibri" panose="020F0502020204030204" pitchFamily="34" charset="0"/>
              </a:rPr>
              <a:t> system can generate efficient </a:t>
            </a:r>
            <a:r>
              <a:rPr lang="en-US" sz="7200" dirty="0" err="1">
                <a:effectLst/>
                <a:latin typeface="Calibri" panose="020F0502020204030204" pitchFamily="34" charset="0"/>
                <a:ea typeface="Times New Roman" panose="02020603050405020304" pitchFamily="18" charset="0"/>
                <a:cs typeface="Calibri" panose="020F0502020204030204" pitchFamily="34" charset="0"/>
              </a:rPr>
              <a:t>weekly,consolidate</a:t>
            </a:r>
            <a:r>
              <a:rPr lang="en-US" sz="7200" dirty="0">
                <a:effectLst/>
                <a:latin typeface="Calibri" panose="020F0502020204030204" pitchFamily="34" charset="0"/>
                <a:ea typeface="Times New Roman" panose="02020603050405020304" pitchFamily="18" charset="0"/>
                <a:cs typeface="Calibri" panose="020F0502020204030204" pitchFamily="34" charset="0"/>
              </a:rPr>
              <a:t> report based on the attendance. </a:t>
            </a:r>
          </a:p>
          <a:p>
            <a:pPr marL="0" marR="0" algn="l">
              <a:lnSpc>
                <a:spcPct val="115000"/>
              </a:lnSpc>
              <a:spcBef>
                <a:spcPts val="0"/>
              </a:spcBef>
              <a:spcAft>
                <a:spcPts val="0"/>
              </a:spcAft>
            </a:pPr>
            <a:r>
              <a:rPr lang="en-US" sz="7200" dirty="0">
                <a:effectLst/>
                <a:latin typeface="Calibri" panose="020F0502020204030204" pitchFamily="34" charset="0"/>
                <a:ea typeface="Times New Roman" panose="02020603050405020304" pitchFamily="18" charset="0"/>
                <a:cs typeface="Calibri" panose="020F0502020204030204" pitchFamily="34" charset="0"/>
              </a:rPr>
              <a:t>As the attendances are maintained in registers it has been a tough task for admin and staff to maintain for long time. Instead the software can keep long and retrieve the information when needed</a:t>
            </a:r>
            <a:r>
              <a:rPr lang="en-US" sz="1800" dirty="0">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113333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A713-7449-497F-909C-B26DBAD9C804}"/>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E216466B-8C98-4E39-88A8-9A2A87346654}"/>
              </a:ext>
            </a:extLst>
          </p:cNvPr>
          <p:cNvSpPr>
            <a:spLocks noGrp="1"/>
          </p:cNvSpPr>
          <p:nvPr>
            <p:ph idx="1"/>
          </p:nvPr>
        </p:nvSpPr>
        <p:spPr>
          <a:xfrm>
            <a:off x="677334" y="1539551"/>
            <a:ext cx="8596668" cy="4501811"/>
          </a:xfrm>
        </p:spPr>
        <p:txBody>
          <a:bodyPr>
            <a:normAutofit fontScale="92500" lnSpcReduction="10000"/>
          </a:bodyPr>
          <a:lstStyle/>
          <a:p>
            <a:pPr marL="0" indent="0" algn="l" fontAlgn="base">
              <a:buNone/>
            </a:pPr>
            <a:r>
              <a:rPr lang="en-US" sz="2400" dirty="0"/>
              <a:t>• Each teacher will be able to enter attendance and marks for their respective students.</a:t>
            </a:r>
          </a:p>
          <a:p>
            <a:pPr marL="0" indent="0" algn="l" fontAlgn="base">
              <a:buNone/>
            </a:pPr>
            <a:r>
              <a:rPr lang="en-US" sz="2400" dirty="0"/>
              <a:t> • Each student will be able to view the attendance status for their respective courses. </a:t>
            </a:r>
          </a:p>
          <a:p>
            <a:pPr marL="0" indent="0" algn="l" fontAlgn="base">
              <a:buNone/>
            </a:pPr>
            <a:r>
              <a:rPr lang="en-US" sz="2400" dirty="0"/>
              <a:t>• The teachers will be able to apply for various types of leave directly through the system. </a:t>
            </a:r>
          </a:p>
          <a:p>
            <a:pPr marL="0" indent="0" algn="l" fontAlgn="base">
              <a:buNone/>
            </a:pPr>
            <a:r>
              <a:rPr lang="en-US" sz="2400" dirty="0"/>
              <a:t>• The students will be able to Communicate and provide feedback to their teachers. </a:t>
            </a:r>
          </a:p>
          <a:p>
            <a:pPr marL="0" indent="0" algn="l" fontAlgn="base">
              <a:buNone/>
            </a:pPr>
            <a:r>
              <a:rPr lang="en-US" sz="2400" dirty="0"/>
              <a:t>• The students will have access to a forum page where they are communicate will each other. </a:t>
            </a:r>
          </a:p>
          <a:p>
            <a:pPr marL="0" indent="0" algn="l" fontAlgn="base">
              <a:buNone/>
            </a:pPr>
            <a:r>
              <a:rPr lang="en-US" sz="2400" dirty="0"/>
              <a:t>• The administrator will be able to view and update information such as departments, classes, teachers, students, courses</a:t>
            </a:r>
            <a:endParaRPr lang="en-US" sz="2400" b="0" i="0" dirty="0">
              <a:solidFill>
                <a:srgbClr val="4A5166"/>
              </a:solidFill>
              <a:effectLst/>
              <a:latin typeface="Montserrat"/>
            </a:endParaRPr>
          </a:p>
          <a:p>
            <a:pPr marL="0" indent="0">
              <a:buNone/>
            </a:pPr>
            <a:endParaRPr lang="en-IN" dirty="0"/>
          </a:p>
        </p:txBody>
      </p:sp>
    </p:spTree>
    <p:extLst>
      <p:ext uri="{BB962C8B-B14F-4D97-AF65-F5344CB8AC3E}">
        <p14:creationId xmlns:p14="http://schemas.microsoft.com/office/powerpoint/2010/main" val="284305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4AD8-B3AD-438C-8CC9-4D058C8C7736}"/>
              </a:ext>
            </a:extLst>
          </p:cNvPr>
          <p:cNvSpPr>
            <a:spLocks noGrp="1"/>
          </p:cNvSpPr>
          <p:nvPr>
            <p:ph type="ctrTitle"/>
          </p:nvPr>
        </p:nvSpPr>
        <p:spPr>
          <a:xfrm>
            <a:off x="1524000" y="0"/>
            <a:ext cx="7470710" cy="2276669"/>
          </a:xfrm>
        </p:spPr>
        <p:txBody>
          <a:bodyPr>
            <a:normAutofit fontScale="90000"/>
          </a:bodyPr>
          <a:lstStyle/>
          <a:p>
            <a:r>
              <a:rPr lang="en-US" dirty="0"/>
              <a:t>SOFTWARE REQUIREMENTS</a:t>
            </a:r>
            <a:br>
              <a:rPr lang="en-US" dirty="0"/>
            </a:br>
            <a:endParaRPr lang="en-IN" dirty="0"/>
          </a:p>
        </p:txBody>
      </p:sp>
      <p:sp>
        <p:nvSpPr>
          <p:cNvPr id="3" name="Subtitle 2">
            <a:extLst>
              <a:ext uri="{FF2B5EF4-FFF2-40B4-BE49-F238E27FC236}">
                <a16:creationId xmlns:a16="http://schemas.microsoft.com/office/drawing/2014/main" id="{1D4AF54F-4823-4AB5-8943-0A5265FBFA8F}"/>
              </a:ext>
            </a:extLst>
          </p:cNvPr>
          <p:cNvSpPr>
            <a:spLocks noGrp="1"/>
          </p:cNvSpPr>
          <p:nvPr>
            <p:ph type="subTitle" idx="1"/>
          </p:nvPr>
        </p:nvSpPr>
        <p:spPr>
          <a:xfrm>
            <a:off x="1507066" y="2276668"/>
            <a:ext cx="8915227" cy="3862875"/>
          </a:xfrm>
        </p:spPr>
        <p:txBody>
          <a:bodyPr>
            <a:normAutofit/>
          </a:bodyPr>
          <a:lstStyle/>
          <a:p>
            <a:pPr algn="l"/>
            <a:r>
              <a:rPr lang="en-US" dirty="0"/>
              <a:t>-</a:t>
            </a:r>
            <a:r>
              <a:rPr lang="en-US" sz="2000" dirty="0"/>
              <a:t>We Have Used Python Django ,HTML,CSS and </a:t>
            </a:r>
            <a:r>
              <a:rPr lang="en-US" sz="2000" dirty="0" err="1"/>
              <a:t>Javascript</a:t>
            </a:r>
            <a:r>
              <a:rPr lang="en-US" sz="2000" dirty="0"/>
              <a:t> for making this website.</a:t>
            </a:r>
          </a:p>
          <a:p>
            <a:pPr algn="l"/>
            <a:r>
              <a:rPr lang="en-US" sz="2000" dirty="0"/>
              <a:t>-For saving the data of students  we have used SQLite database.</a:t>
            </a:r>
          </a:p>
          <a:p>
            <a:pPr algn="l"/>
            <a:r>
              <a:rPr lang="en-IN" sz="2000" dirty="0"/>
              <a:t>-To Access this website we can use any type of internet explorer.</a:t>
            </a:r>
          </a:p>
          <a:p>
            <a:pPr algn="l"/>
            <a:r>
              <a:rPr lang="en-IN" dirty="0"/>
              <a:t>  </a:t>
            </a:r>
            <a:r>
              <a:rPr lang="en-IN" sz="2000" dirty="0"/>
              <a:t>Web Browser: To run server (</a:t>
            </a:r>
            <a:r>
              <a:rPr lang="en-IN" sz="2000" dirty="0" err="1"/>
              <a:t>eg</a:t>
            </a:r>
            <a:r>
              <a:rPr lang="en-IN" sz="2000" dirty="0"/>
              <a:t>: Google </a:t>
            </a:r>
            <a:r>
              <a:rPr lang="en-IN" sz="2000" dirty="0" err="1"/>
              <a:t>chrome,Microsoft</a:t>
            </a:r>
            <a:r>
              <a:rPr lang="en-IN" sz="2000" dirty="0"/>
              <a:t> Edge)</a:t>
            </a:r>
          </a:p>
          <a:p>
            <a:pPr algn="l"/>
            <a:r>
              <a:rPr lang="en-IN" sz="2000" dirty="0"/>
              <a:t>  Django: Framework used in this project </a:t>
            </a:r>
          </a:p>
          <a:p>
            <a:pPr algn="l"/>
            <a:r>
              <a:rPr lang="en-IN" sz="2000" dirty="0"/>
              <a:t>  </a:t>
            </a:r>
            <a:r>
              <a:rPr lang="en-IN" sz="2000" dirty="0" err="1"/>
              <a:t>Pycharm</a:t>
            </a:r>
            <a:r>
              <a:rPr lang="en-IN" sz="2000" dirty="0"/>
              <a:t>: IDE used in this project which runs on python</a:t>
            </a:r>
          </a:p>
          <a:p>
            <a:pPr algn="l"/>
            <a:r>
              <a:rPr lang="en-IN" sz="2000" dirty="0"/>
              <a:t>  Python 3.7.6: Python version</a:t>
            </a:r>
          </a:p>
        </p:txBody>
      </p:sp>
    </p:spTree>
    <p:extLst>
      <p:ext uri="{BB962C8B-B14F-4D97-AF65-F5344CB8AC3E}">
        <p14:creationId xmlns:p14="http://schemas.microsoft.com/office/powerpoint/2010/main" val="809524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82DB-14CB-4320-8FFA-6A6AE6EC3491}"/>
              </a:ext>
            </a:extLst>
          </p:cNvPr>
          <p:cNvSpPr>
            <a:spLocks noGrp="1"/>
          </p:cNvSpPr>
          <p:nvPr>
            <p:ph type="ctrTitle"/>
          </p:nvPr>
        </p:nvSpPr>
        <p:spPr>
          <a:xfrm>
            <a:off x="1507067" y="1624877"/>
            <a:ext cx="7766936" cy="950373"/>
          </a:xfrm>
        </p:spPr>
        <p:txBody>
          <a:bodyPr/>
          <a:lstStyle/>
          <a:p>
            <a:r>
              <a:rPr lang="en-US" dirty="0"/>
              <a:t>HARDWARE REQUIREMENTS</a:t>
            </a:r>
            <a:endParaRPr lang="en-IN" dirty="0"/>
          </a:p>
        </p:txBody>
      </p:sp>
      <p:sp>
        <p:nvSpPr>
          <p:cNvPr id="3" name="Subtitle 2">
            <a:extLst>
              <a:ext uri="{FF2B5EF4-FFF2-40B4-BE49-F238E27FC236}">
                <a16:creationId xmlns:a16="http://schemas.microsoft.com/office/drawing/2014/main" id="{7A8AD2B0-EFFA-49E1-B95D-BCC69BF61F13}"/>
              </a:ext>
            </a:extLst>
          </p:cNvPr>
          <p:cNvSpPr>
            <a:spLocks noGrp="1"/>
          </p:cNvSpPr>
          <p:nvPr>
            <p:ph type="subTitle" idx="1"/>
          </p:nvPr>
        </p:nvSpPr>
        <p:spPr>
          <a:xfrm>
            <a:off x="1637696" y="2901821"/>
            <a:ext cx="6162696" cy="3582954"/>
          </a:xfrm>
        </p:spPr>
        <p:txBody>
          <a:bodyPr>
            <a:normAutofit/>
          </a:bodyPr>
          <a:lstStyle/>
          <a:p>
            <a:r>
              <a:rPr lang="en-US" dirty="0"/>
              <a:t>Internet Connection With Good Speed</a:t>
            </a:r>
          </a:p>
          <a:p>
            <a:r>
              <a:rPr lang="en-US" dirty="0"/>
              <a:t>Operating system: </a:t>
            </a:r>
            <a:r>
              <a:rPr lang="en-US" dirty="0" err="1"/>
              <a:t>Windows,Mac</a:t>
            </a:r>
            <a:r>
              <a:rPr lang="en-US" dirty="0"/>
              <a:t> OS ,Linux</a:t>
            </a:r>
          </a:p>
          <a:p>
            <a:r>
              <a:rPr lang="en-US" dirty="0"/>
              <a:t>Graphics : Intel or Nvidia</a:t>
            </a:r>
          </a:p>
          <a:p>
            <a:r>
              <a:rPr lang="en-US" dirty="0"/>
              <a:t>Hard drive: 5 Giga Bytes</a:t>
            </a:r>
          </a:p>
          <a:p>
            <a:r>
              <a:rPr lang="en-US" dirty="0"/>
              <a:t>CPU- Single Core 2.4ghz</a:t>
            </a:r>
          </a:p>
          <a:p>
            <a:r>
              <a:rPr lang="en-US" dirty="0"/>
              <a:t>Network : Broadband Recommended</a:t>
            </a:r>
          </a:p>
          <a:p>
            <a:r>
              <a:rPr lang="en-US" dirty="0"/>
              <a:t>RAM:512 MB</a:t>
            </a:r>
          </a:p>
          <a:p>
            <a:endParaRPr lang="en-IN" dirty="0"/>
          </a:p>
        </p:txBody>
      </p:sp>
    </p:spTree>
    <p:extLst>
      <p:ext uri="{BB962C8B-B14F-4D97-AF65-F5344CB8AC3E}">
        <p14:creationId xmlns:p14="http://schemas.microsoft.com/office/powerpoint/2010/main" val="5541218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3216</TotalTime>
  <Words>1181</Words>
  <Application>Microsoft Office PowerPoint</Application>
  <PresentationFormat>Widescreen</PresentationFormat>
  <Paragraphs>91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ff0</vt:lpstr>
      <vt:lpstr>Montserrat</vt:lpstr>
      <vt:lpstr>Roboto</vt:lpstr>
      <vt:lpstr>Trebuchet MS</vt:lpstr>
      <vt:lpstr>Wingdings 3</vt:lpstr>
      <vt:lpstr>Facet</vt:lpstr>
      <vt:lpstr>Attendance Management System USING DJANGO </vt:lpstr>
      <vt:lpstr>OBJECTIVE</vt:lpstr>
      <vt:lpstr>INTRODUCTION</vt:lpstr>
      <vt:lpstr>PURPOSE</vt:lpstr>
      <vt:lpstr>WHY ERP? </vt:lpstr>
      <vt:lpstr>PROBLEM DEFINITION</vt:lpstr>
      <vt:lpstr>FEATURES</vt:lpstr>
      <vt:lpstr>SOFTWARE REQUIREMENTS </vt:lpstr>
      <vt:lpstr>HARDWARE REQUIREMENTS</vt:lpstr>
      <vt:lpstr>ADVANTAGES OF PROPOSED SYSTEM </vt:lpstr>
      <vt:lpstr>MODULES</vt:lpstr>
      <vt:lpstr>USER CLASSES</vt:lpstr>
      <vt:lpstr>VIEWPOINTS</vt:lpstr>
      <vt:lpstr>ER DIAGRAM</vt:lpstr>
      <vt:lpstr>USE CASE DIAGRAM</vt:lpstr>
      <vt:lpstr>CLASS DIAGRAM</vt:lpstr>
      <vt:lpstr>LOGIN PAGE</vt:lpstr>
      <vt:lpstr>STUDENT HOMEPAGE</vt:lpstr>
      <vt:lpstr>TEACHER HOMEPAGE</vt:lpstr>
      <vt:lpstr>ADMIN HOMEPAGE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Attendence Management System</dc:title>
  <dc:creator>SHIVA RAJ</dc:creator>
  <cp:lastModifiedBy> </cp:lastModifiedBy>
  <cp:revision>22</cp:revision>
  <dcterms:created xsi:type="dcterms:W3CDTF">2021-04-26T03:48:29Z</dcterms:created>
  <dcterms:modified xsi:type="dcterms:W3CDTF">2021-05-17T03:41:06Z</dcterms:modified>
</cp:coreProperties>
</file>