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1"/>
    <p:restoredTop sz="94729"/>
  </p:normalViewPr>
  <p:slideViewPr>
    <p:cSldViewPr snapToGrid="0" snapToObjects="1">
      <p:cViewPr>
        <p:scale>
          <a:sx n="69" d="100"/>
          <a:sy n="69" d="100"/>
        </p:scale>
        <p:origin x="776"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1D5CFF-7A13-E04E-A894-CB87263BC971}" type="datetimeFigureOut">
              <a:rPr lang="en-US" smtClean="0"/>
              <a:t>5/8/17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2982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D5CFF-7A13-E04E-A894-CB87263BC971}" type="datetimeFigureOut">
              <a:rPr lang="en-US" smtClean="0"/>
              <a:t>5/8/17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105659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D5CFF-7A13-E04E-A894-CB87263BC971}" type="datetimeFigureOut">
              <a:rPr lang="en-US" smtClean="0"/>
              <a:t>5/8/17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62124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1D5CFF-7A13-E04E-A894-CB87263BC971}" type="datetimeFigureOut">
              <a:rPr lang="en-US" smtClean="0"/>
              <a:t>5/8/17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86142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D5CFF-7A13-E04E-A894-CB87263BC971}" type="datetimeFigureOut">
              <a:rPr lang="en-US" smtClean="0"/>
              <a:t>5/8/17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170981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1D5CFF-7A13-E04E-A894-CB87263BC971}" type="datetimeFigureOut">
              <a:rPr lang="en-US" smtClean="0"/>
              <a:t>5/8/17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144276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1D5CFF-7A13-E04E-A894-CB87263BC971}" type="datetimeFigureOut">
              <a:rPr lang="en-US" smtClean="0"/>
              <a:t>5/8/17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131334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1D5CFF-7A13-E04E-A894-CB87263BC971}" type="datetimeFigureOut">
              <a:rPr lang="en-US" smtClean="0"/>
              <a:t>5/8/17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156022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D5CFF-7A13-E04E-A894-CB87263BC971}" type="datetimeFigureOut">
              <a:rPr lang="en-US" smtClean="0"/>
              <a:t>5/8/17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188177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D5CFF-7A13-E04E-A894-CB87263BC971}" type="datetimeFigureOut">
              <a:rPr lang="en-US" smtClean="0"/>
              <a:t>5/8/17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98072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D5CFF-7A13-E04E-A894-CB87263BC971}" type="datetimeFigureOut">
              <a:rPr lang="en-US" smtClean="0"/>
              <a:t>5/8/17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C7013-8E5C-E043-80A5-2075604F5401}" type="slidenum">
              <a:rPr lang="en-US" smtClean="0"/>
              <a:t>‹#›</a:t>
            </a:fld>
            <a:endParaRPr lang="en-US"/>
          </a:p>
        </p:txBody>
      </p:sp>
    </p:spTree>
    <p:extLst>
      <p:ext uri="{BB962C8B-B14F-4D97-AF65-F5344CB8AC3E}">
        <p14:creationId xmlns:p14="http://schemas.microsoft.com/office/powerpoint/2010/main" val="10524026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D5CFF-7A13-E04E-A894-CB87263BC971}" type="datetimeFigureOut">
              <a:rPr lang="en-US" smtClean="0"/>
              <a:t>5/8/17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C7013-8E5C-E043-80A5-2075604F5401}" type="slidenum">
              <a:rPr lang="en-US" smtClean="0"/>
              <a:t>‹#›</a:t>
            </a:fld>
            <a:endParaRPr lang="en-US"/>
          </a:p>
        </p:txBody>
      </p:sp>
    </p:spTree>
    <p:extLst>
      <p:ext uri="{BB962C8B-B14F-4D97-AF65-F5344CB8AC3E}">
        <p14:creationId xmlns:p14="http://schemas.microsoft.com/office/powerpoint/2010/main" val="1968475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Detecting if a Twitter profile is </a:t>
            </a:r>
            <a:r>
              <a:rPr lang="en-US" b="1" dirty="0" smtClean="0"/>
              <a:t>BOT</a:t>
            </a:r>
            <a:r>
              <a:rPr lang="en-US" dirty="0" smtClean="0"/>
              <a:t> or </a:t>
            </a:r>
            <a:r>
              <a:rPr lang="en-US" b="1" dirty="0" smtClean="0"/>
              <a:t>NOT </a:t>
            </a:r>
            <a:endParaRPr lang="en-US" b="1" dirty="0"/>
          </a:p>
        </p:txBody>
      </p:sp>
      <p:sp>
        <p:nvSpPr>
          <p:cNvPr id="3" name="Subtitle 2"/>
          <p:cNvSpPr>
            <a:spLocks noGrp="1"/>
          </p:cNvSpPr>
          <p:nvPr>
            <p:ph type="subTitle" idx="1"/>
          </p:nvPr>
        </p:nvSpPr>
        <p:spPr>
          <a:xfrm>
            <a:off x="1524000" y="3990108"/>
            <a:ext cx="9144000" cy="1267691"/>
          </a:xfrm>
        </p:spPr>
        <p:txBody>
          <a:bodyPr>
            <a:normAutofit fontScale="47500" lnSpcReduction="20000"/>
          </a:bodyPr>
          <a:lstStyle/>
          <a:p>
            <a:r>
              <a:rPr lang="en-US" dirty="0" smtClean="0"/>
              <a:t>	</a:t>
            </a:r>
          </a:p>
          <a:p>
            <a:endParaRPr lang="en-US" dirty="0"/>
          </a:p>
          <a:p>
            <a:endParaRPr lang="en-US" dirty="0" smtClean="0"/>
          </a:p>
          <a:p>
            <a:r>
              <a:rPr lang="en-US" dirty="0"/>
              <a:t>	</a:t>
            </a:r>
            <a:r>
              <a:rPr lang="en-US" dirty="0" smtClean="0"/>
              <a:t>						</a:t>
            </a:r>
            <a:r>
              <a:rPr lang="en-US" dirty="0" err="1" smtClean="0"/>
              <a:t>Shivaraj</a:t>
            </a:r>
            <a:r>
              <a:rPr lang="en-US" dirty="0" smtClean="0"/>
              <a:t> </a:t>
            </a:r>
            <a:r>
              <a:rPr lang="en-US" dirty="0" err="1" smtClean="0"/>
              <a:t>Nesaragi</a:t>
            </a:r>
            <a:endParaRPr lang="en-US" dirty="0" smtClean="0"/>
          </a:p>
          <a:p>
            <a:r>
              <a:rPr lang="en-US" dirty="0"/>
              <a:t>	</a:t>
            </a:r>
            <a:r>
              <a:rPr lang="en-US" dirty="0" smtClean="0"/>
              <a:t>						Fiona Marie Sequeira</a:t>
            </a:r>
            <a:endParaRPr lang="en-US" dirty="0"/>
          </a:p>
        </p:txBody>
      </p:sp>
    </p:spTree>
    <p:extLst>
      <p:ext uri="{BB962C8B-B14F-4D97-AF65-F5344CB8AC3E}">
        <p14:creationId xmlns:p14="http://schemas.microsoft.com/office/powerpoint/2010/main" val="263577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1942" y="549324"/>
            <a:ext cx="6493790" cy="5909310"/>
          </a:xfrm>
          <a:prstGeom prst="rect">
            <a:avLst/>
          </a:prstGeom>
          <a:noFill/>
        </p:spPr>
        <p:txBody>
          <a:bodyPr wrap="square" rtlCol="0">
            <a:spAutoFit/>
          </a:bodyPr>
          <a:lstStyle/>
          <a:p>
            <a:r>
              <a:rPr lang="en-US" b="1" dirty="0" smtClean="0"/>
              <a:t>Overview of The Problem</a:t>
            </a:r>
          </a:p>
          <a:p>
            <a:endParaRPr lang="en-US" dirty="0" smtClean="0"/>
          </a:p>
          <a:p>
            <a:r>
              <a:rPr lang="en-US" dirty="0" smtClean="0"/>
              <a:t>Over the years Twitter has gained popularity in social media because of its openness which allows anyone to post in Twitter, as a result of which many bots have gained access to post any content. </a:t>
            </a:r>
          </a:p>
          <a:p>
            <a:r>
              <a:rPr lang="en-US" dirty="0" smtClean="0"/>
              <a:t> </a:t>
            </a:r>
            <a:endParaRPr lang="en-US" dirty="0"/>
          </a:p>
          <a:p>
            <a:r>
              <a:rPr lang="en-US" dirty="0" smtClean="0"/>
              <a:t>Bots </a:t>
            </a:r>
            <a:r>
              <a:rPr lang="en-US" dirty="0"/>
              <a:t>are typically software applications that run on scripts which efficiently fetch, analyze large data at speeds incomprehensible to humans. On social media platforms such as Twitter, bots have gained a lot more liberty to disguise themselves and easily be camouflaged. While bots can be useful source of information, a majority contribute to spam and nuisance over </a:t>
            </a:r>
            <a:r>
              <a:rPr lang="en-US" dirty="0" smtClean="0"/>
              <a:t>Twitter. </a:t>
            </a:r>
          </a:p>
          <a:p>
            <a:endParaRPr lang="en-US" dirty="0">
              <a:effectLst/>
            </a:endParaRPr>
          </a:p>
          <a:p>
            <a:r>
              <a:rPr lang="en-US" b="1" dirty="0" smtClean="0"/>
              <a:t>The purpose of our ML project is to identify Twitter bot profiles, based on specific identifying features. For this we make use of various machine learning algorithms such as Random Forest, </a:t>
            </a:r>
            <a:r>
              <a:rPr lang="en-US" b="1" dirty="0" err="1" smtClean="0"/>
              <a:t>XGBoost</a:t>
            </a:r>
            <a:r>
              <a:rPr lang="en-US" b="1" dirty="0" smtClean="0"/>
              <a:t> Classifier on a training data of numerous Twitter bot and human profiles, such that out and train the model to get the required output with maximum possible accuracy.</a:t>
            </a:r>
            <a:endParaRPr lang="en-US" b="1" dirty="0" smtClean="0">
              <a:effectLst/>
            </a:endParaRP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734" y="332783"/>
            <a:ext cx="4996266" cy="28133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733" y="3048723"/>
            <a:ext cx="4520986" cy="3086746"/>
          </a:xfrm>
          <a:prstGeom prst="rect">
            <a:avLst/>
          </a:prstGeom>
        </p:spPr>
      </p:pic>
      <p:sp>
        <p:nvSpPr>
          <p:cNvPr id="7" name="TextBox 6"/>
          <p:cNvSpPr txBox="1"/>
          <p:nvPr/>
        </p:nvSpPr>
        <p:spPr>
          <a:xfrm>
            <a:off x="7594168" y="6135469"/>
            <a:ext cx="4297551" cy="646331"/>
          </a:xfrm>
          <a:prstGeom prst="rect">
            <a:avLst/>
          </a:prstGeom>
          <a:noFill/>
        </p:spPr>
        <p:txBody>
          <a:bodyPr wrap="square" rtlCol="0">
            <a:spAutoFit/>
          </a:bodyPr>
          <a:lstStyle/>
          <a:p>
            <a:r>
              <a:rPr lang="en-US" i="1" dirty="0" smtClean="0"/>
              <a:t>Scatterplot of features ‘</a:t>
            </a:r>
            <a:r>
              <a:rPr lang="en-US" i="1" dirty="0" err="1" smtClean="0"/>
              <a:t>followers_count</a:t>
            </a:r>
            <a:r>
              <a:rPr lang="en-US" i="1" dirty="0" smtClean="0"/>
              <a:t>’ vs ‘</a:t>
            </a:r>
            <a:r>
              <a:rPr lang="en-US" i="1" dirty="0" err="1" smtClean="0"/>
              <a:t>friends_count</a:t>
            </a:r>
            <a:r>
              <a:rPr lang="en-US" i="1" dirty="0" smtClean="0"/>
              <a:t>’ for Bot and Not Bot profiles</a:t>
            </a:r>
            <a:endParaRPr lang="en-US" i="1" dirty="0"/>
          </a:p>
        </p:txBody>
      </p:sp>
    </p:spTree>
    <p:extLst>
      <p:ext uri="{BB962C8B-B14F-4D97-AF65-F5344CB8AC3E}">
        <p14:creationId xmlns:p14="http://schemas.microsoft.com/office/powerpoint/2010/main" val="1832216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427" y="543982"/>
            <a:ext cx="6059837" cy="5632311"/>
          </a:xfrm>
          <a:prstGeom prst="rect">
            <a:avLst/>
          </a:prstGeom>
          <a:noFill/>
        </p:spPr>
        <p:txBody>
          <a:bodyPr wrap="square" rtlCol="0">
            <a:spAutoFit/>
          </a:bodyPr>
          <a:lstStyle/>
          <a:p>
            <a:r>
              <a:rPr lang="en-US" b="1" dirty="0" smtClean="0"/>
              <a:t>Overview of the Data Sets</a:t>
            </a:r>
          </a:p>
          <a:p>
            <a:endParaRPr lang="en-US" dirty="0"/>
          </a:p>
          <a:p>
            <a:r>
              <a:rPr lang="en-US" dirty="0" smtClean="0"/>
              <a:t>In this project, we initially </a:t>
            </a:r>
            <a:r>
              <a:rPr lang="en-US" dirty="0"/>
              <a:t>collected 50 twitter bot </a:t>
            </a:r>
            <a:r>
              <a:rPr lang="en-US" dirty="0" smtClean="0"/>
              <a:t>and </a:t>
            </a:r>
            <a:r>
              <a:rPr lang="en-US" dirty="0"/>
              <a:t>50 non-bot profiles by hand labelling the profiles. The final dataset </a:t>
            </a:r>
            <a:r>
              <a:rPr lang="en-US" dirty="0" smtClean="0"/>
              <a:t>on which our model is trained is a collection of shuffled profiles from all the student teams. The </a:t>
            </a:r>
            <a:r>
              <a:rPr lang="en-US" dirty="0"/>
              <a:t>data collected had 20 attributes </a:t>
            </a:r>
            <a:r>
              <a:rPr lang="en-US" dirty="0" smtClean="0"/>
              <a:t>(the </a:t>
            </a:r>
            <a:r>
              <a:rPr lang="en-US" dirty="0"/>
              <a:t>last attribute </a:t>
            </a:r>
            <a:r>
              <a:rPr lang="en-US" dirty="0" smtClean="0"/>
              <a:t>being </a:t>
            </a:r>
            <a:r>
              <a:rPr lang="en-US" i="1" dirty="0" smtClean="0"/>
              <a:t>Bot)</a:t>
            </a:r>
            <a:r>
              <a:rPr lang="en-US" dirty="0" smtClean="0"/>
              <a:t>. </a:t>
            </a:r>
            <a:r>
              <a:rPr lang="en-US" dirty="0"/>
              <a:t>The </a:t>
            </a:r>
            <a:r>
              <a:rPr lang="en-US" i="1" dirty="0"/>
              <a:t>Bot </a:t>
            </a:r>
            <a:r>
              <a:rPr lang="en-US" dirty="0"/>
              <a:t>attribute was set to 1 if the twitter profile was bot and 0 if the profile was a non-bot user. The dataset consists of numerical, categorical and text </a:t>
            </a:r>
            <a:r>
              <a:rPr lang="en-US" dirty="0" smtClean="0"/>
              <a:t>data varying from id, </a:t>
            </a:r>
            <a:r>
              <a:rPr lang="en-US" dirty="0" err="1" smtClean="0"/>
              <a:t>screen_name</a:t>
            </a:r>
            <a:r>
              <a:rPr lang="en-US" dirty="0" smtClean="0"/>
              <a:t>, </a:t>
            </a:r>
            <a:r>
              <a:rPr lang="en-US" dirty="0" err="1" smtClean="0"/>
              <a:t>status_count</a:t>
            </a:r>
            <a:r>
              <a:rPr lang="en-US" dirty="0" smtClean="0"/>
              <a:t>, </a:t>
            </a:r>
            <a:r>
              <a:rPr lang="en-US" dirty="0" err="1" smtClean="0"/>
              <a:t>followers_count</a:t>
            </a:r>
            <a:r>
              <a:rPr lang="en-US" dirty="0" smtClean="0"/>
              <a:t> to </a:t>
            </a:r>
            <a:r>
              <a:rPr lang="en-US" dirty="0" err="1" smtClean="0"/>
              <a:t>created_at</a:t>
            </a:r>
            <a:r>
              <a:rPr lang="en-US" dirty="0" smtClean="0"/>
              <a:t> etc. </a:t>
            </a:r>
          </a:p>
          <a:p>
            <a:endParaRPr lang="en-US" dirty="0" smtClean="0"/>
          </a:p>
          <a:p>
            <a:r>
              <a:rPr lang="en-US" dirty="0"/>
              <a:t>The </a:t>
            </a:r>
            <a:r>
              <a:rPr lang="en-US" dirty="0" smtClean="0"/>
              <a:t>initial dataset </a:t>
            </a:r>
            <a:r>
              <a:rPr lang="en-US" dirty="0"/>
              <a:t>is then divided into training and test data and each of the algorithms is run on that dataset. The dataset was filtered out in the initial stages since some of the attributes doesn’t make any sense to be included in the dataset, those include </a:t>
            </a:r>
            <a:r>
              <a:rPr lang="en-US" i="1" dirty="0"/>
              <a:t>id </a:t>
            </a:r>
            <a:r>
              <a:rPr lang="en-US" dirty="0"/>
              <a:t>and </a:t>
            </a:r>
            <a:r>
              <a:rPr lang="en-US" i="1" dirty="0"/>
              <a:t>id str</a:t>
            </a:r>
            <a:r>
              <a:rPr lang="en-US" dirty="0"/>
              <a:t>. Including these in the dataset will only lead to overfitting of the model and the performance of the model decreases accordingly. </a:t>
            </a:r>
            <a:endParaRPr lang="en-US" dirty="0" smtClean="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264" y="1413575"/>
            <a:ext cx="5309031" cy="2801964"/>
          </a:xfrm>
          <a:prstGeom prst="rect">
            <a:avLst/>
          </a:prstGeom>
        </p:spPr>
      </p:pic>
      <p:sp>
        <p:nvSpPr>
          <p:cNvPr id="4" name="TextBox 3"/>
          <p:cNvSpPr txBox="1"/>
          <p:nvPr/>
        </p:nvSpPr>
        <p:spPr>
          <a:xfrm>
            <a:off x="7656162" y="4866468"/>
            <a:ext cx="3828081" cy="369332"/>
          </a:xfrm>
          <a:prstGeom prst="rect">
            <a:avLst/>
          </a:prstGeom>
          <a:noFill/>
        </p:spPr>
        <p:txBody>
          <a:bodyPr wrap="square" rtlCol="0">
            <a:spAutoFit/>
          </a:bodyPr>
          <a:lstStyle/>
          <a:p>
            <a:r>
              <a:rPr lang="en-US" i="1" smtClean="0"/>
              <a:t>Figure: A </a:t>
            </a:r>
            <a:r>
              <a:rPr lang="en-US" i="1" dirty="0" smtClean="0"/>
              <a:t>subset of the training data</a:t>
            </a:r>
            <a:endParaRPr lang="en-US" i="1" dirty="0"/>
          </a:p>
        </p:txBody>
      </p:sp>
    </p:spTree>
    <p:extLst>
      <p:ext uri="{BB962C8B-B14F-4D97-AF65-F5344CB8AC3E}">
        <p14:creationId xmlns:p14="http://schemas.microsoft.com/office/powerpoint/2010/main" val="1288129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5" y="447869"/>
            <a:ext cx="11569960" cy="6186309"/>
          </a:xfrm>
          <a:prstGeom prst="rect">
            <a:avLst/>
          </a:prstGeom>
          <a:noFill/>
        </p:spPr>
        <p:txBody>
          <a:bodyPr wrap="square" rtlCol="0">
            <a:spAutoFit/>
          </a:bodyPr>
          <a:lstStyle/>
          <a:p>
            <a:r>
              <a:rPr lang="en-US" b="1" dirty="0" smtClean="0"/>
              <a:t>					Preprocessing of Data</a:t>
            </a:r>
          </a:p>
          <a:p>
            <a:endParaRPr lang="en-US" dirty="0"/>
          </a:p>
          <a:p>
            <a:pPr marL="342900" indent="-342900">
              <a:buAutoNum type="arabicPeriod"/>
            </a:pPr>
            <a:r>
              <a:rPr lang="en-US" dirty="0" smtClean="0"/>
              <a:t>Check for missing values </a:t>
            </a:r>
            <a:r>
              <a:rPr lang="en-US" dirty="0" err="1" smtClean="0"/>
              <a:t>NaN</a:t>
            </a:r>
            <a:r>
              <a:rPr lang="en-US" dirty="0" smtClean="0"/>
              <a:t> or None values for categorical or numeric fields in specific, and replace them with 0 or -1 </a:t>
            </a:r>
          </a:p>
          <a:p>
            <a:pPr marL="342900" indent="-342900">
              <a:buAutoNum type="arabicPeriod"/>
            </a:pPr>
            <a:endParaRPr lang="en-US" dirty="0" smtClean="0"/>
          </a:p>
          <a:p>
            <a:pPr marL="342900" indent="-342900">
              <a:buAutoNum type="arabicPeriod"/>
            </a:pPr>
            <a:r>
              <a:rPr lang="en-US" dirty="0" smtClean="0"/>
              <a:t>Deal with categorical variables, such as True/False.</a:t>
            </a:r>
          </a:p>
          <a:p>
            <a:pPr marL="342900" indent="-342900">
              <a:buAutoNum type="arabicPeriod"/>
            </a:pPr>
            <a:endParaRPr lang="en-US" dirty="0"/>
          </a:p>
          <a:p>
            <a:pPr marL="342900" indent="-342900">
              <a:buAutoNum type="arabicPeriod"/>
            </a:pPr>
            <a:r>
              <a:rPr lang="en-US" dirty="0" smtClean="0"/>
              <a:t>Handle textual data so that the classifiers we intend to use can be catered to.</a:t>
            </a:r>
            <a:br>
              <a:rPr lang="en-US" dirty="0" smtClean="0"/>
            </a:br>
            <a:r>
              <a:rPr lang="en-US" dirty="0" smtClean="0"/>
              <a:t>Examples:</a:t>
            </a:r>
          </a:p>
          <a:p>
            <a:r>
              <a:rPr lang="en-US" dirty="0" smtClean="0"/>
              <a:t>	</a:t>
            </a:r>
            <a:r>
              <a:rPr lang="en-US" b="1" dirty="0" smtClean="0"/>
              <a:t>- </a:t>
            </a:r>
            <a:r>
              <a:rPr lang="en-US" b="1" dirty="0" err="1" smtClean="0"/>
              <a:t>is_bot_location</a:t>
            </a:r>
            <a:r>
              <a:rPr lang="en-US" dirty="0"/>
              <a:t>, checks for </a:t>
            </a:r>
            <a:r>
              <a:rPr lang="en-US" dirty="0" err="1"/>
              <a:t>NaN</a:t>
            </a:r>
            <a:r>
              <a:rPr lang="en-US" dirty="0"/>
              <a:t> or NULL values</a:t>
            </a:r>
            <a:br>
              <a:rPr lang="en-US" dirty="0"/>
            </a:br>
            <a:r>
              <a:rPr lang="en-US" dirty="0" smtClean="0"/>
              <a:t>	- </a:t>
            </a:r>
            <a:r>
              <a:rPr lang="en-US" b="1" dirty="0" err="1" smtClean="0"/>
              <a:t>is_bot_screename</a:t>
            </a:r>
            <a:r>
              <a:rPr lang="en-US" b="1" dirty="0" smtClean="0"/>
              <a:t> </a:t>
            </a:r>
            <a:r>
              <a:rPr lang="en-US" dirty="0"/>
              <a:t>looks for the keyword bot, if its present it appends the length of the screen name  to the </a:t>
            </a:r>
            <a:r>
              <a:rPr lang="en-US" dirty="0" smtClean="0"/>
              <a:t>	new column </a:t>
            </a:r>
            <a:r>
              <a:rPr lang="en-US" dirty="0"/>
              <a:t>else it appends a 0.</a:t>
            </a:r>
          </a:p>
          <a:p>
            <a:r>
              <a:rPr lang="en-US" dirty="0" smtClean="0"/>
              <a:t>	- </a:t>
            </a:r>
            <a:r>
              <a:rPr lang="en-US" b="1" dirty="0" err="1" smtClean="0"/>
              <a:t>is_bot</a:t>
            </a:r>
            <a:r>
              <a:rPr lang="en-US" b="1" dirty="0" smtClean="0"/>
              <a:t> </a:t>
            </a:r>
            <a:r>
              <a:rPr lang="en-US" b="1" dirty="0"/>
              <a:t>description </a:t>
            </a:r>
            <a:r>
              <a:rPr lang="en-US" dirty="0"/>
              <a:t>looks for the keyword bot, if its present it appends the length of the screen name  to the </a:t>
            </a:r>
            <a:r>
              <a:rPr lang="en-US" dirty="0" smtClean="0"/>
              <a:t>	new column </a:t>
            </a:r>
            <a:r>
              <a:rPr lang="en-US" dirty="0"/>
              <a:t>else it appends a 0.</a:t>
            </a:r>
          </a:p>
          <a:p>
            <a:r>
              <a:rPr lang="en-US" dirty="0" smtClean="0"/>
              <a:t>	</a:t>
            </a:r>
            <a:r>
              <a:rPr lang="en-US" b="1" dirty="0" smtClean="0"/>
              <a:t>- </a:t>
            </a:r>
            <a:r>
              <a:rPr lang="en-US" b="1" dirty="0" err="1" smtClean="0"/>
              <a:t>is_bot_name</a:t>
            </a:r>
            <a:r>
              <a:rPr lang="en-US" b="1" dirty="0" smtClean="0"/>
              <a:t> </a:t>
            </a:r>
            <a:r>
              <a:rPr lang="en-US" dirty="0"/>
              <a:t>looks for the keyword bot, if its present it appends the length of the screen name  to the new </a:t>
            </a:r>
            <a:r>
              <a:rPr lang="en-US" dirty="0" smtClean="0"/>
              <a:t>	column else </a:t>
            </a:r>
            <a:r>
              <a:rPr lang="en-US" dirty="0"/>
              <a:t>it appends a 0.</a:t>
            </a:r>
            <a:br>
              <a:rPr lang="en-US" dirty="0"/>
            </a:br>
            <a:r>
              <a:rPr lang="en-US" dirty="0" smtClean="0"/>
              <a:t>	- </a:t>
            </a:r>
            <a:r>
              <a:rPr lang="en-US" b="1" dirty="0" err="1" smtClean="0"/>
              <a:t>age_of_profile</a:t>
            </a:r>
            <a:r>
              <a:rPr lang="en-US" dirty="0" smtClean="0"/>
              <a:t> </a:t>
            </a:r>
            <a:r>
              <a:rPr lang="en-US" dirty="0"/>
              <a:t>computes the age of Twitter profile by calculating the difference from the current day to the </a:t>
            </a:r>
            <a:r>
              <a:rPr lang="en-US" dirty="0" smtClean="0"/>
              <a:t>	date </a:t>
            </a:r>
            <a:r>
              <a:rPr lang="en-US" dirty="0"/>
              <a:t>it </a:t>
            </a:r>
            <a:r>
              <a:rPr lang="en-US" dirty="0" smtClean="0"/>
              <a:t>was </a:t>
            </a:r>
            <a:r>
              <a:rPr lang="en-US" dirty="0"/>
              <a:t>created in days. It uses the </a:t>
            </a:r>
            <a:r>
              <a:rPr lang="en-US" dirty="0" err="1"/>
              <a:t>datetime</a:t>
            </a:r>
            <a:r>
              <a:rPr lang="en-US" dirty="0"/>
              <a:t> library function.</a:t>
            </a:r>
          </a:p>
          <a:p>
            <a:r>
              <a:rPr lang="en-US" dirty="0" smtClean="0"/>
              <a:t>	- </a:t>
            </a:r>
            <a:r>
              <a:rPr lang="en-US" b="1" dirty="0" err="1" smtClean="0"/>
              <a:t>is_bot_url</a:t>
            </a:r>
            <a:r>
              <a:rPr lang="en-US" dirty="0" smtClean="0"/>
              <a:t> </a:t>
            </a:r>
            <a:r>
              <a:rPr lang="en-US" dirty="0"/>
              <a:t>appends the length of the </a:t>
            </a:r>
            <a:r>
              <a:rPr lang="en-US" dirty="0" err="1"/>
              <a:t>url</a:t>
            </a:r>
            <a:r>
              <a:rPr lang="en-US" dirty="0"/>
              <a:t> to the user column, although its not a very prominent feature, we </a:t>
            </a:r>
            <a:r>
              <a:rPr lang="en-US" dirty="0" smtClean="0"/>
              <a:t>	found that </a:t>
            </a:r>
            <a:r>
              <a:rPr lang="en-US" dirty="0"/>
              <a:t>most bots don't have a </a:t>
            </a:r>
            <a:r>
              <a:rPr lang="en-US" dirty="0" err="1"/>
              <a:t>url</a:t>
            </a:r>
            <a:r>
              <a:rPr lang="en-US" dirty="0"/>
              <a:t> on an average, hence for those profiles that do have a </a:t>
            </a:r>
            <a:r>
              <a:rPr lang="en-US" dirty="0" err="1"/>
              <a:t>url</a:t>
            </a:r>
            <a:r>
              <a:rPr lang="en-US" dirty="0"/>
              <a:t>, the length is </a:t>
            </a:r>
            <a:r>
              <a:rPr lang="en-US" dirty="0" smtClean="0"/>
              <a:t>	allocated</a:t>
            </a:r>
            <a:r>
              <a:rPr lang="en-US" dirty="0"/>
              <a:t>, rest </a:t>
            </a:r>
            <a:r>
              <a:rPr lang="en-US" dirty="0" smtClean="0"/>
              <a:t>are </a:t>
            </a:r>
            <a:r>
              <a:rPr lang="en-US" dirty="0"/>
              <a:t>left 0.</a:t>
            </a:r>
          </a:p>
          <a:p>
            <a:pPr marL="342900" indent="-342900">
              <a:buAutoNum type="arabicPeriod"/>
            </a:pPr>
            <a:endParaRPr lang="en-US" dirty="0"/>
          </a:p>
          <a:p>
            <a:endParaRPr lang="en-US" dirty="0"/>
          </a:p>
        </p:txBody>
      </p:sp>
    </p:spTree>
    <p:extLst>
      <p:ext uri="{BB962C8B-B14F-4D97-AF65-F5344CB8AC3E}">
        <p14:creationId xmlns:p14="http://schemas.microsoft.com/office/powerpoint/2010/main" val="812046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0465" y="279918"/>
            <a:ext cx="5934270" cy="5632311"/>
          </a:xfrm>
          <a:prstGeom prst="rect">
            <a:avLst/>
          </a:prstGeom>
          <a:noFill/>
        </p:spPr>
        <p:txBody>
          <a:bodyPr wrap="square" rtlCol="0">
            <a:spAutoFit/>
          </a:bodyPr>
          <a:lstStyle/>
          <a:p>
            <a:r>
              <a:rPr lang="en-US" dirty="0" smtClean="0"/>
              <a:t>Analysis of Features</a:t>
            </a:r>
          </a:p>
          <a:p>
            <a:endParaRPr lang="en-US" dirty="0"/>
          </a:p>
          <a:p>
            <a:r>
              <a:rPr lang="en-US" dirty="0" smtClean="0"/>
              <a:t>We filtered features such as id, </a:t>
            </a:r>
            <a:r>
              <a:rPr lang="en-US" dirty="0" err="1" smtClean="0"/>
              <a:t>id_str</a:t>
            </a:r>
            <a:r>
              <a:rPr lang="en-US" dirty="0" smtClean="0"/>
              <a:t>, </a:t>
            </a:r>
            <a:r>
              <a:rPr lang="en-US" dirty="0" err="1" smtClean="0"/>
              <a:t>default_profile_image</a:t>
            </a:r>
            <a:r>
              <a:rPr lang="en-US" dirty="0" smtClean="0"/>
              <a:t>, verified etc. which would not contribute to detecting if a profile belonged to a Bot or Not, since these features are more or less neutral and could not be biased for different users.</a:t>
            </a:r>
          </a:p>
          <a:p>
            <a:endParaRPr lang="en-US" dirty="0"/>
          </a:p>
          <a:p>
            <a:r>
              <a:rPr lang="en-US" dirty="0" smtClean="0"/>
              <a:t>We used </a:t>
            </a:r>
            <a:r>
              <a:rPr lang="en-US" dirty="0" err="1" smtClean="0"/>
              <a:t>ExtraTreesClassifier</a:t>
            </a:r>
            <a:r>
              <a:rPr lang="en-US" dirty="0" smtClean="0"/>
              <a:t> to help us weigh out the importance of a collective features, which include the features mentioned in the previous slide. Most of the features that we have computed have been derived from textual or categorical fields alongside some features that were previously numeric. </a:t>
            </a:r>
          </a:p>
          <a:p>
            <a:endParaRPr lang="en-US" dirty="0"/>
          </a:p>
          <a:p>
            <a:r>
              <a:rPr lang="en-US" dirty="0" smtClean="0"/>
              <a:t>These features are fitted to the </a:t>
            </a:r>
            <a:r>
              <a:rPr lang="en-US" dirty="0" err="1" smtClean="0"/>
              <a:t>ExtraTreesClassifier</a:t>
            </a:r>
            <a:r>
              <a:rPr lang="en-US" dirty="0" smtClean="0"/>
              <a:t> model and a bar graph is generated as we can see on the left. The </a:t>
            </a:r>
            <a:r>
              <a:rPr lang="en-US" dirty="0" err="1" smtClean="0"/>
              <a:t>age_of_profile</a:t>
            </a:r>
            <a:r>
              <a:rPr lang="en-US" dirty="0" smtClean="0"/>
              <a:t> , indexed 9, which is a computation of the days since a profile has been created ranks the top most and hence would be one of our most useful attributes.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939" y="279918"/>
            <a:ext cx="4402288" cy="32644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35" y="3544326"/>
            <a:ext cx="5099492" cy="3068098"/>
          </a:xfrm>
          <a:prstGeom prst="rect">
            <a:avLst/>
          </a:prstGeom>
        </p:spPr>
      </p:pic>
    </p:spTree>
    <p:extLst>
      <p:ext uri="{BB962C8B-B14F-4D97-AF65-F5344CB8AC3E}">
        <p14:creationId xmlns:p14="http://schemas.microsoft.com/office/powerpoint/2010/main" val="798595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805" y="410547"/>
            <a:ext cx="6438123" cy="6186309"/>
          </a:xfrm>
          <a:prstGeom prst="rect">
            <a:avLst/>
          </a:prstGeom>
          <a:noFill/>
        </p:spPr>
        <p:txBody>
          <a:bodyPr wrap="square" rtlCol="0">
            <a:spAutoFit/>
          </a:bodyPr>
          <a:lstStyle/>
          <a:p>
            <a:r>
              <a:rPr lang="en-US" b="1" dirty="0" err="1" smtClean="0"/>
              <a:t>XGBoost</a:t>
            </a:r>
            <a:r>
              <a:rPr lang="en-US" b="1" dirty="0" smtClean="0"/>
              <a:t> Classifier</a:t>
            </a:r>
          </a:p>
          <a:p>
            <a:endParaRPr lang="en-US" dirty="0" smtClean="0"/>
          </a:p>
          <a:p>
            <a:r>
              <a:rPr lang="en-US" dirty="0" smtClean="0"/>
              <a:t>Once we have our training data and test data prepared. It’s now time to prepare our Classifier. Here we are using the </a:t>
            </a:r>
            <a:r>
              <a:rPr lang="en-US" dirty="0" err="1" smtClean="0"/>
              <a:t>eXtra</a:t>
            </a:r>
            <a:r>
              <a:rPr lang="en-US" dirty="0" smtClean="0"/>
              <a:t> Gradient Boosting Classifier, </a:t>
            </a:r>
            <a:r>
              <a:rPr lang="en-US" dirty="0"/>
              <a:t> </a:t>
            </a:r>
            <a:r>
              <a:rPr lang="en-US" dirty="0" smtClean="0"/>
              <a:t>which is </a:t>
            </a:r>
            <a:r>
              <a:rPr lang="en-US" dirty="0"/>
              <a:t>described as a constant addition and pruning or removal of decision trees in a sequence, alongside a constant attempt to rectify the mistakes a learner performed before it.</a:t>
            </a:r>
            <a:br>
              <a:rPr lang="en-US" dirty="0"/>
            </a:br>
            <a:endParaRPr lang="en-US" dirty="0"/>
          </a:p>
          <a:p>
            <a:r>
              <a:rPr lang="en-US" dirty="0" smtClean="0"/>
              <a:t>The </a:t>
            </a:r>
            <a:r>
              <a:rPr lang="en-US" dirty="0" err="1"/>
              <a:t>XGBoost</a:t>
            </a:r>
            <a:r>
              <a:rPr lang="en-US" dirty="0"/>
              <a:t> model for classification is called </a:t>
            </a:r>
            <a:r>
              <a:rPr lang="en-US" b="1" dirty="0" err="1"/>
              <a:t>XGBClassifier</a:t>
            </a:r>
            <a:r>
              <a:rPr lang="en-US" dirty="0"/>
              <a:t>. We can create and and fit it to our training data using the </a:t>
            </a:r>
            <a:r>
              <a:rPr lang="en-US" dirty="0" err="1"/>
              <a:t>scikit</a:t>
            </a:r>
            <a:r>
              <a:rPr lang="en-US" dirty="0"/>
              <a:t>-learn API and the </a:t>
            </a:r>
            <a:r>
              <a:rPr lang="en-US" b="1" dirty="0" err="1"/>
              <a:t>model.fit</a:t>
            </a:r>
            <a:r>
              <a:rPr lang="en-US" b="1" dirty="0"/>
              <a:t>()</a:t>
            </a:r>
            <a:r>
              <a:rPr lang="en-US" dirty="0"/>
              <a:t> </a:t>
            </a:r>
            <a:r>
              <a:rPr lang="en-US" dirty="0" smtClean="0"/>
              <a:t>function. </a:t>
            </a:r>
            <a:r>
              <a:rPr lang="en-US" dirty="0" err="1" smtClean="0"/>
              <a:t>XGBoost</a:t>
            </a:r>
            <a:r>
              <a:rPr lang="en-US" dirty="0" smtClean="0"/>
              <a:t> </a:t>
            </a:r>
            <a:r>
              <a:rPr lang="en-US" dirty="0"/>
              <a:t>uses </a:t>
            </a:r>
            <a:r>
              <a:rPr lang="en-US" b="1" dirty="0"/>
              <a:t>regression trees</a:t>
            </a:r>
            <a:r>
              <a:rPr lang="en-US" dirty="0"/>
              <a:t> as base learners by </a:t>
            </a:r>
            <a:r>
              <a:rPr lang="en-US" dirty="0" smtClean="0"/>
              <a:t>default.</a:t>
            </a:r>
          </a:p>
          <a:p>
            <a:endParaRPr lang="en-US" dirty="0"/>
          </a:p>
          <a:p>
            <a:r>
              <a:rPr lang="en-US" dirty="0"/>
              <a:t>Booster Parameters</a:t>
            </a:r>
          </a:p>
          <a:p>
            <a:r>
              <a:rPr lang="en-US" b="1" dirty="0" err="1" smtClean="0"/>
              <a:t>min_child_weight</a:t>
            </a:r>
            <a:r>
              <a:rPr lang="en-US" b="1" dirty="0" smtClean="0"/>
              <a:t> </a:t>
            </a:r>
            <a:r>
              <a:rPr lang="en-US" b="1" dirty="0"/>
              <a:t>[</a:t>
            </a:r>
            <a:r>
              <a:rPr lang="en-US" b="1" dirty="0" smtClean="0"/>
              <a:t>default=1]</a:t>
            </a:r>
            <a:r>
              <a:rPr lang="en-US" dirty="0" smtClean="0"/>
              <a:t>, </a:t>
            </a:r>
            <a:r>
              <a:rPr lang="en-US" b="1" dirty="0" err="1" smtClean="0"/>
              <a:t>max_depth</a:t>
            </a:r>
            <a:r>
              <a:rPr lang="en-US" b="1" dirty="0" smtClean="0"/>
              <a:t> </a:t>
            </a:r>
            <a:r>
              <a:rPr lang="en-US" b="1" dirty="0"/>
              <a:t>[</a:t>
            </a:r>
            <a:r>
              <a:rPr lang="en-US" b="1" dirty="0" smtClean="0"/>
              <a:t>default=6]</a:t>
            </a:r>
            <a:r>
              <a:rPr lang="en-US" dirty="0" smtClean="0"/>
              <a:t>, </a:t>
            </a:r>
            <a:r>
              <a:rPr lang="en-US" b="1" dirty="0" smtClean="0"/>
              <a:t>subsample </a:t>
            </a:r>
            <a:r>
              <a:rPr lang="en-US" b="1" dirty="0"/>
              <a:t>[</a:t>
            </a:r>
            <a:r>
              <a:rPr lang="en-US" b="1" dirty="0" smtClean="0"/>
              <a:t>default=1]</a:t>
            </a:r>
            <a:r>
              <a:rPr lang="en-US" dirty="0" smtClean="0"/>
              <a:t>, </a:t>
            </a:r>
            <a:r>
              <a:rPr lang="en-US" b="1" dirty="0" err="1" smtClean="0"/>
              <a:t>colsample_bytree</a:t>
            </a:r>
            <a:r>
              <a:rPr lang="en-US" b="1" dirty="0" smtClean="0"/>
              <a:t> </a:t>
            </a:r>
            <a:r>
              <a:rPr lang="en-US" b="1" dirty="0"/>
              <a:t>[default=1]</a:t>
            </a:r>
            <a:endParaRPr lang="en-US" dirty="0"/>
          </a:p>
          <a:p>
            <a:r>
              <a:rPr lang="en-US" dirty="0"/>
              <a:t> </a:t>
            </a:r>
          </a:p>
          <a:p>
            <a:r>
              <a:rPr lang="en-US" b="1" dirty="0"/>
              <a:t>Learning Task Parameters</a:t>
            </a:r>
          </a:p>
          <a:p>
            <a:r>
              <a:rPr lang="en-US" dirty="0"/>
              <a:t>These parameters are used to define the optimization objective the metric to be calculated at each step.</a:t>
            </a:r>
          </a:p>
          <a:p>
            <a:r>
              <a:rPr lang="en-US" b="1" dirty="0"/>
              <a:t>objective [</a:t>
            </a:r>
            <a:r>
              <a:rPr lang="en-US" b="1" dirty="0" smtClean="0"/>
              <a:t>default=</a:t>
            </a:r>
            <a:r>
              <a:rPr lang="en-US" b="1" dirty="0" err="1" smtClean="0"/>
              <a:t>reg:linear</a:t>
            </a:r>
            <a:r>
              <a:rPr lang="en-US" b="1" dirty="0" smtClean="0"/>
              <a:t>]</a:t>
            </a:r>
            <a:r>
              <a:rPr lang="en-US" dirty="0" smtClean="0"/>
              <a:t>,</a:t>
            </a:r>
            <a:r>
              <a:rPr lang="en-US" b="1" dirty="0" err="1" smtClean="0"/>
              <a:t>binary:logistic</a:t>
            </a:r>
            <a:r>
              <a:rPr lang="en-US"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184" y="1683657"/>
            <a:ext cx="4457700" cy="2171700"/>
          </a:xfrm>
          <a:prstGeom prst="rect">
            <a:avLst/>
          </a:prstGeom>
        </p:spPr>
      </p:pic>
    </p:spTree>
    <p:extLst>
      <p:ext uri="{BB962C8B-B14F-4D97-AF65-F5344CB8AC3E}">
        <p14:creationId xmlns:p14="http://schemas.microsoft.com/office/powerpoint/2010/main" val="66218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05" y="159139"/>
            <a:ext cx="5868178" cy="361042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947" y="308428"/>
            <a:ext cx="6158204" cy="346113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05" y="3769567"/>
            <a:ext cx="6400799" cy="308843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2041" y="3769567"/>
            <a:ext cx="6263110" cy="3088433"/>
          </a:xfrm>
          <a:prstGeom prst="rect">
            <a:avLst/>
          </a:prstGeom>
        </p:spPr>
      </p:pic>
    </p:spTree>
    <p:extLst>
      <p:ext uri="{BB962C8B-B14F-4D97-AF65-F5344CB8AC3E}">
        <p14:creationId xmlns:p14="http://schemas.microsoft.com/office/powerpoint/2010/main" val="177338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9756" y="522514"/>
            <a:ext cx="7949682" cy="6186309"/>
          </a:xfrm>
          <a:prstGeom prst="rect">
            <a:avLst/>
          </a:prstGeom>
          <a:noFill/>
        </p:spPr>
        <p:txBody>
          <a:bodyPr wrap="square" rtlCol="0">
            <a:spAutoFit/>
          </a:bodyPr>
          <a:lstStyle/>
          <a:p>
            <a:r>
              <a:rPr lang="en-US" b="1" dirty="0" smtClean="0"/>
              <a:t>Conclusion</a:t>
            </a:r>
          </a:p>
          <a:p>
            <a:endParaRPr lang="en-US" dirty="0"/>
          </a:p>
          <a:p>
            <a:r>
              <a:rPr lang="en-US" dirty="0"/>
              <a:t>The results obtained from the algorithms predicted the class of the user as a bot or non-bot. The Random Forest algorithm gave an accuracy of 92% where as the </a:t>
            </a:r>
            <a:r>
              <a:rPr lang="en-US" dirty="0" err="1"/>
              <a:t>XGBoost</a:t>
            </a:r>
            <a:r>
              <a:rPr lang="en-US" dirty="0"/>
              <a:t> Classifier gave an accuracy of 93%. </a:t>
            </a:r>
            <a:endParaRPr lang="en-US" dirty="0" smtClean="0"/>
          </a:p>
          <a:p>
            <a:endParaRPr lang="en-US" dirty="0" smtClean="0"/>
          </a:p>
          <a:p>
            <a:r>
              <a:rPr lang="en-US" dirty="0" smtClean="0"/>
              <a:t>We </a:t>
            </a:r>
            <a:r>
              <a:rPr lang="en-US" dirty="0"/>
              <a:t>made use of more tuning parameters for Random Forest Classifier as well as </a:t>
            </a:r>
            <a:r>
              <a:rPr lang="en-US" dirty="0" err="1"/>
              <a:t>XGBoost</a:t>
            </a:r>
            <a:r>
              <a:rPr lang="en-US" dirty="0"/>
              <a:t> classifier. The </a:t>
            </a:r>
            <a:r>
              <a:rPr lang="en-US" dirty="0" err="1"/>
              <a:t>XGBoost</a:t>
            </a:r>
            <a:r>
              <a:rPr lang="en-US" dirty="0"/>
              <a:t> and Random Forest Classifier performed pretty well and we had good accuracy in predicting whether a profile was a bot or a non bot. We also came to know that different values for tuning parameters gave different accuracy and </a:t>
            </a:r>
            <a:r>
              <a:rPr lang="en-US" dirty="0" err="1"/>
              <a:t>auc</a:t>
            </a:r>
            <a:r>
              <a:rPr lang="en-US" dirty="0"/>
              <a:t> score. This led us to choose optimal values by executing the code numerous times. </a:t>
            </a:r>
            <a:endParaRPr lang="en-US" dirty="0" smtClean="0"/>
          </a:p>
          <a:p>
            <a:endParaRPr lang="en-US" dirty="0" smtClean="0"/>
          </a:p>
          <a:p>
            <a:r>
              <a:rPr lang="en-US" dirty="0" smtClean="0"/>
              <a:t>We </a:t>
            </a:r>
            <a:r>
              <a:rPr lang="en-US" dirty="0"/>
              <a:t>tried combination of the different values for these parameters and arrived at the optimal set of values which gave better accuracy on train test data split. </a:t>
            </a:r>
            <a:endParaRPr lang="en-US" dirty="0" smtClean="0"/>
          </a:p>
          <a:p>
            <a:endParaRPr lang="en-US" dirty="0" smtClean="0"/>
          </a:p>
          <a:p>
            <a:r>
              <a:rPr lang="en-US" dirty="0" smtClean="0"/>
              <a:t>For </a:t>
            </a:r>
            <a:r>
              <a:rPr lang="en-US" dirty="0" err="1"/>
              <a:t>XGBoost</a:t>
            </a:r>
            <a:r>
              <a:rPr lang="en-US" dirty="0"/>
              <a:t> we used the tuning parameters such as learn- </a:t>
            </a:r>
            <a:r>
              <a:rPr lang="en-US" dirty="0" err="1"/>
              <a:t>ing</a:t>
            </a:r>
            <a:r>
              <a:rPr lang="en-US" dirty="0"/>
              <a:t> </a:t>
            </a:r>
            <a:r>
              <a:rPr lang="en-US" dirty="0" err="1"/>
              <a:t>rate,n</a:t>
            </a:r>
            <a:r>
              <a:rPr lang="en-US" dirty="0"/>
              <a:t> </a:t>
            </a:r>
            <a:r>
              <a:rPr lang="en-US" dirty="0" err="1"/>
              <a:t>estimators,max</a:t>
            </a:r>
            <a:r>
              <a:rPr lang="en-US" dirty="0"/>
              <a:t> </a:t>
            </a:r>
            <a:r>
              <a:rPr lang="en-US" dirty="0" err="1"/>
              <a:t>depth,min</a:t>
            </a:r>
            <a:r>
              <a:rPr lang="en-US" dirty="0"/>
              <a:t> </a:t>
            </a:r>
            <a:r>
              <a:rPr lang="en-US" dirty="0" err="1"/>
              <a:t>depth,min</a:t>
            </a:r>
            <a:r>
              <a:rPr lang="en-US" dirty="0"/>
              <a:t> child weight etc. These parameters were also tested for the optimal values and the set of values which gave better accuracy were chosen </a:t>
            </a:r>
            <a:endParaRPr lang="en-US" dirty="0" smtClean="0"/>
          </a:p>
          <a:p>
            <a:endParaRPr lang="en-US" dirty="0"/>
          </a:p>
          <a:p>
            <a:endParaRPr lang="en-US" dirty="0" smtClean="0"/>
          </a:p>
        </p:txBody>
      </p:sp>
    </p:spTree>
    <p:extLst>
      <p:ext uri="{BB962C8B-B14F-4D97-AF65-F5344CB8AC3E}">
        <p14:creationId xmlns:p14="http://schemas.microsoft.com/office/powerpoint/2010/main" val="6512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996" y="335902"/>
            <a:ext cx="7557796" cy="4524315"/>
          </a:xfrm>
          <a:prstGeom prst="rect">
            <a:avLst/>
          </a:prstGeom>
          <a:noFill/>
        </p:spPr>
        <p:txBody>
          <a:bodyPr wrap="square" rtlCol="0">
            <a:spAutoFit/>
          </a:bodyPr>
          <a:lstStyle/>
          <a:p>
            <a:r>
              <a:rPr lang="en-US" dirty="0" smtClean="0"/>
              <a:t>Future Work</a:t>
            </a:r>
          </a:p>
          <a:p>
            <a:endParaRPr lang="en-US" dirty="0"/>
          </a:p>
          <a:p>
            <a:endParaRPr lang="en-US" dirty="0" smtClean="0"/>
          </a:p>
          <a:p>
            <a:r>
              <a:rPr lang="en-US" dirty="0"/>
              <a:t>The things that didn’t go as expected was we were unable to parse the status column as it had inconsistency in its structure</a:t>
            </a:r>
            <a:r>
              <a:rPr lang="en-US" dirty="0" smtClean="0"/>
              <a:t>.</a:t>
            </a:r>
          </a:p>
          <a:p>
            <a:endParaRPr lang="en-US" dirty="0"/>
          </a:p>
          <a:p>
            <a:r>
              <a:rPr lang="en-US" dirty="0" smtClean="0"/>
              <a:t>If </a:t>
            </a:r>
            <a:r>
              <a:rPr lang="en-US" dirty="0"/>
              <a:t>we had more time we would definitely work on parsing this column and tokenizing the words using TFIDF or </a:t>
            </a:r>
            <a:r>
              <a:rPr lang="en-US" dirty="0" err="1"/>
              <a:t>CountVectorizer</a:t>
            </a:r>
            <a:r>
              <a:rPr lang="en-US" dirty="0"/>
              <a:t> and convert it into a numerical column and use it for training the model. </a:t>
            </a:r>
            <a:endParaRPr lang="en-US" dirty="0" smtClean="0"/>
          </a:p>
          <a:p>
            <a:endParaRPr lang="en-US" dirty="0"/>
          </a:p>
          <a:p>
            <a:endParaRPr lang="en-US" dirty="0" smtClean="0"/>
          </a:p>
          <a:p>
            <a:r>
              <a:rPr lang="en-US" dirty="0" smtClean="0"/>
              <a:t>This </a:t>
            </a:r>
            <a:r>
              <a:rPr lang="en-US" dirty="0"/>
              <a:t>might have helped us to achieve better accuracy. This would be our ethos. </a:t>
            </a:r>
            <a:endParaRPr lang="en-US"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36310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832</Words>
  <Application>Microsoft Macintosh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Detecting if a Twitter profile is BOT or NOT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if a profile is BOT or NOT </dc:title>
  <dc:creator>Fiona Sequeira</dc:creator>
  <cp:lastModifiedBy>Fiona Sequeira</cp:lastModifiedBy>
  <cp:revision>8</cp:revision>
  <dcterms:created xsi:type="dcterms:W3CDTF">2017-05-09T02:27:00Z</dcterms:created>
  <dcterms:modified xsi:type="dcterms:W3CDTF">2017-05-09T03:38:06Z</dcterms:modified>
</cp:coreProperties>
</file>