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34F09-84AC-4AFA-8574-3EC34904E1CB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4AB85-B6C8-41C7-BF76-82F63BFF9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2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4AB85-B6C8-41C7-BF76-82F63BFF95B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3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788A-2925-CEFB-5BD9-015931C1F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7F13C-285E-5644-6513-FD6ED1E9E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99E2-33A5-1A69-D593-AA01EDA3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4A3F-DA9A-3303-755B-75F858CF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9C69F-B7A3-B65C-0D74-E411E7DE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4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D7D1-2C6E-51A8-0936-F1E9BEAF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30536-8DE6-0DF9-DEBF-3ACFB619E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0D10-80AB-38F8-65C3-9EC15526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7B9C-28AB-BBAF-F3AD-1D581873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678C8-F301-A3C6-B6F4-AEF78E52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3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55730-3028-FC40-0FE8-150C156F2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E584F-CB93-2918-C9E4-CFF21C414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7B82-4087-440C-7A29-6A29D217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31BF-5817-02D6-02E9-8348DB89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6153-EC0A-5846-60C8-82AB40D6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5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6D6-A3FD-889D-D99A-1780F520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4C56-F95E-235B-ACE1-AB40145A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8EE6-C40B-9A29-30D7-4B4B5059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73D07-D80C-3D71-0874-54BEEC9F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14A0-3D32-1816-8A02-DC25A9C1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494F-D1FF-9E0B-0162-9C9AB17E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6E81C-5DC0-0E36-6071-92A34570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B63D-4E0B-D873-14F7-D5839FA6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F0C7-E67C-859C-DBA7-FDCAA058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3853-D22B-122E-1E99-46E35BAE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5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5158-FA87-860D-E6D9-EB2D1406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FB3B-8BD0-43BB-59BF-3FE022129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606AC-CB0D-C20F-2911-175E2C67D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5A25F-62CD-55A7-B43A-B1A59DE7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4AACD-0023-3FA7-9942-63E42C78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1DB51-B38D-808C-2A77-81C254C7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6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A8D1-11B0-D32B-F2FC-E6405075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10B7D-108D-BD08-8C63-054F66A5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487B1-351D-CF2D-0295-3F458C10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A8A3F-B8CB-5285-A57D-03722EAF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39160-8D53-BC62-D014-A0DAECC4A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3FDA5-E939-BC8E-40BE-08AB79F4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B4D1A-C605-5C81-7CBB-E14BB4A7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D663C-576C-090F-8E3D-1C44DBF0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66AF-9783-2B8F-C49B-EA9A4470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BC360-513A-2018-D968-5C14C4A6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210C8-AC05-F717-1F20-2EADAFF1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623C1-5D4B-DDCD-35C8-6D087828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E8F00-2E85-5679-2913-7B74393A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5E89D-7C56-4C08-6D7A-38F64FC9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B4208-7DAE-B1A5-DEA5-BCB5D884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1EB0-93BE-C767-F6F4-8B6FFAE4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147C-FD04-4FB8-1917-7DB47995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8FD7-54A7-2C9A-5699-31D5C92F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6720-3E5B-FBE5-E18B-D9B66A96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AA0B1-0E79-BF3F-CB38-F0F3E5D2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D6E73-CC52-E4CE-9A25-780EF849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72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1278-6062-5EF9-F731-4BC183398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2B474-E1E9-91E8-A486-2E10E990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A2E3A-6390-0EC3-CBC5-63972F96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840DA-B462-BCB8-6793-075E9C42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F67AE-88A2-3A21-A0E1-F9FE3867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4DFB2-7450-52FD-97E1-FD894764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5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811E3-DB72-2FC8-03C6-DE9D6E06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4270-12E9-681B-ED9E-0B3E0ED7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C11A-D224-F412-69D8-AD78712CB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1FBD-0E41-4E29-B221-2C74C1EB59B8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8E0F-69CB-8085-673F-18A9CD5D8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9890-0AEF-9CD4-8198-D1E578D7F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E9F7-AF53-48F6-9EC8-66D9B5750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075D-12F5-0067-96B1-79CE3BF5D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Garbage classification using Deep Learning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13014-F553-2D65-8BA7-60ABB0CC1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“An AI-Powered System to Identify and Classify Household Waste Materials”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71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433FF-812C-08D4-D07E-DB68BD413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86" y="0"/>
            <a:ext cx="3654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8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9E713-F506-9C26-D981-D1B664AB5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68" y="0"/>
            <a:ext cx="3471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1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0659F-D83F-73BB-4A44-7DEF41C66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97" y="0"/>
            <a:ext cx="3707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9C3D3-5748-25C4-EC58-4BDD7DA27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11" y="0"/>
            <a:ext cx="5115577" cy="61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6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E932-B37D-E406-7579-6AB0491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22" y="103694"/>
            <a:ext cx="10515600" cy="6598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Code section </a:t>
            </a:r>
          </a:p>
          <a:p>
            <a:r>
              <a:rPr lang="en-IN" sz="900" b="1" dirty="0"/>
              <a:t># Import necessary libraries</a:t>
            </a:r>
          </a:p>
          <a:p>
            <a:r>
              <a:rPr lang="en-IN" sz="900" b="1" dirty="0"/>
              <a:t>import </a:t>
            </a:r>
            <a:r>
              <a:rPr lang="en-IN" sz="900" b="1" dirty="0" err="1"/>
              <a:t>tensorflow</a:t>
            </a:r>
            <a:r>
              <a:rPr lang="en-IN" sz="900" b="1" dirty="0"/>
              <a:t> as </a:t>
            </a:r>
            <a:r>
              <a:rPr lang="en-IN" sz="900" b="1" dirty="0" err="1"/>
              <a:t>tf</a:t>
            </a:r>
            <a:endParaRPr lang="en-IN" sz="900" b="1" dirty="0"/>
          </a:p>
          <a:p>
            <a:r>
              <a:rPr lang="en-IN" sz="900" b="1" dirty="0"/>
              <a:t>from </a:t>
            </a:r>
            <a:r>
              <a:rPr lang="en-IN" sz="900" b="1" dirty="0" err="1"/>
              <a:t>tensorflow.keras.applications</a:t>
            </a:r>
            <a:r>
              <a:rPr lang="en-IN" sz="900" b="1" dirty="0"/>
              <a:t> import MobileNetV2</a:t>
            </a:r>
          </a:p>
          <a:p>
            <a:r>
              <a:rPr lang="en-IN" sz="900" b="1" dirty="0"/>
              <a:t>from </a:t>
            </a:r>
            <a:r>
              <a:rPr lang="en-IN" sz="900" b="1" dirty="0" err="1"/>
              <a:t>tensorflow.keras.models</a:t>
            </a:r>
            <a:r>
              <a:rPr lang="en-IN" sz="900" b="1" dirty="0"/>
              <a:t> import Model</a:t>
            </a:r>
          </a:p>
          <a:p>
            <a:r>
              <a:rPr lang="en-IN" sz="900" b="1" dirty="0"/>
              <a:t>from </a:t>
            </a:r>
            <a:r>
              <a:rPr lang="en-IN" sz="900" b="1" dirty="0" err="1"/>
              <a:t>tensorflow.keras.layers</a:t>
            </a:r>
            <a:r>
              <a:rPr lang="en-IN" sz="900" b="1" dirty="0"/>
              <a:t> import Dense, GlobalAveragePooling2D, Dropout</a:t>
            </a:r>
          </a:p>
          <a:p>
            <a:r>
              <a:rPr lang="en-IN" sz="900" b="1" dirty="0"/>
              <a:t>from </a:t>
            </a:r>
            <a:r>
              <a:rPr lang="en-IN" sz="900" b="1" dirty="0" err="1"/>
              <a:t>tensorflow.keras.preprocessing.image</a:t>
            </a:r>
            <a:r>
              <a:rPr lang="en-IN" sz="900" b="1" dirty="0"/>
              <a:t> import </a:t>
            </a:r>
            <a:r>
              <a:rPr lang="en-IN" sz="900" b="1" dirty="0" err="1"/>
              <a:t>ImageDataGenerator</a:t>
            </a:r>
            <a:endParaRPr lang="en-IN" sz="900" b="1" dirty="0"/>
          </a:p>
          <a:p>
            <a:pPr marL="0" indent="0">
              <a:buNone/>
            </a:pPr>
            <a:r>
              <a:rPr lang="en-IN" sz="900" b="1" dirty="0"/>
              <a:t># Step 1: Load the Pretrained MobileNetV2 Model</a:t>
            </a:r>
          </a:p>
          <a:p>
            <a:r>
              <a:rPr lang="en-IN" sz="900" b="1" dirty="0" err="1"/>
              <a:t>base_model</a:t>
            </a:r>
            <a:r>
              <a:rPr lang="en-IN" sz="900" b="1" dirty="0"/>
              <a:t> = MobileNetV2(</a:t>
            </a:r>
            <a:r>
              <a:rPr lang="en-IN" sz="900" b="1" dirty="0" err="1"/>
              <a:t>input_shape</a:t>
            </a:r>
            <a:r>
              <a:rPr lang="en-IN" sz="900" b="1" dirty="0"/>
              <a:t>=(224, 224, 3), </a:t>
            </a:r>
            <a:r>
              <a:rPr lang="en-IN" sz="900" b="1" dirty="0" err="1"/>
              <a:t>include_top</a:t>
            </a:r>
            <a:r>
              <a:rPr lang="en-IN" sz="900" b="1" dirty="0"/>
              <a:t>=False, weights='</a:t>
            </a:r>
            <a:r>
              <a:rPr lang="en-IN" sz="900" b="1" dirty="0" err="1"/>
              <a:t>imagenet</a:t>
            </a:r>
            <a:r>
              <a:rPr lang="en-IN" sz="900" b="1" dirty="0"/>
              <a:t>')</a:t>
            </a:r>
          </a:p>
          <a:p>
            <a:pPr marL="0" indent="0">
              <a:buNone/>
            </a:pPr>
            <a:r>
              <a:rPr lang="en-IN" sz="900" b="1" dirty="0"/>
              <a:t># Step 2: Freeze the base model layers</a:t>
            </a:r>
          </a:p>
          <a:p>
            <a:r>
              <a:rPr lang="en-IN" sz="900" b="1" dirty="0"/>
              <a:t>for layer in </a:t>
            </a:r>
            <a:r>
              <a:rPr lang="en-IN" sz="900" b="1" dirty="0" err="1"/>
              <a:t>base_model.layers</a:t>
            </a:r>
            <a:r>
              <a:rPr lang="en-IN" sz="900" b="1" dirty="0"/>
              <a:t>:</a:t>
            </a:r>
          </a:p>
          <a:p>
            <a:r>
              <a:rPr lang="en-IN" sz="900" b="1" dirty="0"/>
              <a:t>    </a:t>
            </a:r>
            <a:r>
              <a:rPr lang="en-IN" sz="900" b="1" dirty="0" err="1"/>
              <a:t>layer.trainable</a:t>
            </a:r>
            <a:r>
              <a:rPr lang="en-IN" sz="900" b="1" dirty="0"/>
              <a:t> = False</a:t>
            </a:r>
          </a:p>
          <a:p>
            <a:pPr marL="0" indent="0">
              <a:buNone/>
            </a:pPr>
            <a:r>
              <a:rPr lang="en-IN" sz="900" b="1" dirty="0"/>
              <a:t># Step 3: Add custom layers on top</a:t>
            </a:r>
          </a:p>
          <a:p>
            <a:r>
              <a:rPr lang="en-IN" sz="900" b="1" dirty="0"/>
              <a:t>x = </a:t>
            </a:r>
            <a:r>
              <a:rPr lang="en-IN" sz="900" b="1" dirty="0" err="1"/>
              <a:t>base_model.output</a:t>
            </a:r>
            <a:endParaRPr lang="en-IN" sz="900" b="1" dirty="0"/>
          </a:p>
          <a:p>
            <a:r>
              <a:rPr lang="en-IN" sz="900" b="1" dirty="0"/>
              <a:t>x = GlobalAveragePooling2D()(x)</a:t>
            </a:r>
          </a:p>
          <a:p>
            <a:r>
              <a:rPr lang="en-IN" sz="900" b="1" dirty="0"/>
              <a:t>x = Dropout(0.3)(x)</a:t>
            </a:r>
          </a:p>
          <a:p>
            <a:r>
              <a:rPr lang="en-IN" sz="900" b="1" dirty="0"/>
              <a:t>x = Dense(128, activation='</a:t>
            </a:r>
            <a:r>
              <a:rPr lang="en-IN" sz="900" b="1" dirty="0" err="1"/>
              <a:t>relu</a:t>
            </a:r>
            <a:r>
              <a:rPr lang="en-IN" sz="900" b="1" dirty="0"/>
              <a:t>')(x)</a:t>
            </a:r>
          </a:p>
          <a:p>
            <a:r>
              <a:rPr lang="en-IN" sz="900" b="1" dirty="0"/>
              <a:t>x = Dropout(0.3)(x)</a:t>
            </a:r>
          </a:p>
          <a:p>
            <a:r>
              <a:rPr lang="en-IN" sz="900" b="1" dirty="0"/>
              <a:t>predictions = Dense(6, activation='</a:t>
            </a:r>
            <a:r>
              <a:rPr lang="en-IN" sz="900" b="1" dirty="0" err="1"/>
              <a:t>softmax</a:t>
            </a:r>
            <a:r>
              <a:rPr lang="en-IN" sz="900" b="1" dirty="0"/>
              <a:t>')(x)</a:t>
            </a:r>
          </a:p>
          <a:p>
            <a:pPr marL="0" indent="0">
              <a:buNone/>
            </a:pPr>
            <a:r>
              <a:rPr lang="en-IN" sz="900" b="1" dirty="0"/>
              <a:t># Step 4: Create final model</a:t>
            </a:r>
          </a:p>
          <a:p>
            <a:r>
              <a:rPr lang="en-IN" sz="900" b="1" dirty="0"/>
              <a:t>model = Model(inputs=</a:t>
            </a:r>
            <a:r>
              <a:rPr lang="en-IN" sz="900" b="1" dirty="0" err="1"/>
              <a:t>base_model.input</a:t>
            </a:r>
            <a:r>
              <a:rPr lang="en-IN" sz="900" b="1" dirty="0"/>
              <a:t>, outputs=predictions)</a:t>
            </a:r>
          </a:p>
          <a:p>
            <a:pPr marL="0" indent="0">
              <a:buNone/>
            </a:pPr>
            <a:r>
              <a:rPr lang="en-IN" sz="900" b="1" dirty="0"/>
              <a:t># Step 5: Compile the model</a:t>
            </a:r>
          </a:p>
          <a:p>
            <a:pPr marL="0" indent="0">
              <a:buNone/>
            </a:pPr>
            <a:r>
              <a:rPr lang="en-IN" sz="900" b="1" dirty="0" err="1"/>
              <a:t>model.compile</a:t>
            </a:r>
            <a:r>
              <a:rPr lang="en-IN" sz="900" b="1" dirty="0"/>
              <a:t>(optimizer='</a:t>
            </a:r>
            <a:r>
              <a:rPr lang="en-IN" sz="900" b="1" dirty="0" err="1"/>
              <a:t>adam</a:t>
            </a:r>
            <a:r>
              <a:rPr lang="en-IN" sz="900" b="1" dirty="0"/>
              <a:t>',</a:t>
            </a:r>
          </a:p>
          <a:p>
            <a:pPr marL="0" indent="0">
              <a:buNone/>
            </a:pPr>
            <a:r>
              <a:rPr lang="en-IN" sz="900" b="1" dirty="0"/>
              <a:t>  loss='</a:t>
            </a:r>
            <a:r>
              <a:rPr lang="en-IN" sz="900" b="1" dirty="0" err="1"/>
              <a:t>categorical_crossentropy</a:t>
            </a:r>
            <a:r>
              <a:rPr lang="en-IN" sz="900" b="1" dirty="0"/>
              <a:t>’,</a:t>
            </a:r>
          </a:p>
          <a:p>
            <a:pPr marL="0" indent="0">
              <a:buNone/>
            </a:pPr>
            <a:r>
              <a:rPr lang="en-IN" sz="900" b="1" dirty="0"/>
              <a:t> metrics=['accuracy'])</a:t>
            </a:r>
          </a:p>
        </p:txBody>
      </p:sp>
    </p:spTree>
    <p:extLst>
      <p:ext uri="{BB962C8B-B14F-4D97-AF65-F5344CB8AC3E}">
        <p14:creationId xmlns:p14="http://schemas.microsoft.com/office/powerpoint/2010/main" val="309380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E932-B37D-E406-7579-6AB04919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22" y="103694"/>
            <a:ext cx="10515600" cy="6617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900" b="1" dirty="0"/>
              <a:t>Step 6: Data Preprocessing and Augmentation</a:t>
            </a:r>
          </a:p>
          <a:p>
            <a:r>
              <a:rPr lang="en-IN" sz="900" b="1" dirty="0" err="1"/>
              <a:t>train_datagen</a:t>
            </a:r>
            <a:r>
              <a:rPr lang="en-IN" sz="900" b="1" dirty="0"/>
              <a:t> = </a:t>
            </a:r>
            <a:r>
              <a:rPr lang="en-IN" sz="900" b="1" dirty="0" err="1"/>
              <a:t>ImageDataGenerator</a:t>
            </a:r>
            <a:r>
              <a:rPr lang="en-IN" sz="900" b="1" dirty="0"/>
              <a:t>(rescale=1./255,</a:t>
            </a:r>
          </a:p>
          <a:p>
            <a:r>
              <a:rPr lang="en-IN" sz="900" b="1" dirty="0"/>
              <a:t>                                   </a:t>
            </a:r>
            <a:r>
              <a:rPr lang="en-IN" sz="900" b="1" dirty="0" err="1"/>
              <a:t>shear_range</a:t>
            </a:r>
            <a:r>
              <a:rPr lang="en-IN" sz="900" b="1" dirty="0"/>
              <a:t>=0.2,</a:t>
            </a:r>
          </a:p>
          <a:p>
            <a:r>
              <a:rPr lang="en-IN" sz="900" b="1" dirty="0"/>
              <a:t>                                   </a:t>
            </a:r>
            <a:r>
              <a:rPr lang="en-IN" sz="900" b="1" dirty="0" err="1"/>
              <a:t>zoom_range</a:t>
            </a:r>
            <a:r>
              <a:rPr lang="en-IN" sz="900" b="1" dirty="0"/>
              <a:t>=0.2,</a:t>
            </a:r>
          </a:p>
          <a:p>
            <a:r>
              <a:rPr lang="en-IN" sz="900" b="1" dirty="0"/>
              <a:t>                                   </a:t>
            </a:r>
            <a:r>
              <a:rPr lang="en-IN" sz="900" b="1" dirty="0" err="1"/>
              <a:t>horizontal_flip</a:t>
            </a:r>
            <a:r>
              <a:rPr lang="en-IN" sz="900" b="1" dirty="0"/>
              <a:t>=True,</a:t>
            </a:r>
          </a:p>
          <a:p>
            <a:r>
              <a:rPr lang="en-IN" sz="900" b="1" dirty="0"/>
              <a:t>                                   </a:t>
            </a:r>
            <a:r>
              <a:rPr lang="en-IN" sz="900" b="1" dirty="0" err="1"/>
              <a:t>validation_split</a:t>
            </a:r>
            <a:r>
              <a:rPr lang="en-IN" sz="900" b="1" dirty="0"/>
              <a:t>=0.2)</a:t>
            </a:r>
          </a:p>
          <a:p>
            <a:endParaRPr lang="en-IN" sz="900" b="1" dirty="0"/>
          </a:p>
          <a:p>
            <a:r>
              <a:rPr lang="en-IN" sz="900" b="1" dirty="0" err="1"/>
              <a:t>train_generator</a:t>
            </a:r>
            <a:r>
              <a:rPr lang="en-IN" sz="900" b="1" dirty="0"/>
              <a:t> = </a:t>
            </a:r>
            <a:r>
              <a:rPr lang="en-IN" sz="900" b="1" dirty="0" err="1"/>
              <a:t>train_datagen.flow_from_directory</a:t>
            </a:r>
            <a:r>
              <a:rPr lang="en-IN" sz="900" b="1" dirty="0"/>
              <a:t>(</a:t>
            </a:r>
          </a:p>
          <a:p>
            <a:r>
              <a:rPr lang="en-IN" sz="900" b="1" dirty="0"/>
              <a:t>    '/content/drive/</a:t>
            </a:r>
            <a:r>
              <a:rPr lang="en-IN" sz="900" b="1" dirty="0" err="1"/>
              <a:t>MyDrive</a:t>
            </a:r>
            <a:r>
              <a:rPr lang="en-IN" sz="900" b="1" dirty="0"/>
              <a:t>/</a:t>
            </a:r>
            <a:r>
              <a:rPr lang="en-IN" sz="900" b="1" dirty="0" err="1"/>
              <a:t>Garbage_Dataset</a:t>
            </a:r>
            <a:r>
              <a:rPr lang="en-IN" sz="900" b="1" dirty="0"/>
              <a:t>',</a:t>
            </a:r>
          </a:p>
          <a:p>
            <a:r>
              <a:rPr lang="en-IN" sz="900" b="1" dirty="0"/>
              <a:t>    </a:t>
            </a:r>
            <a:r>
              <a:rPr lang="en-IN" sz="900" b="1" dirty="0" err="1"/>
              <a:t>target_size</a:t>
            </a:r>
            <a:r>
              <a:rPr lang="en-IN" sz="900" b="1" dirty="0"/>
              <a:t>=(224, 224),</a:t>
            </a:r>
          </a:p>
          <a:p>
            <a:r>
              <a:rPr lang="en-IN" sz="900" b="1" dirty="0"/>
              <a:t>    </a:t>
            </a:r>
            <a:r>
              <a:rPr lang="en-IN" sz="900" b="1" dirty="0" err="1"/>
              <a:t>batch_size</a:t>
            </a:r>
            <a:r>
              <a:rPr lang="en-IN" sz="900" b="1" dirty="0"/>
              <a:t>=32,</a:t>
            </a:r>
          </a:p>
          <a:p>
            <a:r>
              <a:rPr lang="en-IN" sz="900" b="1" dirty="0"/>
              <a:t>    </a:t>
            </a:r>
            <a:r>
              <a:rPr lang="en-IN" sz="900" b="1" dirty="0" err="1"/>
              <a:t>class_mode</a:t>
            </a:r>
            <a:r>
              <a:rPr lang="en-IN" sz="900" b="1" dirty="0"/>
              <a:t>='categorical',</a:t>
            </a:r>
          </a:p>
          <a:p>
            <a:r>
              <a:rPr lang="en-IN" sz="900" b="1" dirty="0"/>
              <a:t>    subset='training'</a:t>
            </a:r>
          </a:p>
          <a:p>
            <a:r>
              <a:rPr lang="en-IN" sz="900" b="1" dirty="0"/>
              <a:t>)</a:t>
            </a:r>
          </a:p>
          <a:p>
            <a:endParaRPr lang="en-IN" sz="900" b="1" dirty="0"/>
          </a:p>
          <a:p>
            <a:r>
              <a:rPr lang="en-IN" sz="900" b="1" dirty="0" err="1"/>
              <a:t>val_generator</a:t>
            </a:r>
            <a:r>
              <a:rPr lang="en-IN" sz="900" b="1" dirty="0"/>
              <a:t> = </a:t>
            </a:r>
            <a:r>
              <a:rPr lang="en-IN" sz="900" b="1" dirty="0" err="1"/>
              <a:t>train_datagen.flow_from_directory</a:t>
            </a:r>
            <a:r>
              <a:rPr lang="en-IN" sz="900" b="1" dirty="0"/>
              <a:t>(</a:t>
            </a:r>
          </a:p>
          <a:p>
            <a:r>
              <a:rPr lang="en-IN" sz="900" b="1" dirty="0"/>
              <a:t>    '/content/drive/</a:t>
            </a:r>
            <a:r>
              <a:rPr lang="en-IN" sz="900" b="1" dirty="0" err="1"/>
              <a:t>MyDrive</a:t>
            </a:r>
            <a:r>
              <a:rPr lang="en-IN" sz="900" b="1" dirty="0"/>
              <a:t>/</a:t>
            </a:r>
            <a:r>
              <a:rPr lang="en-IN" sz="900" b="1" dirty="0" err="1"/>
              <a:t>Garbage_Dataset</a:t>
            </a:r>
            <a:r>
              <a:rPr lang="en-IN" sz="900" b="1" dirty="0"/>
              <a:t>',</a:t>
            </a:r>
          </a:p>
          <a:p>
            <a:r>
              <a:rPr lang="en-IN" sz="900" b="1" dirty="0"/>
              <a:t>    </a:t>
            </a:r>
            <a:r>
              <a:rPr lang="en-IN" sz="900" b="1" dirty="0" err="1"/>
              <a:t>target_size</a:t>
            </a:r>
            <a:r>
              <a:rPr lang="en-IN" sz="900" b="1" dirty="0"/>
              <a:t>=(224, 224),</a:t>
            </a:r>
          </a:p>
          <a:p>
            <a:r>
              <a:rPr lang="en-IN" sz="900" b="1" dirty="0"/>
              <a:t>    </a:t>
            </a:r>
            <a:r>
              <a:rPr lang="en-IN" sz="900" b="1" dirty="0" err="1"/>
              <a:t>batch_size</a:t>
            </a:r>
            <a:r>
              <a:rPr lang="en-IN" sz="900" b="1" dirty="0"/>
              <a:t>=32,</a:t>
            </a:r>
          </a:p>
          <a:p>
            <a:r>
              <a:rPr lang="en-IN" sz="900" b="1" dirty="0"/>
              <a:t>    </a:t>
            </a:r>
            <a:r>
              <a:rPr lang="en-IN" sz="900" b="1" dirty="0" err="1"/>
              <a:t>class_mode</a:t>
            </a:r>
            <a:r>
              <a:rPr lang="en-IN" sz="900" b="1" dirty="0"/>
              <a:t>='categorical',</a:t>
            </a:r>
          </a:p>
          <a:p>
            <a:r>
              <a:rPr lang="en-IN" sz="900" b="1" dirty="0"/>
              <a:t>    subset='validation'</a:t>
            </a:r>
          </a:p>
          <a:p>
            <a:r>
              <a:rPr lang="en-IN" sz="900" b="1" dirty="0"/>
              <a:t>)</a:t>
            </a:r>
          </a:p>
          <a:p>
            <a:endParaRPr lang="en-IN" sz="900" b="1" dirty="0"/>
          </a:p>
          <a:p>
            <a:r>
              <a:rPr lang="en-IN" sz="900" b="1" dirty="0"/>
              <a:t># Step 7: Train the Model</a:t>
            </a:r>
          </a:p>
          <a:p>
            <a:r>
              <a:rPr lang="en-IN" sz="900" b="1" dirty="0" err="1"/>
              <a:t>model.fit</a:t>
            </a:r>
            <a:r>
              <a:rPr lang="en-IN" sz="900" b="1" dirty="0"/>
              <a:t>(</a:t>
            </a:r>
            <a:r>
              <a:rPr lang="en-IN" sz="900" b="1" dirty="0" err="1"/>
              <a:t>train_generator</a:t>
            </a:r>
            <a:r>
              <a:rPr lang="en-IN" sz="900" b="1" dirty="0"/>
              <a:t>,</a:t>
            </a:r>
          </a:p>
          <a:p>
            <a:r>
              <a:rPr lang="en-IN" sz="900" b="1" dirty="0"/>
              <a:t>          </a:t>
            </a:r>
            <a:r>
              <a:rPr lang="en-IN" sz="900" b="1" dirty="0" err="1"/>
              <a:t>validation_data</a:t>
            </a:r>
            <a:r>
              <a:rPr lang="en-IN" sz="900" b="1" dirty="0"/>
              <a:t>=</a:t>
            </a:r>
            <a:r>
              <a:rPr lang="en-IN" sz="900" b="1" dirty="0" err="1"/>
              <a:t>val_generator</a:t>
            </a:r>
            <a:r>
              <a:rPr lang="en-IN" sz="900" b="1" dirty="0"/>
              <a:t>,</a:t>
            </a:r>
          </a:p>
          <a:p>
            <a:r>
              <a:rPr lang="en-IN" sz="900" b="1" dirty="0"/>
              <a:t>          epochs=10)</a:t>
            </a:r>
          </a:p>
        </p:txBody>
      </p:sp>
    </p:spTree>
    <p:extLst>
      <p:ext uri="{BB962C8B-B14F-4D97-AF65-F5344CB8AC3E}">
        <p14:creationId xmlns:p14="http://schemas.microsoft.com/office/powerpoint/2010/main" val="29388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0760A2-C64F-697D-35EF-AB29309C4407}"/>
              </a:ext>
            </a:extLst>
          </p:cNvPr>
          <p:cNvSpPr txBox="1"/>
          <p:nvPr/>
        </p:nvSpPr>
        <p:spPr>
          <a:xfrm>
            <a:off x="414780" y="1317125"/>
            <a:ext cx="878342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Model Deployment </a:t>
            </a:r>
          </a:p>
          <a:p>
            <a:endParaRPr lang="en-US" sz="2400" b="1" dirty="0"/>
          </a:p>
          <a:p>
            <a:r>
              <a:rPr lang="en-US" b="1" dirty="0"/>
              <a:t>The trained garbage classification model can be deployed using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Apps (using Flask or 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Apps (using TensorFlow Lite)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Devices (like Raspberry Pi for smart bins)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Users can upload an image, and the model will predict the type of garbage in real-time.</a:t>
            </a:r>
          </a:p>
          <a:p>
            <a:endParaRPr lang="en-US" dirty="0"/>
          </a:p>
          <a:p>
            <a:r>
              <a:rPr lang="en-US" dirty="0"/>
              <a:t>✅ Helps automate waste segregation in smart cities and homes.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31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5F5D-CC2F-A249-D8B6-5EEF6695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75"/>
            <a:ext cx="10515600" cy="60449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sz="4600" b="1" dirty="0"/>
              <a:t>Conclusion </a:t>
            </a:r>
            <a:endParaRPr lang="en-IN" b="1" dirty="0"/>
          </a:p>
          <a:p>
            <a:endParaRPr lang="en-IN" dirty="0"/>
          </a:p>
          <a:p>
            <a:r>
              <a:rPr lang="en-IN" dirty="0">
                <a:latin typeface="+mj-lt"/>
              </a:rPr>
              <a:t>This project demonstrates the successful application of deep learning, particularly transfer learning using EfficientNetV2B2 or MobileNetV2, for automatic garbage classification. By training the model on a diverse dataset of waste images, the system is capable of identifying multiple types of garbage such as plastic, glass, metal, paper, and organic waste with good accuracy.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The implementation of this model promotes faster and more accurate waste segregation, which can be beneficial in smart city projects, recycling plants, and even household-level waste management systems. With proper deployment using web or mobile applications, this model can be integrated into smart bins or used as an educational and environmental tool.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In conclusion, the project not only helps in reducing human effort but also supports environmental sustainability by encouraging efficient recycling. Future enhancements may include real-time object detection, edge-device deployment, and multilingual user interfaces to make the system more accessible and practical for wider use.</a:t>
            </a:r>
          </a:p>
          <a:p>
            <a:endParaRPr lang="en-IN" dirty="0"/>
          </a:p>
          <a:p>
            <a:r>
              <a:rPr lang="en-IN" dirty="0"/>
              <a:t>This AI-driven system brings us one step closer to cleaner, greener, and smarter cities.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55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2647-E4F5-06EE-82DF-8E57C704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F21B-E285-CD31-9042-59FFF881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project, we aim to develop a sophisticated garbage classification system leveraging the EfficientNetV2B2 architecture. Our primary dataset serves as a foundation for building models that can eventually automate waste segregation, a critical step in optimizing recycling and waste management, ultimately aiding in environmental conservation.</a:t>
            </a:r>
          </a:p>
          <a:p>
            <a:endParaRPr lang="en-US" dirty="0"/>
          </a:p>
          <a:p>
            <a:r>
              <a:rPr lang="en-US" dirty="0"/>
              <a:t>Goal: To develop an accurate and efficient garbage classification model using EfficientNetV2B2 and transfer learning for automated waste sorting.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27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E055-663D-F713-DC45-76F5A19E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Scope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CD76-6B2A-A048-096F-00AC8351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Challenge: A notable challenge encountered is the inherent class imbalance within the dataset.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F4961-10A3-DF7B-74F2-29219170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25" y="2581599"/>
            <a:ext cx="6162823" cy="37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3222-12B6-6768-99CF-4543F023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36"/>
            <a:ext cx="10515600" cy="59884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Transfer Learning is a machine learning technique where a pre-trained model developed for a specific task is reused as the starting point for a model on a different but related task. It also allows us to build accurate models in a time-saving way by starting from patterns learned when solving a different problem. This approach is beneficial when there is limited data for the new task, as the pre-trained model already has learned features that can be adapted. Transfer learning can significantly improve models' performance and efficiency in domains like computer vision and natural language processing.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Reduces training time — </a:t>
            </a:r>
            <a:r>
              <a:rPr lang="en-US" sz="2000" dirty="0">
                <a:latin typeface="Aptos" panose="020B0004020202020204" pitchFamily="34" charset="0"/>
              </a:rPr>
              <a:t>you don't start from scratch.</a:t>
            </a:r>
          </a:p>
          <a:p>
            <a:r>
              <a:rPr lang="en-US" dirty="0"/>
              <a:t>Leverages learned features </a:t>
            </a:r>
            <a:r>
              <a:rPr lang="en-US" sz="2000" dirty="0"/>
              <a:t>from large datasets (like ImageNet).</a:t>
            </a:r>
          </a:p>
          <a:p>
            <a:r>
              <a:rPr lang="en-US" dirty="0"/>
              <a:t>Improves performance</a:t>
            </a:r>
            <a:r>
              <a:rPr lang="en-US" sz="2000" dirty="0"/>
              <a:t>, especially with limited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29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E838-A27F-A3AC-2EC8-B1522424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122548"/>
            <a:ext cx="11033289" cy="60355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Does It Work?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Load a pretrained model (e.g.,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Freeze the pretrained layers (optional).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new layers for your custom task.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 on your new dataset (can also fine-tune).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Image Dataset: Garbage images are collected and categorized (Plastic, Glass, Organic, etc.).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Preprocessing: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Images are resized (224x224), normalized, and augmented.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Transfer Learning: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MobileNetV2 model is used with custom classification layers.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is trained using labeled images to learn different garbage types.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Prediction: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New images are given to the model, and it predicts the garbage type.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be used in smart bins, recycling plants, or waste-sorting apps.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cs typeface="Arial" panose="020B0604020202020204" pitchFamily="34" charset="0"/>
              </a:rPr>
              <a:t>EfficientNetV2B2: Transfer Learning Backbone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EfficientNetV2B2 is a mid-sized model from the EfficientNetV2 family developed by Google, balancing performance and efficiency.</a:t>
            </a: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3892-BEE6-5A87-6194-A7648918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1FC7-E771-B8A3-C919-CFAB27B7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457980"/>
            <a:ext cx="10515600" cy="48202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400" b="1" dirty="0"/>
              <a:t>1. Transfer Learning Based:</a:t>
            </a:r>
          </a:p>
          <a:p>
            <a:pPr marL="0" indent="0">
              <a:buNone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Uses pretrained MobileNetV2 model, which makes training faster and more accurate even with a small dataset.</a:t>
            </a:r>
          </a:p>
          <a:p>
            <a:pPr marL="0" indent="0">
              <a:buNone/>
            </a:pPr>
            <a:r>
              <a:rPr lang="en-IN" sz="3400" b="1" dirty="0"/>
              <a:t>2. Multi-Class Classification:</a:t>
            </a:r>
          </a:p>
          <a:p>
            <a:pPr marL="0" indent="0">
              <a:buNone/>
            </a:pPr>
            <a:r>
              <a:rPr lang="en-IN" dirty="0"/>
              <a:t>Capable of classifying garbage into multiple categories like Plastic, Metal, Glass, Paper, etc.</a:t>
            </a:r>
          </a:p>
          <a:p>
            <a:pPr marL="0" indent="0">
              <a:buNone/>
            </a:pPr>
            <a:r>
              <a:rPr lang="en-IN" sz="3400" b="1" dirty="0"/>
              <a:t>3. High Accuracy:</a:t>
            </a:r>
          </a:p>
          <a:p>
            <a:pPr marL="0" indent="0">
              <a:buNone/>
            </a:pPr>
            <a:r>
              <a:rPr lang="en-IN" dirty="0"/>
              <a:t>Achieves good accuracy with limited training, thanks to data augmentation and deep learning techniques.</a:t>
            </a:r>
          </a:p>
          <a:p>
            <a:pPr marL="0" indent="0">
              <a:buNone/>
            </a:pPr>
            <a:r>
              <a:rPr lang="en-IN" sz="3400" b="1" dirty="0"/>
              <a:t>4. Real-Time Prediction:</a:t>
            </a:r>
          </a:p>
          <a:p>
            <a:pPr marL="0" indent="0">
              <a:buNone/>
            </a:pPr>
            <a:r>
              <a:rPr lang="en-IN" dirty="0"/>
              <a:t>Can classify new images in real-time, making it suitable for practical applications like smart bins.</a:t>
            </a:r>
          </a:p>
          <a:p>
            <a:pPr marL="0" indent="0">
              <a:buNone/>
            </a:pPr>
            <a:r>
              <a:rPr lang="en-IN" sz="3800" b="1" dirty="0"/>
              <a:t>5</a:t>
            </a:r>
            <a:r>
              <a:rPr lang="en-IN" sz="3200" b="1" dirty="0"/>
              <a:t>. Easy Deployment:</a:t>
            </a:r>
          </a:p>
          <a:p>
            <a:pPr marL="0" indent="0">
              <a:buNone/>
            </a:pPr>
            <a:r>
              <a:rPr lang="en-IN" dirty="0"/>
              <a:t>The model can be deployed on web apps, mobile apps, or even embedded systems (like Arduino or Raspberry Pi).</a:t>
            </a:r>
          </a:p>
          <a:p>
            <a:pPr marL="0" indent="0">
              <a:buNone/>
            </a:pPr>
            <a:r>
              <a:rPr lang="en-IN" sz="3800" b="1" dirty="0"/>
              <a:t>6. </a:t>
            </a:r>
            <a:r>
              <a:rPr lang="en-IN" sz="3200" b="1" dirty="0"/>
              <a:t>Promotes Sustainability:</a:t>
            </a:r>
          </a:p>
          <a:p>
            <a:pPr marL="0" indent="0">
              <a:buNone/>
            </a:pPr>
            <a:r>
              <a:rPr lang="en-IN" dirty="0"/>
              <a:t>Helps in reducing manual effort and supports better waste segregation and recycling.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54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89E6-B61D-7894-B859-E7694E44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6"/>
            <a:ext cx="10515600" cy="6523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100" b="1" dirty="0"/>
              <a:t>Why Use EfficientNetV2B2?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600" b="1" dirty="0"/>
              <a:t>1. High Accuracy with Fewer Parameters</a:t>
            </a:r>
          </a:p>
          <a:p>
            <a:pPr marL="0" indent="0">
              <a:buNone/>
            </a:pPr>
            <a:r>
              <a:rPr lang="en-IN" sz="2600" dirty="0">
                <a:latin typeface="+mj-lt"/>
                <a:cs typeface="Arial" panose="020B0604020202020204" pitchFamily="34" charset="0"/>
              </a:rPr>
              <a:t>EfficientNetV2B2 balances performance and speed. It achieves high accuracy without making the model unnecessarily large.</a:t>
            </a:r>
          </a:p>
          <a:p>
            <a:pPr marL="0" indent="0">
              <a:buNone/>
            </a:pPr>
            <a:r>
              <a:rPr lang="en-IN" sz="3100" b="1" dirty="0"/>
              <a:t>2. Faster Training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Compared to older models like </a:t>
            </a:r>
            <a:r>
              <a:rPr lang="en-IN" dirty="0" err="1">
                <a:latin typeface="+mj-lt"/>
              </a:rPr>
              <a:t>ResNet</a:t>
            </a:r>
            <a:r>
              <a:rPr lang="en-IN" dirty="0">
                <a:latin typeface="+mj-lt"/>
              </a:rPr>
              <a:t> or VGG, EfficientNetV2 series trains faster and needs fewer resources (good for Google </a:t>
            </a:r>
            <a:r>
              <a:rPr lang="en-IN" dirty="0" err="1">
                <a:latin typeface="+mj-lt"/>
              </a:rPr>
              <a:t>Colab</a:t>
            </a:r>
            <a:r>
              <a:rPr lang="en-IN" dirty="0">
                <a:latin typeface="+mj-lt"/>
              </a:rPr>
              <a:t>).</a:t>
            </a:r>
          </a:p>
          <a:p>
            <a:pPr marL="0" indent="0">
              <a:buNone/>
            </a:pPr>
            <a:r>
              <a:rPr lang="en-IN" sz="3100" b="1" dirty="0"/>
              <a:t>3. Lower Computational Cost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It uses optimized blocks and compound scaling, which means less memory and faster predictions — ideal for low-power devices.</a:t>
            </a:r>
          </a:p>
          <a:p>
            <a:pPr marL="0" indent="0">
              <a:buNone/>
            </a:pPr>
            <a:r>
              <a:rPr lang="en-IN" b="1" dirty="0"/>
              <a:t>4. Better Generalization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EfficientNetV2 handles noise and variability in image data better, making it great for messy data like garbage classification.</a:t>
            </a:r>
          </a:p>
          <a:p>
            <a:pPr marL="0" indent="0">
              <a:buNone/>
            </a:pPr>
            <a:r>
              <a:rPr lang="en-IN" b="1" dirty="0"/>
              <a:t>5. State-of-the-Art Transfer Learning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Pretrained EfficientNetV2 models are available on ImageNet and integrate easily with TensorFlow/</a:t>
            </a:r>
            <a:r>
              <a:rPr lang="en-IN" dirty="0" err="1">
                <a:latin typeface="+mj-lt"/>
              </a:rPr>
              <a:t>Keras</a:t>
            </a:r>
            <a:r>
              <a:rPr lang="en-IN" dirty="0">
                <a:latin typeface="+mj-lt"/>
              </a:rPr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0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E789-F535-016D-AF20-1B93DB20C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645"/>
            <a:ext cx="10515600" cy="5809318"/>
          </a:xfrm>
        </p:spPr>
        <p:txBody>
          <a:bodyPr/>
          <a:lstStyle/>
          <a:p>
            <a:r>
              <a:rPr lang="en-US" b="1" dirty="0"/>
              <a:t>Core Libraries</a:t>
            </a:r>
          </a:p>
          <a:p>
            <a:r>
              <a:rPr lang="en-US" sz="2400" b="1" dirty="0" err="1"/>
              <a:t>tensorflow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For deep learning model building and training.</a:t>
            </a:r>
          </a:p>
          <a:p>
            <a:r>
              <a:rPr lang="en-US" sz="2400" b="1" dirty="0" err="1"/>
              <a:t>numpy</a:t>
            </a:r>
            <a:r>
              <a:rPr lang="en-US" sz="2400" b="1" dirty="0"/>
              <a:t>:</a:t>
            </a:r>
            <a:r>
              <a:rPr lang="en-US" dirty="0"/>
              <a:t> </a:t>
            </a:r>
            <a:r>
              <a:rPr lang="en-US" sz="2400" dirty="0">
                <a:latin typeface="+mj-lt"/>
              </a:rPr>
              <a:t>For numerical operations and array manipulation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matplotlib.pyplot</a:t>
            </a:r>
            <a:r>
              <a:rPr lang="en-US" sz="2400" b="1" dirty="0"/>
              <a:t>: </a:t>
            </a:r>
            <a:r>
              <a:rPr lang="en-US" sz="2400" dirty="0">
                <a:latin typeface="+mj-lt"/>
              </a:rPr>
              <a:t>For plotting training curves and results.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Some image samples of garbage classification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“These are sample images used to train and test the garbage classification model. Each image belongs to a specific category such as plastic, glass, metal, organic, paper, or cardboard. The model learns to identify patterns in these images to classify them accurately.”</a:t>
            </a:r>
            <a:endParaRPr lang="en-IN" sz="24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35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7240C-8FE9-DD30-5A6A-3E0935DE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22" y="0"/>
            <a:ext cx="3536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5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Garbage classification using Deep Learning</Template>
  <TotalTime>3</TotalTime>
  <Words>1412</Words>
  <Application>Microsoft Office PowerPoint</Application>
  <PresentationFormat>Widescreen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Wingdings</vt:lpstr>
      <vt:lpstr>Office Theme</vt:lpstr>
      <vt:lpstr>Garbage classification using Deep Learning </vt:lpstr>
      <vt:lpstr>Project Description </vt:lpstr>
      <vt:lpstr>Challenges and Scope </vt:lpstr>
      <vt:lpstr>PowerPoint Presentation</vt:lpstr>
      <vt:lpstr>PowerPoint Presentation</vt:lpstr>
      <vt:lpstr>Key feature: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rajanrajput0067@gmail.com</dc:creator>
  <cp:lastModifiedBy>rajanrajput0067@gmail.com</cp:lastModifiedBy>
  <cp:revision>1</cp:revision>
  <dcterms:created xsi:type="dcterms:W3CDTF">2025-06-22T04:59:17Z</dcterms:created>
  <dcterms:modified xsi:type="dcterms:W3CDTF">2025-06-22T07:35:01Z</dcterms:modified>
</cp:coreProperties>
</file>