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6" r:id="rId3"/>
    <p:sldId id="265" r:id="rId4"/>
    <p:sldId id="268" r:id="rId5"/>
    <p:sldId id="267" r:id="rId6"/>
    <p:sldId id="272" r:id="rId7"/>
    <p:sldId id="270" r:id="rId8"/>
    <p:sldId id="269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fzal Shaik" initials="AS" lastIdx="1" clrIdx="0">
    <p:extLst>
      <p:ext uri="{19B8F6BF-5375-455C-9EA6-DF929625EA0E}">
        <p15:presenceInfo xmlns:p15="http://schemas.microsoft.com/office/powerpoint/2012/main" userId="4b29eba2625450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3" autoAdjust="0"/>
    <p:restoredTop sz="94660"/>
  </p:normalViewPr>
  <p:slideViewPr>
    <p:cSldViewPr>
      <p:cViewPr varScale="1">
        <p:scale>
          <a:sx n="51" d="100"/>
          <a:sy n="51" d="100"/>
        </p:scale>
        <p:origin x="7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</a:t>
            </a:r>
            <a:r>
              <a:rPr lang="en-US" sz="9600" dirty="0">
                <a:latin typeface="Bahnschrift Light SemiCondensed" panose="020B0502040204020203" pitchFamily="34" charset="0"/>
              </a:rPr>
              <a:t>NBA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5960" y="2819400"/>
            <a:ext cx="4489648" cy="461392"/>
          </a:xfrm>
        </p:spPr>
        <p:txBody>
          <a:bodyPr/>
          <a:lstStyle/>
          <a:p>
            <a:r>
              <a:rPr lang="en-US" dirty="0"/>
              <a:t>National Basketball Association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FE2C8-9D5B-969F-BB5D-5F5B2130F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0" t="13398" r="38131" b="13634"/>
          <a:stretch/>
        </p:blipFill>
        <p:spPr>
          <a:xfrm>
            <a:off x="10906126" y="158117"/>
            <a:ext cx="728358" cy="15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EAC6-A492-2D0B-E717-26CFF3CA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-7709"/>
            <a:ext cx="10058400" cy="1143000"/>
          </a:xfrm>
        </p:spPr>
        <p:txBody>
          <a:bodyPr>
            <a:normAutofit/>
          </a:bodyPr>
          <a:lstStyle/>
          <a:p>
            <a:r>
              <a:rPr lang="en-IN" sz="4400" u="sng" dirty="0"/>
              <a:t>CONCLUSION 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07EC-C0D9-FBD3-802A-4558985C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pc="35" dirty="0">
                <a:latin typeface="Bahnschrift Light" panose="020B0502040204020203" pitchFamily="34" charset="0"/>
                <a:cs typeface="Cambria"/>
              </a:rPr>
              <a:t>Finally, </a:t>
            </a:r>
            <a:r>
              <a:rPr lang="en-US" sz="2000" spc="50" dirty="0">
                <a:latin typeface="Bahnschrift Light" panose="020B0502040204020203" pitchFamily="34" charset="0"/>
                <a:cs typeface="Cambria"/>
              </a:rPr>
              <a:t>we </a:t>
            </a:r>
            <a:r>
              <a:rPr lang="en-US" sz="2000" spc="100" dirty="0">
                <a:latin typeface="Bahnschrift Light" panose="020B0502040204020203" pitchFamily="34" charset="0"/>
                <a:cs typeface="Cambria"/>
              </a:rPr>
              <a:t>observe </a:t>
            </a:r>
            <a:r>
              <a:rPr lang="en-US" sz="2000" spc="25" dirty="0">
                <a:latin typeface="Bahnschrift Light" panose="020B0502040204020203" pitchFamily="34" charset="0"/>
                <a:cs typeface="Cambria"/>
              </a:rPr>
              <a:t>in </a:t>
            </a:r>
            <a:r>
              <a:rPr lang="en-US" sz="2000" spc="40" dirty="0">
                <a:latin typeface="Bahnschrift Light" panose="020B0502040204020203" pitchFamily="34" charset="0"/>
                <a:cs typeface="Cambria"/>
              </a:rPr>
              <a:t>the </a:t>
            </a:r>
            <a:r>
              <a:rPr lang="en-US" sz="2000" spc="50" dirty="0">
                <a:latin typeface="Bahnschrift Light" panose="020B0502040204020203" pitchFamily="34" charset="0"/>
                <a:cs typeface="Cambria"/>
              </a:rPr>
              <a:t>confusion </a:t>
            </a:r>
            <a:r>
              <a:rPr lang="en-US" sz="2000" spc="45" dirty="0">
                <a:latin typeface="Bahnschrift Light" panose="020B0502040204020203" pitchFamily="34" charset="0"/>
                <a:cs typeface="Cambria"/>
              </a:rPr>
              <a:t>matrix </a:t>
            </a:r>
            <a:r>
              <a:rPr lang="en-US" sz="2000" spc="-10" dirty="0">
                <a:latin typeface="Bahnschrift Light" panose="020B0502040204020203" pitchFamily="34" charset="0"/>
                <a:cs typeface="Cambria"/>
              </a:rPr>
              <a:t>that </a:t>
            </a:r>
            <a:r>
              <a:rPr lang="en-US" sz="2000" spc="30" dirty="0">
                <a:latin typeface="Bahnschrift Light" panose="020B0502040204020203" pitchFamily="34" charset="0"/>
                <a:cs typeface="Cambria"/>
              </a:rPr>
              <a:t>most of </a:t>
            </a:r>
            <a:r>
              <a:rPr lang="en-US" sz="2000" spc="40" dirty="0">
                <a:latin typeface="Bahnschrift Light" panose="020B0502040204020203" pitchFamily="34" charset="0"/>
                <a:cs typeface="Cambria"/>
              </a:rPr>
              <a:t>the </a:t>
            </a:r>
            <a:r>
              <a:rPr lang="en-US" sz="2000" spc="50" dirty="0">
                <a:latin typeface="Bahnschrift Light" panose="020B0502040204020203" pitchFamily="34" charset="0"/>
                <a:cs typeface="Cambria"/>
              </a:rPr>
              <a:t>misclassifications are </a:t>
            </a:r>
            <a:r>
              <a:rPr lang="en-US" sz="2000" spc="55" dirty="0">
                <a:latin typeface="Bahnschrift Light" panose="020B0502040204020203" pitchFamily="34" charset="0"/>
                <a:cs typeface="Cambria"/>
              </a:rPr>
              <a:t> </a:t>
            </a:r>
            <a:r>
              <a:rPr lang="en-US" sz="2000" spc="100" dirty="0">
                <a:latin typeface="Bahnschrift Light" panose="020B0502040204020203" pitchFamily="34" charset="0"/>
                <a:cs typeface="Cambria"/>
              </a:rPr>
              <a:t>happening</a:t>
            </a:r>
            <a:r>
              <a:rPr lang="en-US" sz="2000" spc="105" dirty="0">
                <a:latin typeface="Bahnschrift Light" panose="020B0502040204020203" pitchFamily="34" charset="0"/>
                <a:cs typeface="Cambria"/>
              </a:rPr>
              <a:t> </a:t>
            </a:r>
            <a:r>
              <a:rPr lang="en-US" sz="2000" spc="80" dirty="0">
                <a:latin typeface="Bahnschrift Light" panose="020B0502040204020203" pitchFamily="34" charset="0"/>
                <a:cs typeface="Cambria"/>
              </a:rPr>
              <a:t>between</a:t>
            </a:r>
            <a:r>
              <a:rPr lang="en-US" sz="2000" spc="85" dirty="0">
                <a:latin typeface="Bahnschrift Light" panose="020B0502040204020203" pitchFamily="34" charset="0"/>
                <a:cs typeface="Cambria"/>
              </a:rPr>
              <a:t> </a:t>
            </a:r>
            <a:r>
              <a:rPr lang="en-US" sz="2000" spc="40" dirty="0">
                <a:latin typeface="Bahnschrift Light" panose="020B0502040204020203" pitchFamily="34" charset="0"/>
                <a:cs typeface="Cambria"/>
              </a:rPr>
              <a:t>the</a:t>
            </a:r>
            <a:r>
              <a:rPr lang="en-US" sz="2000" spc="45" dirty="0">
                <a:latin typeface="Bahnschrift Light" panose="020B0502040204020203" pitchFamily="34" charset="0"/>
                <a:cs typeface="Cambria"/>
              </a:rPr>
              <a:t> </a:t>
            </a:r>
            <a:r>
              <a:rPr lang="en-US" sz="2000" spc="85" dirty="0">
                <a:latin typeface="Bahnschrift Light" panose="020B0502040204020203" pitchFamily="34" charset="0"/>
                <a:cs typeface="Cambria"/>
              </a:rPr>
              <a:t>classes Rank , position , team and player average.</a:t>
            </a:r>
            <a:endParaRPr lang="en-IN" sz="2000" dirty="0">
              <a:latin typeface="Bahnschrift Light" panose="020B0502040204020203" pitchFamily="34" charset="0"/>
            </a:endParaRPr>
          </a:p>
          <a:p>
            <a:r>
              <a:rPr lang="en-IN" dirty="0">
                <a:latin typeface="Bahnschrift Light Condensed" panose="020B0502040204020203" pitchFamily="34" charset="0"/>
              </a:rPr>
              <a:t>For this project , </a:t>
            </a:r>
            <a:r>
              <a:rPr lang="en-US" dirty="0">
                <a:latin typeface="Bahnschrift Light Condensed" panose="020B0502040204020203" pitchFamily="34" charset="0"/>
              </a:rPr>
              <a:t>Our Random Forest Regression model, with parameters optimized through </a:t>
            </a:r>
            <a:r>
              <a:rPr lang="en-US" dirty="0" err="1">
                <a:latin typeface="Bahnschrift Light Condensed" panose="020B0502040204020203" pitchFamily="34" charset="0"/>
              </a:rPr>
              <a:t>RandomSearchCV</a:t>
            </a:r>
            <a:r>
              <a:rPr lang="en-US" dirty="0">
                <a:latin typeface="Bahnschrift Light Condensed" panose="020B0502040204020203" pitchFamily="34" charset="0"/>
              </a:rPr>
              <a:t>, gave us the highest testing accuracy of 67.15%.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It is slightly higher than the Logistic Regression model, and it is much higher than the Linear Regression model based on individual player statistics.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79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16632"/>
            <a:ext cx="10058400" cy="1143000"/>
          </a:xfrm>
        </p:spPr>
        <p:txBody>
          <a:bodyPr/>
          <a:lstStyle/>
          <a:p>
            <a:r>
              <a:rPr lang="en-US" sz="4400" u="sng" dirty="0"/>
              <a:t>OBJECTIVE</a:t>
            </a:r>
            <a:r>
              <a:rPr lang="en-US" u="sng" dirty="0"/>
              <a:t> </a:t>
            </a:r>
            <a:r>
              <a:rPr lang="en-US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marR="5080" indent="-342900">
              <a:spcBef>
                <a:spcPts val="1000"/>
              </a:spcBef>
              <a:buClr>
                <a:schemeClr val="accent1"/>
              </a:buClr>
              <a:buSzPct val="85416"/>
              <a:tabLst>
                <a:tab pos="195580" algn="l"/>
              </a:tabLst>
            </a:pPr>
            <a:r>
              <a:rPr lang="en-US" b="1" spc="-45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To</a:t>
            </a:r>
            <a:r>
              <a:rPr lang="en-US" b="1" spc="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predict the success of basketball teams in the National Basketball Association (NBA).</a:t>
            </a:r>
          </a:p>
          <a:p>
            <a:pPr marL="355600" marR="5080" indent="-342900">
              <a:spcBef>
                <a:spcPts val="1000"/>
              </a:spcBef>
              <a:buClr>
                <a:schemeClr val="accent1"/>
              </a:buClr>
              <a:buSzPct val="85416"/>
              <a:buFont typeface="Wingdings" panose="05000000000000000000" pitchFamily="2" charset="2"/>
              <a:buChar char="Ø"/>
              <a:tabLst>
                <a:tab pos="195580" algn="l"/>
              </a:tabLst>
            </a:pPr>
            <a:endParaRPr lang="en-US" b="1" spc="114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55600" marR="5080" indent="-342900">
              <a:spcBef>
                <a:spcPts val="1000"/>
              </a:spcBef>
              <a:buClr>
                <a:schemeClr val="accent1"/>
              </a:buClr>
              <a:buSzPct val="85416"/>
              <a:tabLst>
                <a:tab pos="195580" algn="l"/>
              </a:tabLst>
            </a:pPr>
            <a:r>
              <a:rPr lang="en-US" b="1" spc="114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Arranging the players according to their teams and each player </a:t>
            </a:r>
          </a:p>
          <a:p>
            <a:pPr marL="12700" marR="5080" indent="0">
              <a:spcBef>
                <a:spcPts val="1000"/>
              </a:spcBef>
              <a:buClr>
                <a:schemeClr val="accent1"/>
              </a:buClr>
              <a:buSzPct val="85416"/>
              <a:buNone/>
              <a:tabLst>
                <a:tab pos="195580" algn="l"/>
              </a:tabLst>
            </a:pPr>
            <a:r>
              <a:rPr lang="en-US" b="1" spc="114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 Condensed" panose="020B0502040204020203" pitchFamily="34" charset="0"/>
              </a:rPr>
              <a:t>Averages and their 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Statistics</a:t>
            </a:r>
          </a:p>
          <a:p>
            <a:pPr marL="12700" marR="5080" indent="0">
              <a:spcBef>
                <a:spcPts val="1000"/>
              </a:spcBef>
              <a:buClr>
                <a:schemeClr val="accent1"/>
              </a:buClr>
              <a:buSzPct val="85416"/>
              <a:buNone/>
              <a:tabLst>
                <a:tab pos="195580" algn="l"/>
              </a:tabLst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355600" marR="5080" indent="-342900">
              <a:spcBef>
                <a:spcPts val="1000"/>
              </a:spcBef>
              <a:buClr>
                <a:schemeClr val="accent1"/>
              </a:buClr>
              <a:buSzPct val="85416"/>
              <a:tabLst>
                <a:tab pos="195580" algn="l"/>
              </a:tabLst>
            </a:pP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We Arranged team conference rank instead of overall rank since, for discussion purposes, intra-conference standings are generally what people care about the most. All of this can be found in the Teams table.</a:t>
            </a:r>
          </a:p>
          <a:p>
            <a:pPr marL="12700" marR="5080" indent="0">
              <a:spcBef>
                <a:spcPts val="1000"/>
              </a:spcBef>
              <a:buClr>
                <a:schemeClr val="accent1"/>
              </a:buClr>
              <a:buSzPct val="85416"/>
              <a:buNone/>
              <a:tabLst>
                <a:tab pos="195580" algn="l"/>
              </a:tabLst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12700" marR="5080" indent="0">
              <a:spcBef>
                <a:spcPts val="1000"/>
              </a:spcBef>
              <a:buClr>
                <a:schemeClr val="accent1"/>
              </a:buClr>
              <a:buSzPct val="85416"/>
              <a:buNone/>
              <a:tabLst>
                <a:tab pos="195580" algn="l"/>
              </a:tabLst>
            </a:pPr>
            <a:endParaRPr lang="en-US" b="0" i="0" dirty="0">
              <a:effectLst/>
              <a:latin typeface="Bahnschrift Light SemiCondensed" panose="020B0502040204020203" pitchFamily="34" charset="0"/>
            </a:endParaRPr>
          </a:p>
          <a:p>
            <a:pPr marL="355600" marR="5080" indent="-342900">
              <a:spcBef>
                <a:spcPts val="1000"/>
              </a:spcBef>
              <a:buClr>
                <a:schemeClr val="accent1"/>
              </a:buClr>
              <a:buSzPct val="85416"/>
              <a:buFont typeface="Wingdings" panose="05000000000000000000" pitchFamily="2" charset="2"/>
              <a:buChar char="Ø"/>
              <a:tabLst>
                <a:tab pos="195580" algn="l"/>
              </a:tabLst>
            </a:pPr>
            <a:endParaRPr lang="en-US" spc="114" dirty="0">
              <a:solidFill>
                <a:schemeClr val="tx1">
                  <a:lumMod val="75000"/>
                  <a:lumOff val="25000"/>
                </a:schemeClr>
              </a:solidFill>
              <a:latin typeface="Bahnschrift Light SemiCondensed" panose="020B0502040204020203" pitchFamily="34" charset="0"/>
            </a:endParaRPr>
          </a:p>
          <a:p>
            <a:pPr marL="355600" marR="5080" indent="-342900">
              <a:spcBef>
                <a:spcPts val="1000"/>
              </a:spcBef>
              <a:buClr>
                <a:schemeClr val="accent1"/>
              </a:buClr>
              <a:buSzPct val="85416"/>
              <a:buFont typeface="Wingdings" panose="05000000000000000000" pitchFamily="2" charset="2"/>
              <a:buChar char="Ø"/>
              <a:tabLst>
                <a:tab pos="195580" algn="l"/>
              </a:tabLst>
            </a:pPr>
            <a:endParaRPr lang="en-US" b="1" spc="114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176" y="-243408"/>
            <a:ext cx="4186932" cy="1224136"/>
          </a:xfrm>
        </p:spPr>
        <p:txBody>
          <a:bodyPr>
            <a:normAutofit/>
          </a:bodyPr>
          <a:lstStyle/>
          <a:p>
            <a:r>
              <a:rPr lang="en-US" sz="2800" u="sng" dirty="0"/>
              <a:t>TEAM DETAILS AND   ROLES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7392144" y="1268760"/>
            <a:ext cx="4267199" cy="5472608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 2000090003 – AFZAL SHAIK</a:t>
            </a:r>
          </a:p>
          <a:p>
            <a:r>
              <a:rPr lang="en-US" sz="1800" dirty="0"/>
              <a:t> ROLE : Finding the appropriate dataset to work with and import the required libraries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>
                <a:latin typeface="Bahnschrift Condensed" panose="020B0502040204020203" pitchFamily="34" charset="0"/>
              </a:rPr>
              <a:t> 2000090062 -  R. SHIVA RAM</a:t>
            </a:r>
          </a:p>
          <a:p>
            <a:r>
              <a:rPr lang="en-US" sz="1800" dirty="0"/>
              <a:t> ROLE : </a:t>
            </a:r>
            <a:r>
              <a:rPr lang="en-US" sz="1800" dirty="0" err="1"/>
              <a:t>Exploratary</a:t>
            </a:r>
            <a:r>
              <a:rPr lang="en-US" sz="1800" dirty="0"/>
              <a:t> data analysis  On the     dataset and cleaning the data</a:t>
            </a:r>
          </a:p>
          <a:p>
            <a:endParaRPr lang="en-US" sz="1800" dirty="0"/>
          </a:p>
          <a:p>
            <a:r>
              <a:rPr lang="en-US" dirty="0">
                <a:latin typeface="Bahnschrift Condensed" panose="020B0502040204020203" pitchFamily="34" charset="0"/>
              </a:rPr>
              <a:t> 2000090061 – Are JAIDEEP</a:t>
            </a:r>
          </a:p>
          <a:p>
            <a:r>
              <a:rPr lang="en-US" sz="1800" dirty="0"/>
              <a:t> ROLE : To understand the </a:t>
            </a:r>
            <a:r>
              <a:rPr lang="en-US" sz="1800" dirty="0" err="1"/>
              <a:t>datavisualization</a:t>
            </a:r>
            <a:r>
              <a:rPr lang="en-US" sz="1800" dirty="0"/>
              <a:t> is one of the important step</a:t>
            </a:r>
          </a:p>
        </p:txBody>
      </p:sp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-99392"/>
            <a:ext cx="10058400" cy="1752600"/>
          </a:xfrm>
        </p:spPr>
        <p:txBody>
          <a:bodyPr>
            <a:normAutofit/>
          </a:bodyPr>
          <a:lstStyle/>
          <a:p>
            <a:r>
              <a:rPr lang="en-US" u="sng" dirty="0"/>
              <a:t>Impact Using Deep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3432" y="1916832"/>
            <a:ext cx="10058400" cy="367240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The increasing amounts of data available across different sources and the speed at which organizations and consumers produce new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The old personalization methods focused on developing business rules using methods like segmentation, which typically didn't address a particular individual customer.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Bahnschrift Light SemiCondensed" panose="020B0502040204020203" pitchFamily="34" charset="0"/>
              </a:rPr>
              <a:t>Recent advancements in specialized hardware (read the GPU and cloud computing) and the growing toolkits for ML and DDL allow us to build customized customer-specific personalization that can be scaled.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99392"/>
            <a:ext cx="10058400" cy="1143000"/>
          </a:xfrm>
        </p:spPr>
        <p:txBody>
          <a:bodyPr/>
          <a:lstStyle/>
          <a:p>
            <a:r>
              <a:rPr lang="en-US" b="1" u="sng" dirty="0"/>
              <a:t>About the Data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408" y="1196752"/>
            <a:ext cx="4846320" cy="4876799"/>
          </a:xfrm>
        </p:spPr>
        <p:txBody>
          <a:bodyPr/>
          <a:lstStyle/>
          <a:p>
            <a:r>
              <a:rPr lang="en-US" b="0" i="0" dirty="0">
                <a:effectLst/>
                <a:latin typeface="Inter"/>
              </a:rPr>
              <a:t>The data set contains over two decades of data on each player who has been part of an NBA teams' roster</a:t>
            </a:r>
            <a:endParaRPr lang="en-US" dirty="0"/>
          </a:p>
          <a:p>
            <a:r>
              <a:rPr lang="en-US" dirty="0">
                <a:latin typeface="Inter"/>
              </a:rPr>
              <a:t>I</a:t>
            </a:r>
            <a:r>
              <a:rPr lang="en-US" b="0" i="0" dirty="0">
                <a:effectLst/>
                <a:latin typeface="Inter"/>
              </a:rPr>
              <a:t>t captures demographic variables such as age, position, team and rank, biographical details like the team played for, player average and round. </a:t>
            </a:r>
            <a:endParaRPr lang="en-US" dirty="0"/>
          </a:p>
          <a:p>
            <a:r>
              <a:rPr lang="en-US" b="0" i="0" dirty="0">
                <a:effectLst/>
                <a:latin typeface="Inter"/>
              </a:rPr>
              <a:t>In addition, it has basic box score statistics such as games played, average number of points, rebounds, assists, etc.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EDAF75-9BC6-681C-A952-9AF6C55E5C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9976" y="1556792"/>
            <a:ext cx="5950222" cy="3600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27000">
              <a:schemeClr val="bg1"/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E3CF-BE5B-A027-19B6-03C8A74C6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5480" y="2348880"/>
            <a:ext cx="8845624" cy="4343400"/>
          </a:xfrm>
        </p:spPr>
        <p:txBody>
          <a:bodyPr>
            <a:normAutofit/>
          </a:bodyPr>
          <a:lstStyle/>
          <a:p>
            <a:r>
              <a:rPr lang="en-US" sz="2400" spc="-20" dirty="0">
                <a:latin typeface="Bahnschrift Light SemiCondensed" panose="020B0502040204020203" pitchFamily="34" charset="0"/>
                <a:cs typeface="Cambria"/>
              </a:rPr>
              <a:t>For </a:t>
            </a:r>
            <a:r>
              <a:rPr lang="en-US" sz="2400" spc="10" dirty="0">
                <a:latin typeface="Bahnschrift Light SemiCondensed" panose="020B0502040204020203" pitchFamily="34" charset="0"/>
                <a:cs typeface="Cambria"/>
              </a:rPr>
              <a:t>this </a:t>
            </a:r>
            <a:r>
              <a:rPr lang="en-US" sz="2400" spc="60" dirty="0">
                <a:latin typeface="Bahnschrift Light SemiCondensed" panose="020B0502040204020203" pitchFamily="34" charset="0"/>
                <a:cs typeface="Cambria"/>
              </a:rPr>
              <a:t>project </a:t>
            </a:r>
            <a:r>
              <a:rPr lang="en-US" sz="2400" spc="50" dirty="0">
                <a:latin typeface="Bahnschrift Light SemiCondensed" panose="020B0502040204020203" pitchFamily="34" charset="0"/>
                <a:cs typeface="Cambria"/>
              </a:rPr>
              <a:t>we </a:t>
            </a:r>
            <a:r>
              <a:rPr lang="en-US" sz="2400" spc="25" dirty="0">
                <a:latin typeface="Bahnschrift Light SemiCondensed" panose="020B0502040204020203" pitchFamily="34" charset="0"/>
                <a:cs typeface="Cambria"/>
              </a:rPr>
              <a:t>will </a:t>
            </a:r>
            <a:r>
              <a:rPr lang="en-US" sz="2400" spc="175" dirty="0">
                <a:latin typeface="Bahnschrift Light SemiCondensed" panose="020B0502040204020203" pitchFamily="34" charset="0"/>
                <a:cs typeface="Cambria"/>
              </a:rPr>
              <a:t>be </a:t>
            </a:r>
            <a:r>
              <a:rPr lang="en-US" sz="2400" spc="120" dirty="0">
                <a:latin typeface="Bahnschrift Light SemiCondensed" panose="020B0502040204020203" pitchFamily="34" charset="0"/>
                <a:cs typeface="Cambria"/>
              </a:rPr>
              <a:t>going </a:t>
            </a:r>
            <a:r>
              <a:rPr lang="en-US" sz="2400" spc="-5" dirty="0">
                <a:latin typeface="Bahnschrift Light SemiCondensed" panose="020B0502040204020203" pitchFamily="34" charset="0"/>
                <a:cs typeface="Cambria"/>
              </a:rPr>
              <a:t>to </a:t>
            </a:r>
            <a:r>
              <a:rPr lang="en-US" sz="2400" spc="75" dirty="0">
                <a:latin typeface="Bahnschrift Light SemiCondensed" panose="020B0502040204020203" pitchFamily="34" charset="0"/>
                <a:cs typeface="Cambria"/>
              </a:rPr>
              <a:t>use </a:t>
            </a:r>
            <a:r>
              <a:rPr lang="en-US" sz="2400" spc="150" dirty="0">
                <a:latin typeface="Bahnschrift Light SemiCondensed" panose="020B0502040204020203" pitchFamily="34" charset="0"/>
                <a:cs typeface="Cambria"/>
              </a:rPr>
              <a:t>deep </a:t>
            </a:r>
            <a:r>
              <a:rPr lang="en-US" sz="2400" spc="85" dirty="0">
                <a:latin typeface="Bahnschrift Light SemiCondensed" panose="020B0502040204020203" pitchFamily="34" charset="0"/>
                <a:cs typeface="Cambria"/>
              </a:rPr>
              <a:t>learning concepts </a:t>
            </a:r>
            <a:r>
              <a:rPr lang="en-US" sz="2400" spc="65" dirty="0">
                <a:latin typeface="Bahnschrift Light SemiCondensed" panose="020B0502040204020203" pitchFamily="34" charset="0"/>
                <a:cs typeface="Cambria"/>
              </a:rPr>
              <a:t>like </a:t>
            </a:r>
            <a:r>
              <a:rPr lang="en-US" sz="2400" spc="40" dirty="0">
                <a:latin typeface="Bahnschrift Light SemiCondensed" panose="020B0502040204020203" pitchFamily="34" charset="0"/>
                <a:cs typeface="Cambria"/>
              </a:rPr>
              <a:t>artificial </a:t>
            </a:r>
            <a:r>
              <a:rPr lang="en-US" sz="2400" spc="50" dirty="0">
                <a:latin typeface="Bahnschrift Light SemiCondensed" panose="020B0502040204020203" pitchFamily="34" charset="0"/>
                <a:cs typeface="Cambria"/>
              </a:rPr>
              <a:t>neural </a:t>
            </a:r>
            <a:r>
              <a:rPr lang="en-US" sz="2400" spc="-43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400" spc="30" dirty="0">
                <a:latin typeface="Bahnschrift Light SemiCondensed" panose="020B0502040204020203" pitchFamily="34" charset="0"/>
                <a:cs typeface="Cambria"/>
              </a:rPr>
              <a:t>networks </a:t>
            </a:r>
            <a:r>
              <a:rPr lang="en-US" sz="2400" spc="80" dirty="0">
                <a:latin typeface="Bahnschrift Light SemiCondensed" panose="020B0502040204020203" pitchFamily="34" charset="0"/>
                <a:cs typeface="Cambria"/>
              </a:rPr>
              <a:t>and </a:t>
            </a:r>
            <a:r>
              <a:rPr lang="en-US" sz="2400" spc="40" dirty="0">
                <a:latin typeface="Bahnschrift Light SemiCondensed" panose="020B0502040204020203" pitchFamily="34" charset="0"/>
                <a:cs typeface="Cambria"/>
              </a:rPr>
              <a:t>convolutional </a:t>
            </a:r>
            <a:r>
              <a:rPr lang="en-US" sz="2400" spc="50" dirty="0">
                <a:latin typeface="Bahnschrift Light SemiCondensed" panose="020B0502040204020203" pitchFamily="34" charset="0"/>
                <a:cs typeface="Cambria"/>
              </a:rPr>
              <a:t>neural </a:t>
            </a:r>
            <a:r>
              <a:rPr lang="en-US" sz="2400" spc="30" dirty="0">
                <a:latin typeface="Bahnschrift Light SemiCondensed" panose="020B0502040204020203" pitchFamily="34" charset="0"/>
                <a:cs typeface="Cambria"/>
              </a:rPr>
              <a:t>networks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 as a tool for predicting the success of basketball teams in the National Basketball Association (NBA).</a:t>
            </a:r>
          </a:p>
          <a:p>
            <a:r>
              <a:rPr lang="en-US" b="0" i="0" dirty="0">
                <a:effectLst/>
                <a:latin typeface="Roboto" panose="020B0604020202020204" pitchFamily="2" charset="0"/>
              </a:rPr>
              <a:t> </a:t>
            </a:r>
            <a:r>
              <a:rPr lang="en-US" b="0" i="0" dirty="0">
                <a:effectLst/>
                <a:latin typeface="Bahnschrift Light SemiCondensed" panose="020B0502040204020203" pitchFamily="34" charset="0"/>
              </a:rPr>
              <a:t>Statistics for 620 NBA games were collected and used to train a variety of neural networks such as feed-forward, radial basis, probabilistic and generalized regression neural networks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711EC-6BBE-EFC0-A09D-C05D51EE0683}"/>
              </a:ext>
            </a:extLst>
          </p:cNvPr>
          <p:cNvSpPr txBox="1"/>
          <p:nvPr/>
        </p:nvSpPr>
        <p:spPr>
          <a:xfrm>
            <a:off x="2639616" y="764704"/>
            <a:ext cx="6097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u="sng" dirty="0">
                <a:latin typeface="+mj-lt"/>
              </a:rPr>
              <a:t>Algorithms Used.</a:t>
            </a:r>
            <a:endParaRPr lang="en-IN" sz="44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3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Bahnschrift SemiBold" panose="020B0502040204020203" pitchFamily="34" charset="0"/>
              </a:rPr>
              <a:t>DATA VISUALIZATION :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E3518-0183-A690-D377-FFE44E84E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716" b="11167"/>
          <a:stretch/>
        </p:blipFill>
        <p:spPr>
          <a:xfrm>
            <a:off x="695400" y="2204864"/>
            <a:ext cx="5844156" cy="3537762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693CF-5B28-CCF9-5946-D60D7BD42C21}"/>
              </a:ext>
            </a:extLst>
          </p:cNvPr>
          <p:cNvSpPr txBox="1"/>
          <p:nvPr/>
        </p:nvSpPr>
        <p:spPr>
          <a:xfrm>
            <a:off x="7032104" y="2996952"/>
            <a:ext cx="5112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 Light SemiCondensed" panose="020B0502040204020203" pitchFamily="34" charset="0"/>
              </a:rPr>
              <a:t>In this Visualization we can see the data is about different positions of the player </a:t>
            </a:r>
            <a:endParaRPr lang="en-IN" sz="28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EXPLORATION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latin typeface="Bahnschrift Light Condensed" panose="020B0502040204020203" pitchFamily="34" charset="0"/>
              </a:rPr>
              <a:t>Here an example  </a:t>
            </a:r>
          </a:p>
          <a:p>
            <a:r>
              <a:rPr lang="en-IN" dirty="0">
                <a:latin typeface="Bahnschrift Light Condensed" panose="020B0502040204020203" pitchFamily="34" charset="0"/>
              </a:rPr>
              <a:t>NBA Highest Scorers </a:t>
            </a:r>
          </a:p>
          <a:p>
            <a:r>
              <a:rPr lang="en-IN" dirty="0">
                <a:latin typeface="Bahnschrift Light Condensed" panose="020B0502040204020203" pitchFamily="34" charset="0"/>
              </a:rPr>
              <a:t> 0k to 40k carrier points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1A03D-6101-34F6-8D79-21C0D6C2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268760"/>
            <a:ext cx="5945002" cy="3555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27000">
              <a:schemeClr val="bg1"/>
            </a:glow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F1B9F-33A3-CE00-2C00-026B70A5FD82}"/>
              </a:ext>
            </a:extLst>
          </p:cNvPr>
          <p:cNvSpPr txBox="1"/>
          <p:nvPr/>
        </p:nvSpPr>
        <p:spPr>
          <a:xfrm>
            <a:off x="1055440" y="33875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>
                <a:latin typeface="+mj-lt"/>
              </a:rPr>
              <a:t>Confusion matrix 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B5C74E-CDA7-399F-EBB9-A82E3D7C0D2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44824"/>
            <a:ext cx="4378559" cy="437855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4D7080-D6A3-C662-CA1F-645A39AB0850}"/>
              </a:ext>
            </a:extLst>
          </p:cNvPr>
          <p:cNvSpPr txBox="1"/>
          <p:nvPr/>
        </p:nvSpPr>
        <p:spPr>
          <a:xfrm>
            <a:off x="6096000" y="2564904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70" dirty="0">
                <a:latin typeface="Bahnschrift Light SemiCondensed" panose="020B0502040204020203" pitchFamily="34" charset="0"/>
                <a:cs typeface="Cambria"/>
              </a:rPr>
              <a:t>We</a:t>
            </a:r>
            <a:r>
              <a:rPr lang="en-US" sz="2000" spc="65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85" dirty="0">
                <a:latin typeface="Bahnschrift Light SemiCondensed" panose="020B0502040204020203" pitchFamily="34" charset="0"/>
                <a:cs typeface="Cambria"/>
              </a:rPr>
              <a:t>can</a:t>
            </a:r>
            <a:r>
              <a:rPr lang="en-US" sz="2000" spc="7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100" dirty="0">
                <a:latin typeface="Bahnschrift Light SemiCondensed" panose="020B0502040204020203" pitchFamily="34" charset="0"/>
                <a:cs typeface="Cambria"/>
              </a:rPr>
              <a:t>observe</a:t>
            </a:r>
            <a:r>
              <a:rPr lang="en-US" sz="2000" spc="7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40" dirty="0">
                <a:latin typeface="Bahnschrift Light SemiCondensed" panose="020B0502040204020203" pitchFamily="34" charset="0"/>
                <a:cs typeface="Cambria"/>
              </a:rPr>
              <a:t>the</a:t>
            </a:r>
            <a:r>
              <a:rPr lang="en-US" sz="2000" spc="65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50" dirty="0">
                <a:latin typeface="Bahnschrift Light SemiCondensed" panose="020B0502040204020203" pitchFamily="34" charset="0"/>
                <a:cs typeface="Cambria"/>
              </a:rPr>
              <a:t>misclassifications</a:t>
            </a:r>
            <a:r>
              <a:rPr lang="en-US" sz="2000" spc="6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25" dirty="0">
                <a:latin typeface="Bahnschrift Light SemiCondensed" panose="020B0502040204020203" pitchFamily="34" charset="0"/>
                <a:cs typeface="Cambria"/>
              </a:rPr>
              <a:t>in</a:t>
            </a:r>
            <a:r>
              <a:rPr lang="en-US" sz="2000" spc="7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40" dirty="0">
                <a:latin typeface="Bahnschrift Light SemiCondensed" panose="020B0502040204020203" pitchFamily="34" charset="0"/>
                <a:cs typeface="Cambria"/>
              </a:rPr>
              <a:t>the</a:t>
            </a:r>
            <a:r>
              <a:rPr lang="en-US" sz="2000" spc="65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50" dirty="0">
                <a:latin typeface="Bahnschrift Light SemiCondensed" panose="020B0502040204020203" pitchFamily="34" charset="0"/>
                <a:cs typeface="Cambria"/>
              </a:rPr>
              <a:t>confusion</a:t>
            </a:r>
            <a:r>
              <a:rPr lang="en-US" sz="2000" spc="7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45" dirty="0">
                <a:latin typeface="Bahnschrift Light SemiCondensed" panose="020B0502040204020203" pitchFamily="34" charset="0"/>
                <a:cs typeface="Cambria"/>
              </a:rPr>
              <a:t>matrix</a:t>
            </a:r>
            <a:r>
              <a:rPr lang="en-US" sz="2000" spc="55" dirty="0">
                <a:latin typeface="Bahnschrift Light SemiCondensed" panose="020B0502040204020203" pitchFamily="34" charset="0"/>
                <a:cs typeface="Cambria"/>
              </a:rPr>
              <a:t> plotted</a:t>
            </a:r>
            <a:r>
              <a:rPr lang="en-US" sz="2000" spc="70" dirty="0">
                <a:latin typeface="Bahnschrift Light SemiCondensed" panose="020B0502040204020203" pitchFamily="34" charset="0"/>
                <a:cs typeface="Cambria"/>
              </a:rPr>
              <a:t> </a:t>
            </a:r>
            <a:r>
              <a:rPr lang="en-US" sz="2000" spc="65" dirty="0">
                <a:latin typeface="Bahnschrift Light SemiCondensed" panose="020B0502040204020203" pitchFamily="34" charset="0"/>
                <a:cs typeface="Cambria"/>
              </a:rPr>
              <a:t>below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spc="65" dirty="0">
              <a:latin typeface="Bahnschrift Light Semi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Bahnschrift Light SemiCondensed" panose="020B0502040204020203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misclassification rate shows how often your confusion matrix is incorrect in predicting the actual positive and negative outputs</a:t>
            </a:r>
            <a:endParaRPr lang="en-IN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196</TotalTime>
  <Words>540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Bahnschrift Condensed</vt:lpstr>
      <vt:lpstr>Bahnschrift Light</vt:lpstr>
      <vt:lpstr>Bahnschrift Light Condensed</vt:lpstr>
      <vt:lpstr>Bahnschrift Light SemiCondensed</vt:lpstr>
      <vt:lpstr>Bahnschrift SemiBold</vt:lpstr>
      <vt:lpstr>Franklin Gothic Medium</vt:lpstr>
      <vt:lpstr>Impact</vt:lpstr>
      <vt:lpstr>Inter</vt:lpstr>
      <vt:lpstr>Roboto</vt:lpstr>
      <vt:lpstr>Wingdings</vt:lpstr>
      <vt:lpstr>Basketball 16x9</vt:lpstr>
      <vt:lpstr>        NBA</vt:lpstr>
      <vt:lpstr>OBJECTIVE  :</vt:lpstr>
      <vt:lpstr>TEAM DETAILS AND   ROLES</vt:lpstr>
      <vt:lpstr>Impact Using Deep Learning</vt:lpstr>
      <vt:lpstr>About the Data </vt:lpstr>
      <vt:lpstr>PowerPoint Presentation</vt:lpstr>
      <vt:lpstr>DATA VISUALIZATION :</vt:lpstr>
      <vt:lpstr>DATA EXPLORATION</vt:lpstr>
      <vt:lpstr>PowerPoint Presentation</vt:lpstr>
      <vt:lpstr>CONCLUSION 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</dc:title>
  <dc:creator>Afzal Shaik</dc:creator>
  <cp:lastModifiedBy>Ranganadham ramakrishna</cp:lastModifiedBy>
  <cp:revision>2</cp:revision>
  <dcterms:created xsi:type="dcterms:W3CDTF">2022-12-27T14:22:49Z</dcterms:created>
  <dcterms:modified xsi:type="dcterms:W3CDTF">2025-07-09T17:21:26Z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