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71" r:id="rId3"/>
    <p:sldId id="359" r:id="rId4"/>
    <p:sldId id="320" r:id="rId5"/>
    <p:sldId id="357" r:id="rId6"/>
    <p:sldId id="343" r:id="rId7"/>
    <p:sldId id="344" r:id="rId8"/>
    <p:sldId id="349" r:id="rId9"/>
    <p:sldId id="279" r:id="rId10"/>
    <p:sldId id="259" r:id="rId11"/>
    <p:sldId id="265" r:id="rId12"/>
    <p:sldId id="358" r:id="rId13"/>
    <p:sldId id="356" r:id="rId14"/>
    <p:sldId id="296" r:id="rId15"/>
    <p:sldId id="350" r:id="rId16"/>
    <p:sldId id="351" r:id="rId17"/>
    <p:sldId id="353" r:id="rId18"/>
    <p:sldId id="297" r:id="rId19"/>
    <p:sldId id="298" r:id="rId20"/>
    <p:sldId id="288" r:id="rId21"/>
    <p:sldId id="268" r:id="rId22"/>
    <p:sldId id="340" r:id="rId23"/>
    <p:sldId id="308" r:id="rId24"/>
    <p:sldId id="322" r:id="rId25"/>
    <p:sldId id="324" r:id="rId26"/>
    <p:sldId id="325" r:id="rId27"/>
    <p:sldId id="302" r:id="rId28"/>
    <p:sldId id="307" r:id="rId29"/>
    <p:sldId id="292" r:id="rId30"/>
    <p:sldId id="293" r:id="rId31"/>
    <p:sldId id="291" r:id="rId32"/>
    <p:sldId id="367" r:id="rId33"/>
    <p:sldId id="332" r:id="rId34"/>
  </p:sldIdLst>
  <p:sldSz cx="9144000" cy="6858000" type="screen4x3"/>
  <p:notesSz cx="6858000" cy="9144000"/>
  <p:embeddedFontLst>
    <p:embeddedFont>
      <p:font typeface="Yanone Kaffeesatz" panose="02000000000000000000" pitchFamily="2" charset="0"/>
      <p:regular r:id="rId36"/>
      <p:bold r:id="rId37"/>
    </p:embeddedFont>
    <p:embeddedFont>
      <p:font typeface="Cambria Math" panose="02040503050406030204" pitchFamily="18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Open Sans Condensed" panose="020B0806030504020204" pitchFamily="34" charset="0"/>
      <p:bold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Gabriola" panose="04040605051002020D02" pitchFamily="82" charset="0"/>
      <p:regular r:id="rId52"/>
    </p:embeddedFont>
    <p:embeddedFont>
      <p:font typeface="Fjalla One" panose="02000506040000020004" pitchFamily="2" charset="0"/>
      <p:regular r:id="rId53"/>
    </p:embeddedFont>
    <p:embeddedFont>
      <p:font typeface="Gill Sans MT" panose="020B0502020104020203" pitchFamily="34" charset="0"/>
      <p:regular r:id="rId54"/>
      <p:bold r:id="rId55"/>
      <p:italic r:id="rId56"/>
      <p:boldItalic r:id="rId57"/>
    </p:embeddedFont>
    <p:embeddedFont>
      <p:font typeface="Arial Unicode MS" panose="020B0604020202020204" pitchFamily="34" charset="-128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1433" autoAdjust="0"/>
  </p:normalViewPr>
  <p:slideViewPr>
    <p:cSldViewPr>
      <p:cViewPr varScale="1">
        <p:scale>
          <a:sx n="75" d="100"/>
          <a:sy n="75" d="100"/>
        </p:scale>
        <p:origin x="17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96"/>
    </p:cViewPr>
  </p:sorterViewPr>
  <p:notesViewPr>
    <p:cSldViewPr>
      <p:cViewPr varScale="1">
        <p:scale>
          <a:sx n="63" d="100"/>
          <a:sy n="63" d="100"/>
        </p:scale>
        <p:origin x="330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analytics\Presto-plo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Z:\Dropbox\presto\eurosys-slides-sharing-figure-numb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Z:\Dropbox\presto\eurosys-slides-sharing-figure-numb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Z:\Dropbox\presto\eurosys-numb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ropbox\presto\eurosys-numbe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Z:\Dropbox\presto\eurosys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Sparsity!$A$2</c:f>
              <c:strCache>
                <c:ptCount val="1"/>
                <c:pt idx="0">
                  <c:v>LiveJournal</c:v>
                </c:pt>
              </c:strCache>
            </c:strRef>
          </c:tx>
          <c:marker>
            <c:symbol val="none"/>
          </c:marker>
          <c:val>
            <c:numRef>
              <c:f>Sparsity!$A$3:$A$102</c:f>
              <c:numCache>
                <c:formatCode>General</c:formatCode>
                <c:ptCount val="100"/>
                <c:pt idx="0">
                  <c:v>1</c:v>
                </c:pt>
                <c:pt idx="1">
                  <c:v>1.0886047554957401</c:v>
                </c:pt>
                <c:pt idx="2">
                  <c:v>1.2355316285329661</c:v>
                </c:pt>
                <c:pt idx="3">
                  <c:v>1.34410049349484</c:v>
                </c:pt>
                <c:pt idx="4">
                  <c:v>1.4925975773889599</c:v>
                </c:pt>
                <c:pt idx="5">
                  <c:v>1.6305518169582831</c:v>
                </c:pt>
                <c:pt idx="6">
                  <c:v>1.8268281740690899</c:v>
                </c:pt>
                <c:pt idx="7">
                  <c:v>1.94795872588605</c:v>
                </c:pt>
                <c:pt idx="8">
                  <c:v>1.9634365186182099</c:v>
                </c:pt>
                <c:pt idx="9">
                  <c:v>2.0060565275908449</c:v>
                </c:pt>
                <c:pt idx="10">
                  <c:v>2.0446388515029259</c:v>
                </c:pt>
                <c:pt idx="11">
                  <c:v>2.2335127860026982</c:v>
                </c:pt>
                <c:pt idx="12">
                  <c:v>2.4508748317631182</c:v>
                </c:pt>
                <c:pt idx="13">
                  <c:v>2.65971287572903</c:v>
                </c:pt>
                <c:pt idx="14">
                  <c:v>5.6345895020188346</c:v>
                </c:pt>
                <c:pt idx="15">
                  <c:v>5.87550471063257</c:v>
                </c:pt>
                <c:pt idx="16">
                  <c:v>11.07537012113057</c:v>
                </c:pt>
                <c:pt idx="17">
                  <c:v>11.1581426648721</c:v>
                </c:pt>
                <c:pt idx="18">
                  <c:v>13.30170480035892</c:v>
                </c:pt>
                <c:pt idx="19">
                  <c:v>13.468147151188919</c:v>
                </c:pt>
                <c:pt idx="20">
                  <c:v>13.638851502916079</c:v>
                </c:pt>
                <c:pt idx="21">
                  <c:v>13.897487662629031</c:v>
                </c:pt>
                <c:pt idx="22">
                  <c:v>14.73979362943018</c:v>
                </c:pt>
                <c:pt idx="23">
                  <c:v>14.84477344100487</c:v>
                </c:pt>
                <c:pt idx="24">
                  <c:v>15.950426200089741</c:v>
                </c:pt>
                <c:pt idx="25">
                  <c:v>16.0872588604756</c:v>
                </c:pt>
                <c:pt idx="26">
                  <c:v>16.140197397936291</c:v>
                </c:pt>
                <c:pt idx="27">
                  <c:v>16.290713324360659</c:v>
                </c:pt>
                <c:pt idx="28">
                  <c:v>16.915657245401491</c:v>
                </c:pt>
                <c:pt idx="29">
                  <c:v>16.986316733961271</c:v>
                </c:pt>
                <c:pt idx="30">
                  <c:v>17.171377299237299</c:v>
                </c:pt>
                <c:pt idx="31">
                  <c:v>17.438313144907951</c:v>
                </c:pt>
                <c:pt idx="32">
                  <c:v>18.076267384477291</c:v>
                </c:pt>
                <c:pt idx="33">
                  <c:v>18.377299237326159</c:v>
                </c:pt>
                <c:pt idx="34">
                  <c:v>18.888290713324349</c:v>
                </c:pt>
                <c:pt idx="35">
                  <c:v>19.268954688200999</c:v>
                </c:pt>
                <c:pt idx="36">
                  <c:v>19.781516375056089</c:v>
                </c:pt>
                <c:pt idx="37">
                  <c:v>20.053611484970791</c:v>
                </c:pt>
                <c:pt idx="38">
                  <c:v>21.73059668012554</c:v>
                </c:pt>
                <c:pt idx="39">
                  <c:v>22.34544638851494</c:v>
                </c:pt>
                <c:pt idx="40">
                  <c:v>23.180125616868601</c:v>
                </c:pt>
                <c:pt idx="41">
                  <c:v>23.396141767608839</c:v>
                </c:pt>
                <c:pt idx="42">
                  <c:v>23.881561238223359</c:v>
                </c:pt>
                <c:pt idx="43">
                  <c:v>24.302153432032291</c:v>
                </c:pt>
                <c:pt idx="44">
                  <c:v>25.6031852848811</c:v>
                </c:pt>
                <c:pt idx="45">
                  <c:v>25.697622252130959</c:v>
                </c:pt>
                <c:pt idx="46">
                  <c:v>30.1550022431584</c:v>
                </c:pt>
                <c:pt idx="47">
                  <c:v>30.44347240915209</c:v>
                </c:pt>
                <c:pt idx="48">
                  <c:v>31.960969044414501</c:v>
                </c:pt>
                <c:pt idx="49">
                  <c:v>32.192014356213498</c:v>
                </c:pt>
                <c:pt idx="50">
                  <c:v>32.363840287124297</c:v>
                </c:pt>
                <c:pt idx="51">
                  <c:v>32.984073575594259</c:v>
                </c:pt>
                <c:pt idx="52">
                  <c:v>33.852624495289213</c:v>
                </c:pt>
                <c:pt idx="53">
                  <c:v>34.072229699416788</c:v>
                </c:pt>
                <c:pt idx="54">
                  <c:v>36.531852848811113</c:v>
                </c:pt>
                <c:pt idx="55">
                  <c:v>37.414087034544458</c:v>
                </c:pt>
                <c:pt idx="56">
                  <c:v>37.786002691790003</c:v>
                </c:pt>
                <c:pt idx="57">
                  <c:v>38.179676985195201</c:v>
                </c:pt>
                <c:pt idx="58">
                  <c:v>46.0522655899507</c:v>
                </c:pt>
                <c:pt idx="59">
                  <c:v>46.395693135935403</c:v>
                </c:pt>
                <c:pt idx="60">
                  <c:v>48.383580080753568</c:v>
                </c:pt>
                <c:pt idx="61">
                  <c:v>48.713100044863211</c:v>
                </c:pt>
                <c:pt idx="62">
                  <c:v>51.982503364737603</c:v>
                </c:pt>
                <c:pt idx="63">
                  <c:v>52.2940780619112</c:v>
                </c:pt>
                <c:pt idx="64">
                  <c:v>53.836473755046967</c:v>
                </c:pt>
                <c:pt idx="65">
                  <c:v>55.294751009421311</c:v>
                </c:pt>
                <c:pt idx="66">
                  <c:v>57.617092866756387</c:v>
                </c:pt>
                <c:pt idx="67">
                  <c:v>58.173396141767597</c:v>
                </c:pt>
                <c:pt idx="68">
                  <c:v>58.3389412292508</c:v>
                </c:pt>
                <c:pt idx="69">
                  <c:v>66.741812471960657</c:v>
                </c:pt>
                <c:pt idx="70">
                  <c:v>66.894122925078705</c:v>
                </c:pt>
                <c:pt idx="71">
                  <c:v>68.549125168236927</c:v>
                </c:pt>
                <c:pt idx="72">
                  <c:v>69.448183041722857</c:v>
                </c:pt>
                <c:pt idx="73">
                  <c:v>69.810004486316856</c:v>
                </c:pt>
                <c:pt idx="74">
                  <c:v>74.837819650067473</c:v>
                </c:pt>
                <c:pt idx="75">
                  <c:v>91.212427097353</c:v>
                </c:pt>
                <c:pt idx="76">
                  <c:v>91.822790489008483</c:v>
                </c:pt>
                <c:pt idx="77">
                  <c:v>92.001794526693558</c:v>
                </c:pt>
                <c:pt idx="78">
                  <c:v>93.072229699416795</c:v>
                </c:pt>
                <c:pt idx="79">
                  <c:v>95.03678779721848</c:v>
                </c:pt>
                <c:pt idx="80">
                  <c:v>104.9755495738</c:v>
                </c:pt>
                <c:pt idx="81">
                  <c:v>105.3124719605198</c:v>
                </c:pt>
                <c:pt idx="82">
                  <c:v>108.2281292059222</c:v>
                </c:pt>
                <c:pt idx="83">
                  <c:v>109.077613279498</c:v>
                </c:pt>
                <c:pt idx="84">
                  <c:v>109.891431135038</c:v>
                </c:pt>
                <c:pt idx="85">
                  <c:v>132.259982054733</c:v>
                </c:pt>
                <c:pt idx="86">
                  <c:v>133.12449528936671</c:v>
                </c:pt>
                <c:pt idx="87">
                  <c:v>133.65432929564801</c:v>
                </c:pt>
                <c:pt idx="88">
                  <c:v>175.66532077164601</c:v>
                </c:pt>
                <c:pt idx="89">
                  <c:v>176.598698968147</c:v>
                </c:pt>
                <c:pt idx="90">
                  <c:v>248.89614176760941</c:v>
                </c:pt>
                <c:pt idx="91">
                  <c:v>249.21152983400589</c:v>
                </c:pt>
                <c:pt idx="92">
                  <c:v>301.48968147151197</c:v>
                </c:pt>
                <c:pt idx="93">
                  <c:v>322.41991924629741</c:v>
                </c:pt>
                <c:pt idx="94">
                  <c:v>331.11081202332969</c:v>
                </c:pt>
                <c:pt idx="95">
                  <c:v>331.5213100044852</c:v>
                </c:pt>
                <c:pt idx="96">
                  <c:v>655.23844773440999</c:v>
                </c:pt>
                <c:pt idx="97">
                  <c:v>660.35688649618703</c:v>
                </c:pt>
                <c:pt idx="98">
                  <c:v>660.5323014804834</c:v>
                </c:pt>
                <c:pt idx="99">
                  <c:v>1603.5630327501101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Sparsity!$B$2</c:f>
              <c:strCache>
                <c:ptCount val="1"/>
                <c:pt idx="0">
                  <c:v>Netflix</c:v>
                </c:pt>
              </c:strCache>
            </c:strRef>
          </c:tx>
          <c:marker>
            <c:symbol val="none"/>
          </c:marker>
          <c:val>
            <c:numRef>
              <c:f>Sparsity!$B$3:$B$102</c:f>
              <c:numCache>
                <c:formatCode>General</c:formatCode>
                <c:ptCount val="100"/>
                <c:pt idx="0">
                  <c:v>1</c:v>
                </c:pt>
                <c:pt idx="1">
                  <c:v>6.4503745318351946</c:v>
                </c:pt>
                <c:pt idx="2">
                  <c:v>7.6117637044603468</c:v>
                </c:pt>
                <c:pt idx="3">
                  <c:v>8.4091760299625502</c:v>
                </c:pt>
                <c:pt idx="4">
                  <c:v>8.8959822948587295</c:v>
                </c:pt>
                <c:pt idx="5">
                  <c:v>8.9641641130405194</c:v>
                </c:pt>
                <c:pt idx="6">
                  <c:v>10.289581205311499</c:v>
                </c:pt>
                <c:pt idx="7">
                  <c:v>10.432754511406239</c:v>
                </c:pt>
                <c:pt idx="8">
                  <c:v>11.177221654749699</c:v>
                </c:pt>
                <c:pt idx="9">
                  <c:v>11.20573714674841</c:v>
                </c:pt>
                <c:pt idx="10">
                  <c:v>12.658495062989401</c:v>
                </c:pt>
                <c:pt idx="11">
                  <c:v>13.064181137214799</c:v>
                </c:pt>
                <c:pt idx="12">
                  <c:v>13.481018045624801</c:v>
                </c:pt>
                <c:pt idx="13">
                  <c:v>13.78243105209401</c:v>
                </c:pt>
                <c:pt idx="14">
                  <c:v>16.86397684712286</c:v>
                </c:pt>
                <c:pt idx="15">
                  <c:v>17.29009193054134</c:v>
                </c:pt>
                <c:pt idx="16">
                  <c:v>17.673646578140929</c:v>
                </c:pt>
                <c:pt idx="17">
                  <c:v>17.882022471910059</c:v>
                </c:pt>
                <c:pt idx="18">
                  <c:v>17.943649982975689</c:v>
                </c:pt>
                <c:pt idx="19">
                  <c:v>18.3655090228124</c:v>
                </c:pt>
                <c:pt idx="20">
                  <c:v>19.6610486891386</c:v>
                </c:pt>
                <c:pt idx="21">
                  <c:v>19.790858018386139</c:v>
                </c:pt>
                <c:pt idx="22">
                  <c:v>21.38678924072169</c:v>
                </c:pt>
                <c:pt idx="23">
                  <c:v>21.73280558392916</c:v>
                </c:pt>
                <c:pt idx="24">
                  <c:v>23.797582567245499</c:v>
                </c:pt>
                <c:pt idx="25">
                  <c:v>24.746850527749409</c:v>
                </c:pt>
                <c:pt idx="26">
                  <c:v>25.616870956758671</c:v>
                </c:pt>
                <c:pt idx="27">
                  <c:v>25.883895131086131</c:v>
                </c:pt>
                <c:pt idx="28">
                  <c:v>25.9870616275111</c:v>
                </c:pt>
                <c:pt idx="29">
                  <c:v>27.57431052093969</c:v>
                </c:pt>
                <c:pt idx="30">
                  <c:v>28.084354783793</c:v>
                </c:pt>
                <c:pt idx="31">
                  <c:v>28.32192713653389</c:v>
                </c:pt>
                <c:pt idx="32">
                  <c:v>29.077800476676931</c:v>
                </c:pt>
                <c:pt idx="33">
                  <c:v>31.497020769492739</c:v>
                </c:pt>
                <c:pt idx="34">
                  <c:v>33.474208375893802</c:v>
                </c:pt>
                <c:pt idx="35">
                  <c:v>34.818947906026587</c:v>
                </c:pt>
                <c:pt idx="36">
                  <c:v>36.069543752128013</c:v>
                </c:pt>
                <c:pt idx="37">
                  <c:v>36.605294518215899</c:v>
                </c:pt>
                <c:pt idx="38">
                  <c:v>36.714249233912113</c:v>
                </c:pt>
                <c:pt idx="39">
                  <c:v>40.1314266258087</c:v>
                </c:pt>
                <c:pt idx="40">
                  <c:v>43.180881852230058</c:v>
                </c:pt>
                <c:pt idx="41">
                  <c:v>44.040943139257621</c:v>
                </c:pt>
                <c:pt idx="42">
                  <c:v>44.586227442968998</c:v>
                </c:pt>
                <c:pt idx="43">
                  <c:v>48.598144364998312</c:v>
                </c:pt>
                <c:pt idx="44">
                  <c:v>49.748638066053871</c:v>
                </c:pt>
                <c:pt idx="45">
                  <c:v>53.057882192713542</c:v>
                </c:pt>
                <c:pt idx="46">
                  <c:v>54.149387129724197</c:v>
                </c:pt>
                <c:pt idx="47">
                  <c:v>54.807116104868911</c:v>
                </c:pt>
                <c:pt idx="48">
                  <c:v>57.859039836567902</c:v>
                </c:pt>
                <c:pt idx="49">
                  <c:v>61.854187946884537</c:v>
                </c:pt>
                <c:pt idx="50">
                  <c:v>68.874361593462424</c:v>
                </c:pt>
                <c:pt idx="51">
                  <c:v>71.1666666666667</c:v>
                </c:pt>
                <c:pt idx="52">
                  <c:v>73.147514470548401</c:v>
                </c:pt>
                <c:pt idx="53">
                  <c:v>75.770003404834881</c:v>
                </c:pt>
                <c:pt idx="54">
                  <c:v>77.51949267960498</c:v>
                </c:pt>
                <c:pt idx="55">
                  <c:v>81.600527749404179</c:v>
                </c:pt>
                <c:pt idx="56">
                  <c:v>82.543581886278503</c:v>
                </c:pt>
                <c:pt idx="57">
                  <c:v>84.386959482465102</c:v>
                </c:pt>
                <c:pt idx="58">
                  <c:v>91.202162070139579</c:v>
                </c:pt>
                <c:pt idx="59">
                  <c:v>95.354102826012948</c:v>
                </c:pt>
                <c:pt idx="60">
                  <c:v>105.3145216207012</c:v>
                </c:pt>
                <c:pt idx="61">
                  <c:v>106.57030983997301</c:v>
                </c:pt>
                <c:pt idx="62">
                  <c:v>108.89759959142</c:v>
                </c:pt>
                <c:pt idx="63">
                  <c:v>112.0240040858022</c:v>
                </c:pt>
                <c:pt idx="64">
                  <c:v>112.74063670412001</c:v>
                </c:pt>
                <c:pt idx="65">
                  <c:v>113.4942117807292</c:v>
                </c:pt>
                <c:pt idx="66">
                  <c:v>115.2360401770508</c:v>
                </c:pt>
                <c:pt idx="67">
                  <c:v>117.22191011236001</c:v>
                </c:pt>
                <c:pt idx="68">
                  <c:v>118.980166836908</c:v>
                </c:pt>
                <c:pt idx="69">
                  <c:v>120.62878787878761</c:v>
                </c:pt>
                <c:pt idx="70">
                  <c:v>121.32856656452201</c:v>
                </c:pt>
                <c:pt idx="71">
                  <c:v>124.58758937691501</c:v>
                </c:pt>
                <c:pt idx="72">
                  <c:v>124.66734763364001</c:v>
                </c:pt>
                <c:pt idx="73">
                  <c:v>126.96552604698699</c:v>
                </c:pt>
                <c:pt idx="74">
                  <c:v>130.37351038474571</c:v>
                </c:pt>
                <c:pt idx="75">
                  <c:v>130.94748042219999</c:v>
                </c:pt>
                <c:pt idx="76">
                  <c:v>133.76098059244089</c:v>
                </c:pt>
                <c:pt idx="77">
                  <c:v>136.371722846442</c:v>
                </c:pt>
                <c:pt idx="78">
                  <c:v>138.90781409601601</c:v>
                </c:pt>
                <c:pt idx="79">
                  <c:v>144.93122233571731</c:v>
                </c:pt>
                <c:pt idx="80">
                  <c:v>152.43726591760341</c:v>
                </c:pt>
                <c:pt idx="81">
                  <c:v>155.149387129724</c:v>
                </c:pt>
                <c:pt idx="82">
                  <c:v>158.90125978890001</c:v>
                </c:pt>
                <c:pt idx="83">
                  <c:v>164.91266598569999</c:v>
                </c:pt>
                <c:pt idx="84">
                  <c:v>169.89317330609501</c:v>
                </c:pt>
                <c:pt idx="85">
                  <c:v>174.26378958120489</c:v>
                </c:pt>
                <c:pt idx="86">
                  <c:v>178.96178072863501</c:v>
                </c:pt>
                <c:pt idx="87">
                  <c:v>182.400153217569</c:v>
                </c:pt>
                <c:pt idx="88">
                  <c:v>185.51157643854259</c:v>
                </c:pt>
                <c:pt idx="89">
                  <c:v>197.93462717058199</c:v>
                </c:pt>
                <c:pt idx="90">
                  <c:v>203.37274429690169</c:v>
                </c:pt>
                <c:pt idx="91">
                  <c:v>211.561372148451</c:v>
                </c:pt>
                <c:pt idx="92">
                  <c:v>218.01302349336049</c:v>
                </c:pt>
                <c:pt idx="93">
                  <c:v>220.76702417432759</c:v>
                </c:pt>
                <c:pt idx="94">
                  <c:v>221.59499489274771</c:v>
                </c:pt>
                <c:pt idx="95">
                  <c:v>227.44450119169159</c:v>
                </c:pt>
                <c:pt idx="96">
                  <c:v>233.36925434116401</c:v>
                </c:pt>
                <c:pt idx="97">
                  <c:v>233.42092271024899</c:v>
                </c:pt>
                <c:pt idx="98">
                  <c:v>241.69492679604971</c:v>
                </c:pt>
                <c:pt idx="99">
                  <c:v>251.840738849166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Sparsity!$C$2</c:f>
              <c:strCache>
                <c:ptCount val="1"/>
                <c:pt idx="0">
                  <c:v>ClueWeb-1B</c:v>
                </c:pt>
              </c:strCache>
            </c:strRef>
          </c:tx>
          <c:marker>
            <c:symbol val="none"/>
          </c:marker>
          <c:val>
            <c:numRef>
              <c:f>Sparsity!$C$3:$C$102</c:f>
              <c:numCache>
                <c:formatCode>General</c:formatCode>
                <c:ptCount val="100"/>
                <c:pt idx="0">
                  <c:v>1</c:v>
                </c:pt>
                <c:pt idx="1">
                  <c:v>1.0010129249220041</c:v>
                </c:pt>
                <c:pt idx="2">
                  <c:v>1.001338218525528</c:v>
                </c:pt>
                <c:pt idx="3">
                  <c:v>1.001973756562307</c:v>
                </c:pt>
                <c:pt idx="4">
                  <c:v>1.0545821829400299</c:v>
                </c:pt>
                <c:pt idx="5">
                  <c:v>1.0571579063131329</c:v>
                </c:pt>
                <c:pt idx="6">
                  <c:v>1.1633784229627231</c:v>
                </c:pt>
                <c:pt idx="7">
                  <c:v>1.1635474367211329</c:v>
                </c:pt>
                <c:pt idx="8">
                  <c:v>1.1979556281002699</c:v>
                </c:pt>
                <c:pt idx="9">
                  <c:v>1.19840131506596</c:v>
                </c:pt>
                <c:pt idx="10">
                  <c:v>1.275821192704625</c:v>
                </c:pt>
                <c:pt idx="11">
                  <c:v>1.27645325785596</c:v>
                </c:pt>
                <c:pt idx="12">
                  <c:v>1.34047937395452</c:v>
                </c:pt>
                <c:pt idx="13">
                  <c:v>1.3422574913033229</c:v>
                </c:pt>
                <c:pt idx="14">
                  <c:v>1.3765811758032529</c:v>
                </c:pt>
                <c:pt idx="15">
                  <c:v>1.37754200744355</c:v>
                </c:pt>
                <c:pt idx="16">
                  <c:v>1.386210329518953</c:v>
                </c:pt>
                <c:pt idx="17">
                  <c:v>1.3878599501062101</c:v>
                </c:pt>
                <c:pt idx="18">
                  <c:v>1.49922612535959</c:v>
                </c:pt>
                <c:pt idx="19">
                  <c:v>1.4994009272604101</c:v>
                </c:pt>
                <c:pt idx="20">
                  <c:v>1.52724536514496</c:v>
                </c:pt>
                <c:pt idx="21">
                  <c:v>1.530015570103092</c:v>
                </c:pt>
                <c:pt idx="22">
                  <c:v>1.5963499973953399</c:v>
                </c:pt>
                <c:pt idx="23">
                  <c:v>1.5971128745651699</c:v>
                </c:pt>
                <c:pt idx="24">
                  <c:v>1.712955599159562</c:v>
                </c:pt>
                <c:pt idx="25">
                  <c:v>1.71309798746288</c:v>
                </c:pt>
                <c:pt idx="26">
                  <c:v>1.8520400307929199</c:v>
                </c:pt>
                <c:pt idx="27">
                  <c:v>1.85443863700822</c:v>
                </c:pt>
                <c:pt idx="28">
                  <c:v>1.924368658366467</c:v>
                </c:pt>
                <c:pt idx="29">
                  <c:v>1.925417469771431</c:v>
                </c:pt>
                <c:pt idx="30">
                  <c:v>1.927922577807097</c:v>
                </c:pt>
                <c:pt idx="31">
                  <c:v>1.92864725323702</c:v>
                </c:pt>
                <c:pt idx="32">
                  <c:v>1.9495239252866601</c:v>
                </c:pt>
                <c:pt idx="33">
                  <c:v>1.95030995502613</c:v>
                </c:pt>
                <c:pt idx="34">
                  <c:v>2.0446254203638339</c:v>
                </c:pt>
                <c:pt idx="35">
                  <c:v>2.04631208506254</c:v>
                </c:pt>
                <c:pt idx="36">
                  <c:v>2.0551343717260848</c:v>
                </c:pt>
                <c:pt idx="37">
                  <c:v>2.0566994854341338</c:v>
                </c:pt>
                <c:pt idx="38">
                  <c:v>2.0964906492559301</c:v>
                </c:pt>
                <c:pt idx="39">
                  <c:v>2.09650801368316</c:v>
                </c:pt>
                <c:pt idx="40">
                  <c:v>2.1078736101222999</c:v>
                </c:pt>
                <c:pt idx="41">
                  <c:v>2.1093808424062579</c:v>
                </c:pt>
                <c:pt idx="42">
                  <c:v>2.2623151412017299</c:v>
                </c:pt>
                <c:pt idx="43">
                  <c:v>2.2626994738578472</c:v>
                </c:pt>
                <c:pt idx="44">
                  <c:v>2.2752562700052672</c:v>
                </c:pt>
                <c:pt idx="45">
                  <c:v>2.2775055421463701</c:v>
                </c:pt>
                <c:pt idx="46">
                  <c:v>2.4389981883114298</c:v>
                </c:pt>
                <c:pt idx="47">
                  <c:v>2.4418829984892838</c:v>
                </c:pt>
                <c:pt idx="48">
                  <c:v>2.6615314267192201</c:v>
                </c:pt>
                <c:pt idx="49">
                  <c:v>2.6627793502231301</c:v>
                </c:pt>
                <c:pt idx="50">
                  <c:v>2.9893417145635501</c:v>
                </c:pt>
                <c:pt idx="51">
                  <c:v>2.9922809332800719</c:v>
                </c:pt>
                <c:pt idx="52">
                  <c:v>3.0653527583392699</c:v>
                </c:pt>
                <c:pt idx="53">
                  <c:v>3.0672396927654049</c:v>
                </c:pt>
                <c:pt idx="54">
                  <c:v>3.5905468058136072</c:v>
                </c:pt>
                <c:pt idx="55">
                  <c:v>3.5922647264813299</c:v>
                </c:pt>
                <c:pt idx="56">
                  <c:v>4.5976314921252301</c:v>
                </c:pt>
                <c:pt idx="57">
                  <c:v>4.6050738856378803</c:v>
                </c:pt>
                <c:pt idx="58">
                  <c:v>4.7651889539090098</c:v>
                </c:pt>
                <c:pt idx="59">
                  <c:v>4.7674822159324366</c:v>
                </c:pt>
                <c:pt idx="60">
                  <c:v>4.8017028714974446</c:v>
                </c:pt>
                <c:pt idx="61">
                  <c:v>4.80573141861582</c:v>
                </c:pt>
                <c:pt idx="62">
                  <c:v>4.8467519838858104</c:v>
                </c:pt>
                <c:pt idx="63">
                  <c:v>4.8555244925246104</c:v>
                </c:pt>
                <c:pt idx="64">
                  <c:v>5.0185567845711399</c:v>
                </c:pt>
                <c:pt idx="65">
                  <c:v>5.0235149073607639</c:v>
                </c:pt>
                <c:pt idx="66">
                  <c:v>5.2686994622815799</c:v>
                </c:pt>
                <c:pt idx="67">
                  <c:v>5.2718482117534098</c:v>
                </c:pt>
                <c:pt idx="68">
                  <c:v>5.7950823942072303</c:v>
                </c:pt>
                <c:pt idx="69">
                  <c:v>5.79860853056429</c:v>
                </c:pt>
                <c:pt idx="70">
                  <c:v>8.4260153848825219</c:v>
                </c:pt>
                <c:pt idx="71">
                  <c:v>8.4287693830418959</c:v>
                </c:pt>
                <c:pt idx="72">
                  <c:v>12.0779454409696</c:v>
                </c:pt>
                <c:pt idx="73">
                  <c:v>12.0809170732837</c:v>
                </c:pt>
                <c:pt idx="74">
                  <c:v>12.1757534714384</c:v>
                </c:pt>
                <c:pt idx="75">
                  <c:v>12.1799626086</c:v>
                </c:pt>
                <c:pt idx="76">
                  <c:v>12.552092702888929</c:v>
                </c:pt>
                <c:pt idx="77">
                  <c:v>12.552847476659331</c:v>
                </c:pt>
                <c:pt idx="78">
                  <c:v>12.8160157900525</c:v>
                </c:pt>
                <c:pt idx="79">
                  <c:v>12.816453373618801</c:v>
                </c:pt>
                <c:pt idx="80">
                  <c:v>12.8484513824978</c:v>
                </c:pt>
                <c:pt idx="81">
                  <c:v>12.848908645748301</c:v>
                </c:pt>
                <c:pt idx="82">
                  <c:v>12.874922873002401</c:v>
                </c:pt>
                <c:pt idx="83">
                  <c:v>12.875079152847521</c:v>
                </c:pt>
                <c:pt idx="84">
                  <c:v>12.928900773874579</c:v>
                </c:pt>
                <c:pt idx="85">
                  <c:v>12.931783268795501</c:v>
                </c:pt>
                <c:pt idx="86">
                  <c:v>13.4419964460806</c:v>
                </c:pt>
                <c:pt idx="87">
                  <c:v>13.442548634866631</c:v>
                </c:pt>
                <c:pt idx="88">
                  <c:v>15.5222351490736</c:v>
                </c:pt>
                <c:pt idx="89">
                  <c:v>15.523059380553001</c:v>
                </c:pt>
                <c:pt idx="90">
                  <c:v>21.563619209686951</c:v>
                </c:pt>
                <c:pt idx="91">
                  <c:v>26.52212980488164</c:v>
                </c:pt>
                <c:pt idx="92">
                  <c:v>32.11484947935638</c:v>
                </c:pt>
                <c:pt idx="93">
                  <c:v>39.319231103161997</c:v>
                </c:pt>
                <c:pt idx="94">
                  <c:v>48.122412266231471</c:v>
                </c:pt>
                <c:pt idx="95">
                  <c:v>55.235815867613603</c:v>
                </c:pt>
                <c:pt idx="96">
                  <c:v>58.461811572811897</c:v>
                </c:pt>
                <c:pt idx="97">
                  <c:v>62.110664652392913</c:v>
                </c:pt>
                <c:pt idx="98">
                  <c:v>72.022332968680118</c:v>
                </c:pt>
                <c:pt idx="99">
                  <c:v>80.149901312171636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3632"/>
        <c:axId val="180284192"/>
      </c:lineChart>
      <c:catAx>
        <c:axId val="180283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Block ID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80284192"/>
        <c:crosses val="autoZero"/>
        <c:auto val="0"/>
        <c:lblAlgn val="ctr"/>
        <c:lblOffset val="10"/>
        <c:tickLblSkip val="10"/>
        <c:tickMarkSkip val="1"/>
        <c:noMultiLvlLbl val="0"/>
      </c:catAx>
      <c:valAx>
        <c:axId val="180284192"/>
        <c:scaling>
          <c:logBase val="10"/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 Block density (normalized 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80283632"/>
        <c:crosses val="autoZero"/>
        <c:crossBetween val="midCat"/>
      </c:valAx>
    </c:plotArea>
    <c:legend>
      <c:legendPos val="t"/>
      <c:layout/>
      <c:overlay val="0"/>
      <c:txPr>
        <a:bodyPr/>
        <a:lstStyle/>
        <a:p>
          <a:pPr>
            <a:defRPr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24766941585501"/>
          <c:y val="0.23738687664041999"/>
          <c:w val="0.84544188530740805"/>
          <c:h val="0.72401679790026197"/>
        </c:manualLayout>
      </c:layout>
      <c:barChart>
        <c:barDir val="bar"/>
        <c:grouping val="stacked"/>
        <c:varyColors val="0"/>
        <c:ser>
          <c:idx val="0"/>
          <c:order val="0"/>
          <c:tx>
            <c:v>Compute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Sheet1!$A$5:$A$7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40</c:v>
                </c:pt>
              </c:numCache>
            </c:numRef>
          </c:cat>
          <c:val>
            <c:numRef>
              <c:f>Sheet1!$B$5:$B$7</c:f>
              <c:numCache>
                <c:formatCode>General</c:formatCode>
                <c:ptCount val="3"/>
                <c:pt idx="0">
                  <c:v>4.45</c:v>
                </c:pt>
                <c:pt idx="1">
                  <c:v>2.4900000000000002</c:v>
                </c:pt>
                <c:pt idx="2">
                  <c:v>1.63</c:v>
                </c:pt>
              </c:numCache>
            </c:numRef>
          </c:val>
        </c:ser>
        <c:ser>
          <c:idx val="1"/>
          <c:order val="1"/>
          <c:tx>
            <c:v>Transfer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Sheet1!$A$5:$A$7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40</c:v>
                </c:pt>
              </c:numCache>
            </c:numRef>
          </c:cat>
          <c:val>
            <c:numRef>
              <c:f>Sheet1!$E$5:$E$7</c:f>
              <c:numCache>
                <c:formatCode>General</c:formatCode>
                <c:ptCount val="3"/>
                <c:pt idx="0">
                  <c:v>0.71</c:v>
                </c:pt>
                <c:pt idx="1">
                  <c:v>0.7</c:v>
                </c:pt>
                <c:pt idx="2">
                  <c:v>0.72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"/>
        <c:overlap val="100"/>
        <c:axId val="180286992"/>
        <c:axId val="180287552"/>
      </c:barChart>
      <c:catAx>
        <c:axId val="180286992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CoreS</a:t>
                </a:r>
              </a:p>
            </c:rich>
          </c:tx>
          <c:layout>
            <c:manualLayout>
              <c:xMode val="edge"/>
              <c:yMode val="edge"/>
              <c:x val="2.0016580324463198E-2"/>
              <c:y val="0.33980743196574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87552"/>
        <c:crosses val="autoZero"/>
        <c:auto val="1"/>
        <c:lblAlgn val="ctr"/>
        <c:lblOffset val="100"/>
        <c:noMultiLvlLbl val="0"/>
      </c:catAx>
      <c:valAx>
        <c:axId val="18028755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8028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585111310398"/>
          <c:y val="0.28384514435695501"/>
          <c:w val="0.84544188530740805"/>
          <c:h val="0.58380864501312302"/>
        </c:manualLayout>
      </c:layout>
      <c:barChart>
        <c:barDir val="bar"/>
        <c:grouping val="stacked"/>
        <c:varyColors val="0"/>
        <c:ser>
          <c:idx val="0"/>
          <c:order val="0"/>
          <c:tx>
            <c:v>Compute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Sheet1!$A$9:$A$11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40</c:v>
                </c:pt>
              </c:numCache>
            </c:numRef>
          </c:cat>
          <c:val>
            <c:numRef>
              <c:f>Sheet1!$B$9:$B$11</c:f>
              <c:numCache>
                <c:formatCode>General</c:formatCode>
                <c:ptCount val="3"/>
                <c:pt idx="0">
                  <c:v>4.38</c:v>
                </c:pt>
                <c:pt idx="1">
                  <c:v>2.21</c:v>
                </c:pt>
                <c:pt idx="2">
                  <c:v>1.22</c:v>
                </c:pt>
              </c:numCache>
            </c:numRef>
          </c:val>
        </c:ser>
        <c:ser>
          <c:idx val="1"/>
          <c:order val="1"/>
          <c:tx>
            <c:v>Transfer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Sheet1!$A$9:$A$11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40</c:v>
                </c:pt>
              </c:numCache>
            </c:numRef>
          </c:cat>
          <c:val>
            <c:numRef>
              <c:f>Sheet1!$E$9:$E$11</c:f>
              <c:numCache>
                <c:formatCode>General</c:formatCode>
                <c:ptCount val="3"/>
                <c:pt idx="0">
                  <c:v>1.22</c:v>
                </c:pt>
                <c:pt idx="1">
                  <c:v>2.12</c:v>
                </c:pt>
                <c:pt idx="2">
                  <c:v>4.1599999999999993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"/>
        <c:overlap val="100"/>
        <c:axId val="180290912"/>
        <c:axId val="180291472"/>
      </c:barChart>
      <c:catAx>
        <c:axId val="180290912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CORES</a:t>
                </a:r>
              </a:p>
            </c:rich>
          </c:tx>
          <c:layout>
            <c:manualLayout>
              <c:xMode val="edge"/>
              <c:yMode val="edge"/>
              <c:x val="1.8347869219726799E-2"/>
              <c:y val="0.406474190726158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91472"/>
        <c:crosses val="autoZero"/>
        <c:auto val="1"/>
        <c:lblAlgn val="ctr"/>
        <c:lblOffset val="100"/>
        <c:noMultiLvlLbl val="0"/>
      </c:catAx>
      <c:valAx>
        <c:axId val="1802914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802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826837352464899"/>
          <c:y val="3.3403324584426902E-3"/>
          <c:w val="0.46138118842779202"/>
          <c:h val="0.19887489063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230682249895"/>
          <c:y val="2.8787089220678502E-2"/>
          <c:w val="0.83312512278039497"/>
          <c:h val="0.65192169728783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Sheet3!$G$5:$AB$5</c15:sqref>
                  </c15:fullRef>
                </c:ext>
              </c:extLst>
              <c:f>Sheet3!$G$5:$U$5</c:f>
              <c:numCache>
                <c:formatCode>General</c:formatCode>
                <c:ptCount val="15"/>
                <c:pt idx="0">
                  <c:v>23.943000000000001</c:v>
                </c:pt>
                <c:pt idx="1">
                  <c:v>19.431100000000001</c:v>
                </c:pt>
                <c:pt idx="2">
                  <c:v>15.456899999999999</c:v>
                </c:pt>
                <c:pt idx="3">
                  <c:v>12.1442</c:v>
                </c:pt>
                <c:pt idx="4">
                  <c:v>9.5272600000000001</c:v>
                </c:pt>
                <c:pt idx="5">
                  <c:v>7.5949999999999998</c:v>
                </c:pt>
                <c:pt idx="6">
                  <c:v>6.1848099999999997</c:v>
                </c:pt>
                <c:pt idx="7">
                  <c:v>5.1786799999999999</c:v>
                </c:pt>
                <c:pt idx="8">
                  <c:v>4.3997154235839844</c:v>
                </c:pt>
                <c:pt idx="9">
                  <c:v>4.3997154235839844</c:v>
                </c:pt>
                <c:pt idx="10">
                  <c:v>4.3997154235839844</c:v>
                </c:pt>
                <c:pt idx="11">
                  <c:v>3.7269821166992187</c:v>
                </c:pt>
                <c:pt idx="12">
                  <c:v>3.7269821166992187</c:v>
                </c:pt>
                <c:pt idx="13">
                  <c:v>3.0902137756347656</c:v>
                </c:pt>
                <c:pt idx="14">
                  <c:v>3.0902137756347656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Sheet3!$V$5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Sheet3!$Z$5</c15:sqref>
                  <c15:spPr xmlns:c15="http://schemas.microsoft.com/office/drawing/2012/chart">
                    <a:solidFill>
                      <a:schemeClr val="tx1">
                        <a:lumMod val="95000"/>
                        <a:lumOff val="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Sheet3!$AA$5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1"/>
          <c:order val="1"/>
          <c:spPr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Sheet3!$G$6:$AB$6</c15:sqref>
                  </c15:fullRef>
                </c:ext>
              </c:extLst>
              <c:f>Sheet3!$G$6:$U$6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Sheet3!$AA$6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2"/>
          <c:order val="2"/>
          <c:spPr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Sheet3!$G$7:$AB$7</c15:sqref>
                  </c15:fullRef>
                </c:ext>
              </c:extLst>
              <c:f>Sheet3!$G$7:$U$7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Sheet3!$V$7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3"/>
          <c:order val="3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1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Sheet3!$G$8:$AB$8</c15:sqref>
                  </c15:fullRef>
                </c:ext>
              </c:extLst>
              <c:f>Sheet3!$G$8:$U$8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0.63677215576171875</c:v>
                </c:pt>
                <c:pt idx="14">
                  <c:v>0.63677215576171875</c:v>
                </c:pt>
              </c:numCache>
            </c:numRef>
          </c:val>
        </c:ser>
        <c:ser>
          <c:idx val="4"/>
          <c:order val="4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1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Sheet3!$G$9:$AB$9</c15:sqref>
                  </c15:fullRef>
                </c:ext>
              </c:extLst>
              <c:f>Sheet3!$G$9:$U$9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0.6727447509765625</c:v>
                </c:pt>
                <c:pt idx="12">
                  <c:v>0.6727447509765625</c:v>
                </c:pt>
                <c:pt idx="13">
                  <c:v>0.6727447509765625</c:v>
                </c:pt>
                <c:pt idx="14">
                  <c:v>0.6727447509765625</c:v>
                </c:pt>
              </c:numCache>
            </c:numRef>
          </c:val>
        </c:ser>
        <c:ser>
          <c:idx val="5"/>
          <c:order val="5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Sheet3!$G$10:$AB$10</c15:sqref>
                  </c15:fullRef>
                </c:ext>
              </c:extLst>
              <c:f>Sheet3!$G$10:$U$10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0.77896499633789063</c:v>
                </c:pt>
                <c:pt idx="9">
                  <c:v>0.77896499633789063</c:v>
                </c:pt>
                <c:pt idx="10">
                  <c:v>0.77896499633789063</c:v>
                </c:pt>
                <c:pt idx="11">
                  <c:v>0.77896499633789063</c:v>
                </c:pt>
                <c:pt idx="12">
                  <c:v>0.77896499633789063</c:v>
                </c:pt>
                <c:pt idx="13">
                  <c:v>0.77896499633789063</c:v>
                </c:pt>
                <c:pt idx="14">
                  <c:v>0.77896499633789063</c:v>
                </c:pt>
              </c:numCache>
            </c:numRef>
          </c:val>
        </c:ser>
        <c:ser>
          <c:idx val="6"/>
          <c:order val="6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Sheet3!$G$11:$AB$11</c15:sqref>
                  </c15:fullRef>
                </c:ext>
              </c:extLst>
              <c:f>Sheet3!$G$11:$U$11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1.0061299999999997</c:v>
                </c:pt>
                <c:pt idx="8">
                  <c:v>1.0061299999999997</c:v>
                </c:pt>
                <c:pt idx="9">
                  <c:v>1.0061299999999997</c:v>
                </c:pt>
                <c:pt idx="10">
                  <c:v>1.0061299999999997</c:v>
                </c:pt>
                <c:pt idx="11">
                  <c:v>1.0061299999999997</c:v>
                </c:pt>
                <c:pt idx="12">
                  <c:v>1.0061299999999997</c:v>
                </c:pt>
                <c:pt idx="13">
                  <c:v>1.0061299999999997</c:v>
                </c:pt>
                <c:pt idx="14">
                  <c:v>1.0061299999999997</c:v>
                </c:pt>
              </c:numCache>
            </c:numRef>
          </c:val>
        </c:ser>
        <c:ser>
          <c:idx val="7"/>
          <c:order val="7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Sheet3!$G$12:$AB$12</c15:sqref>
                  </c15:fullRef>
                </c:ext>
              </c:extLst>
              <c:f>Sheet3!$G$12:$U$12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1.4101900000000001</c:v>
                </c:pt>
                <c:pt idx="7">
                  <c:v>1.4101900000000001</c:v>
                </c:pt>
                <c:pt idx="8">
                  <c:v>1.4101900000000001</c:v>
                </c:pt>
                <c:pt idx="9">
                  <c:v>1.4101900000000001</c:v>
                </c:pt>
                <c:pt idx="10">
                  <c:v>1.4101900000000001</c:v>
                </c:pt>
                <c:pt idx="11">
                  <c:v>1.4101900000000001</c:v>
                </c:pt>
                <c:pt idx="12">
                  <c:v>1.4101900000000001</c:v>
                </c:pt>
                <c:pt idx="13">
                  <c:v>1.4101900000000001</c:v>
                </c:pt>
                <c:pt idx="14">
                  <c:v>1.4101900000000001</c:v>
                </c:pt>
              </c:numCache>
            </c:numRef>
          </c:val>
        </c:ser>
        <c:ser>
          <c:idx val="8"/>
          <c:order val="8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Sheet3!$G$13:$AB$13</c15:sqref>
                  </c15:fullRef>
                </c:ext>
              </c:extLst>
              <c:f>Sheet3!$G$13:$U$13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1.9322600000000003</c:v>
                </c:pt>
                <c:pt idx="6">
                  <c:v>1.9322600000000003</c:v>
                </c:pt>
                <c:pt idx="7">
                  <c:v>1.9322600000000003</c:v>
                </c:pt>
                <c:pt idx="8">
                  <c:v>1.9322600000000003</c:v>
                </c:pt>
                <c:pt idx="9">
                  <c:v>1.9322600000000003</c:v>
                </c:pt>
                <c:pt idx="10">
                  <c:v>1.9322600000000003</c:v>
                </c:pt>
                <c:pt idx="11">
                  <c:v>1.9322600000000003</c:v>
                </c:pt>
                <c:pt idx="12">
                  <c:v>1.9322600000000003</c:v>
                </c:pt>
                <c:pt idx="13">
                  <c:v>1.9322600000000003</c:v>
                </c:pt>
                <c:pt idx="14">
                  <c:v>1.9322600000000003</c:v>
                </c:pt>
              </c:numCache>
            </c:numRef>
          </c:val>
        </c:ser>
        <c:ser>
          <c:idx val="9"/>
          <c:order val="9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Sheet3!$G$14:$AB$14</c15:sqref>
                  </c15:fullRef>
                </c:ext>
              </c:extLst>
              <c:f>Sheet3!$G$14:$U$14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2.61694</c:v>
                </c:pt>
                <c:pt idx="5">
                  <c:v>2.61694</c:v>
                </c:pt>
                <c:pt idx="6">
                  <c:v>2.61694</c:v>
                </c:pt>
                <c:pt idx="7">
                  <c:v>2.61694</c:v>
                </c:pt>
                <c:pt idx="8">
                  <c:v>2.61694</c:v>
                </c:pt>
                <c:pt idx="9">
                  <c:v>2.61694</c:v>
                </c:pt>
                <c:pt idx="10">
                  <c:v>2.61694</c:v>
                </c:pt>
                <c:pt idx="11">
                  <c:v>2.61694</c:v>
                </c:pt>
                <c:pt idx="12">
                  <c:v>2.61694</c:v>
                </c:pt>
                <c:pt idx="13">
                  <c:v>2.61694</c:v>
                </c:pt>
                <c:pt idx="14">
                  <c:v>2.61694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Sheet3!$X$14</c15:sqref>
                  <c15:spPr xmlns:c15="http://schemas.microsoft.com/office/drawing/2012/chart">
                    <a:solidFill>
                      <a:schemeClr val="tx1">
                        <a:lumMod val="95000"/>
                        <a:lumOff val="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Sheet3!$Y$14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10"/>
          <c:order val="10"/>
          <c:spPr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Sheet3!$G$15:$AB$15</c15:sqref>
                  </c15:fullRef>
                </c:ext>
              </c:extLst>
              <c:f>Sheet3!$G$15:$U$15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Sheet3!$Y$15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11"/>
          <c:order val="11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4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Sheet3!$G$16:$AB$16</c15:sqref>
                  </c15:fullRef>
                </c:ext>
              </c:extLst>
              <c:f>Sheet3!$G$16:$U$16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3.3126999999999995</c:v>
                </c:pt>
                <c:pt idx="4">
                  <c:v>3.3126999999999995</c:v>
                </c:pt>
                <c:pt idx="5">
                  <c:v>3.3126999999999995</c:v>
                </c:pt>
                <c:pt idx="6">
                  <c:v>3.3126999999999995</c:v>
                </c:pt>
                <c:pt idx="7">
                  <c:v>3.3126999999999995</c:v>
                </c:pt>
                <c:pt idx="8">
                  <c:v>3.3126999999999995</c:v>
                </c:pt>
                <c:pt idx="9">
                  <c:v>3.3126999999999995</c:v>
                </c:pt>
                <c:pt idx="10">
                  <c:v>3.3126999999999995</c:v>
                </c:pt>
                <c:pt idx="11">
                  <c:v>3.3126999999999995</c:v>
                </c:pt>
                <c:pt idx="12">
                  <c:v>3.3126999999999995</c:v>
                </c:pt>
                <c:pt idx="13">
                  <c:v>3.3126999999999995</c:v>
                </c:pt>
                <c:pt idx="14">
                  <c:v>1.8560142517089844</c:v>
                </c:pt>
              </c:numCache>
            </c:numRef>
          </c:val>
        </c:ser>
        <c:ser>
          <c:idx val="12"/>
          <c:order val="12"/>
          <c:spPr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14"/>
            <c:invertIfNegative val="0"/>
            <c:bubble3D val="0"/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Sheet3!$G$17:$AB$17</c15:sqref>
                  </c15:fullRef>
                </c:ext>
              </c:extLst>
              <c:f>Sheet3!$G$17:$U$17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1.4566421508789063</c:v>
                </c:pt>
              </c:numCache>
            </c:numRef>
          </c:val>
        </c:ser>
        <c:ser>
          <c:idx val="13"/>
          <c:order val="13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Sheet3!$G$18:$AB$18</c15:sqref>
                  </c15:fullRef>
                </c:ext>
              </c:extLst>
              <c:f>Sheet3!$G$18:$U$18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3.9742000000000015</c:v>
                </c:pt>
                <c:pt idx="3">
                  <c:v>3.9742000000000015</c:v>
                </c:pt>
                <c:pt idx="4">
                  <c:v>3.9742000000000015</c:v>
                </c:pt>
                <c:pt idx="5">
                  <c:v>3.9742000000000015</c:v>
                </c:pt>
                <c:pt idx="6">
                  <c:v>3.9742000000000015</c:v>
                </c:pt>
                <c:pt idx="7">
                  <c:v>3.9742000000000015</c:v>
                </c:pt>
                <c:pt idx="8">
                  <c:v>3.9742000000000015</c:v>
                </c:pt>
                <c:pt idx="9">
                  <c:v>3.9742000000000015</c:v>
                </c:pt>
                <c:pt idx="10">
                  <c:v>3.9742000000000015</c:v>
                </c:pt>
                <c:pt idx="11">
                  <c:v>3.9742000000000015</c:v>
                </c:pt>
                <c:pt idx="12">
                  <c:v>2.2459602355957031</c:v>
                </c:pt>
                <c:pt idx="13">
                  <c:v>2.2459602355957031</c:v>
                </c:pt>
                <c:pt idx="14">
                  <c:v>2.2459602355957031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Sheet3!$AA$18</c15:sqref>
                  <c15:spPr xmlns:c15="http://schemas.microsoft.com/office/drawing/2012/chart">
                    <a:solidFill>
                      <a:schemeClr val="tx1">
                        <a:lumMod val="95000"/>
                        <a:lumOff val="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Sheet3!$AB$18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14"/>
          <c:order val="14"/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Sheet3!$G$19:$AB$19</c15:sqref>
                  </c15:fullRef>
                </c:ext>
              </c:extLst>
              <c:f>Sheet3!$G$19:$U$19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Sheet3!$AA$19</c15:sqref>
                  <c15:spPr xmlns:c15="http://schemas.microsoft.com/office/drawing/2012/chart">
                    <a:solidFill>
                      <a:schemeClr val="bg2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Sheet3!$AB$19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15"/>
          <c:order val="15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Sheet3!$G$20:$AB$20</c15:sqref>
                  </c15:fullRef>
                </c:ext>
              </c:extLst>
              <c:f>Sheet3!$G$20:$U$20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1.7282867431640625</c:v>
                </c:pt>
                <c:pt idx="13">
                  <c:v>1.7282867431640625</c:v>
                </c:pt>
                <c:pt idx="14">
                  <c:v>1.7282867431640625</c:v>
                </c:pt>
              </c:numCache>
            </c:numRef>
          </c:val>
        </c:ser>
        <c:ser>
          <c:idx val="16"/>
          <c:order val="16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Sheet3!$G$21:$AB$21</c15:sqref>
                  </c15:fullRef>
                </c:ext>
              </c:extLst>
              <c:f>Sheet3!$G$21:$U$21</c:f>
              <c:numCache>
                <c:formatCode>General</c:formatCode>
                <c:ptCount val="15"/>
                <c:pt idx="0">
                  <c:v>0</c:v>
                </c:pt>
                <c:pt idx="1">
                  <c:v>4.5118999999999998</c:v>
                </c:pt>
                <c:pt idx="2">
                  <c:v>4.5118999999999998</c:v>
                </c:pt>
                <c:pt idx="3">
                  <c:v>4.5118999999999998</c:v>
                </c:pt>
                <c:pt idx="4">
                  <c:v>4.5118999999999998</c:v>
                </c:pt>
                <c:pt idx="5">
                  <c:v>4.5118999999999998</c:v>
                </c:pt>
                <c:pt idx="6">
                  <c:v>4.5118999999999998</c:v>
                </c:pt>
                <c:pt idx="7">
                  <c:v>4.5118999999999998</c:v>
                </c:pt>
                <c:pt idx="8">
                  <c:v>4.5118999999999998</c:v>
                </c:pt>
                <c:pt idx="9">
                  <c:v>4.5118999999999998</c:v>
                </c:pt>
                <c:pt idx="10">
                  <c:v>2.5859999999999999</c:v>
                </c:pt>
                <c:pt idx="11">
                  <c:v>2.5859999999999999</c:v>
                </c:pt>
                <c:pt idx="12">
                  <c:v>2.5859999999999999</c:v>
                </c:pt>
                <c:pt idx="13">
                  <c:v>2.5859999999999999</c:v>
                </c:pt>
                <c:pt idx="14">
                  <c:v>2.5859999999999999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Sheet3!$Y$21</c15:sqref>
                  <c15:spPr xmlns:c15="http://schemas.microsoft.com/office/drawing/2012/chart">
                    <a:solidFill>
                      <a:schemeClr val="tx1">
                        <a:lumMod val="95000"/>
                        <a:lumOff val="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Sheet3!$Z$21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17"/>
          <c:order val="17"/>
          <c:spPr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Sheet3!$G$22:$AB$22</c15:sqref>
                  </c15:fullRef>
                </c:ext>
              </c:extLst>
              <c:f>Sheet3!$G$22:$U$22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Sheet3!$Z$22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18"/>
          <c:order val="18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1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Sheet3!$G$23:$AB$23</c15:sqref>
                  </c15:fullRef>
                </c:ext>
              </c:extLst>
              <c:f>Sheet3!$G$23:$U$23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1.9257</c:v>
                </c:pt>
                <c:pt idx="11">
                  <c:v>1.9257</c:v>
                </c:pt>
                <c:pt idx="12">
                  <c:v>1.9257</c:v>
                </c:pt>
                <c:pt idx="13">
                  <c:v>1.9257</c:v>
                </c:pt>
                <c:pt idx="14">
                  <c:v>1.9257</c:v>
                </c:pt>
              </c:numCache>
            </c:numRef>
          </c:val>
        </c:ser>
        <c:ser>
          <c:idx val="19"/>
          <c:order val="19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Sheet3!$G$24:$AB$24</c15:sqref>
                  </c15:fullRef>
                </c:ext>
              </c:extLst>
              <c:f>Sheet3!$G$24:$U$24</c:f>
              <c:numCache>
                <c:formatCode>General</c:formatCode>
                <c:ptCount val="15"/>
                <c:pt idx="0">
                  <c:v>4.9231699999999998</c:v>
                </c:pt>
                <c:pt idx="1">
                  <c:v>4.9231699999999998</c:v>
                </c:pt>
                <c:pt idx="2">
                  <c:v>4.9231699999999998</c:v>
                </c:pt>
                <c:pt idx="3">
                  <c:v>4.9231699999999998</c:v>
                </c:pt>
                <c:pt idx="4">
                  <c:v>4.9231699999999998</c:v>
                </c:pt>
                <c:pt idx="5">
                  <c:v>4.9231699999999998</c:v>
                </c:pt>
                <c:pt idx="6">
                  <c:v>4.9231699999999998</c:v>
                </c:pt>
                <c:pt idx="7">
                  <c:v>4.9231699999999998</c:v>
                </c:pt>
                <c:pt idx="8">
                  <c:v>4.9231699999999998</c:v>
                </c:pt>
                <c:pt idx="9">
                  <c:v>2.8350639343261719</c:v>
                </c:pt>
                <c:pt idx="10">
                  <c:v>2.8350639343261719</c:v>
                </c:pt>
                <c:pt idx="11">
                  <c:v>2.8350639343261719</c:v>
                </c:pt>
                <c:pt idx="12">
                  <c:v>2.8350639343261719</c:v>
                </c:pt>
                <c:pt idx="13">
                  <c:v>2.8350639343261719</c:v>
                </c:pt>
                <c:pt idx="14">
                  <c:v>2.8350639343261719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Sheet3!$W$24</c15:sqref>
                  <c15:spPr xmlns:c15="http://schemas.microsoft.com/office/drawing/2012/chart">
                    <a:solidFill>
                      <a:schemeClr val="tx1">
                        <a:lumMod val="95000"/>
                        <a:lumOff val="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Sheet3!$X$24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20"/>
          <c:order val="20"/>
          <c:spPr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Sheet3!$G$25:$AB$25</c15:sqref>
                  </c15:fullRef>
                </c:ext>
              </c:extLst>
              <c:f>Sheet3!$G$25:$U$25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Sheet3!$X$25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21"/>
          <c:order val="21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dPt>
            <c:idx val="9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Sheet3!$G$26:$AB$26</c15:sqref>
                  </c15:fullRef>
                </c:ext>
              </c:extLst>
              <c:f>Sheet3!$G$26:$U$26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2.0881195068359375</c:v>
                </c:pt>
                <c:pt idx="10">
                  <c:v>2.0881195068359375</c:v>
                </c:pt>
                <c:pt idx="11">
                  <c:v>2.0881195068359375</c:v>
                </c:pt>
                <c:pt idx="12">
                  <c:v>2.0881195068359375</c:v>
                </c:pt>
                <c:pt idx="13">
                  <c:v>2.0881195068359375</c:v>
                </c:pt>
                <c:pt idx="14">
                  <c:v>2.0881195068359375</c:v>
                </c:pt>
              </c:numCache>
            </c:numRef>
          </c:val>
        </c:ser>
        <c:ser>
          <c:idx val="22"/>
          <c:order val="22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Sheet3!$G$27:$AB$27</c15:sqref>
                  </c15:fullRef>
                </c:ext>
              </c:extLst>
              <c:f>Sheet3!$G$27:$U$27</c:f>
              <c:numCache>
                <c:formatCode>General</c:formatCode>
                <c:ptCount val="15"/>
                <c:pt idx="0">
                  <c:v>3.0301399999999998</c:v>
                </c:pt>
                <c:pt idx="1">
                  <c:v>3.0301399999999998</c:v>
                </c:pt>
                <c:pt idx="2">
                  <c:v>3.0301399999999998</c:v>
                </c:pt>
                <c:pt idx="3">
                  <c:v>3.0301399999999998</c:v>
                </c:pt>
                <c:pt idx="4">
                  <c:v>3.0301399999999998</c:v>
                </c:pt>
                <c:pt idx="5">
                  <c:v>3.0301399999999998</c:v>
                </c:pt>
                <c:pt idx="6">
                  <c:v>3.0301399999999998</c:v>
                </c:pt>
                <c:pt idx="7">
                  <c:v>3.0301399999999998</c:v>
                </c:pt>
                <c:pt idx="8">
                  <c:v>3.0301399999999998</c:v>
                </c:pt>
                <c:pt idx="9">
                  <c:v>3.0301399999999998</c:v>
                </c:pt>
                <c:pt idx="10">
                  <c:v>3.0301399999999998</c:v>
                </c:pt>
                <c:pt idx="11">
                  <c:v>3.0301399999999998</c:v>
                </c:pt>
                <c:pt idx="12">
                  <c:v>3.0301399999999998</c:v>
                </c:pt>
                <c:pt idx="13">
                  <c:v>3.0301399999999998</c:v>
                </c:pt>
                <c:pt idx="14">
                  <c:v>3.0301399999999998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Sheet3!$V$27</c15:sqref>
                  <c15:spPr xmlns:c15="http://schemas.microsoft.com/office/drawing/2012/chart">
                    <a:solidFill>
                      <a:schemeClr val="tx1">
                        <a:lumMod val="95000"/>
                        <a:lumOff val="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  <c15:categoryFilterException>
                  <c15:sqref>Sheet3!$W$27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23"/>
          <c:order val="23"/>
          <c:spPr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Sheet3!$G$28:$AB$28</c15:sqref>
                  </c15:fullRef>
                </c:ext>
              </c:extLst>
              <c:f>Sheet3!$G$28:$U$28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Sheet3!$W$28</c15:sqref>
                  <c15:spPr xmlns:c15="http://schemas.microsoft.com/office/drawing/2012/chart"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ser>
          <c:idx val="24"/>
          <c:order val="24"/>
          <c:spPr>
            <a:solidFill>
              <a:schemeClr val="bg2"/>
            </a:solidFill>
            <a:ln w="19050"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Sheet3!$G$29:$AB$29</c15:sqref>
                  </c15:fullRef>
                </c:ext>
              </c:extLst>
              <c:f>Sheet3!$G$29:$U$29</c:f>
              <c:numCache>
                <c:formatCode>General</c:formatCode>
                <c:ptCount val="15"/>
                <c:pt idx="0">
                  <c:v>2.21706</c:v>
                </c:pt>
                <c:pt idx="1">
                  <c:v>2.21706</c:v>
                </c:pt>
                <c:pt idx="2">
                  <c:v>2.21706</c:v>
                </c:pt>
                <c:pt idx="3">
                  <c:v>2.21706</c:v>
                </c:pt>
                <c:pt idx="4">
                  <c:v>2.21706</c:v>
                </c:pt>
                <c:pt idx="5">
                  <c:v>2.21706</c:v>
                </c:pt>
                <c:pt idx="6">
                  <c:v>2.21706</c:v>
                </c:pt>
                <c:pt idx="7">
                  <c:v>2.21706</c:v>
                </c:pt>
                <c:pt idx="8">
                  <c:v>2.21706</c:v>
                </c:pt>
                <c:pt idx="9">
                  <c:v>2.21706</c:v>
                </c:pt>
                <c:pt idx="10">
                  <c:v>2.21706</c:v>
                </c:pt>
                <c:pt idx="11">
                  <c:v>2.21706</c:v>
                </c:pt>
                <c:pt idx="12">
                  <c:v>2.21706</c:v>
                </c:pt>
                <c:pt idx="13">
                  <c:v>2.21706</c:v>
                </c:pt>
                <c:pt idx="14">
                  <c:v>2.21706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100"/>
        <c:axId val="321835792"/>
        <c:axId val="321836352"/>
      </c:barChart>
      <c:catAx>
        <c:axId val="32183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Iteration count</a:t>
                </a:r>
              </a:p>
            </c:rich>
          </c:tx>
          <c:layout>
            <c:manualLayout>
              <c:xMode val="edge"/>
              <c:yMode val="edge"/>
              <c:x val="0.45866376631531303"/>
              <c:y val="0.852319335083114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321836352"/>
        <c:crosses val="autoZero"/>
        <c:auto val="1"/>
        <c:lblAlgn val="ctr"/>
        <c:lblOffset val="100"/>
        <c:noMultiLvlLbl val="0"/>
      </c:catAx>
      <c:valAx>
        <c:axId val="321836352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Split size (GB)</a:t>
                </a:r>
              </a:p>
            </c:rich>
          </c:tx>
          <c:layout>
            <c:manualLayout>
              <c:xMode val="edge"/>
              <c:yMode val="edge"/>
              <c:x val="7.0922375204566998E-3"/>
              <c:y val="0.208571522309710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1835792"/>
        <c:crosses val="autoZero"/>
        <c:crossBetween val="between"/>
        <c:majorUnit val="10"/>
      </c:valAx>
      <c:spPr>
        <a:ln w="28575"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400">
          <a:latin typeface="+mn-l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54611683598201"/>
          <c:y val="0.22056438959564201"/>
          <c:w val="0.80051100612151105"/>
          <c:h val="0.44685442598982"/>
        </c:manualLayout>
      </c:layout>
      <c:barChart>
        <c:barDir val="bar"/>
        <c:grouping val="stacked"/>
        <c:varyColors val="0"/>
        <c:ser>
          <c:idx val="0"/>
          <c:order val="0"/>
          <c:tx>
            <c:v>Transfer</c:v>
          </c:tx>
          <c:spPr>
            <a:solidFill>
              <a:srgbClr val="4BACC6"/>
            </a:solidFill>
            <a:ln>
              <a:solidFill>
                <a:schemeClr val="accent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Sheet11!$W$1:$W$25</c:f>
                <c:numCache>
                  <c:formatCode>General</c:formatCode>
                  <c:ptCount val="25"/>
                  <c:pt idx="0">
                    <c:v>1.944660473713778</c:v>
                  </c:pt>
                  <c:pt idx="1">
                    <c:v>1.2065347290770949</c:v>
                  </c:pt>
                  <c:pt idx="2">
                    <c:v>2.8172638529757821</c:v>
                  </c:pt>
                  <c:pt idx="3">
                    <c:v>1.5070056034696391</c:v>
                  </c:pt>
                  <c:pt idx="4">
                    <c:v>2.0855826472223669</c:v>
                  </c:pt>
                  <c:pt idx="5">
                    <c:v>1.4719868585447331</c:v>
                  </c:pt>
                  <c:pt idx="6">
                    <c:v>1.663396291393672</c:v>
                  </c:pt>
                  <c:pt idx="7">
                    <c:v>1.1833735465259001</c:v>
                  </c:pt>
                  <c:pt idx="8">
                    <c:v>4.8429291504391063</c:v>
                  </c:pt>
                  <c:pt idx="9">
                    <c:v>1.886923281200324</c:v>
                  </c:pt>
                  <c:pt idx="10">
                    <c:v>5.6147845214417798</c:v>
                  </c:pt>
                  <c:pt idx="11">
                    <c:v>1.0702333021297989</c:v>
                  </c:pt>
                  <c:pt idx="12">
                    <c:v>3.1237468776383861</c:v>
                  </c:pt>
                  <c:pt idx="13">
                    <c:v>4.8384346744340174</c:v>
                  </c:pt>
                  <c:pt idx="14">
                    <c:v>4.6649822849755598</c:v>
                  </c:pt>
                  <c:pt idx="15">
                    <c:v>5.8824557904452792</c:v>
                  </c:pt>
                  <c:pt idx="16">
                    <c:v>4.2933864159503123</c:v>
                  </c:pt>
                  <c:pt idx="17">
                    <c:v>5.3424454915559894</c:v>
                  </c:pt>
                  <c:pt idx="18">
                    <c:v>1.3376109080588521</c:v>
                  </c:pt>
                  <c:pt idx="19">
                    <c:v>1.081968189726596</c:v>
                  </c:pt>
                  <c:pt idx="20">
                    <c:v>1.0647943231522621</c:v>
                  </c:pt>
                  <c:pt idx="21">
                    <c:v>0.955188592328018</c:v>
                  </c:pt>
                  <c:pt idx="22">
                    <c:v>1.652955904500246</c:v>
                  </c:pt>
                  <c:pt idx="23">
                    <c:v>1.938148652868837</c:v>
                  </c:pt>
                  <c:pt idx="24">
                    <c:v>0.59478607005864104</c:v>
                  </c:pt>
                </c:numCache>
              </c:numRef>
            </c:plus>
            <c:minus>
              <c:numRef>
                <c:f>Sheet11!$W$1:$W$25</c:f>
                <c:numCache>
                  <c:formatCode>General</c:formatCode>
                  <c:ptCount val="25"/>
                  <c:pt idx="0">
                    <c:v>1.944660473713778</c:v>
                  </c:pt>
                  <c:pt idx="1">
                    <c:v>1.2065347290770949</c:v>
                  </c:pt>
                  <c:pt idx="2">
                    <c:v>2.8172638529757821</c:v>
                  </c:pt>
                  <c:pt idx="3">
                    <c:v>1.5070056034696391</c:v>
                  </c:pt>
                  <c:pt idx="4">
                    <c:v>2.0855826472223669</c:v>
                  </c:pt>
                  <c:pt idx="5">
                    <c:v>1.4719868585447331</c:v>
                  </c:pt>
                  <c:pt idx="6">
                    <c:v>1.663396291393672</c:v>
                  </c:pt>
                  <c:pt idx="7">
                    <c:v>1.1833735465259001</c:v>
                  </c:pt>
                  <c:pt idx="8">
                    <c:v>4.8429291504391063</c:v>
                  </c:pt>
                  <c:pt idx="9">
                    <c:v>1.886923281200324</c:v>
                  </c:pt>
                  <c:pt idx="10">
                    <c:v>5.6147845214417798</c:v>
                  </c:pt>
                  <c:pt idx="11">
                    <c:v>1.0702333021297989</c:v>
                  </c:pt>
                  <c:pt idx="12">
                    <c:v>3.1237468776383861</c:v>
                  </c:pt>
                  <c:pt idx="13">
                    <c:v>4.8384346744340174</c:v>
                  </c:pt>
                  <c:pt idx="14">
                    <c:v>4.6649822849755598</c:v>
                  </c:pt>
                  <c:pt idx="15">
                    <c:v>5.8824557904452792</c:v>
                  </c:pt>
                  <c:pt idx="16">
                    <c:v>4.2933864159503123</c:v>
                  </c:pt>
                  <c:pt idx="17">
                    <c:v>5.3424454915559894</c:v>
                  </c:pt>
                  <c:pt idx="18">
                    <c:v>1.3376109080588521</c:v>
                  </c:pt>
                  <c:pt idx="19">
                    <c:v>1.081968189726596</c:v>
                  </c:pt>
                  <c:pt idx="20">
                    <c:v>1.0647943231522621</c:v>
                  </c:pt>
                  <c:pt idx="21">
                    <c:v>0.955188592328018</c:v>
                  </c:pt>
                  <c:pt idx="22">
                    <c:v>1.652955904500246</c:v>
                  </c:pt>
                  <c:pt idx="23">
                    <c:v>1.938148652868837</c:v>
                  </c:pt>
                  <c:pt idx="24">
                    <c:v>0.59478607005864104</c:v>
                  </c:pt>
                </c:numCache>
              </c:numRef>
            </c:minus>
            <c:spPr>
              <a:solidFill>
                <a:schemeClr val="tx1"/>
              </a:solidFill>
              <a:ln w="2857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val>
            <c:numRef>
              <c:f>Sheet11!$V$1:$V$25</c:f>
              <c:numCache>
                <c:formatCode>General</c:formatCode>
                <c:ptCount val="25"/>
                <c:pt idx="0">
                  <c:v>62.518526315789472</c:v>
                </c:pt>
                <c:pt idx="1">
                  <c:v>64.028210526315803</c:v>
                </c:pt>
                <c:pt idx="2">
                  <c:v>60.971105263157902</c:v>
                </c:pt>
                <c:pt idx="3">
                  <c:v>62.84484210526314</c:v>
                </c:pt>
                <c:pt idx="4">
                  <c:v>63.643842105263147</c:v>
                </c:pt>
                <c:pt idx="5">
                  <c:v>62.029105263157902</c:v>
                </c:pt>
                <c:pt idx="6">
                  <c:v>61.575631578947373</c:v>
                </c:pt>
                <c:pt idx="7">
                  <c:v>62.597368421052622</c:v>
                </c:pt>
                <c:pt idx="8">
                  <c:v>64.917315789473705</c:v>
                </c:pt>
                <c:pt idx="9">
                  <c:v>62.026368421052616</c:v>
                </c:pt>
                <c:pt idx="10">
                  <c:v>63.226631578947362</c:v>
                </c:pt>
                <c:pt idx="11">
                  <c:v>60.472210526315799</c:v>
                </c:pt>
                <c:pt idx="12">
                  <c:v>62.186210526315811</c:v>
                </c:pt>
                <c:pt idx="13">
                  <c:v>63.751947368421057</c:v>
                </c:pt>
                <c:pt idx="14">
                  <c:v>62.565789473684191</c:v>
                </c:pt>
                <c:pt idx="15">
                  <c:v>65.335368421052621</c:v>
                </c:pt>
                <c:pt idx="16">
                  <c:v>63.514684210526319</c:v>
                </c:pt>
                <c:pt idx="17">
                  <c:v>63.505263157894753</c:v>
                </c:pt>
                <c:pt idx="18">
                  <c:v>58.327789473684177</c:v>
                </c:pt>
                <c:pt idx="19">
                  <c:v>57.748157894736842</c:v>
                </c:pt>
                <c:pt idx="20">
                  <c:v>57.010736842105281</c:v>
                </c:pt>
                <c:pt idx="21">
                  <c:v>56.513684210526307</c:v>
                </c:pt>
                <c:pt idx="22">
                  <c:v>56.567000000000007</c:v>
                </c:pt>
                <c:pt idx="23">
                  <c:v>56.309789473684191</c:v>
                </c:pt>
                <c:pt idx="24">
                  <c:v>55.209578947368421</c:v>
                </c:pt>
              </c:numCache>
            </c:numRef>
          </c:val>
        </c:ser>
        <c:ser>
          <c:idx val="1"/>
          <c:order val="1"/>
          <c:tx>
            <c:v>Compute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Sheet11!$W$30:$W$54</c:f>
                <c:numCache>
                  <c:formatCode>General</c:formatCode>
                  <c:ptCount val="25"/>
                  <c:pt idx="0">
                    <c:v>2.2551429925611171</c:v>
                  </c:pt>
                  <c:pt idx="1">
                    <c:v>2.225702110269137</c:v>
                  </c:pt>
                  <c:pt idx="2">
                    <c:v>1.7049996856239791</c:v>
                  </c:pt>
                  <c:pt idx="3">
                    <c:v>1.6220963318173609</c:v>
                  </c:pt>
                  <c:pt idx="4">
                    <c:v>8.8277697958129977</c:v>
                  </c:pt>
                  <c:pt idx="5">
                    <c:v>1.29444547641556</c:v>
                  </c:pt>
                  <c:pt idx="6">
                    <c:v>1.2506101668680321</c:v>
                  </c:pt>
                  <c:pt idx="7">
                    <c:v>1.2834304446954541</c:v>
                  </c:pt>
                  <c:pt idx="8">
                    <c:v>1.447095216320244</c:v>
                  </c:pt>
                  <c:pt idx="9">
                    <c:v>1.2349411685382861</c:v>
                  </c:pt>
                  <c:pt idx="10">
                    <c:v>1.333138610204001</c:v>
                  </c:pt>
                  <c:pt idx="11">
                    <c:v>1.509825726033208</c:v>
                  </c:pt>
                  <c:pt idx="12">
                    <c:v>0.79382112807577798</c:v>
                  </c:pt>
                  <c:pt idx="13">
                    <c:v>1.0226187880122051</c:v>
                  </c:pt>
                  <c:pt idx="14">
                    <c:v>1.018176314942663</c:v>
                  </c:pt>
                  <c:pt idx="15">
                    <c:v>0.43277160622884497</c:v>
                  </c:pt>
                  <c:pt idx="16">
                    <c:v>0.53170005394810804</c:v>
                  </c:pt>
                  <c:pt idx="17">
                    <c:v>0.87311476686738199</c:v>
                  </c:pt>
                  <c:pt idx="18">
                    <c:v>0.65184332702858205</c:v>
                  </c:pt>
                  <c:pt idx="19">
                    <c:v>0.61021713586934501</c:v>
                  </c:pt>
                  <c:pt idx="20">
                    <c:v>0.64350970221287696</c:v>
                  </c:pt>
                  <c:pt idx="21">
                    <c:v>0.83540333118905996</c:v>
                  </c:pt>
                  <c:pt idx="22">
                    <c:v>0.42378349278076299</c:v>
                  </c:pt>
                  <c:pt idx="23">
                    <c:v>0.61468613255160298</c:v>
                  </c:pt>
                  <c:pt idx="24">
                    <c:v>1.0026426853922881</c:v>
                  </c:pt>
                </c:numCache>
              </c:numRef>
            </c:plus>
            <c:minus>
              <c:numRef>
                <c:f>Sheet11!$W$30:$W$54</c:f>
                <c:numCache>
                  <c:formatCode>General</c:formatCode>
                  <c:ptCount val="25"/>
                  <c:pt idx="0">
                    <c:v>2.2551429925611171</c:v>
                  </c:pt>
                  <c:pt idx="1">
                    <c:v>2.225702110269137</c:v>
                  </c:pt>
                  <c:pt idx="2">
                    <c:v>1.7049996856239791</c:v>
                  </c:pt>
                  <c:pt idx="3">
                    <c:v>1.6220963318173609</c:v>
                  </c:pt>
                  <c:pt idx="4">
                    <c:v>8.8277697958129977</c:v>
                  </c:pt>
                  <c:pt idx="5">
                    <c:v>1.29444547641556</c:v>
                  </c:pt>
                  <c:pt idx="6">
                    <c:v>1.2506101668680321</c:v>
                  </c:pt>
                  <c:pt idx="7">
                    <c:v>1.2834304446954541</c:v>
                  </c:pt>
                  <c:pt idx="8">
                    <c:v>1.447095216320244</c:v>
                  </c:pt>
                  <c:pt idx="9">
                    <c:v>1.2349411685382861</c:v>
                  </c:pt>
                  <c:pt idx="10">
                    <c:v>1.333138610204001</c:v>
                  </c:pt>
                  <c:pt idx="11">
                    <c:v>1.509825726033208</c:v>
                  </c:pt>
                  <c:pt idx="12">
                    <c:v>0.79382112807577798</c:v>
                  </c:pt>
                  <c:pt idx="13">
                    <c:v>1.0226187880122051</c:v>
                  </c:pt>
                  <c:pt idx="14">
                    <c:v>1.018176314942663</c:v>
                  </c:pt>
                  <c:pt idx="15">
                    <c:v>0.43277160622884497</c:v>
                  </c:pt>
                  <c:pt idx="16">
                    <c:v>0.53170005394810804</c:v>
                  </c:pt>
                  <c:pt idx="17">
                    <c:v>0.87311476686738199</c:v>
                  </c:pt>
                  <c:pt idx="18">
                    <c:v>0.65184332702858205</c:v>
                  </c:pt>
                  <c:pt idx="19">
                    <c:v>0.61021713586934501</c:v>
                  </c:pt>
                  <c:pt idx="20">
                    <c:v>0.64350970221287696</c:v>
                  </c:pt>
                  <c:pt idx="21">
                    <c:v>0.83540333118905996</c:v>
                  </c:pt>
                  <c:pt idx="22">
                    <c:v>0.42378349278076299</c:v>
                  </c:pt>
                  <c:pt idx="23">
                    <c:v>0.61468613255160298</c:v>
                  </c:pt>
                  <c:pt idx="24">
                    <c:v>1.0026426853922881</c:v>
                  </c:pt>
                </c:numCache>
              </c:numRef>
            </c:minus>
            <c:spPr>
              <a:solidFill>
                <a:schemeClr val="tx1"/>
              </a:solidFill>
              <a:ln w="2857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val>
            <c:numRef>
              <c:f>Sheet11!$V$30:$V$54</c:f>
              <c:numCache>
                <c:formatCode>General</c:formatCode>
                <c:ptCount val="25"/>
                <c:pt idx="0">
                  <c:v>25.132368421052639</c:v>
                </c:pt>
                <c:pt idx="1">
                  <c:v>17.775894736842101</c:v>
                </c:pt>
                <c:pt idx="2">
                  <c:v>15.63942105263158</c:v>
                </c:pt>
                <c:pt idx="3">
                  <c:v>13.91226315789473</c:v>
                </c:pt>
                <c:pt idx="4">
                  <c:v>82.158105263157879</c:v>
                </c:pt>
                <c:pt idx="5">
                  <c:v>10.73552631578948</c:v>
                </c:pt>
                <c:pt idx="6">
                  <c:v>11.148999999999999</c:v>
                </c:pt>
                <c:pt idx="7">
                  <c:v>10.97936842105263</c:v>
                </c:pt>
                <c:pt idx="8">
                  <c:v>9.1725263157894759</c:v>
                </c:pt>
                <c:pt idx="9">
                  <c:v>9.0163157894736834</c:v>
                </c:pt>
                <c:pt idx="10">
                  <c:v>9.3558421052631573</c:v>
                </c:pt>
                <c:pt idx="11">
                  <c:v>8.9095263157894742</c:v>
                </c:pt>
                <c:pt idx="12">
                  <c:v>7.9612631578947397</c:v>
                </c:pt>
                <c:pt idx="13">
                  <c:v>8.5771578947368425</c:v>
                </c:pt>
                <c:pt idx="14">
                  <c:v>8.6007894736842108</c:v>
                </c:pt>
                <c:pt idx="15">
                  <c:v>8.109</c:v>
                </c:pt>
                <c:pt idx="16">
                  <c:v>8.4550000000000001</c:v>
                </c:pt>
                <c:pt idx="17">
                  <c:v>9.0211578947368416</c:v>
                </c:pt>
                <c:pt idx="18">
                  <c:v>8.1985263157894757</c:v>
                </c:pt>
                <c:pt idx="19">
                  <c:v>7.8983157894736831</c:v>
                </c:pt>
                <c:pt idx="20">
                  <c:v>8.0840000000000014</c:v>
                </c:pt>
                <c:pt idx="21">
                  <c:v>7.9488947368421039</c:v>
                </c:pt>
                <c:pt idx="22">
                  <c:v>7.7398421052631603</c:v>
                </c:pt>
                <c:pt idx="23">
                  <c:v>7.8688947368421021</c:v>
                </c:pt>
                <c:pt idx="24">
                  <c:v>7.7964736842105271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"/>
        <c:overlap val="100"/>
        <c:axId val="179805296"/>
        <c:axId val="179805856"/>
      </c:barChart>
      <c:catAx>
        <c:axId val="17980529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dirty="0"/>
                  <a:t>Workers</a:t>
                </a:r>
              </a:p>
            </c:rich>
          </c:tx>
          <c:layout>
            <c:manualLayout>
              <c:xMode val="edge"/>
              <c:yMode val="edge"/>
              <c:x val="8.6614850241284805E-2"/>
              <c:y val="0.27364608369850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crossAx val="179805856"/>
        <c:crosses val="autoZero"/>
        <c:auto val="1"/>
        <c:lblAlgn val="ctr"/>
        <c:lblOffset val="100"/>
        <c:noMultiLvlLbl val="0"/>
      </c:catAx>
      <c:valAx>
        <c:axId val="179805856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7980529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0068349287445401"/>
          <c:y val="4.9019626763789903E-3"/>
          <c:w val="0.456087915340744"/>
          <c:h val="0.161883650564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2000">
          <a:latin typeface="+mj-lt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109142607174"/>
          <c:y val="0.17876406521430299"/>
          <c:w val="0.73424820161368698"/>
          <c:h val="0.43846408818590499"/>
        </c:manualLayout>
      </c:layout>
      <c:barChart>
        <c:barDir val="bar"/>
        <c:grouping val="stacked"/>
        <c:varyColors val="0"/>
        <c:ser>
          <c:idx val="0"/>
          <c:order val="0"/>
          <c:tx>
            <c:v>Transfer</c:v>
          </c:tx>
          <c:spPr>
            <a:solidFill>
              <a:schemeClr val="accent5"/>
            </a:solidFill>
            <a:ln>
              <a:solidFill>
                <a:schemeClr val="accent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Sheet10!$W$2:$W$26</c:f>
                <c:numCache>
                  <c:formatCode>General</c:formatCode>
                  <c:ptCount val="25"/>
                  <c:pt idx="0">
                    <c:v>2.0680554116356671</c:v>
                  </c:pt>
                  <c:pt idx="1">
                    <c:v>2.6102597433929522</c:v>
                  </c:pt>
                  <c:pt idx="2">
                    <c:v>1.8729332557807341</c:v>
                  </c:pt>
                  <c:pt idx="3">
                    <c:v>2.1533120118781239</c:v>
                  </c:pt>
                  <c:pt idx="4">
                    <c:v>2.9465223550687112</c:v>
                  </c:pt>
                  <c:pt idx="5">
                    <c:v>2.0725542419614928</c:v>
                  </c:pt>
                  <c:pt idx="6">
                    <c:v>1.581672639312617</c:v>
                  </c:pt>
                  <c:pt idx="7">
                    <c:v>1.6257423328941121</c:v>
                  </c:pt>
                  <c:pt idx="8">
                    <c:v>5.0633855354231514</c:v>
                  </c:pt>
                  <c:pt idx="9">
                    <c:v>6.1513898035513463</c:v>
                  </c:pt>
                  <c:pt idx="10">
                    <c:v>1.8490790685262899</c:v>
                  </c:pt>
                  <c:pt idx="11">
                    <c:v>3.3002057352136149</c:v>
                  </c:pt>
                  <c:pt idx="12">
                    <c:v>5.7545693264538906</c:v>
                  </c:pt>
                  <c:pt idx="13">
                    <c:v>2.2247890547083662</c:v>
                  </c:pt>
                  <c:pt idx="14">
                    <c:v>4.8375727264462398</c:v>
                  </c:pt>
                  <c:pt idx="15">
                    <c:v>5.1698041621315056</c:v>
                  </c:pt>
                  <c:pt idx="16">
                    <c:v>4.3702078628530874</c:v>
                  </c:pt>
                  <c:pt idx="17">
                    <c:v>5.7110855874568722</c:v>
                  </c:pt>
                  <c:pt idx="18">
                    <c:v>0.70097239544005896</c:v>
                  </c:pt>
                  <c:pt idx="19">
                    <c:v>0.80691556296912104</c:v>
                  </c:pt>
                  <c:pt idx="20">
                    <c:v>3.8405293148578572</c:v>
                  </c:pt>
                  <c:pt idx="21">
                    <c:v>1.0012652107012729</c:v>
                  </c:pt>
                  <c:pt idx="22">
                    <c:v>0.78761555367311797</c:v>
                  </c:pt>
                  <c:pt idx="23">
                    <c:v>1.079621586521454</c:v>
                  </c:pt>
                  <c:pt idx="24">
                    <c:v>1.025042713791456</c:v>
                  </c:pt>
                </c:numCache>
              </c:numRef>
            </c:plus>
            <c:minus>
              <c:numRef>
                <c:f>Sheet10!$W$2:$W$26</c:f>
                <c:numCache>
                  <c:formatCode>General</c:formatCode>
                  <c:ptCount val="25"/>
                  <c:pt idx="0">
                    <c:v>2.0680554116356671</c:v>
                  </c:pt>
                  <c:pt idx="1">
                    <c:v>2.6102597433929522</c:v>
                  </c:pt>
                  <c:pt idx="2">
                    <c:v>1.8729332557807341</c:v>
                  </c:pt>
                  <c:pt idx="3">
                    <c:v>2.1533120118781239</c:v>
                  </c:pt>
                  <c:pt idx="4">
                    <c:v>2.9465223550687112</c:v>
                  </c:pt>
                  <c:pt idx="5">
                    <c:v>2.0725542419614928</c:v>
                  </c:pt>
                  <c:pt idx="6">
                    <c:v>1.581672639312617</c:v>
                  </c:pt>
                  <c:pt idx="7">
                    <c:v>1.6257423328941121</c:v>
                  </c:pt>
                  <c:pt idx="8">
                    <c:v>5.0633855354231514</c:v>
                  </c:pt>
                  <c:pt idx="9">
                    <c:v>6.1513898035513463</c:v>
                  </c:pt>
                  <c:pt idx="10">
                    <c:v>1.8490790685262899</c:v>
                  </c:pt>
                  <c:pt idx="11">
                    <c:v>3.3002057352136149</c:v>
                  </c:pt>
                  <c:pt idx="12">
                    <c:v>5.7545693264538906</c:v>
                  </c:pt>
                  <c:pt idx="13">
                    <c:v>2.2247890547083662</c:v>
                  </c:pt>
                  <c:pt idx="14">
                    <c:v>4.8375727264462398</c:v>
                  </c:pt>
                  <c:pt idx="15">
                    <c:v>5.1698041621315056</c:v>
                  </c:pt>
                  <c:pt idx="16">
                    <c:v>4.3702078628530874</c:v>
                  </c:pt>
                  <c:pt idx="17">
                    <c:v>5.7110855874568722</c:v>
                  </c:pt>
                  <c:pt idx="18">
                    <c:v>0.70097239544005896</c:v>
                  </c:pt>
                  <c:pt idx="19">
                    <c:v>0.80691556296912104</c:v>
                  </c:pt>
                  <c:pt idx="20">
                    <c:v>3.8405293148578572</c:v>
                  </c:pt>
                  <c:pt idx="21">
                    <c:v>1.0012652107012729</c:v>
                  </c:pt>
                  <c:pt idx="22">
                    <c:v>0.78761555367311797</c:v>
                  </c:pt>
                  <c:pt idx="23">
                    <c:v>1.079621586521454</c:v>
                  </c:pt>
                  <c:pt idx="24">
                    <c:v>1.025042713791456</c:v>
                  </c:pt>
                </c:numCache>
              </c:numRef>
            </c:minus>
            <c:spPr>
              <a:ln w="19050"/>
            </c:spPr>
          </c:errBars>
          <c:val>
            <c:numRef>
              <c:f>Sheet10!$V$2:$V$26</c:f>
              <c:numCache>
                <c:formatCode>General</c:formatCode>
                <c:ptCount val="25"/>
                <c:pt idx="0">
                  <c:v>63.229842105263153</c:v>
                </c:pt>
                <c:pt idx="1">
                  <c:v>63.761421052631547</c:v>
                </c:pt>
                <c:pt idx="2">
                  <c:v>62.489578947368429</c:v>
                </c:pt>
                <c:pt idx="3">
                  <c:v>62.804894736842087</c:v>
                </c:pt>
                <c:pt idx="4">
                  <c:v>62.445894736842106</c:v>
                </c:pt>
                <c:pt idx="5">
                  <c:v>62.450421052631562</c:v>
                </c:pt>
                <c:pt idx="6">
                  <c:v>61.955368421052619</c:v>
                </c:pt>
                <c:pt idx="7">
                  <c:v>62.346842105263143</c:v>
                </c:pt>
                <c:pt idx="8">
                  <c:v>65.467842105263173</c:v>
                </c:pt>
                <c:pt idx="9">
                  <c:v>63.604894736842098</c:v>
                </c:pt>
                <c:pt idx="10">
                  <c:v>61.85457894736841</c:v>
                </c:pt>
                <c:pt idx="11">
                  <c:v>62.033999999999999</c:v>
                </c:pt>
                <c:pt idx="12">
                  <c:v>63.425157894736842</c:v>
                </c:pt>
                <c:pt idx="13">
                  <c:v>61.252368421052623</c:v>
                </c:pt>
                <c:pt idx="14">
                  <c:v>61.953894736842088</c:v>
                </c:pt>
                <c:pt idx="15">
                  <c:v>62.551631578947351</c:v>
                </c:pt>
                <c:pt idx="16">
                  <c:v>61.881842105263139</c:v>
                </c:pt>
                <c:pt idx="17">
                  <c:v>64.431210526315795</c:v>
                </c:pt>
                <c:pt idx="18">
                  <c:v>57.924263157894728</c:v>
                </c:pt>
                <c:pt idx="19">
                  <c:v>57.329105263157913</c:v>
                </c:pt>
                <c:pt idx="20">
                  <c:v>58.090947368421062</c:v>
                </c:pt>
                <c:pt idx="21">
                  <c:v>56.845631578947348</c:v>
                </c:pt>
                <c:pt idx="22">
                  <c:v>56.400052631578951</c:v>
                </c:pt>
                <c:pt idx="23">
                  <c:v>55.679421052631568</c:v>
                </c:pt>
                <c:pt idx="24">
                  <c:v>55.156526315789478</c:v>
                </c:pt>
              </c:numCache>
            </c:numRef>
          </c:val>
        </c:ser>
        <c:ser>
          <c:idx val="1"/>
          <c:order val="1"/>
          <c:tx>
            <c:v>Compute</c:v>
          </c:tx>
          <c:spPr>
            <a:solidFill>
              <a:schemeClr val="accent6"/>
            </a:solidFill>
            <a:ln>
              <a:noFill/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Sheet10!$W$29:$W$53</c:f>
                <c:numCache>
                  <c:formatCode>General</c:formatCode>
                  <c:ptCount val="25"/>
                  <c:pt idx="0">
                    <c:v>2.9209543122382371</c:v>
                  </c:pt>
                  <c:pt idx="1">
                    <c:v>1.7627602175246451</c:v>
                  </c:pt>
                  <c:pt idx="2">
                    <c:v>1.4246850650673779</c:v>
                  </c:pt>
                  <c:pt idx="3">
                    <c:v>1.468779237582494</c:v>
                  </c:pt>
                  <c:pt idx="4">
                    <c:v>8.6161056020195339</c:v>
                  </c:pt>
                  <c:pt idx="5">
                    <c:v>1.335338470585218</c:v>
                  </c:pt>
                  <c:pt idx="6">
                    <c:v>1.52858253097979</c:v>
                  </c:pt>
                  <c:pt idx="7">
                    <c:v>1.553755145649282</c:v>
                  </c:pt>
                  <c:pt idx="8">
                    <c:v>1.448583459377182</c:v>
                  </c:pt>
                  <c:pt idx="9">
                    <c:v>1.3745343809970429</c:v>
                  </c:pt>
                  <c:pt idx="10">
                    <c:v>1.0530108737695989</c:v>
                  </c:pt>
                  <c:pt idx="11">
                    <c:v>1.023477562689916</c:v>
                  </c:pt>
                  <c:pt idx="12">
                    <c:v>1.10230950452553</c:v>
                  </c:pt>
                  <c:pt idx="13">
                    <c:v>1.1006805298581921</c:v>
                  </c:pt>
                  <c:pt idx="14">
                    <c:v>0.91216633257457802</c:v>
                  </c:pt>
                  <c:pt idx="15">
                    <c:v>0.88813863370924595</c:v>
                  </c:pt>
                  <c:pt idx="16">
                    <c:v>0.77762751267972396</c:v>
                  </c:pt>
                  <c:pt idx="17">
                    <c:v>0.87982445995346104</c:v>
                  </c:pt>
                  <c:pt idx="18">
                    <c:v>0.83463475847545698</c:v>
                  </c:pt>
                  <c:pt idx="19">
                    <c:v>0.75070427136595597</c:v>
                  </c:pt>
                  <c:pt idx="20">
                    <c:v>0.91729025846922796</c:v>
                  </c:pt>
                  <c:pt idx="21">
                    <c:v>0.90615390693145803</c:v>
                  </c:pt>
                  <c:pt idx="22">
                    <c:v>0.91298808674450604</c:v>
                  </c:pt>
                  <c:pt idx="23">
                    <c:v>0.93738450590532996</c:v>
                  </c:pt>
                  <c:pt idx="24">
                    <c:v>0.900318457047111</c:v>
                  </c:pt>
                </c:numCache>
              </c:numRef>
            </c:plus>
            <c:minus>
              <c:numRef>
                <c:f>Sheet10!$W$29:$W$53</c:f>
                <c:numCache>
                  <c:formatCode>General</c:formatCode>
                  <c:ptCount val="25"/>
                  <c:pt idx="0">
                    <c:v>2.9209543122382371</c:v>
                  </c:pt>
                  <c:pt idx="1">
                    <c:v>1.7627602175246451</c:v>
                  </c:pt>
                  <c:pt idx="2">
                    <c:v>1.4246850650673779</c:v>
                  </c:pt>
                  <c:pt idx="3">
                    <c:v>1.468779237582494</c:v>
                  </c:pt>
                  <c:pt idx="4">
                    <c:v>8.6161056020195339</c:v>
                  </c:pt>
                  <c:pt idx="5">
                    <c:v>1.335338470585218</c:v>
                  </c:pt>
                  <c:pt idx="6">
                    <c:v>1.52858253097979</c:v>
                  </c:pt>
                  <c:pt idx="7">
                    <c:v>1.553755145649282</c:v>
                  </c:pt>
                  <c:pt idx="8">
                    <c:v>1.448583459377182</c:v>
                  </c:pt>
                  <c:pt idx="9">
                    <c:v>1.3745343809970429</c:v>
                  </c:pt>
                  <c:pt idx="10">
                    <c:v>1.0530108737695989</c:v>
                  </c:pt>
                  <c:pt idx="11">
                    <c:v>1.023477562689916</c:v>
                  </c:pt>
                  <c:pt idx="12">
                    <c:v>1.10230950452553</c:v>
                  </c:pt>
                  <c:pt idx="13">
                    <c:v>1.1006805298581921</c:v>
                  </c:pt>
                  <c:pt idx="14">
                    <c:v>0.91216633257457802</c:v>
                  </c:pt>
                  <c:pt idx="15">
                    <c:v>0.88813863370924595</c:v>
                  </c:pt>
                  <c:pt idx="16">
                    <c:v>0.77762751267972396</c:v>
                  </c:pt>
                  <c:pt idx="17">
                    <c:v>0.87982445995346104</c:v>
                  </c:pt>
                  <c:pt idx="18">
                    <c:v>0.83463475847545698</c:v>
                  </c:pt>
                  <c:pt idx="19">
                    <c:v>0.75070427136595597</c:v>
                  </c:pt>
                  <c:pt idx="20">
                    <c:v>0.91729025846922796</c:v>
                  </c:pt>
                  <c:pt idx="21">
                    <c:v>0.90615390693145803</c:v>
                  </c:pt>
                  <c:pt idx="22">
                    <c:v>0.91298808674450604</c:v>
                  </c:pt>
                  <c:pt idx="23">
                    <c:v>0.93738450590532996</c:v>
                  </c:pt>
                  <c:pt idx="24">
                    <c:v>0.900318457047111</c:v>
                  </c:pt>
                </c:numCache>
              </c:numRef>
            </c:minus>
            <c:spPr>
              <a:ln w="19050"/>
            </c:spPr>
          </c:errBars>
          <c:val>
            <c:numRef>
              <c:f>Sheet10!$V$29:$V$53</c:f>
              <c:numCache>
                <c:formatCode>General</c:formatCode>
                <c:ptCount val="25"/>
                <c:pt idx="0">
                  <c:v>25.778894736842101</c:v>
                </c:pt>
                <c:pt idx="1">
                  <c:v>18.224684210526309</c:v>
                </c:pt>
                <c:pt idx="2">
                  <c:v>14.821210526315779</c:v>
                </c:pt>
                <c:pt idx="3">
                  <c:v>12.405157894736851</c:v>
                </c:pt>
                <c:pt idx="4">
                  <c:v>37.383789473684182</c:v>
                </c:pt>
                <c:pt idx="5">
                  <c:v>11.469894736842109</c:v>
                </c:pt>
                <c:pt idx="6">
                  <c:v>11.230157894736839</c:v>
                </c:pt>
                <c:pt idx="7">
                  <c:v>10.3</c:v>
                </c:pt>
                <c:pt idx="8">
                  <c:v>9.6565263157894723</c:v>
                </c:pt>
                <c:pt idx="9">
                  <c:v>9.3051578947368441</c:v>
                </c:pt>
                <c:pt idx="10">
                  <c:v>8.7906842105263188</c:v>
                </c:pt>
                <c:pt idx="11">
                  <c:v>8.9653157894736815</c:v>
                </c:pt>
                <c:pt idx="12">
                  <c:v>8.7675789473684187</c:v>
                </c:pt>
                <c:pt idx="13">
                  <c:v>8.3940526315789494</c:v>
                </c:pt>
                <c:pt idx="14">
                  <c:v>8.3059473684210534</c:v>
                </c:pt>
                <c:pt idx="15">
                  <c:v>8.1563684210526333</c:v>
                </c:pt>
                <c:pt idx="16">
                  <c:v>7.9013684210526343</c:v>
                </c:pt>
                <c:pt idx="17">
                  <c:v>8.0918421052631579</c:v>
                </c:pt>
                <c:pt idx="18">
                  <c:v>7.9873684210526337</c:v>
                </c:pt>
                <c:pt idx="19">
                  <c:v>7.7427894736842102</c:v>
                </c:pt>
                <c:pt idx="20">
                  <c:v>7.8000526315789473</c:v>
                </c:pt>
                <c:pt idx="21">
                  <c:v>7.754789473684208</c:v>
                </c:pt>
                <c:pt idx="22">
                  <c:v>7.4292631578947379</c:v>
                </c:pt>
                <c:pt idx="23">
                  <c:v>7.5091578947368411</c:v>
                </c:pt>
                <c:pt idx="24">
                  <c:v>7.5622105263157886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100"/>
        <c:axId val="179808656"/>
        <c:axId val="179809216"/>
      </c:barChart>
      <c:catAx>
        <c:axId val="179808656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Workers</a:t>
                </a:r>
              </a:p>
            </c:rich>
          </c:tx>
          <c:layout>
            <c:manualLayout>
              <c:xMode val="edge"/>
              <c:yMode val="edge"/>
              <c:x val="8.5659934869252496E-2"/>
              <c:y val="0.22821718847162201"/>
            </c:manualLayout>
          </c:layout>
          <c:overlay val="0"/>
        </c:title>
        <c:majorTickMark val="out"/>
        <c:minorTickMark val="none"/>
        <c:tickLblPos val="nextTo"/>
        <c:crossAx val="179809216"/>
        <c:crosses val="autoZero"/>
        <c:auto val="1"/>
        <c:lblAlgn val="ctr"/>
        <c:lblOffset val="100"/>
        <c:noMultiLvlLbl val="0"/>
      </c:catAx>
      <c:valAx>
        <c:axId val="179809216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9808656"/>
        <c:crosses val="autoZero"/>
        <c:crossBetween val="between"/>
        <c:majorUnit val="2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+mj-l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697355684211"/>
          <c:y val="0.12853352935909901"/>
          <c:w val="0.80792328349347398"/>
          <c:h val="0.665309151929779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Sheet8!$B$2</c:f>
              <c:strCache>
                <c:ptCount val="1"/>
                <c:pt idx="0">
                  <c:v>Load</c:v>
                </c:pt>
              </c:strCache>
            </c:strRef>
          </c:tx>
          <c:invertIfNegative val="0"/>
          <c:cat>
            <c:numRef>
              <c:f>Sheet8!$C$1:$H$1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</c:numCache>
            </c:numRef>
          </c:cat>
          <c:val>
            <c:numRef>
              <c:f>Sheet8!$C$2:$H$2</c:f>
              <c:numCache>
                <c:formatCode>General</c:formatCode>
                <c:ptCount val="6"/>
                <c:pt idx="0">
                  <c:v>29.245999999999999</c:v>
                </c:pt>
                <c:pt idx="1">
                  <c:v>22.422000000000001</c:v>
                </c:pt>
                <c:pt idx="2">
                  <c:v>20.274000000000001</c:v>
                </c:pt>
                <c:pt idx="3">
                  <c:v>22.498999999999999</c:v>
                </c:pt>
                <c:pt idx="4">
                  <c:v>19.736000000000001</c:v>
                </c:pt>
                <c:pt idx="5">
                  <c:v>16.681000000000001</c:v>
                </c:pt>
              </c:numCache>
            </c:numRef>
          </c:val>
        </c:ser>
        <c:ser>
          <c:idx val="1"/>
          <c:order val="1"/>
          <c:tx>
            <c:strRef>
              <c:f>Sheet8!$B$3</c:f>
              <c:strCache>
                <c:ptCount val="1"/>
                <c:pt idx="0">
                  <c:v>t(R)×R</c:v>
                </c:pt>
              </c:strCache>
            </c:strRef>
          </c:tx>
          <c:invertIfNegative val="0"/>
          <c:cat>
            <c:numRef>
              <c:f>Sheet8!$C$1:$H$1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</c:numCache>
            </c:numRef>
          </c:cat>
          <c:val>
            <c:numRef>
              <c:f>Sheet8!$C$3:$H$3</c:f>
              <c:numCache>
                <c:formatCode>General</c:formatCode>
                <c:ptCount val="6"/>
                <c:pt idx="0">
                  <c:v>113.027</c:v>
                </c:pt>
                <c:pt idx="1">
                  <c:v>56.829000000000008</c:v>
                </c:pt>
                <c:pt idx="2">
                  <c:v>39.840000000000003</c:v>
                </c:pt>
                <c:pt idx="3">
                  <c:v>29.895</c:v>
                </c:pt>
                <c:pt idx="4">
                  <c:v>24.288</c:v>
                </c:pt>
                <c:pt idx="5">
                  <c:v>20.987999999999989</c:v>
                </c:pt>
              </c:numCache>
            </c:numRef>
          </c:val>
        </c:ser>
        <c:ser>
          <c:idx val="2"/>
          <c:order val="2"/>
          <c:tx>
            <c:strRef>
              <c:f>Sheet8!$B$4</c:f>
              <c:strCache>
                <c:ptCount val="1"/>
                <c:pt idx="0">
                  <c:v>R×t(R)×R</c:v>
                </c:pt>
              </c:strCache>
            </c:strRef>
          </c:tx>
          <c:invertIfNegative val="0"/>
          <c:cat>
            <c:numRef>
              <c:f>Sheet8!$C$1:$H$1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24</c:v>
                </c:pt>
                <c:pt idx="3">
                  <c:v>32</c:v>
                </c:pt>
                <c:pt idx="4">
                  <c:v>40</c:v>
                </c:pt>
                <c:pt idx="5">
                  <c:v>48</c:v>
                </c:pt>
              </c:numCache>
            </c:numRef>
          </c:cat>
          <c:val>
            <c:numRef>
              <c:f>Sheet8!$C$4:$H$4</c:f>
              <c:numCache>
                <c:formatCode>General</c:formatCode>
                <c:ptCount val="6"/>
                <c:pt idx="0">
                  <c:v>612.83900000000006</c:v>
                </c:pt>
                <c:pt idx="1">
                  <c:v>301.73399999999992</c:v>
                </c:pt>
                <c:pt idx="2">
                  <c:v>195.98599999999999</c:v>
                </c:pt>
                <c:pt idx="3">
                  <c:v>181.84200000000001</c:v>
                </c:pt>
                <c:pt idx="4">
                  <c:v>158.70099999999999</c:v>
                </c:pt>
                <c:pt idx="5">
                  <c:v>117.63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294385984"/>
        <c:axId val="294402224"/>
      </c:barChart>
      <c:barChart>
        <c:barDir val="bar"/>
        <c:grouping val="stacked"/>
        <c:varyColors val="0"/>
        <c:ser>
          <c:idx val="3"/>
          <c:order val="3"/>
          <c:tx>
            <c:v>Total</c:v>
          </c:tx>
          <c:spPr>
            <a:noFill/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38841732197603002"/>
                  <c:y val="-6.06084466714388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29241934357373"/>
                  <c:y val="-6.060606060606059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712190782452301"/>
                  <c:y val="-3.03030303030302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53777885512516"/>
                  <c:y val="-3.03030303030302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462635115881489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121910181565426"/>
                  <c:y val="-2.777745689022550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Sheet8!$C$5:$H$5</c:f>
              <c:numCache>
                <c:formatCode>General</c:formatCode>
                <c:ptCount val="6"/>
                <c:pt idx="0">
                  <c:v>755.11200000000008</c:v>
                </c:pt>
                <c:pt idx="1">
                  <c:v>380.98500000000001</c:v>
                </c:pt>
                <c:pt idx="2">
                  <c:v>256.10000000000002</c:v>
                </c:pt>
                <c:pt idx="3">
                  <c:v>234.23599999999999</c:v>
                </c:pt>
                <c:pt idx="4">
                  <c:v>202.72499999999999</c:v>
                </c:pt>
                <c:pt idx="5">
                  <c:v>155.29900000000001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77583696"/>
        <c:axId val="177575296"/>
      </c:barChart>
      <c:catAx>
        <c:axId val="2943859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>
                    <a:effectLst/>
                  </a:rPr>
                  <a:t>Number of cores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9417309446490897E-2"/>
              <c:y val="0.27349105225483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94402224"/>
        <c:crosses val="autoZero"/>
        <c:auto val="1"/>
        <c:lblAlgn val="ctr"/>
        <c:lblOffset val="100"/>
        <c:noMultiLvlLbl val="0"/>
      </c:catAx>
      <c:valAx>
        <c:axId val="294402224"/>
        <c:scaling>
          <c:orientation val="minMax"/>
          <c:max val="9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(seconds)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94385984"/>
        <c:crosses val="autoZero"/>
        <c:crossBetween val="between"/>
      </c:valAx>
      <c:valAx>
        <c:axId val="1775752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77583696"/>
        <c:crosses val="max"/>
        <c:crossBetween val="between"/>
      </c:valAx>
      <c:catAx>
        <c:axId val="177583696"/>
        <c:scaling>
          <c:orientation val="minMax"/>
        </c:scaling>
        <c:delete val="1"/>
        <c:axPos val="l"/>
        <c:majorTickMark val="out"/>
        <c:minorTickMark val="none"/>
        <c:tickLblPos val="nextTo"/>
        <c:crossAx val="177575296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3"/>
        <c:delete val="1"/>
      </c:legendEntry>
      <c:layout/>
      <c:overlay val="0"/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70885058286599"/>
          <c:y val="7.5192315620233305E-2"/>
          <c:w val="0.68430233382989303"/>
          <c:h val="0.76565293867062401"/>
        </c:manualLayout>
      </c:layout>
      <c:scatterChart>
        <c:scatterStyle val="lineMarker"/>
        <c:varyColors val="0"/>
        <c:ser>
          <c:idx val="0"/>
          <c:order val="0"/>
          <c:tx>
            <c:v>Convergence Time</c:v>
          </c:tx>
          <c:spPr>
            <a:ln w="57150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 w="57150">
                <a:solidFill>
                  <a:schemeClr val="accent1"/>
                </a:solidFill>
              </a:ln>
            </c:spPr>
          </c:marker>
          <c:xVal>
            <c:numRef>
              <c:f>Sheet2!$L$1:$L$21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Sheet2!$N$1:$N$21</c:f>
              <c:numCache>
                <c:formatCode>General</c:formatCode>
                <c:ptCount val="21"/>
                <c:pt idx="0">
                  <c:v>7487.8575000000001</c:v>
                </c:pt>
                <c:pt idx="1">
                  <c:v>6948.842000000006</c:v>
                </c:pt>
                <c:pt idx="2">
                  <c:v>5725.8890000000029</c:v>
                </c:pt>
                <c:pt idx="3">
                  <c:v>5530.3969999999999</c:v>
                </c:pt>
                <c:pt idx="4">
                  <c:v>5062.9219999999959</c:v>
                </c:pt>
                <c:pt idx="5">
                  <c:v>5126.7710000000015</c:v>
                </c:pt>
                <c:pt idx="6">
                  <c:v>4600.162999999995</c:v>
                </c:pt>
                <c:pt idx="7">
                  <c:v>4839.5929999999917</c:v>
                </c:pt>
                <c:pt idx="8">
                  <c:v>4896.4490000000114</c:v>
                </c:pt>
                <c:pt idx="9">
                  <c:v>4812.072000000001</c:v>
                </c:pt>
                <c:pt idx="10">
                  <c:v>4940.5399999999954</c:v>
                </c:pt>
                <c:pt idx="11">
                  <c:v>5000.2900000000054</c:v>
                </c:pt>
                <c:pt idx="12">
                  <c:v>4769.3290000000034</c:v>
                </c:pt>
                <c:pt idx="13">
                  <c:v>4998.1800000000167</c:v>
                </c:pt>
                <c:pt idx="14">
                  <c:v>4847.2209999999877</c:v>
                </c:pt>
                <c:pt idx="15">
                  <c:v>4934.9499999999989</c:v>
                </c:pt>
                <c:pt idx="16">
                  <c:v>4859.5130000000136</c:v>
                </c:pt>
                <c:pt idx="17">
                  <c:v>5008.2200000000048</c:v>
                </c:pt>
                <c:pt idx="18">
                  <c:v>4996.2789999999832</c:v>
                </c:pt>
                <c:pt idx="19">
                  <c:v>5040.3760000000138</c:v>
                </c:pt>
                <c:pt idx="20">
                  <c:v>4992.885999999985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812016"/>
        <c:axId val="179812576"/>
      </c:scatterChart>
      <c:scatterChart>
        <c:scatterStyle val="lineMarker"/>
        <c:varyColors val="0"/>
        <c:ser>
          <c:idx val="1"/>
          <c:order val="1"/>
          <c:tx>
            <c:v>Time spent partitioning</c:v>
          </c:tx>
          <c:spPr>
            <a:ln w="38100">
              <a:solidFill>
                <a:schemeClr val="accent2"/>
              </a:solidFill>
              <a:prstDash val="sysDash"/>
            </a:ln>
          </c:spPr>
          <c:marker>
            <c:spPr>
              <a:solidFill>
                <a:schemeClr val="accent2"/>
              </a:solidFill>
              <a:ln w="38100">
                <a:solidFill>
                  <a:schemeClr val="accent2"/>
                </a:solidFill>
                <a:prstDash val="sysDash"/>
              </a:ln>
            </c:spPr>
          </c:marker>
          <c:xVal>
            <c:numRef>
              <c:f>Sheet2!$L$1:$L$21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Sheet2!$J$1:$J$21</c:f>
              <c:numCache>
                <c:formatCode>General</c:formatCode>
                <c:ptCount val="21"/>
                <c:pt idx="0">
                  <c:v>0</c:v>
                </c:pt>
                <c:pt idx="1">
                  <c:v>25.04199999999992</c:v>
                </c:pt>
                <c:pt idx="2">
                  <c:v>46.238999999999812</c:v>
                </c:pt>
                <c:pt idx="3">
                  <c:v>62.546999999999798</c:v>
                </c:pt>
                <c:pt idx="4">
                  <c:v>75.271999999999935</c:v>
                </c:pt>
                <c:pt idx="5">
                  <c:v>85.520999999999972</c:v>
                </c:pt>
                <c:pt idx="6">
                  <c:v>94.212999999999965</c:v>
                </c:pt>
                <c:pt idx="7">
                  <c:v>100.79299999999991</c:v>
                </c:pt>
                <c:pt idx="8">
                  <c:v>106.999</c:v>
                </c:pt>
                <c:pt idx="9">
                  <c:v>111.1719999999998</c:v>
                </c:pt>
                <c:pt idx="10">
                  <c:v>115.3399999999999</c:v>
                </c:pt>
                <c:pt idx="11">
                  <c:v>120.6899999999998</c:v>
                </c:pt>
                <c:pt idx="12">
                  <c:v>124.7789999999998</c:v>
                </c:pt>
                <c:pt idx="13">
                  <c:v>129.67999999999961</c:v>
                </c:pt>
                <c:pt idx="14">
                  <c:v>132.7709999999995</c:v>
                </c:pt>
                <c:pt idx="15">
                  <c:v>136.84999999999971</c:v>
                </c:pt>
                <c:pt idx="16">
                  <c:v>139.46299999999951</c:v>
                </c:pt>
                <c:pt idx="17">
                  <c:v>142.11999999999921</c:v>
                </c:pt>
                <c:pt idx="18">
                  <c:v>144.67899999999941</c:v>
                </c:pt>
                <c:pt idx="19">
                  <c:v>147.2259999999994</c:v>
                </c:pt>
                <c:pt idx="20">
                  <c:v>150.4359999999995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813696"/>
        <c:axId val="179813136"/>
      </c:scatterChart>
      <c:valAx>
        <c:axId val="179812016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Repartitions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9812576"/>
        <c:crosses val="autoZero"/>
        <c:crossBetween val="midCat"/>
      </c:valAx>
      <c:valAx>
        <c:axId val="179812576"/>
        <c:scaling>
          <c:orientation val="minMax"/>
          <c:min val="2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to convergence (s)</a:t>
                </a:r>
              </a:p>
            </c:rich>
          </c:tx>
          <c:layout>
            <c:manualLayout>
              <c:xMode val="edge"/>
              <c:yMode val="edge"/>
              <c:x val="1.9761178501336001E-2"/>
              <c:y val="0.318071359463814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9812016"/>
        <c:crosses val="autoZero"/>
        <c:crossBetween val="midCat"/>
      </c:valAx>
      <c:valAx>
        <c:axId val="179813136"/>
        <c:scaling>
          <c:orientation val="minMax"/>
          <c:max val="4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partitioning time (s)</a:t>
                </a:r>
              </a:p>
            </c:rich>
          </c:tx>
          <c:layout>
            <c:manualLayout>
              <c:xMode val="edge"/>
              <c:yMode val="edge"/>
              <c:x val="0.93273758009978502"/>
              <c:y val="0.23663140206988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9813696"/>
        <c:crosses val="max"/>
        <c:crossBetween val="midCat"/>
      </c:valAx>
      <c:valAx>
        <c:axId val="179813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813136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33814395151826"/>
          <c:y val="5.2356020942408397E-2"/>
          <c:w val="0.53237120969634899"/>
          <c:h val="0.1137361036676699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latin typeface="+mj-lt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57AC-B911-41D5-B784-0AF0C2992991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67D1D-873B-41B3-9738-AC192A69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3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major trends</a:t>
            </a:r>
            <a:r>
              <a:rPr lang="en-US" baseline="0" dirty="0" smtClean="0"/>
              <a:t> in industry - big data, complex algorithms used to analyze data –  PageRank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3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4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systems where mappers scan any of the equal-size data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130G in plain text files. </a:t>
            </a:r>
            <a:r>
              <a:rPr lang="en-US" smtClean="0"/>
              <a:t>1000 partitions.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MadLINQ</a:t>
            </a:r>
            <a:r>
              <a:rPr lang="en-US" dirty="0" smtClean="0"/>
              <a:t> reported</a:t>
            </a:r>
            <a:r>
              <a:rPr lang="en-US" baseline="0" dirty="0" smtClean="0"/>
              <a:t> 48 machines 840s on </a:t>
            </a:r>
            <a:r>
              <a:rPr lang="en-US" baseline="0" smtClean="0"/>
              <a:t>different hardware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2964"/>
            <a:ext cx="8534719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42371"/>
            <a:ext cx="8534718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Gill Sans MT" panose="020B0502020104020203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93221"/>
            <a:ext cx="8179816" cy="4918654"/>
          </a:xfrm>
        </p:spPr>
        <p:txBody>
          <a:bodyPr wrap="square">
            <a:noAutofit/>
          </a:bodyPr>
          <a:lstStyle>
            <a:lvl1pPr marL="169863" indent="-169863">
              <a:defRPr b="0">
                <a:solidFill>
                  <a:schemeClr val="tx1"/>
                </a:solidFill>
              </a:defRPr>
            </a:lvl1pPr>
            <a:lvl2pPr marL="341313" indent="-180975">
              <a:defRPr>
                <a:solidFill>
                  <a:srgbClr val="000000"/>
                </a:solidFill>
              </a:defRPr>
            </a:lvl2pPr>
            <a:lvl3pPr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Arial Unicode MS" panose="020B0604020202020204" pitchFamily="34" charset="-128"/>
              </a:defRPr>
            </a:lvl3pPr>
            <a:lvl4pPr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Arial Unicode MS" panose="020B0604020202020204" pitchFamily="34" charset="-128"/>
              </a:defRPr>
            </a:lvl4pPr>
            <a:lvl5pPr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889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"/>
              </a:spcAft>
              <a:buFont typeface="HP Simplified" pitchFamily="34" charset="0"/>
              <a:buChar char="-"/>
              <a:defRPr lang="en-US" sz="1400" b="0" i="0" kern="1200" dirty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6pPr>
            <a:lvl7pPr marL="914400" indent="-225425">
              <a:spcAft>
                <a:spcPts val="40"/>
              </a:spcAft>
              <a:defRPr sz="1400">
                <a:latin typeface="+mn-lt"/>
              </a:defRPr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1751"/>
            <a:ext cx="2133600" cy="365125"/>
          </a:xfrm>
        </p:spPr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Fjalla One" panose="02000506040000020004" pitchFamily="2" charset="0"/>
              </a:defRPr>
            </a:lvl1pPr>
            <a:lvl2pPr>
              <a:defRPr sz="2400">
                <a:latin typeface="Fjalla One" panose="02000506040000020004" pitchFamily="2" charset="0"/>
              </a:defRPr>
            </a:lvl2pPr>
            <a:lvl3pPr>
              <a:defRPr sz="2000">
                <a:latin typeface="Fjalla One" panose="02000506040000020004" pitchFamily="2" charset="0"/>
              </a:defRPr>
            </a:lvl3pPr>
            <a:lvl4pPr>
              <a:defRPr sz="1800">
                <a:latin typeface="Fjalla One" panose="02000506040000020004" pitchFamily="2" charset="0"/>
              </a:defRPr>
            </a:lvl4pPr>
            <a:lvl5pPr>
              <a:defRPr sz="1800">
                <a:latin typeface="Fjalla One" panose="02000506040000020004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3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5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5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33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617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AAAA-3E06-44C7-9CF6-7642BC7F59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533400"/>
            <a:ext cx="4191000" cy="163802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0558" y="1905000"/>
            <a:ext cx="8991600" cy="147002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Distributed </a:t>
            </a:r>
            <a:r>
              <a:rPr lang="en-US" sz="32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Machine Learning and </a:t>
            </a:r>
            <a:r>
              <a:rPr lang="en-US" sz="3200" dirty="0" smtClean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/>
            </a:r>
            <a:br>
              <a:rPr lang="en-US" sz="3200" dirty="0" smtClean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3200" dirty="0" smtClean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Graph </a:t>
            </a:r>
            <a:r>
              <a:rPr lang="en-US" sz="32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Processing with Sparse Matrices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8382000" cy="2286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Shivaram Venkataraman</a:t>
            </a:r>
            <a:r>
              <a:rPr lang="en-US" sz="2400" baseline="300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Erik </a:t>
            </a:r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Bodzsar</a:t>
            </a:r>
            <a:r>
              <a:rPr lang="en-US" sz="2400" baseline="300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#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Indrajit Roy</a:t>
            </a:r>
            <a:r>
              <a:rPr lang="en-US" sz="2400" baseline="300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</a:t>
            </a:r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Alvin AuYoung</a:t>
            </a:r>
            <a:r>
              <a:rPr lang="en-US" sz="2400" baseline="30000" dirty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</a:t>
            </a:r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Rob Schreiber</a:t>
            </a:r>
            <a:r>
              <a:rPr lang="en-US" sz="2400" baseline="300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</a:t>
            </a:r>
            <a:endParaRPr lang="en-US" sz="2400" dirty="0">
              <a:solidFill>
                <a:schemeClr val="tx1"/>
              </a:solidFill>
              <a:latin typeface="Fjalla One" panose="02000506040000020004" pitchFamily="2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Fjalla One" panose="02000506040000020004" pitchFamily="2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 algn="l"/>
            <a:r>
              <a:rPr lang="en-US" sz="2400" baseline="30000" dirty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UC Berkeley, </a:t>
            </a:r>
            <a:r>
              <a:rPr lang="en-US" sz="2400" baseline="300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#</a:t>
            </a:r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 Chicago, </a:t>
            </a:r>
            <a:r>
              <a:rPr lang="en-US" sz="2400" baseline="30000" dirty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HP </a:t>
            </a:r>
            <a:r>
              <a:rPr lang="en-US" sz="2400" dirty="0" smtClean="0">
                <a:solidFill>
                  <a:schemeClr val="tx1"/>
                </a:solidFill>
                <a:latin typeface="Fjalla One" panose="0200050604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Labs</a:t>
            </a:r>
            <a:endParaRPr lang="en-US" sz="2400" dirty="0">
              <a:solidFill>
                <a:schemeClr val="tx1"/>
              </a:solidFill>
              <a:latin typeface="Fjalla One" panose="02000506040000020004" pitchFamily="2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pic>
        <p:nvPicPr>
          <p:cNvPr id="10" name="Picture 9" descr="HP_Blue_RGB_150_L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03" y="6311530"/>
            <a:ext cx="496249" cy="496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19" y="6276492"/>
            <a:ext cx="492027" cy="4920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3929746" y="6541168"/>
            <a:ext cx="13474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33600" y="6541168"/>
            <a:ext cx="129989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769231" y="6541168"/>
            <a:ext cx="1393569" cy="21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28" y="6297173"/>
            <a:ext cx="349275" cy="5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82"/>
    </mc:Choice>
    <mc:Fallback xmlns="">
      <p:transition spd="slow" advTm="162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56797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latin typeface="+mj-lt"/>
              </a:rPr>
              <a:t>darray</a:t>
            </a:r>
            <a:endParaRPr lang="en-US" sz="9600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66637"/>
              </p:ext>
            </p:extLst>
          </p:nvPr>
        </p:nvGraphicFramePr>
        <p:xfrm>
          <a:off x="5382336" y="19812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52178"/>
              </p:ext>
            </p:extLst>
          </p:nvPr>
        </p:nvGraphicFramePr>
        <p:xfrm>
          <a:off x="5382336" y="36576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10513"/>
              </p:ext>
            </p:extLst>
          </p:nvPr>
        </p:nvGraphicFramePr>
        <p:xfrm>
          <a:off x="7287336" y="19812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5636"/>
              </p:ext>
            </p:extLst>
          </p:nvPr>
        </p:nvGraphicFramePr>
        <p:xfrm>
          <a:off x="7287336" y="36576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858000" y="1371600"/>
            <a:ext cx="0" cy="39624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44341" y="3393768"/>
            <a:ext cx="3381496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90"/>
    </mc:Choice>
    <mc:Fallback xmlns="">
      <p:transition spd="slow" advTm="1739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43889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latin typeface="+mj-lt"/>
              </a:rPr>
              <a:t>foreach</a:t>
            </a:r>
            <a:endParaRPr lang="en-US" sz="96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0037"/>
              </p:ext>
            </p:extLst>
          </p:nvPr>
        </p:nvGraphicFramePr>
        <p:xfrm>
          <a:off x="7696200" y="6096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9550"/>
              </p:ext>
            </p:extLst>
          </p:nvPr>
        </p:nvGraphicFramePr>
        <p:xfrm>
          <a:off x="7744536" y="22098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45395"/>
              </p:ext>
            </p:extLst>
          </p:nvPr>
        </p:nvGraphicFramePr>
        <p:xfrm>
          <a:off x="7772400" y="36576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73465"/>
              </p:ext>
            </p:extLst>
          </p:nvPr>
        </p:nvGraphicFramePr>
        <p:xfrm>
          <a:off x="7744536" y="51054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endCxn id="9" idx="1"/>
          </p:cNvCxnSpPr>
          <p:nvPr/>
        </p:nvCxnSpPr>
        <p:spPr>
          <a:xfrm flipV="1">
            <a:off x="6463997" y="1181100"/>
            <a:ext cx="1232203" cy="22098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 flipV="1">
            <a:off x="6463997" y="2781300"/>
            <a:ext cx="1280539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3997" y="3390900"/>
            <a:ext cx="1232203" cy="8763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463997" y="3390900"/>
            <a:ext cx="1280539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90696" y="2667000"/>
            <a:ext cx="15039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latin typeface="Gabriola" pitchFamily="82" charset="0"/>
                <a:cs typeface="Times New Roman" pitchFamily="18" charset="0"/>
              </a:rPr>
              <a:t>f (x)</a:t>
            </a:r>
            <a:endParaRPr lang="en-US" sz="8000" dirty="0">
              <a:latin typeface="Gabriola" pitchFamily="82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1"/>
    </mc:Choice>
    <mc:Fallback xmlns="">
      <p:transition spd="slow" advTm="120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633850"/>
            <a:ext cx="8153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PageRank Using Presto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s,1))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while(..){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foreach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(i,1:len,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calculate(m=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(P), p=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P,i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p </a:t>
            </a:r>
            <a:r>
              <a:rPr lang="en-US" sz="180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 m*x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715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)}</a:t>
            </a:r>
          </a:p>
        </p:txBody>
      </p:sp>
      <p:cxnSp>
        <p:nvCxnSpPr>
          <p:cNvPr id="61" name="Straight Arrow Connector 60"/>
          <p:cNvCxnSpPr>
            <a:stCxn id="64" idx="1"/>
          </p:cNvCxnSpPr>
          <p:nvPr/>
        </p:nvCxnSpPr>
        <p:spPr>
          <a:xfrm flipH="1" flipV="1">
            <a:off x="4674902" y="4038600"/>
            <a:ext cx="1324695" cy="71537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99597" y="4411070"/>
            <a:ext cx="310549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Distributed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592983" y="2243031"/>
            <a:ext cx="198217" cy="198452"/>
            <a:chOff x="289659" y="1980577"/>
            <a:chExt cx="524709" cy="525332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89659" y="1980577"/>
              <a:ext cx="524709" cy="5247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97697" y="1981200"/>
              <a:ext cx="508631" cy="5247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18657"/>
              </p:ext>
            </p:extLst>
          </p:nvPr>
        </p:nvGraphicFramePr>
        <p:xfrm>
          <a:off x="3429000" y="1575321"/>
          <a:ext cx="1727399" cy="173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99"/>
              </a:tblGrid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2628275" y="2395954"/>
            <a:ext cx="269545" cy="157366"/>
            <a:chOff x="8026863" y="4262234"/>
            <a:chExt cx="269545" cy="15736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26863" y="4419600"/>
              <a:ext cx="26954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8026863" y="4262234"/>
              <a:ext cx="26954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114800" y="326188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M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4600" y="32560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</a:t>
            </a:r>
            <a:endParaRPr lang="en-US" sz="2000" dirty="0">
              <a:latin typeface="Calibri" pitchFamily="34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3354"/>
              </p:ext>
            </p:extLst>
          </p:nvPr>
        </p:nvGraphicFramePr>
        <p:xfrm>
          <a:off x="6309062" y="1600199"/>
          <a:ext cx="472738" cy="170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38"/>
              </a:tblGrid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265"/>
              </p:ext>
            </p:extLst>
          </p:nvPr>
        </p:nvGraphicFramePr>
        <p:xfrm>
          <a:off x="1600200" y="1600199"/>
          <a:ext cx="473458" cy="170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58"/>
              </a:tblGrid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038600" y="1600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</a:t>
            </a:r>
            <a:r>
              <a:rPr lang="en-US" sz="1600" baseline="-25000" dirty="0" smtClean="0">
                <a:latin typeface="Calibri" pitchFamily="34" charset="0"/>
              </a:rPr>
              <a:t>1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38600" y="2057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</a:t>
            </a:r>
            <a:r>
              <a:rPr lang="en-US" sz="1600" baseline="-25000" dirty="0" smtClean="0">
                <a:latin typeface="Calibri" pitchFamily="34" charset="0"/>
              </a:rPr>
              <a:t>2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38600" y="2895600"/>
            <a:ext cx="64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</a:t>
            </a:r>
            <a:r>
              <a:rPr lang="en-US" sz="1600" baseline="-25000" dirty="0" smtClean="0">
                <a:latin typeface="Calibri" pitchFamily="34" charset="0"/>
              </a:rPr>
              <a:t>N/s</a:t>
            </a:r>
            <a:endParaRPr lang="en-US" sz="160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60102" y="4626040"/>
            <a:ext cx="8153400" cy="936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PageRank Using Presto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s,1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while(..){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(i,1:len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calculate(m=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(P),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p=</a:t>
            </a: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P,i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m*x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5715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715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)}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107" y="3962400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 smtClean="0"/>
              <a:t>Execute function in a cluster</a:t>
            </a:r>
            <a:endParaRPr lang="en-US" sz="2000" dirty="0"/>
          </a:p>
        </p:txBody>
      </p:sp>
      <p:sp>
        <p:nvSpPr>
          <p:cNvPr id="59" name="Rectangle 58"/>
          <p:cNvSpPr/>
          <p:nvPr/>
        </p:nvSpPr>
        <p:spPr>
          <a:xfrm>
            <a:off x="6005107" y="5638005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prstClr val="white"/>
                </a:solidFill>
              </a:rPr>
              <a:t>Pass array partitions</a:t>
            </a:r>
          </a:p>
        </p:txBody>
      </p:sp>
      <p:cxnSp>
        <p:nvCxnSpPr>
          <p:cNvPr id="61" name="Straight Arrow Connector 60"/>
          <p:cNvCxnSpPr>
            <a:stCxn id="9" idx="1"/>
          </p:cNvCxnSpPr>
          <p:nvPr/>
        </p:nvCxnSpPr>
        <p:spPr>
          <a:xfrm flipH="1">
            <a:off x="3074702" y="4267995"/>
            <a:ext cx="2930405" cy="305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1"/>
          </p:cNvCxnSpPr>
          <p:nvPr/>
        </p:nvCxnSpPr>
        <p:spPr>
          <a:xfrm flipH="1" flipV="1">
            <a:off x="3531902" y="5334000"/>
            <a:ext cx="2473205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92983" y="2243031"/>
            <a:ext cx="198217" cy="198452"/>
            <a:chOff x="289659" y="1980577"/>
            <a:chExt cx="524709" cy="525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89659" y="1980577"/>
              <a:ext cx="524709" cy="5247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7697" y="1981200"/>
              <a:ext cx="508631" cy="5247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37407"/>
              </p:ext>
            </p:extLst>
          </p:nvPr>
        </p:nvGraphicFramePr>
        <p:xfrm>
          <a:off x="3429000" y="1575321"/>
          <a:ext cx="1727399" cy="173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399"/>
              </a:tblGrid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253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333" marR="15333" marT="7667" marB="7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628275" y="2395954"/>
            <a:ext cx="269545" cy="157366"/>
            <a:chOff x="8026863" y="4262234"/>
            <a:chExt cx="269545" cy="15736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8026863" y="4419600"/>
              <a:ext cx="26954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8026863" y="4262234"/>
              <a:ext cx="26954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324600" y="32560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p</a:t>
            </a:r>
            <a:endParaRPr lang="en-US" sz="2000" dirty="0">
              <a:latin typeface="Calibri" pitchFamily="34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36450"/>
              </p:ext>
            </p:extLst>
          </p:nvPr>
        </p:nvGraphicFramePr>
        <p:xfrm>
          <a:off x="6309062" y="1600199"/>
          <a:ext cx="472738" cy="170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38"/>
              </a:tblGrid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3846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089" marR="15089" marT="7545" marB="754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45388"/>
              </p:ext>
            </p:extLst>
          </p:nvPr>
        </p:nvGraphicFramePr>
        <p:xfrm>
          <a:off x="1600200" y="1600199"/>
          <a:ext cx="473458" cy="170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58"/>
              </a:tblGrid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2449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5112" marR="15112" marT="7556" marB="7556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4038600" y="1600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</a:t>
            </a:r>
            <a:r>
              <a:rPr lang="en-US" sz="1600" baseline="-25000" dirty="0" smtClean="0">
                <a:latin typeface="Calibri" pitchFamily="34" charset="0"/>
              </a:rPr>
              <a:t>1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38600" y="2057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</a:t>
            </a:r>
            <a:r>
              <a:rPr lang="en-US" sz="1600" baseline="-25000" dirty="0" smtClean="0">
                <a:latin typeface="Calibri" pitchFamily="34" charset="0"/>
              </a:rPr>
              <a:t>2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895600"/>
            <a:ext cx="64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P</a:t>
            </a:r>
            <a:r>
              <a:rPr lang="en-US" sz="1600" baseline="-25000" dirty="0" smtClean="0">
                <a:latin typeface="Calibri" pitchFamily="34" charset="0"/>
              </a:rPr>
              <a:t>N/s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14800" y="326188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M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Presto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2387" y="2927446"/>
            <a:ext cx="2444002" cy="286375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79288" y="3343373"/>
            <a:ext cx="1325880" cy="2271354"/>
          </a:xfrm>
          <a:prstGeom prst="roundRect">
            <a:avLst/>
          </a:prstGeom>
          <a:noFill/>
          <a:ln w="38100">
            <a:solidFill>
              <a:srgbClr val="3399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3036" y="2927446"/>
            <a:ext cx="2444002" cy="286375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Worker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1840" y="3343373"/>
            <a:ext cx="1325880" cy="2271354"/>
          </a:xfrm>
          <a:prstGeom prst="roundRect">
            <a:avLst/>
          </a:prstGeom>
          <a:noFill/>
          <a:ln w="38100">
            <a:solidFill>
              <a:srgbClr val="3399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65" y="1607164"/>
            <a:ext cx="1569493" cy="395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Master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4724" y="3525387"/>
            <a:ext cx="1225296" cy="4071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4724" y="3525387"/>
            <a:ext cx="1225296" cy="4071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0459" y="4076486"/>
            <a:ext cx="404886" cy="1216924"/>
          </a:xfrm>
          <a:prstGeom prst="rect">
            <a:avLst/>
          </a:prstGeom>
          <a:solidFill>
            <a:srgbClr val="C4EDFF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DRAM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4724" y="3525387"/>
            <a:ext cx="1225296" cy="4071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08243" y="5120998"/>
            <a:ext cx="482216" cy="113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6442" y="4705044"/>
            <a:ext cx="48401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6442" y="4289071"/>
            <a:ext cx="47766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7" idx="0"/>
          </p:cNvCxnSpPr>
          <p:nvPr/>
        </p:nvCxnSpPr>
        <p:spPr>
          <a:xfrm flipH="1">
            <a:off x="2095037" y="2002951"/>
            <a:ext cx="2469675" cy="92449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24075" y="3525387"/>
            <a:ext cx="1225296" cy="4071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4075" y="3525387"/>
            <a:ext cx="1225296" cy="4071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9810" y="4076486"/>
            <a:ext cx="404886" cy="1216924"/>
          </a:xfrm>
          <a:prstGeom prst="rect">
            <a:avLst/>
          </a:prstGeom>
          <a:solidFill>
            <a:srgbClr val="C4EDFF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DRAM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24075" y="3525387"/>
            <a:ext cx="1225296" cy="4071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147594" y="5120998"/>
            <a:ext cx="482216" cy="113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45793" y="4705044"/>
            <a:ext cx="48401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45793" y="4289071"/>
            <a:ext cx="47766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5" idx="0"/>
          </p:cNvCxnSpPr>
          <p:nvPr/>
        </p:nvCxnSpPr>
        <p:spPr>
          <a:xfrm>
            <a:off x="4564712" y="2002951"/>
            <a:ext cx="2469676" cy="92449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  <a:endCxn id="7" idx="3"/>
          </p:cNvCxnSpPr>
          <p:nvPr/>
        </p:nvCxnSpPr>
        <p:spPr>
          <a:xfrm flipH="1">
            <a:off x="3317038" y="4359323"/>
            <a:ext cx="249534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4746E-6 L -1.38889E-6 0.084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-1.38889E-6 0.145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 L -0.00052 0.2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4746E-6 L -1.38889E-6 0.084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-1.38889E-6 0.145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 L -0.00052 0.2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562600" y="3642012"/>
            <a:ext cx="3124200" cy="5489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Yanone Kaffeesatz" panose="02000000000000000000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1000" y="3200400"/>
            <a:ext cx="3505200" cy="990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Yanone Kaffeesatz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Repartitioning Matrices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10515"/>
              </p:ext>
            </p:extLst>
          </p:nvPr>
        </p:nvGraphicFramePr>
        <p:xfrm>
          <a:off x="990601" y="1752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27575"/>
              </p:ext>
            </p:extLst>
          </p:nvPr>
        </p:nvGraphicFramePr>
        <p:xfrm>
          <a:off x="6019800" y="25146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3342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56374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5030"/>
              </p:ext>
            </p:extLst>
          </p:nvPr>
        </p:nvGraphicFramePr>
        <p:xfrm>
          <a:off x="6019800" y="17526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10357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84432"/>
              </p:ext>
            </p:extLst>
          </p:nvPr>
        </p:nvGraphicFramePr>
        <p:xfrm>
          <a:off x="6019799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execution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3429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Repartition</a:t>
            </a:r>
            <a:endParaRPr lang="en-US" sz="2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66357"/>
              </p:ext>
            </p:extLst>
          </p:nvPr>
        </p:nvGraphicFramePr>
        <p:xfrm>
          <a:off x="6019800" y="3335982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23163"/>
              </p:ext>
            </p:extLst>
          </p:nvPr>
        </p:nvGraphicFramePr>
        <p:xfrm>
          <a:off x="6019800" y="3740150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5334000"/>
                <a:ext cx="9144000" cy="87684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C00000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Partition if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max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⁡(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𝑚𝑒𝑑𝑖𝑎𝑛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 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ea typeface="Open Sans Condensed" panose="020B0806030504020204" pitchFamily="34" charset="0"/>
                            <a:cs typeface="Open Sans Condensed" panose="020B0806030504020204" pitchFamily="34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ea typeface="Open Sans Condensed" panose="020B0806030504020204" pitchFamily="34" charset="0"/>
                        <a:cs typeface="Open Sans Condensed" panose="020B0806030504020204" pitchFamily="34" charset="0"/>
                      </a:rPr>
                      <m:t>&gt;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Open Sans Condensed" panose="020B0806030504020204" pitchFamily="34" charset="0"/>
                      </a:rPr>
                      <m:t>𝛿</m:t>
                    </m:r>
                  </m:oMath>
                </a14:m>
                <a:endParaRPr lang="en-US" sz="3200" dirty="0" smtClean="0">
                  <a:solidFill>
                    <a:srgbClr val="C00000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876843"/>
              </a:xfrm>
              <a:prstGeom prst="rect">
                <a:avLst/>
              </a:prstGeom>
              <a:blipFill rotWithShape="1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9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0" grpId="0"/>
      <p:bldP spid="21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Size Invariants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02119"/>
              </p:ext>
            </p:extLst>
          </p:nvPr>
        </p:nvGraphicFramePr>
        <p:xfrm>
          <a:off x="5486400" y="29718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98158"/>
              </p:ext>
            </p:extLst>
          </p:nvPr>
        </p:nvGraphicFramePr>
        <p:xfrm>
          <a:off x="5486400" y="22860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52231"/>
              </p:ext>
            </p:extLst>
          </p:nvPr>
        </p:nvGraphicFramePr>
        <p:xfrm>
          <a:off x="5486399" y="48073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29894"/>
              </p:ext>
            </p:extLst>
          </p:nvPr>
        </p:nvGraphicFramePr>
        <p:xfrm>
          <a:off x="5486400" y="3793182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54672"/>
              </p:ext>
            </p:extLst>
          </p:nvPr>
        </p:nvGraphicFramePr>
        <p:xfrm>
          <a:off x="5486400" y="4197350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03720"/>
              </p:ext>
            </p:extLst>
          </p:nvPr>
        </p:nvGraphicFramePr>
        <p:xfrm>
          <a:off x="7929112" y="2971800"/>
          <a:ext cx="3048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51318"/>
              </p:ext>
            </p:extLst>
          </p:nvPr>
        </p:nvGraphicFramePr>
        <p:xfrm>
          <a:off x="7929112" y="2286000"/>
          <a:ext cx="3048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98332"/>
              </p:ext>
            </p:extLst>
          </p:nvPr>
        </p:nvGraphicFramePr>
        <p:xfrm>
          <a:off x="7929112" y="4807310"/>
          <a:ext cx="304800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89424"/>
              </p:ext>
            </p:extLst>
          </p:nvPr>
        </p:nvGraphicFramePr>
        <p:xfrm>
          <a:off x="7929112" y="3793182"/>
          <a:ext cx="3048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51722"/>
              </p:ext>
            </p:extLst>
          </p:nvPr>
        </p:nvGraphicFramePr>
        <p:xfrm>
          <a:off x="7929112" y="4197350"/>
          <a:ext cx="3048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27563"/>
              </p:ext>
            </p:extLst>
          </p:nvPr>
        </p:nvGraphicFramePr>
        <p:xfrm>
          <a:off x="838200" y="22860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70310"/>
              </p:ext>
            </p:extLst>
          </p:nvPr>
        </p:nvGraphicFramePr>
        <p:xfrm>
          <a:off x="838200" y="38227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36388"/>
              </p:ext>
            </p:extLst>
          </p:nvPr>
        </p:nvGraphicFramePr>
        <p:xfrm>
          <a:off x="838199" y="48073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14352"/>
              </p:ext>
            </p:extLst>
          </p:nvPr>
        </p:nvGraphicFramePr>
        <p:xfrm>
          <a:off x="838200" y="2971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26455"/>
              </p:ext>
            </p:extLst>
          </p:nvPr>
        </p:nvGraphicFramePr>
        <p:xfrm>
          <a:off x="3276600" y="2971800"/>
          <a:ext cx="3048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06682"/>
              </p:ext>
            </p:extLst>
          </p:nvPr>
        </p:nvGraphicFramePr>
        <p:xfrm>
          <a:off x="3276600" y="2286000"/>
          <a:ext cx="3048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59582"/>
              </p:ext>
            </p:extLst>
          </p:nvPr>
        </p:nvGraphicFramePr>
        <p:xfrm>
          <a:off x="3276600" y="4807310"/>
          <a:ext cx="304800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71018"/>
              </p:ext>
            </p:extLst>
          </p:nvPr>
        </p:nvGraphicFramePr>
        <p:xfrm>
          <a:off x="3276600" y="3810000"/>
          <a:ext cx="3048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371600" y="1453581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invariant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mat,vec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type=ROW)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58738"/>
              </p:ext>
            </p:extLst>
          </p:nvPr>
        </p:nvGraphicFramePr>
        <p:xfrm>
          <a:off x="7924800" y="3810000"/>
          <a:ext cx="3048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7783830" y="3657600"/>
            <a:ext cx="609600" cy="990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Distributed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114801"/>
            <a:ext cx="9167750" cy="533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Versioned distributed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Goal: Zero-copy sharing across cores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11875" y="3124200"/>
            <a:ext cx="9155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  <a:latin typeface="Fjalla One" panose="02000506040000020004" pitchFamily="2" charset="0"/>
              </a:rPr>
              <a:t>Immutable partitions </a:t>
            </a:r>
            <a:r>
              <a:rPr lang="en-US" sz="3200" dirty="0" smtClean="0">
                <a:solidFill>
                  <a:prstClr val="black"/>
                </a:solidFill>
                <a:latin typeface="Fjalla One" panose="02000506040000020004" pitchFamily="2" charset="0"/>
                <a:sym typeface="Wingdings" pitchFamily="2" charset="2"/>
              </a:rPr>
              <a:t> Safe sharing</a:t>
            </a:r>
            <a:endParaRPr lang="en-US" sz="3200" dirty="0">
              <a:solidFill>
                <a:prstClr val="black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1470" y="242371"/>
            <a:ext cx="8534718" cy="8036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Data Sharing Challenges</a:t>
            </a:r>
            <a:endParaRPr lang="en-US" dirty="0">
              <a:latin typeface="+mj-lt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/>
          </p:nvPr>
        </p:nvSpPr>
        <p:spPr>
          <a:xfrm>
            <a:off x="457200" y="1828800"/>
            <a:ext cx="3542496" cy="525131"/>
          </a:xfrm>
        </p:spPr>
        <p:txBody>
          <a:bodyPr/>
          <a:lstStyle/>
          <a:p>
            <a:pPr marL="0" indent="0" algn="ctr" defTabSz="430213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1. Garbage collection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18976" y="4343400"/>
            <a:ext cx="5484127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8790" y="4335718"/>
            <a:ext cx="4446895" cy="9144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 object data part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1360" y="4336829"/>
            <a:ext cx="1034955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 object header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0516" y="3048000"/>
            <a:ext cx="1522399" cy="42392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3048000"/>
            <a:ext cx="1522399" cy="42392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 instance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3441716" y="3471927"/>
            <a:ext cx="1272189" cy="85936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713905" y="3471927"/>
            <a:ext cx="1381295" cy="8525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17" idx="0"/>
          </p:cNvCxnSpPr>
          <p:nvPr/>
        </p:nvCxnSpPr>
        <p:spPr>
          <a:xfrm flipH="1">
            <a:off x="2438838" y="3471927"/>
            <a:ext cx="1002878" cy="86490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17" idx="0"/>
          </p:cNvCxnSpPr>
          <p:nvPr/>
        </p:nvCxnSpPr>
        <p:spPr>
          <a:xfrm flipH="1">
            <a:off x="2438838" y="3471927"/>
            <a:ext cx="3656362" cy="86490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50800">
            <a:off x="3534127" y="3737178"/>
            <a:ext cx="1482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Garbage collect</a:t>
            </a:r>
          </a:p>
        </p:txBody>
      </p:sp>
      <p:sp>
        <p:nvSpPr>
          <p:cNvPr id="14" name="TextBox 13"/>
          <p:cNvSpPr txBox="1"/>
          <p:nvPr/>
        </p:nvSpPr>
        <p:spPr>
          <a:xfrm rot="19724864">
            <a:off x="4940527" y="3705505"/>
            <a:ext cx="60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chemeClr val="accent2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Read</a:t>
            </a:r>
          </a:p>
        </p:txBody>
      </p:sp>
      <p:sp>
        <p:nvSpPr>
          <p:cNvPr id="15" name="TextBox 14"/>
          <p:cNvSpPr txBox="1"/>
          <p:nvPr/>
        </p:nvSpPr>
        <p:spPr>
          <a:xfrm rot="19164694">
            <a:off x="2465551" y="3692483"/>
            <a:ext cx="649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Write</a:t>
            </a:r>
          </a:p>
        </p:txBody>
      </p:sp>
      <p:sp>
        <p:nvSpPr>
          <p:cNvPr id="16" name="TextBox 15"/>
          <p:cNvSpPr txBox="1"/>
          <p:nvPr/>
        </p:nvSpPr>
        <p:spPr>
          <a:xfrm rot="20774446">
            <a:off x="3903956" y="3602458"/>
            <a:ext cx="715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Write</a:t>
            </a:r>
          </a:p>
        </p:txBody>
      </p:sp>
      <p:sp>
        <p:nvSpPr>
          <p:cNvPr id="17" name="Rectangle 16" hidden="1"/>
          <p:cNvSpPr/>
          <p:nvPr/>
        </p:nvSpPr>
        <p:spPr>
          <a:xfrm>
            <a:off x="1921360" y="4336830"/>
            <a:ext cx="1034955" cy="914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Corrupt header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" name="Lightning Bolt 17"/>
          <p:cNvSpPr/>
          <p:nvPr/>
        </p:nvSpPr>
        <p:spPr>
          <a:xfrm>
            <a:off x="4110474" y="3867270"/>
            <a:ext cx="736979" cy="900753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" name="Lightning Bolt 18" hidden="1"/>
          <p:cNvSpPr/>
          <p:nvPr/>
        </p:nvSpPr>
        <p:spPr>
          <a:xfrm>
            <a:off x="2072217" y="3867271"/>
            <a:ext cx="736979" cy="900753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2487" y="1830711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30213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2. Header </a:t>
            </a:r>
            <a:r>
              <a:rPr lang="en-US" sz="2800" dirty="0">
                <a:solidFill>
                  <a:srgbClr val="000000"/>
                </a:solidFill>
              </a:rPr>
              <a:t>conflicts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3" grpId="0" animBg="1"/>
      <p:bldP spid="4" grpId="0" animBg="1"/>
      <p:bldP spid="4" grpId="1" animBg="1"/>
      <p:bldP spid="5" grpId="0" animBg="1"/>
      <p:bldP spid="5" grpId="1" animBg="1"/>
      <p:bldP spid="7" grpId="0" animBg="1"/>
      <p:bldP spid="8" grpId="0" animBg="1"/>
      <p:bldP spid="13" grpId="0"/>
      <p:bldP spid="13" grpId="1"/>
      <p:bldP spid="14" grpId="0"/>
      <p:bldP spid="15" grpId="0"/>
      <p:bldP spid="16" grpId="0"/>
      <p:bldP spid="17" grpId="0" animBg="1"/>
      <p:bldP spid="18" grpId="0" animBg="1"/>
      <p:bldP spid="18" grpId="1" animBg="1"/>
      <p:bldP spid="19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 R’s allocator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1959" y="3398662"/>
            <a:ext cx="2197288" cy="914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71959" y="3250237"/>
            <a:ext cx="2197287" cy="227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4935" y="2961456"/>
            <a:ext cx="58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9888" y="3397236"/>
            <a:ext cx="4446895" cy="9144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Shared R object data part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0" y="1667301"/>
            <a:ext cx="9144000" cy="1044492"/>
          </a:xfrm>
          <a:prstGeom prst="rect">
            <a:avLst/>
          </a:prstGeom>
        </p:spPr>
        <p:txBody>
          <a:bodyPr/>
          <a:lstStyle/>
          <a:p>
            <a:pPr marL="0" marR="0" lvl="2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 Unicode MS" panose="020B0604020202020204" pitchFamily="34" charset="-128"/>
              </a:rPr>
              <a:t>Allocate process-local </a:t>
            </a:r>
            <a:r>
              <a:rPr lang="en-US" sz="2400" dirty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headers.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 Unicode MS" panose="020B0604020202020204" pitchFamily="34" charset="-128"/>
              </a:rPr>
              <a:t>Map data in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 Unicode MS" panose="020B0604020202020204" pitchFamily="34" charset="-128"/>
              </a:rPr>
              <a:t> shared memory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 Unicode MS" panose="020B0604020202020204" pitchFamily="34" charset="-128"/>
            </a:endParaRPr>
          </a:p>
          <a:p>
            <a:pPr marL="0" marR="0" lvl="2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933" y="3397236"/>
            <a:ext cx="1034955" cy="9144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Local R object header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71959" y="4427745"/>
            <a:ext cx="0" cy="28660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71959" y="4426319"/>
            <a:ext cx="14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ourier New" pitchFamily="49" charset="0"/>
              </a:rPr>
              <a:t>page boundary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6181" y="4426319"/>
            <a:ext cx="1583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page boundary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29000" y="4419600"/>
            <a:ext cx="0" cy="28660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24" y="5323222"/>
            <a:ext cx="1523237" cy="57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twitter.com/images/three_circles/twitter-bird-light-bg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2" b="15757"/>
          <a:stretch/>
        </p:blipFill>
        <p:spPr bwMode="auto">
          <a:xfrm>
            <a:off x="1529902" y="4343400"/>
            <a:ext cx="131314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Big Data, Complex Algorithms</a:t>
            </a:r>
            <a:endParaRPr lang="en-US" sz="4800" dirty="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04326"/>
              </p:ext>
            </p:extLst>
          </p:nvPr>
        </p:nvGraphicFramePr>
        <p:xfrm>
          <a:off x="4191000" y="1746447"/>
          <a:ext cx="4038600" cy="491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</a:tblGrid>
              <a:tr h="13015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PageRank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(Dominant 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eigenvector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endParaRPr 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141986" marR="141986" marT="70993" marB="70993"/>
                </a:tc>
              </a:tr>
              <a:tr h="128148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Recommendations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Matrix factorization)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1986" marR="141986" marT="70993" marB="70993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Anomaly</a:t>
                      </a:r>
                      <a:r>
                        <a:rPr lang="en-US" sz="2400" baseline="0" dirty="0" smtClean="0">
                          <a:latin typeface="+mn-lt"/>
                        </a:rPr>
                        <a:t> detection</a:t>
                      </a:r>
                      <a:endParaRPr lang="en-US" sz="2400" dirty="0" smtClean="0">
                        <a:latin typeface="+mn-lt"/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(Top-K eigenvalues)</a:t>
                      </a:r>
                    </a:p>
                  </a:txBody>
                  <a:tcPr marL="141986" marR="141986" marT="70993" marB="70993"/>
                </a:tc>
              </a:tr>
              <a:tr h="141986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User Importance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(Vertex Centrality)</a:t>
                      </a:r>
                    </a:p>
                  </a:txBody>
                  <a:tcPr marL="141986" marR="141986" marT="70993" marB="70993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94" y="3111902"/>
            <a:ext cx="1176709" cy="545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38" y="1787017"/>
            <a:ext cx="1594024" cy="531789"/>
          </a:xfrm>
          <a:prstGeom prst="rect">
            <a:avLst/>
          </a:prstGeom>
        </p:spPr>
      </p:pic>
      <p:pic>
        <p:nvPicPr>
          <p:cNvPr id="17" name="Picture 2" descr="http://www.andrewtechhelp.com/images/stories/newmicrosoftlogos/oldlogos/bing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25" y="2218741"/>
            <a:ext cx="1438449" cy="5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oodereader.com/blog/uploads/images/Amaz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9" y="3693091"/>
            <a:ext cx="2133600" cy="4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96" y="3325239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Machine learning +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14051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Outline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Programming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Design</a:t>
            </a:r>
          </a:p>
          <a:p>
            <a:r>
              <a:rPr lang="en-US" dirty="0">
                <a:latin typeface="+mn-lt"/>
              </a:rPr>
              <a:t>Applications and Results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+mj-lt"/>
              </a:rPr>
              <a:t>demo</a:t>
            </a:r>
            <a:endParaRPr lang="en-US" sz="9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21148"/>
            <a:ext cx="4402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5 node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4839" y="4421148"/>
            <a:ext cx="4709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8 cores per node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159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PageRank on 1.5B edge Twitter data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0919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057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demo</a:t>
            </a:r>
            <a:endParaRPr lang="en-US" sz="4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063" y="277838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3"/>
    </mc:Choice>
    <mc:Fallback xmlns="">
      <p:transition spd="slow" advTm="629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urosys-presto-demo-wmv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1863" y="1600200"/>
            <a:ext cx="727868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Applications Implemented in Presto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02263"/>
              </p:ext>
            </p:extLst>
          </p:nvPr>
        </p:nvGraphicFramePr>
        <p:xfrm>
          <a:off x="914400" y="1433319"/>
          <a:ext cx="7275870" cy="472439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07539"/>
                <a:gridCol w="2972031"/>
                <a:gridCol w="1696300"/>
              </a:tblGrid>
              <a:tr h="502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Application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Algorithm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Presto LOC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022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PageRank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Eigenvector calculation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41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Triangle</a:t>
                      </a:r>
                      <a:r>
                        <a:rPr lang="en-US" sz="1800" baseline="0" dirty="0" smtClean="0">
                          <a:latin typeface="+mn-lt"/>
                        </a:rPr>
                        <a:t> counting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Top-K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eigenvalues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121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Netflix recommendation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Matrix factorization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130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Centrality </a:t>
                      </a:r>
                      <a:r>
                        <a:rPr lang="en-US" sz="1800" baseline="0" dirty="0" smtClean="0">
                          <a:latin typeface="+mn-lt"/>
                        </a:rPr>
                        <a:t>m</a:t>
                      </a:r>
                      <a:r>
                        <a:rPr lang="en-US" sz="1800" dirty="0" smtClean="0">
                          <a:latin typeface="+mn-lt"/>
                        </a:rPr>
                        <a:t>easure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Graph algorithm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132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k-path</a:t>
                      </a:r>
                      <a:r>
                        <a:rPr lang="en-US" sz="1800" baseline="0" dirty="0" smtClean="0">
                          <a:latin typeface="+mn-lt"/>
                        </a:rPr>
                        <a:t> connectivity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Graph algorithm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30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k-means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Clustering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71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Sequence alignment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Smith</a:t>
                      </a:r>
                      <a:r>
                        <a:rPr lang="en-US" sz="1800" baseline="0" dirty="0" smtClean="0">
                          <a:latin typeface="+mn-lt"/>
                        </a:rPr>
                        <a:t>-Waterman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64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04800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Fewer than 140 lines of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7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Evaluation Setup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- 25 machine cluster</a:t>
            </a:r>
          </a:p>
          <a:p>
            <a:pPr marL="0" indent="0">
              <a:buNone/>
            </a:pPr>
            <a:r>
              <a:rPr lang="en-US" sz="2400" dirty="0" smtClean="0"/>
              <a:t> - Machine: 24 cores, 96GB RAM, 10Gbps network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Data-sharing benefits – 1.5B edge Twitter graph</a:t>
            </a:r>
          </a:p>
          <a:p>
            <a:pPr marL="0" indent="0">
              <a:buNone/>
            </a:pPr>
            <a:r>
              <a:rPr lang="en-US" dirty="0" smtClean="0"/>
              <a:t>Repartitioning analysis – 6B edge Web-graph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 than Spark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using in-memory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Collaborative Filtering using Netflix dataset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38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3600" b="1" i="0" u="none" strike="noStrike" kern="1200" baseline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pPr>
            <a:r>
              <a:rPr lang="en-US" sz="4400" b="1" dirty="0" smtClean="0">
                <a:solidFill>
                  <a:prstClr val="black"/>
                </a:solidFill>
              </a:rPr>
              <a:t>Data sharing benefits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933643"/>
              </p:ext>
            </p:extLst>
          </p:nvPr>
        </p:nvGraphicFramePr>
        <p:xfrm>
          <a:off x="838200" y="4393839"/>
          <a:ext cx="7700962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087180"/>
              </p:ext>
            </p:extLst>
          </p:nvPr>
        </p:nvGraphicFramePr>
        <p:xfrm>
          <a:off x="838200" y="1447800"/>
          <a:ext cx="7610475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219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No sharing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86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Sharing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3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"/>
        </p:bldSub>
      </p:bldGraphic>
      <p:bldGraphic spid="7" grpId="0" uiExpand="1">
        <p:bldSub>
          <a:bldChart bld="category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157088"/>
              </p:ext>
            </p:extLst>
          </p:nvPr>
        </p:nvGraphicFramePr>
        <p:xfrm>
          <a:off x="304800" y="1447800"/>
          <a:ext cx="838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381000"/>
            <a:ext cx="838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3600" b="1" i="0" u="none" strike="noStrike" kern="1200" baseline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pPr>
            <a:r>
              <a:rPr lang="en-US" sz="4400" b="1" dirty="0" smtClean="0">
                <a:solidFill>
                  <a:prstClr val="black"/>
                </a:solidFill>
              </a:rPr>
              <a:t>Repartitioning Progress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350179"/>
              </p:ext>
            </p:extLst>
          </p:nvPr>
        </p:nvGraphicFramePr>
        <p:xfrm>
          <a:off x="685800" y="1298648"/>
          <a:ext cx="7513319" cy="259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613655"/>
              </p:ext>
            </p:extLst>
          </p:nvPr>
        </p:nvGraphicFramePr>
        <p:xfrm>
          <a:off x="609600" y="4038600"/>
          <a:ext cx="8229600" cy="255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34290"/>
            <a:ext cx="8229600" cy="948690"/>
          </a:xfrm>
        </p:spPr>
        <p:txBody>
          <a:bodyPr/>
          <a:lstStyle/>
          <a:p>
            <a:r>
              <a:rPr lang="en-US" dirty="0" smtClean="0"/>
              <a:t>Repartitioning benefits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021" y="1143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No Repartition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8862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Repartition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Large scale data processing frameworks</a:t>
            </a:r>
          </a:p>
          <a:p>
            <a:pPr marL="0" indent="0">
              <a:buNone/>
            </a:pPr>
            <a:r>
              <a:rPr lang="en-US" sz="2600" dirty="0" smtClean="0"/>
              <a:t>    – MapReduce, Dryad, Spark, </a:t>
            </a:r>
            <a:r>
              <a:rPr lang="en-US" sz="2600" dirty="0" err="1" smtClean="0"/>
              <a:t>GraphLab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Matrix </a:t>
            </a:r>
            <a:r>
              <a:rPr lang="en-US" sz="2600" dirty="0"/>
              <a:t>Computations – Ricardo, </a:t>
            </a:r>
            <a:r>
              <a:rPr lang="en-US" sz="2600" dirty="0" err="1" smtClean="0"/>
              <a:t>MadLINQ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HPC systems – ARPACK, Combinatorial BLAS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Multi-core R packages – doMC, snow, </a:t>
            </a:r>
            <a:r>
              <a:rPr lang="en-US" sz="2600" dirty="0" err="1" smtClean="0"/>
              <a:t>Rmpi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48659"/>
            <a:ext cx="8229600" cy="1143000"/>
          </a:xfrm>
        </p:spPr>
        <p:txBody>
          <a:bodyPr/>
          <a:lstStyle/>
          <a:p>
            <a:r>
              <a:rPr lang="en-US" dirty="0" smtClean="0"/>
              <a:t>Presto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4199089"/>
            <a:ext cx="3746712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2800" dirty="0" smtClean="0">
                <a:solidFill>
                  <a:prstClr val="black"/>
                </a:solidFill>
                <a:latin typeface="Fjalla One" panose="02000506040000020004" pitchFamily="2" charset="0"/>
              </a:rPr>
              <a:t>Co-partitioning</a:t>
            </a:r>
          </a:p>
          <a:p>
            <a:pPr lvl="0" algn="r">
              <a:spcBef>
                <a:spcPct val="20000"/>
              </a:spcBef>
            </a:pPr>
            <a:r>
              <a:rPr lang="en-US" sz="2800" dirty="0" smtClean="0">
                <a:solidFill>
                  <a:prstClr val="black"/>
                </a:solidFill>
                <a:latin typeface="Fjalla One" panose="02000506040000020004" pitchFamily="2" charset="0"/>
              </a:rPr>
              <a:t> matrices</a:t>
            </a:r>
            <a:endParaRPr lang="en-US" sz="2800" dirty="0">
              <a:solidFill>
                <a:prstClr val="black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7860" y="1143000"/>
            <a:ext cx="2327881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Fjalla One" panose="02000506040000020004" pitchFamily="2" charset="0"/>
              </a:rPr>
              <a:t>Locality-based </a:t>
            </a:r>
            <a:endParaRPr lang="en-US" sz="2800" dirty="0" smtClean="0">
              <a:solidFill>
                <a:prstClr val="black"/>
              </a:solidFill>
              <a:latin typeface="Fjalla One" panose="02000506040000020004" pitchFamily="2" charset="0"/>
            </a:endParaRPr>
          </a:p>
          <a:p>
            <a:pPr lvl="0">
              <a:spcBef>
                <a:spcPct val="20000"/>
              </a:spcBef>
            </a:pPr>
            <a:r>
              <a:rPr lang="en-US" sz="2800" dirty="0" smtClean="0">
                <a:solidFill>
                  <a:prstClr val="black"/>
                </a:solidFill>
                <a:latin typeface="Fjalla One" panose="02000506040000020004" pitchFamily="2" charset="0"/>
              </a:rPr>
              <a:t>scheduling</a:t>
            </a:r>
            <a:endParaRPr lang="en-US" sz="2800" dirty="0">
              <a:solidFill>
                <a:prstClr val="black"/>
              </a:solidFill>
              <a:latin typeface="Fjalla One" panose="0200050604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149" y="3377650"/>
            <a:ext cx="1569660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Fjalla One" panose="02000506040000020004" pitchFamily="2" charset="0"/>
              </a:rPr>
              <a:t>Caching </a:t>
            </a:r>
            <a:endParaRPr lang="en-US" sz="2800" dirty="0" smtClean="0">
              <a:solidFill>
                <a:prstClr val="black"/>
              </a:solidFill>
              <a:latin typeface="Fjalla One" panose="02000506040000020004" pitchFamily="2" charset="0"/>
            </a:endParaRPr>
          </a:p>
          <a:p>
            <a:pPr lvl="0">
              <a:spcBef>
                <a:spcPct val="20000"/>
              </a:spcBef>
            </a:pPr>
            <a:r>
              <a:rPr lang="en-US" sz="2800" dirty="0" smtClean="0">
                <a:solidFill>
                  <a:prstClr val="black"/>
                </a:solidFill>
                <a:latin typeface="Fjalla One" panose="02000506040000020004" pitchFamily="2" charset="0"/>
              </a:rPr>
              <a:t>partitions</a:t>
            </a:r>
            <a:endParaRPr lang="en-US" sz="2800" dirty="0">
              <a:solidFill>
                <a:prstClr val="black"/>
              </a:solidFill>
              <a:latin typeface="Fjalla One" panose="02000506040000020004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3384" y="4376998"/>
            <a:ext cx="1257870" cy="10442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09708" y="1198436"/>
            <a:ext cx="1226211" cy="10180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7842">
            <a:off x="7752441" y="4109798"/>
            <a:ext cx="1257870" cy="10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j-lt"/>
              </a:rPr>
              <a:t>Large-Scale Processing Frameworks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61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Data-parallel frameworks – </a:t>
            </a:r>
            <a:r>
              <a:rPr lang="en-US" dirty="0" err="1" smtClean="0">
                <a:latin typeface="+mn-lt"/>
              </a:rPr>
              <a:t>MapReduce</a:t>
            </a:r>
            <a:r>
              <a:rPr lang="en-US" dirty="0" smtClean="0">
                <a:latin typeface="+mn-lt"/>
              </a:rPr>
              <a:t>/Dryad (2004)</a:t>
            </a:r>
          </a:p>
          <a:p>
            <a:pPr lvl="1"/>
            <a:r>
              <a:rPr lang="en-US" dirty="0" smtClean="0">
                <a:latin typeface="+mn-lt"/>
              </a:rPr>
              <a:t>Process each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record</a:t>
            </a:r>
            <a:r>
              <a:rPr lang="en-US" i="1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in parallel </a:t>
            </a:r>
          </a:p>
          <a:p>
            <a:pPr lvl="1"/>
            <a:r>
              <a:rPr lang="en-US" dirty="0" smtClean="0">
                <a:latin typeface="+mn-lt"/>
              </a:rPr>
              <a:t>Use case:  Computing sufficient statistics, analytics queries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Graph-centric frameworks – </a:t>
            </a:r>
            <a:r>
              <a:rPr lang="en-US" dirty="0" err="1" smtClean="0">
                <a:latin typeface="+mn-lt"/>
              </a:rPr>
              <a:t>Pregel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GraphLab</a:t>
            </a:r>
            <a:r>
              <a:rPr lang="en-US" dirty="0" smtClean="0">
                <a:latin typeface="+mn-lt"/>
              </a:rPr>
              <a:t> (2010)</a:t>
            </a:r>
          </a:p>
          <a:p>
            <a:pPr lvl="1"/>
            <a:r>
              <a:rPr lang="en-US" dirty="0" smtClean="0">
                <a:latin typeface="+mn-lt"/>
              </a:rPr>
              <a:t>Process each 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vertex</a:t>
            </a:r>
            <a:r>
              <a:rPr lang="en-US" dirty="0" smtClean="0">
                <a:latin typeface="+mn-lt"/>
              </a:rPr>
              <a:t>  in parallel</a:t>
            </a:r>
          </a:p>
          <a:p>
            <a:pPr lvl="1"/>
            <a:r>
              <a:rPr lang="en-US" dirty="0" smtClean="0">
                <a:latin typeface="+mn-lt"/>
              </a:rPr>
              <a:t>Use case: Graphical models</a:t>
            </a:r>
          </a:p>
          <a:p>
            <a:pPr marL="0" lvl="1" indent="0">
              <a:buNone/>
            </a:pPr>
            <a:r>
              <a:rPr lang="en-US" sz="2800" dirty="0" smtClean="0">
                <a:latin typeface="+mn-lt"/>
              </a:rPr>
              <a:t>Array-based frameworks – </a:t>
            </a:r>
            <a:r>
              <a:rPr lang="en-US" sz="2800" dirty="0" err="1" smtClean="0">
                <a:latin typeface="+mn-lt"/>
              </a:rPr>
              <a:t>MadLINQ</a:t>
            </a:r>
            <a:r>
              <a:rPr lang="en-US" sz="2800" dirty="0" smtClean="0">
                <a:latin typeface="+mn-lt"/>
              </a:rPr>
              <a:t> (2012)</a:t>
            </a:r>
            <a:endParaRPr lang="en-US" sz="2800" dirty="0" smtClean="0">
              <a:solidFill>
                <a:srgbClr val="FF0000"/>
              </a:solidFill>
              <a:latin typeface="+mn-lt"/>
            </a:endParaRPr>
          </a:p>
          <a:p>
            <a:pPr marL="687388" lvl="1" indent="-225425"/>
            <a:r>
              <a:rPr lang="en-US" dirty="0" smtClean="0"/>
              <a:t> Process </a:t>
            </a:r>
            <a:r>
              <a:rPr lang="en-US" i="1" dirty="0" smtClean="0">
                <a:solidFill>
                  <a:srgbClr val="FF0000"/>
                </a:solidFill>
              </a:rPr>
              <a:t>blocks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of array in parallel</a:t>
            </a:r>
          </a:p>
          <a:p>
            <a:pPr marL="687388" lvl="1" indent="-225425"/>
            <a:r>
              <a:rPr lang="en-US" dirty="0" smtClean="0"/>
              <a:t> Use case: Linear Algebra Operations</a:t>
            </a:r>
            <a:endParaRPr lang="en-US" dirty="0" smtClean="0">
              <a:latin typeface="+mn-lt"/>
            </a:endParaRPr>
          </a:p>
          <a:p>
            <a:pPr marL="0" lvl="1" indent="0">
              <a:buNone/>
            </a:pPr>
            <a:r>
              <a:rPr lang="en-US" dirty="0" smtClean="0">
                <a:latin typeface="+mn-lt"/>
              </a:rPr>
              <a:t>       </a:t>
            </a:r>
          </a:p>
          <a:p>
            <a:pPr lvl="1"/>
            <a:endParaRPr lang="en-US" dirty="0" smtClean="0">
              <a:latin typeface="+mn-lt"/>
            </a:endParaRPr>
          </a:p>
          <a:p>
            <a:pPr marL="457200" lvl="1" indent="0">
              <a:buNone/>
            </a:pPr>
            <a:endParaRPr lang="en-US" dirty="0" smtClean="0">
              <a:latin typeface="+mn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Presto: </a:t>
            </a:r>
            <a:r>
              <a:rPr lang="en-US" dirty="0" smtClean="0"/>
              <a:t>Large scale array-based framework extends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Challenges </a:t>
            </a:r>
            <a:r>
              <a:rPr lang="en-US" dirty="0"/>
              <a:t>with Sparse </a:t>
            </a:r>
            <a:r>
              <a:rPr lang="en-US" dirty="0" smtClean="0"/>
              <a:t>matrices</a:t>
            </a:r>
          </a:p>
          <a:p>
            <a:pPr marL="0" indent="0">
              <a:buNone/>
            </a:pPr>
            <a:r>
              <a:rPr lang="en-US" dirty="0" smtClean="0"/>
              <a:t>Repartitioning, sharing versioned arrays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929746" y="6541168"/>
            <a:ext cx="13474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33600" y="6541168"/>
            <a:ext cx="129989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69231" y="6541168"/>
            <a:ext cx="1393569" cy="21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P_Blue_RGB_150_L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03" y="6311530"/>
            <a:ext cx="496249" cy="496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19" y="6276492"/>
            <a:ext cx="492027" cy="492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28" y="6297173"/>
            <a:ext cx="349275" cy="5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Collaborative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429142"/>
              </p:ext>
            </p:extLst>
          </p:nvPr>
        </p:nvGraphicFramePr>
        <p:xfrm>
          <a:off x="609600" y="1676400"/>
          <a:ext cx="8060951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37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Repartitioning benefits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304800" y="1447800"/>
          <a:ext cx="8458200" cy="525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187101" y="3240763"/>
            <a:ext cx="269545" cy="157366"/>
            <a:chOff x="8026863" y="4262234"/>
            <a:chExt cx="269545" cy="15736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8026863" y="4419600"/>
              <a:ext cx="26954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026863" y="4262234"/>
              <a:ext cx="26954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590800" y="2318613"/>
            <a:ext cx="381000" cy="1899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524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rgbClr val="C0000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PageRank using Matrices</a:t>
            </a:r>
            <a:endParaRPr lang="en-US" sz="4800" dirty="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97897" y="5227026"/>
            <a:ext cx="3429000" cy="945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 smtClean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Power Method </a:t>
            </a:r>
          </a:p>
          <a:p>
            <a:pPr>
              <a:buNone/>
            </a:pPr>
            <a:r>
              <a:rPr lang="en-US" sz="2400" dirty="0" smtClean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Dominant eigenvector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912429" y="3204267"/>
            <a:ext cx="198217" cy="198452"/>
            <a:chOff x="289659" y="1980577"/>
            <a:chExt cx="524709" cy="5253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89659" y="1980577"/>
              <a:ext cx="524709" cy="5247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97697" y="1981200"/>
              <a:ext cx="508631" cy="5247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99908"/>
              </p:ext>
            </p:extLst>
          </p:nvPr>
        </p:nvGraphicFramePr>
        <p:xfrm>
          <a:off x="3733373" y="2314411"/>
          <a:ext cx="1901337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37"/>
              </a:tblGrid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62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6877" marR="16877" marT="8439" marB="843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326143" y="2319583"/>
            <a:ext cx="381000" cy="1899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47246" y="4255491"/>
            <a:ext cx="4953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90800" y="4251480"/>
            <a:ext cx="457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p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995487" y="5222572"/>
            <a:ext cx="2967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M = web graph matrix</a:t>
            </a:r>
          </a:p>
          <a:p>
            <a:pPr>
              <a:buNone/>
            </a:pPr>
            <a:r>
              <a:rPr lang="en-US" sz="2400" dirty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p = PageRank </a:t>
            </a:r>
            <a:r>
              <a:rPr lang="en-US" sz="2400" dirty="0" smtClean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vector</a:t>
            </a:r>
            <a:endParaRPr lang="en-US" sz="2400" dirty="0">
              <a:latin typeface="Fjalla One" panose="02000506040000020004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9356" y="1600200"/>
            <a:ext cx="6423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Simplified </a:t>
            </a:r>
            <a:r>
              <a:rPr lang="en-US" sz="2400" dirty="0" smtClean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algorithm </a:t>
            </a:r>
            <a:r>
              <a:rPr lang="en-US" sz="2400" dirty="0">
                <a:solidFill>
                  <a:srgbClr val="C00000"/>
                </a:solidFill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repeat { p = </a:t>
            </a:r>
            <a:r>
              <a:rPr lang="en-US" sz="2400" dirty="0" smtClean="0">
                <a:solidFill>
                  <a:srgbClr val="C00000"/>
                </a:solidFill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M*p }</a:t>
            </a:r>
            <a:r>
              <a:rPr lang="en-US" sz="2400" dirty="0" smtClean="0">
                <a:latin typeface="Fjalla One" panose="02000506040000020004" pitchFamily="2" charset="0"/>
                <a:ea typeface="Verdana" pitchFamily="34" charset="0"/>
                <a:cs typeface="Verdana" pitchFamily="34" charset="0"/>
              </a:rPr>
              <a:t>  </a:t>
            </a:r>
            <a:endParaRPr lang="en-US" sz="2400" dirty="0">
              <a:latin typeface="Fjalla One" panose="02000506040000020004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rgbClr val="C0000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Linear </a:t>
            </a:r>
            <a:r>
              <a:rPr lang="en-US" sz="3200" dirty="0">
                <a:solidFill>
                  <a:srgbClr val="C0000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Algebra </a:t>
            </a:r>
            <a:r>
              <a:rPr lang="en-US" sz="3200" dirty="0" smtClean="0">
                <a:solidFill>
                  <a:srgbClr val="C0000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Operations on Sparse Matrices</a:t>
            </a:r>
            <a:endParaRPr lang="en-US" sz="3200" dirty="0">
              <a:solidFill>
                <a:srgbClr val="C0000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6046" y="4265505"/>
            <a:ext cx="457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p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/>
      <p:bldP spid="5" grpId="0"/>
      <p:bldP spid="75" grpId="0" animBg="1"/>
      <p:bldP spid="85" grpId="0"/>
      <p:bldP spid="87" grpId="0"/>
      <p:bldP spid="88" grpId="0"/>
      <p:bldP spid="19" grpId="0"/>
      <p:bldP spid="6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j-lt"/>
              </a:rPr>
              <a:t>Presto</a:t>
            </a:r>
            <a:endParaRPr lang="en-US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905000"/>
            <a:ext cx="8080169" cy="1291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+mn-lt"/>
              </a:rPr>
              <a:t>Large-scale machine </a:t>
            </a:r>
            <a:r>
              <a:rPr lang="en-US" sz="3600" dirty="0">
                <a:latin typeface="+mn-lt"/>
              </a:rPr>
              <a:t>learning and </a:t>
            </a:r>
            <a:endParaRPr lang="en-US" sz="3600" dirty="0" smtClean="0">
              <a:latin typeface="+mn-lt"/>
            </a:endParaRPr>
          </a:p>
          <a:p>
            <a:pPr marL="0" indent="0">
              <a:buNone/>
            </a:pPr>
            <a:r>
              <a:rPr lang="en-US" sz="3600" dirty="0" smtClean="0">
                <a:latin typeface="+mn-lt"/>
              </a:rPr>
              <a:t>graph processing on 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parse</a:t>
            </a:r>
            <a:r>
              <a:rPr lang="en-US" sz="3600" dirty="0" smtClean="0">
                <a:latin typeface="+mn-lt"/>
              </a:rPr>
              <a:t> matrices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810000"/>
            <a:ext cx="9144000" cy="1291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latin typeface="+mn-lt"/>
              </a:rPr>
              <a:t>Extend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R </a:t>
            </a:r>
            <a:r>
              <a:rPr lang="en-US" sz="3600" dirty="0" smtClean="0">
                <a:latin typeface="+mn-lt"/>
              </a:rPr>
              <a:t>– make it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600" dirty="0" smtClean="0">
                <a:latin typeface="+mn-lt"/>
              </a:rPr>
              <a:t>scalable, distributed</a:t>
            </a:r>
          </a:p>
        </p:txBody>
      </p:sp>
    </p:spTree>
    <p:extLst>
      <p:ext uri="{BB962C8B-B14F-4D97-AF65-F5344CB8AC3E}">
        <p14:creationId xmlns:p14="http://schemas.microsoft.com/office/powerpoint/2010/main" val="2898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Challenge 1 – Sparse Matrices</a:t>
            </a:r>
            <a:endParaRPr lang="en-US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0140"/>
              </p:ext>
            </p:extLst>
          </p:nvPr>
        </p:nvGraphicFramePr>
        <p:xfrm>
          <a:off x="381000" y="2209800"/>
          <a:ext cx="3657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00797"/>
              </p:ext>
            </p:extLst>
          </p:nvPr>
        </p:nvGraphicFramePr>
        <p:xfrm>
          <a:off x="4876800" y="20574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384"/>
              </p:ext>
            </p:extLst>
          </p:nvPr>
        </p:nvGraphicFramePr>
        <p:xfrm>
          <a:off x="4876800" y="29718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64270"/>
              </p:ext>
            </p:extLst>
          </p:nvPr>
        </p:nvGraphicFramePr>
        <p:xfrm>
          <a:off x="4876800" y="38862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28760"/>
              </p:ext>
            </p:extLst>
          </p:nvPr>
        </p:nvGraphicFramePr>
        <p:xfrm>
          <a:off x="4876800" y="48006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191000" y="3810000"/>
            <a:ext cx="4572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73600" y="3695700"/>
            <a:ext cx="4165600" cy="1104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Yanone Kaffeesatz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Challenge 1 – Sparse Matrices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38668442"/>
              </p:ext>
            </p:extLst>
          </p:nvPr>
        </p:nvGraphicFramePr>
        <p:xfrm>
          <a:off x="762000" y="15240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1000x more data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 Computation imbalance</a:t>
            </a:r>
            <a:endParaRPr lang="en-US" sz="32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Challenge 2 –  Data Sharing</a:t>
            </a:r>
            <a:endParaRPr lang="en-US" dirty="0">
              <a:latin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76216" y="2971800"/>
            <a:ext cx="4511348" cy="585769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400" dirty="0" smtClean="0"/>
              <a:t>Sharing </a:t>
            </a:r>
            <a:r>
              <a:rPr lang="en-US" sz="2400" dirty="0"/>
              <a:t>data </a:t>
            </a:r>
            <a:r>
              <a:rPr lang="en-US" sz="2400" dirty="0" smtClean="0"/>
              <a:t>through pipes/network</a:t>
            </a:r>
          </a:p>
          <a:p>
            <a:pPr marL="0" lvl="2" indent="0">
              <a:buNone/>
            </a:pPr>
            <a:endParaRPr lang="en-US" sz="2400" dirty="0" smtClean="0"/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45890" y="41982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Time-inefficient</a:t>
            </a:r>
            <a:r>
              <a:rPr lang="en-US" sz="2400" dirty="0"/>
              <a:t> (sending copies)</a:t>
            </a:r>
          </a:p>
          <a:p>
            <a:pPr marL="0" lvl="3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Space-inefficient</a:t>
            </a:r>
            <a:r>
              <a:rPr lang="en-US" sz="2400" dirty="0"/>
              <a:t> (extra copies)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561393" y="1676400"/>
            <a:ext cx="2770152" cy="4447427"/>
            <a:chOff x="5189140" y="1676400"/>
            <a:chExt cx="3142407" cy="5045075"/>
          </a:xfrm>
        </p:grpSpPr>
        <p:grpSp>
          <p:nvGrpSpPr>
            <p:cNvPr id="16" name="Group 15"/>
            <p:cNvGrpSpPr/>
            <p:nvPr/>
          </p:nvGrpSpPr>
          <p:grpSpPr>
            <a:xfrm>
              <a:off x="7184682" y="2349702"/>
              <a:ext cx="971971" cy="786976"/>
              <a:chOff x="2667000" y="1905000"/>
              <a:chExt cx="1141499" cy="89064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667000" y="1905000"/>
                <a:ext cx="1141499" cy="8906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/>
                  <a:t>Process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320636"/>
                <a:ext cx="819398" cy="47501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/>
                  <a:t>copy of data</a:t>
                </a:r>
                <a:endParaRPr lang="en-US" sz="1200" dirty="0"/>
              </a:p>
            </p:txBody>
          </p:sp>
        </p:grpSp>
        <p:sp>
          <p:nvSpPr>
            <p:cNvPr id="17" name="TextBox 10"/>
            <p:cNvSpPr txBox="1"/>
            <p:nvPr/>
          </p:nvSpPr>
          <p:spPr>
            <a:xfrm>
              <a:off x="6606085" y="3318756"/>
              <a:ext cx="1242343" cy="38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local copy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692367" y="2370688"/>
              <a:ext cx="973249" cy="786976"/>
              <a:chOff x="838200" y="1928751"/>
              <a:chExt cx="1143000" cy="89064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38200" y="1928751"/>
                <a:ext cx="1141499" cy="8906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/>
                  <a:t>Process</a:t>
                </a:r>
                <a:endParaRPr lang="en-US" sz="1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61802" y="2344387"/>
                <a:ext cx="819398" cy="47501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data</a:t>
                </a:r>
                <a:endParaRPr lang="en-US" sz="16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184682" y="5047552"/>
              <a:ext cx="971971" cy="786977"/>
              <a:chOff x="7240501" y="1255293"/>
              <a:chExt cx="1141499" cy="89065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240501" y="1255293"/>
                <a:ext cx="1141499" cy="8906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/>
                  <a:t>Process</a:t>
                </a:r>
                <a:endParaRPr lang="en-US" sz="1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43800" y="1664867"/>
                <a:ext cx="819398" cy="47501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/>
                  <a:t>copy of data</a:t>
                </a:r>
                <a:endParaRPr lang="en-US" sz="12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92367" y="5047552"/>
              <a:ext cx="971971" cy="786977"/>
              <a:chOff x="5335501" y="1347960"/>
              <a:chExt cx="1141499" cy="8906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335501" y="1347960"/>
                <a:ext cx="1141499" cy="8906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/>
                  <a:t>Process</a:t>
                </a:r>
                <a:endParaRPr lang="en-US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657602" y="1763597"/>
                <a:ext cx="819398" cy="47501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/>
                  <a:t>copy of data</a:t>
                </a:r>
                <a:endParaRPr lang="en-US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016783" y="1743730"/>
              <a:ext cx="1816732" cy="35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/>
                <a:t>Server 1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84803" y="3923653"/>
              <a:ext cx="1024131" cy="72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sz="1600" dirty="0" smtClean="0">
                  <a:solidFill>
                    <a:srgbClr val="000000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etwork</a:t>
              </a:r>
            </a:p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 copy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89140" y="4002651"/>
              <a:ext cx="1024131" cy="72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sz="1600" dirty="0" smtClean="0">
                  <a:solidFill>
                    <a:srgbClr val="000000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etwork</a:t>
              </a:r>
            </a:p>
            <a:p>
              <a:pPr marL="0" defTabSz="430213">
                <a:spcAft>
                  <a:spcPts val="400"/>
                </a:spcAft>
                <a:buSzPct val="100000"/>
              </a:pPr>
              <a:r>
                <a:rPr lang="en-US" sz="1600" dirty="0" smtClean="0">
                  <a:solidFill>
                    <a:srgbClr val="000000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 copy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562600" y="1676400"/>
              <a:ext cx="2725098" cy="201990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6783" y="6004499"/>
              <a:ext cx="1816732" cy="35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 smtClean="0"/>
                <a:t>Server 2</a:t>
              </a:r>
              <a:endParaRPr lang="en-US" sz="20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06449" y="4701569"/>
              <a:ext cx="2725098" cy="201990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9" name="Elbow Connector 28"/>
            <p:cNvCxnSpPr>
              <a:stCxn id="34" idx="2"/>
              <a:endCxn id="32" idx="0"/>
            </p:cNvCxnSpPr>
            <p:nvPr/>
          </p:nvCxnSpPr>
          <p:spPr>
            <a:xfrm>
              <a:off x="6178353" y="3157664"/>
              <a:ext cx="1492315" cy="1889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4" idx="2"/>
              <a:endCxn id="30" idx="0"/>
            </p:cNvCxnSpPr>
            <p:nvPr/>
          </p:nvCxnSpPr>
          <p:spPr>
            <a:xfrm>
              <a:off x="6178353" y="3157664"/>
              <a:ext cx="0" cy="1889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28"/>
            <p:cNvCxnSpPr>
              <a:stCxn id="34" idx="2"/>
              <a:endCxn id="36" idx="2"/>
            </p:cNvCxnSpPr>
            <p:nvPr/>
          </p:nvCxnSpPr>
          <p:spPr>
            <a:xfrm rot="5400000" flipH="1" flipV="1">
              <a:off x="6914017" y="2401013"/>
              <a:ext cx="20986" cy="1492315"/>
            </a:xfrm>
            <a:prstGeom prst="curvedConnector3">
              <a:avLst>
                <a:gd name="adj1" fmla="val -1089298"/>
              </a:avLst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8</a:t>
            </a:fld>
            <a:endParaRPr lang="en-US"/>
          </a:p>
        </p:txBody>
      </p:sp>
      <p:sp>
        <p:nvSpPr>
          <p:cNvPr id="41" name="Content Placeholder 13"/>
          <p:cNvSpPr txBox="1">
            <a:spLocks/>
          </p:cNvSpPr>
          <p:nvPr/>
        </p:nvSpPr>
        <p:spPr>
          <a:xfrm>
            <a:off x="545890" y="1562995"/>
            <a:ext cx="4428406" cy="96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jalla One" panose="02000506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itchFamily="34" charset="0"/>
              <a:buNone/>
            </a:pPr>
            <a:r>
              <a:rPr lang="en-US" sz="2400" dirty="0" smtClean="0"/>
              <a:t>Sparse matrices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</a:p>
          <a:p>
            <a:pPr marL="0" lvl="2" indent="0">
              <a:buFont typeface="Arial" pitchFamily="34" charset="0"/>
              <a:buNone/>
            </a:pPr>
            <a:r>
              <a:rPr lang="en-US" sz="2400" dirty="0" smtClean="0"/>
              <a:t>Communication overhead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5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j-lt"/>
              </a:rPr>
              <a:t>Outline</a:t>
            </a:r>
            <a:endParaRPr lang="en-US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Motivation</a:t>
            </a:r>
          </a:p>
          <a:p>
            <a:r>
              <a:rPr lang="en-US" sz="3200" dirty="0" smtClean="0">
                <a:latin typeface="+mn-lt"/>
              </a:rPr>
              <a:t>Programming model</a:t>
            </a:r>
          </a:p>
          <a:p>
            <a:r>
              <a:rPr lang="en-US" sz="3200" dirty="0" smtClean="0">
                <a:latin typeface="+mn-lt"/>
              </a:rPr>
              <a:t>Design</a:t>
            </a:r>
          </a:p>
          <a:p>
            <a:r>
              <a:rPr lang="en-US" sz="3200" dirty="0" smtClean="0">
                <a:latin typeface="+mn-lt"/>
              </a:rPr>
              <a:t>Applications and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Open Sans Condensed"/>
        <a:ea typeface=""/>
        <a:cs typeface=""/>
      </a:majorFont>
      <a:minorFont>
        <a:latin typeface="Fjalla O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799</Words>
  <Application>Microsoft Office PowerPoint</Application>
  <PresentationFormat>On-screen Show (4:3)</PresentationFormat>
  <Paragraphs>289</Paragraphs>
  <Slides>33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Yanone Kaffeesatz</vt:lpstr>
      <vt:lpstr>Cambria Math</vt:lpstr>
      <vt:lpstr>Calibri</vt:lpstr>
      <vt:lpstr>Open Sans Condensed</vt:lpstr>
      <vt:lpstr>Verdana</vt:lpstr>
      <vt:lpstr>HP Simplified</vt:lpstr>
      <vt:lpstr>Courier New</vt:lpstr>
      <vt:lpstr>Consolas</vt:lpstr>
      <vt:lpstr>Times New Roman</vt:lpstr>
      <vt:lpstr>Wingdings</vt:lpstr>
      <vt:lpstr>Gabriola</vt:lpstr>
      <vt:lpstr>Fjalla One</vt:lpstr>
      <vt:lpstr>Gill Sans MT</vt:lpstr>
      <vt:lpstr>Arial</vt:lpstr>
      <vt:lpstr>Arial Unicode MS</vt:lpstr>
      <vt:lpstr>Office Theme</vt:lpstr>
      <vt:lpstr>Distributed Machine Learning and  Graph Processing with Sparse Matrices</vt:lpstr>
      <vt:lpstr>Big Data, Complex Algorithms</vt:lpstr>
      <vt:lpstr>Large-Scale Processing Frameworks</vt:lpstr>
      <vt:lpstr>PageRank using Matrices</vt:lpstr>
      <vt:lpstr>Presto</vt:lpstr>
      <vt:lpstr>Challenge 1 – Sparse Matrices</vt:lpstr>
      <vt:lpstr>Challenge 1 – Sparse Matrices</vt:lpstr>
      <vt:lpstr>Challenge 2 –  Data Sharing</vt:lpstr>
      <vt:lpstr>Outline</vt:lpstr>
      <vt:lpstr>PowerPoint Presentation</vt:lpstr>
      <vt:lpstr>PowerPoint Presentation</vt:lpstr>
      <vt:lpstr>PageRank Using Presto</vt:lpstr>
      <vt:lpstr>PageRank Using Presto</vt:lpstr>
      <vt:lpstr>Presto Architecture</vt:lpstr>
      <vt:lpstr>Repartitioning Matrices</vt:lpstr>
      <vt:lpstr>Maintaining Size Invariants</vt:lpstr>
      <vt:lpstr>Sharing Distributed Arrays</vt:lpstr>
      <vt:lpstr>Data Sharing Challenges</vt:lpstr>
      <vt:lpstr>Overriding R’s allocator</vt:lpstr>
      <vt:lpstr>Outline</vt:lpstr>
      <vt:lpstr>PowerPoint Presentation</vt:lpstr>
      <vt:lpstr>PowerPoint Presentation</vt:lpstr>
      <vt:lpstr>Applications Implemented in Presto</vt:lpstr>
      <vt:lpstr>Evaluation Overview</vt:lpstr>
      <vt:lpstr>PowerPoint Presentation</vt:lpstr>
      <vt:lpstr>PowerPoint Presentation</vt:lpstr>
      <vt:lpstr>Repartitioning benefits</vt:lpstr>
      <vt:lpstr>Related Work</vt:lpstr>
      <vt:lpstr>Presto</vt:lpstr>
      <vt:lpstr>Conclusion</vt:lpstr>
      <vt:lpstr>Backup Slides</vt:lpstr>
      <vt:lpstr>Netflix Collaborative Filtering</vt:lpstr>
      <vt:lpstr>Repartitioning 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shivaram</dc:creator>
  <cp:lastModifiedBy>shivaram</cp:lastModifiedBy>
  <cp:revision>304</cp:revision>
  <dcterms:created xsi:type="dcterms:W3CDTF">2012-10-04T23:09:40Z</dcterms:created>
  <dcterms:modified xsi:type="dcterms:W3CDTF">2013-04-28T23:13:50Z</dcterms:modified>
</cp:coreProperties>
</file>