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63" r:id="rId3"/>
    <p:sldId id="264" r:id="rId4"/>
    <p:sldId id="262" r:id="rId5"/>
    <p:sldId id="260" r:id="rId6"/>
    <p:sldId id="261" r:id="rId7"/>
    <p:sldId id="258" r:id="rId8"/>
    <p:sldId id="259" r:id="rId9"/>
    <p:sldId id="265"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5A3CE14-9330-43CC-9AF3-9AC0386B84DD}" type="datetimeFigureOut">
              <a:rPr lang="en-US" smtClean="0"/>
              <a:pPr/>
              <a:t>11/27/2019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DC66508-5A83-4044-A67E-015A84121EE4}" type="slidenum">
              <a:rPr lang="en-US" smtClean="0"/>
              <a:pPr/>
              <a:t>‹#›</a:t>
            </a:fld>
            <a:endParaRPr 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244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226649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255325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428165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5A3CE14-9330-43CC-9AF3-9AC0386B84DD}" type="datetimeFigureOut">
              <a:rPr lang="en-US" smtClean="0"/>
              <a:pPr/>
              <a:t>11/27/2019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DC66508-5A83-4044-A67E-015A84121EE4}" type="slidenum">
              <a:rPr lang="en-US" smtClean="0"/>
              <a:pPr/>
              <a:t>‹#›</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89185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16872418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41459352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173371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3CE14-9330-43CC-9AF3-9AC0386B84DD}" type="datetimeFigureOut">
              <a:rPr lang="en-US" smtClean="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265077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5A3CE14-9330-43CC-9AF3-9AC0386B84DD}" type="datetimeFigureOut">
              <a:rPr lang="en-US" smtClean="0"/>
              <a:pPr/>
              <a:t>11/27/2019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DC66508-5A83-4044-A67E-015A84121EE4}" type="slidenum">
              <a:rPr lang="en-US" smtClean="0"/>
              <a:pPr/>
              <a:t>‹#›</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963819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5A3CE14-9330-43CC-9AF3-9AC0386B84DD}" type="datetimeFigureOut">
              <a:rPr lang="en-US" smtClean="0"/>
              <a:pPr/>
              <a:t>11/27/2019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FDC66508-5A83-4044-A67E-015A84121EE4}" type="slidenum">
              <a:rPr lang="en-US" smtClean="0"/>
              <a:pPr/>
              <a:t>‹#›</a:t>
            </a:fld>
            <a:endParaRPr lang="en-US"/>
          </a:p>
        </p:txBody>
      </p:sp>
    </p:spTree>
    <p:extLst>
      <p:ext uri="{BB962C8B-B14F-4D97-AF65-F5344CB8AC3E}">
        <p14:creationId xmlns:p14="http://schemas.microsoft.com/office/powerpoint/2010/main" val="57546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5A3CE14-9330-43CC-9AF3-9AC0386B84DD}" type="datetimeFigureOut">
              <a:rPr lang="en-US" smtClean="0"/>
              <a:pPr/>
              <a:t>11/27/2019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DC66508-5A83-4044-A67E-015A84121EE4}" type="slidenum">
              <a:rPr lang="en-US" smtClean="0"/>
              <a:pPr/>
              <a:t>‹#›</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790628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871F-4B83-4D85-A25B-A286B556B641}"/>
              </a:ext>
            </a:extLst>
          </p:cNvPr>
          <p:cNvSpPr>
            <a:spLocks noGrp="1"/>
          </p:cNvSpPr>
          <p:nvPr>
            <p:ph type="ctrTitle"/>
          </p:nvPr>
        </p:nvSpPr>
        <p:spPr>
          <a:xfrm>
            <a:off x="659219" y="669852"/>
            <a:ext cx="10845393" cy="2349795"/>
          </a:xfrm>
        </p:spPr>
        <p:txBody>
          <a:bodyPr/>
          <a:lstStyle/>
          <a:p>
            <a:pPr algn="ctr">
              <a:lnSpc>
                <a:spcPct val="100000"/>
              </a:lnSpc>
            </a:pP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Traffitizer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 emergency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response system</a:t>
            </a:r>
          </a:p>
        </p:txBody>
      </p:sp>
      <p:sp>
        <p:nvSpPr>
          <p:cNvPr id="3" name="Subtitle 2">
            <a:extLst>
              <a:ext uri="{FF2B5EF4-FFF2-40B4-BE49-F238E27FC236}">
                <a16:creationId xmlns:a16="http://schemas.microsoft.com/office/drawing/2014/main" id="{43D0307C-1F44-4D32-9FC2-3EC7590AA973}"/>
              </a:ext>
            </a:extLst>
          </p:cNvPr>
          <p:cNvSpPr>
            <a:spLocks noGrp="1"/>
          </p:cNvSpPr>
          <p:nvPr>
            <p:ph type="subTitle" idx="1"/>
          </p:nvPr>
        </p:nvSpPr>
        <p:spPr>
          <a:xfrm>
            <a:off x="520995" y="4561368"/>
            <a:ext cx="3753293" cy="1352927"/>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Internal guide:</a:t>
            </a:r>
          </a:p>
          <a:p>
            <a:r>
              <a:rPr lang="en-US" dirty="0" err="1">
                <a:latin typeface="Times New Roman" panose="02020603050405020304" pitchFamily="18" charset="0"/>
                <a:cs typeface="Times New Roman" panose="02020603050405020304" pitchFamily="18" charset="0"/>
              </a:rPr>
              <a:t>Mrs.Jayashree</a:t>
            </a:r>
            <a:r>
              <a:rPr lang="en-US" dirty="0">
                <a:latin typeface="Times New Roman" panose="02020603050405020304" pitchFamily="18" charset="0"/>
                <a:cs typeface="Times New Roman" panose="02020603050405020304" pitchFamily="18" charset="0"/>
              </a:rPr>
              <a:t> S Patil</a:t>
            </a:r>
          </a:p>
          <a:p>
            <a:r>
              <a:rPr lang="en-US" dirty="0">
                <a:latin typeface="Times New Roman" panose="02020603050405020304" pitchFamily="18" charset="0"/>
                <a:cs typeface="Times New Roman" panose="02020603050405020304" pitchFamily="18" charset="0"/>
              </a:rPr>
              <a:t>Associate Professor </a:t>
            </a:r>
          </a:p>
        </p:txBody>
      </p:sp>
      <p:sp>
        <p:nvSpPr>
          <p:cNvPr id="4" name="Subtitle 2">
            <a:extLst>
              <a:ext uri="{FF2B5EF4-FFF2-40B4-BE49-F238E27FC236}">
                <a16:creationId xmlns:a16="http://schemas.microsoft.com/office/drawing/2014/main" id="{1E367243-59BF-4891-A447-2CA9E00151DC}"/>
              </a:ext>
            </a:extLst>
          </p:cNvPr>
          <p:cNvSpPr txBox="1">
            <a:spLocks/>
          </p:cNvSpPr>
          <p:nvPr/>
        </p:nvSpPr>
        <p:spPr>
          <a:xfrm>
            <a:off x="8346558" y="4727577"/>
            <a:ext cx="3540642" cy="112628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err="1">
                <a:solidFill>
                  <a:schemeClr val="tx1"/>
                </a:solidFill>
                <a:latin typeface="Times New Roman" panose="02020603050405020304" pitchFamily="18" charset="0"/>
                <a:cs typeface="Times New Roman" panose="02020603050405020304" pitchFamily="18" charset="0"/>
              </a:rPr>
              <a:t>N.Lakshmi</a:t>
            </a:r>
            <a:r>
              <a:rPr lang="en-US" dirty="0">
                <a:solidFill>
                  <a:schemeClr val="tx1"/>
                </a:solidFill>
                <a:latin typeface="Times New Roman" panose="02020603050405020304" pitchFamily="18" charset="0"/>
                <a:cs typeface="Times New Roman" panose="02020603050405020304" pitchFamily="18" charset="0"/>
              </a:rPr>
              <a:t> Vyshnavi 16251A05G0</a:t>
            </a:r>
          </a:p>
          <a:p>
            <a:r>
              <a:rPr lang="en-US" dirty="0" err="1">
                <a:solidFill>
                  <a:schemeClr val="tx1"/>
                </a:solidFill>
                <a:latin typeface="Times New Roman" panose="02020603050405020304" pitchFamily="18" charset="0"/>
                <a:cs typeface="Times New Roman" panose="02020603050405020304" pitchFamily="18" charset="0"/>
              </a:rPr>
              <a:t>Simrah</a:t>
            </a:r>
            <a:r>
              <a:rPr lang="en-US" dirty="0">
                <a:solidFill>
                  <a:schemeClr val="tx1"/>
                </a:solidFill>
                <a:latin typeface="Times New Roman" panose="02020603050405020304" pitchFamily="18" charset="0"/>
                <a:cs typeface="Times New Roman" panose="02020603050405020304" pitchFamily="18" charset="0"/>
              </a:rPr>
              <a:t> Hussain         16251A05H1</a:t>
            </a:r>
          </a:p>
          <a:p>
            <a:r>
              <a:rPr lang="en-US" dirty="0" err="1">
                <a:solidFill>
                  <a:schemeClr val="tx1"/>
                </a:solidFill>
                <a:latin typeface="Times New Roman" panose="02020603050405020304" pitchFamily="18" charset="0"/>
                <a:cs typeface="Times New Roman" panose="02020603050405020304" pitchFamily="18" charset="0"/>
              </a:rPr>
              <a:t>Gorantala</a:t>
            </a:r>
            <a:r>
              <a:rPr lang="en-US" dirty="0">
                <a:solidFill>
                  <a:schemeClr val="tx1"/>
                </a:solidFill>
                <a:latin typeface="Times New Roman" panose="02020603050405020304" pitchFamily="18" charset="0"/>
                <a:cs typeface="Times New Roman" panose="02020603050405020304" pitchFamily="18" charset="0"/>
              </a:rPr>
              <a:t> Niharika    17255A0526</a:t>
            </a:r>
          </a:p>
        </p:txBody>
      </p:sp>
    </p:spTree>
    <p:extLst>
      <p:ext uri="{BB962C8B-B14F-4D97-AF65-F5344CB8AC3E}">
        <p14:creationId xmlns:p14="http://schemas.microsoft.com/office/powerpoint/2010/main" val="10600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7B51-C9FC-4A7C-BDF4-C7B813F3296B}"/>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r>
              <a:rPr lang="en-US" sz="44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E4F0A65-EAF0-4190-8315-C723AAEDA8D6}"/>
              </a:ext>
            </a:extLst>
          </p:cNvPr>
          <p:cNvSpPr>
            <a:spLocks noGrp="1"/>
          </p:cNvSpPr>
          <p:nvPr>
            <p:ph idx="1"/>
          </p:nvPr>
        </p:nvSpPr>
        <p:spPr>
          <a:xfrm>
            <a:off x="1251678" y="1669313"/>
            <a:ext cx="10178322" cy="4210280"/>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The proposed system helps to solve the problem of traffic congestion during emergency.  </a:t>
            </a:r>
          </a:p>
          <a:p>
            <a:r>
              <a:rPr lang="en-US" sz="2800" dirty="0">
                <a:solidFill>
                  <a:schemeClr val="tx1"/>
                </a:solidFill>
                <a:latin typeface="Times New Roman" panose="02020603050405020304" pitchFamily="18" charset="0"/>
                <a:cs typeface="Times New Roman" panose="02020603050405020304" pitchFamily="18" charset="0"/>
              </a:rPr>
              <a:t>The timing of each signal can be automatically adjusted according to the presence of an ambulance clearing the path for the ambulance in emergency cases.</a:t>
            </a:r>
          </a:p>
          <a:p>
            <a:r>
              <a:rPr lang="en-US" sz="2800" dirty="0">
                <a:solidFill>
                  <a:schemeClr val="tx1"/>
                </a:solidFill>
                <a:latin typeface="Times New Roman" panose="02020603050405020304" pitchFamily="18" charset="0"/>
                <a:cs typeface="Times New Roman" panose="02020603050405020304" pitchFamily="18" charset="0"/>
              </a:rPr>
              <a:t> It will help patients in taking decisions for reaching their destination </a:t>
            </a:r>
            <a:r>
              <a:rPr lang="en-US" sz="2800">
                <a:solidFill>
                  <a:schemeClr val="tx1"/>
                </a:solidFill>
                <a:latin typeface="Times New Roman" panose="02020603050405020304" pitchFamily="18" charset="0"/>
                <a:cs typeface="Times New Roman" panose="02020603050405020304" pitchFamily="18" charset="0"/>
              </a:rPr>
              <a:t>in time.</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01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1251678" y="1724297"/>
            <a:ext cx="10178322" cy="4155295"/>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Existing System</a:t>
            </a:r>
          </a:p>
          <a:p>
            <a:r>
              <a:rPr lang="en-US" sz="2800" dirty="0">
                <a:latin typeface="Times New Roman" panose="02020603050405020304" pitchFamily="18" charset="0"/>
                <a:cs typeface="Times New Roman" panose="02020603050405020304" pitchFamily="18" charset="0"/>
              </a:rPr>
              <a:t>Traffitizer</a:t>
            </a:r>
          </a:p>
          <a:p>
            <a:r>
              <a:rPr lang="en-US" sz="2800" dirty="0">
                <a:latin typeface="Times New Roman" panose="02020603050405020304" pitchFamily="18" charset="0"/>
                <a:cs typeface="Times New Roman" panose="02020603050405020304" pitchFamily="18" charset="0"/>
              </a:rPr>
              <a:t>Objectives</a:t>
            </a:r>
          </a:p>
          <a:p>
            <a:r>
              <a:rPr lang="en-US" sz="2800" dirty="0">
                <a:latin typeface="Times New Roman" panose="02020603050405020304" pitchFamily="18" charset="0"/>
                <a:cs typeface="Times New Roman" panose="02020603050405020304" pitchFamily="18" charset="0"/>
              </a:rPr>
              <a:t>Technologies Used</a:t>
            </a:r>
          </a:p>
          <a:p>
            <a:r>
              <a:rPr lang="en-US" sz="2800" dirty="0">
                <a:latin typeface="Times New Roman" panose="02020603050405020304" pitchFamily="18" charset="0"/>
                <a:cs typeface="Times New Roman" panose="02020603050405020304" pitchFamily="18" charset="0"/>
              </a:rPr>
              <a:t>Presence of an ambulance</a:t>
            </a:r>
          </a:p>
          <a:p>
            <a:r>
              <a:rPr lang="en-US" sz="2800" dirty="0">
                <a:latin typeface="Times New Roman" panose="02020603050405020304" pitchFamily="18" charset="0"/>
                <a:cs typeface="Times New Roman" panose="02020603050405020304" pitchFamily="18" charset="0"/>
              </a:rPr>
              <a:t>Absence of ambulance</a:t>
            </a:r>
          </a:p>
          <a:p>
            <a:r>
              <a:rPr lang="en-US" sz="2800" dirty="0">
                <a:latin typeface="Times New Roman" panose="02020603050405020304" pitchFamily="18" charset="0"/>
                <a:cs typeface="Times New Roman" panose="02020603050405020304" pitchFamily="18" charset="0"/>
              </a:rPr>
              <a:t>Conclusions</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251678" y="1874517"/>
            <a:ext cx="10178322" cy="4005075"/>
          </a:xfrm>
        </p:spPr>
        <p:txBody>
          <a:bodyPr>
            <a:normAutofit/>
          </a:bodyPr>
          <a:lstStyle/>
          <a:p>
            <a:r>
              <a:rPr lang="en-US" sz="2400" dirty="0">
                <a:solidFill>
                  <a:schemeClr val="tx1"/>
                </a:solidFill>
                <a:latin typeface="Times New Roman" pitchFamily="18" charset="0"/>
                <a:cs typeface="Times New Roman" pitchFamily="18" charset="0"/>
              </a:rPr>
              <a:t>India is the second most populous country in the world and faces terrible road congestion problem in the cities. </a:t>
            </a:r>
          </a:p>
          <a:p>
            <a:r>
              <a:rPr lang="en-US" sz="2400" dirty="0">
                <a:solidFill>
                  <a:schemeClr val="tx1"/>
                </a:solidFill>
                <a:latin typeface="Times New Roman" pitchFamily="18" charset="0"/>
                <a:cs typeface="Times New Roman" pitchFamily="18" charset="0"/>
              </a:rPr>
              <a:t>Automatic traffic monitoring and surveillance are important for road usage and management.</a:t>
            </a:r>
          </a:p>
          <a:p>
            <a:r>
              <a:rPr lang="en-US" sz="2400" dirty="0">
                <a:solidFill>
                  <a:schemeClr val="tx1"/>
                </a:solidFill>
                <a:latin typeface="Times New Roman" pitchFamily="18" charset="0"/>
                <a:cs typeface="Times New Roman" pitchFamily="18" charset="0"/>
              </a:rPr>
              <a:t>A model is proposed for controlling the traffic light by image processing. </a:t>
            </a:r>
          </a:p>
          <a:p>
            <a:r>
              <a:rPr lang="en-US" sz="2400" dirty="0" err="1">
                <a:solidFill>
                  <a:schemeClr val="tx1"/>
                </a:solidFill>
                <a:latin typeface="Times New Roman" pitchFamily="18" charset="0"/>
                <a:cs typeface="Times New Roman" pitchFamily="18" charset="0"/>
              </a:rPr>
              <a:t>Traffitizer</a:t>
            </a:r>
            <a:r>
              <a:rPr lang="en-US" sz="2400" dirty="0">
                <a:solidFill>
                  <a:schemeClr val="tx1"/>
                </a:solidFill>
                <a:latin typeface="Times New Roman" pitchFamily="18" charset="0"/>
                <a:cs typeface="Times New Roman" pitchFamily="18" charset="0"/>
              </a:rPr>
              <a:t>-An Emergency Response System aims to detect and identify any types of ambulances and to give green signal in the traffic jam.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0A4F-252D-4C94-81F0-901136AC64CB}"/>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Existing System </a:t>
            </a:r>
          </a:p>
        </p:txBody>
      </p:sp>
      <p:sp>
        <p:nvSpPr>
          <p:cNvPr id="3" name="Content Placeholder 2">
            <a:extLst>
              <a:ext uri="{FF2B5EF4-FFF2-40B4-BE49-F238E27FC236}">
                <a16:creationId xmlns:a16="http://schemas.microsoft.com/office/drawing/2014/main" id="{FFEF8B7B-224D-45E4-8D89-D4C7010D625D}"/>
              </a:ext>
            </a:extLst>
          </p:cNvPr>
          <p:cNvSpPr>
            <a:spLocks noGrp="1"/>
          </p:cNvSpPr>
          <p:nvPr>
            <p:ph idx="1"/>
          </p:nvPr>
        </p:nvSpPr>
        <p:spPr>
          <a:xfrm>
            <a:off x="1343118" y="2006212"/>
            <a:ext cx="10178322" cy="3859011"/>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The current traffic control system (TCS) in the metro cities of India is inefficient due to randomness in the traffic density pattern throughout the day. </a:t>
            </a:r>
          </a:p>
          <a:p>
            <a:r>
              <a:rPr lang="en-US" sz="2400" dirty="0">
                <a:solidFill>
                  <a:schemeClr val="tx1"/>
                </a:solidFill>
                <a:latin typeface="Times New Roman" panose="02020603050405020304" pitchFamily="18" charset="0"/>
                <a:cs typeface="Times New Roman" panose="02020603050405020304" pitchFamily="18" charset="0"/>
              </a:rPr>
              <a:t>The traffic signal timers have a fixed time period to switch traffic between different directions. </a:t>
            </a:r>
          </a:p>
          <a:p>
            <a:r>
              <a:rPr lang="en-US" sz="2400" dirty="0">
                <a:solidFill>
                  <a:schemeClr val="tx1"/>
                </a:solidFill>
                <a:latin typeface="Times New Roman" panose="02020603050405020304" pitchFamily="18" charset="0"/>
                <a:cs typeface="Times New Roman" panose="02020603050405020304" pitchFamily="18" charset="0"/>
              </a:rPr>
              <a:t>Due to this, the vehicles have to wait for a long-time span even if the traffic density is very less.</a:t>
            </a:r>
          </a:p>
        </p:txBody>
      </p:sp>
    </p:spTree>
    <p:extLst>
      <p:ext uri="{BB962C8B-B14F-4D97-AF65-F5344CB8AC3E}">
        <p14:creationId xmlns:p14="http://schemas.microsoft.com/office/powerpoint/2010/main" val="3209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5362-CAAF-4A88-A29E-3B2A7E6C44A8}"/>
              </a:ext>
            </a:extLst>
          </p:cNvPr>
          <p:cNvSpPr>
            <a:spLocks noGrp="1"/>
          </p:cNvSpPr>
          <p:nvPr>
            <p:ph type="title"/>
          </p:nvPr>
        </p:nvSpPr>
        <p:spPr/>
        <p:txBody>
          <a:bodyPr>
            <a:normAutofit/>
          </a:bodyPr>
          <a:lstStyle/>
          <a:p>
            <a:r>
              <a:rPr lang="en-US" sz="5400" b="1" dirty="0" err="1">
                <a:latin typeface="Times New Roman" panose="02020603050405020304" pitchFamily="18" charset="0"/>
                <a:cs typeface="Times New Roman" panose="02020603050405020304" pitchFamily="18" charset="0"/>
              </a:rPr>
              <a:t>Traffitizer</a:t>
            </a:r>
            <a:endParaRPr lang="en-US"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F013B3-2225-4155-8DD8-52D9A1C62653}"/>
              </a:ext>
            </a:extLst>
          </p:cNvPr>
          <p:cNvSpPr>
            <a:spLocks noGrp="1"/>
          </p:cNvSpPr>
          <p:nvPr>
            <p:ph idx="1"/>
          </p:nvPr>
        </p:nvSpPr>
        <p:spPr>
          <a:xfrm>
            <a:off x="1277804" y="1874517"/>
            <a:ext cx="10178322" cy="4069083"/>
          </a:xfrm>
        </p:spPr>
        <p:txBody>
          <a:bodyPr>
            <a:normAutofit/>
          </a:bodyPr>
          <a:lstStyle/>
          <a:p>
            <a:r>
              <a:rPr lang="en-US" sz="2400" dirty="0" err="1">
                <a:solidFill>
                  <a:schemeClr val="tx1"/>
                </a:solidFill>
                <a:latin typeface="Times New Roman" panose="02020603050405020304" pitchFamily="18" charset="0"/>
                <a:cs typeface="Times New Roman" panose="02020603050405020304" pitchFamily="18" charset="0"/>
              </a:rPr>
              <a:t>Traffitizer</a:t>
            </a:r>
            <a:r>
              <a:rPr lang="en-US" sz="2400" dirty="0">
                <a:solidFill>
                  <a:schemeClr val="tx1"/>
                </a:solidFill>
                <a:latin typeface="Times New Roman" panose="02020603050405020304" pitchFamily="18" charset="0"/>
                <a:cs typeface="Times New Roman" panose="02020603050405020304" pitchFamily="18" charset="0"/>
              </a:rPr>
              <a:t> is a prototype in which if connected to camera, detects an ambulance waiting at a traffic signal, the respective signal changes from red to green, clearing way for the ambulance to reach its destination on time. </a:t>
            </a:r>
          </a:p>
          <a:p>
            <a:r>
              <a:rPr lang="en-US" sz="2400" dirty="0">
                <a:solidFill>
                  <a:schemeClr val="tx1"/>
                </a:solidFill>
                <a:latin typeface="Times New Roman" panose="02020603050405020304" pitchFamily="18" charset="0"/>
                <a:cs typeface="Times New Roman" panose="02020603050405020304" pitchFamily="18" charset="0"/>
              </a:rPr>
              <a:t>The proposed system is based on the Internet of Things (IoT) and image processing, which will help to take proactive and preventive actions to minimize the loss of patient’s lives due to traffic congestion.</a:t>
            </a:r>
          </a:p>
          <a:p>
            <a:r>
              <a:rPr lang="en-US" sz="2400" dirty="0">
                <a:solidFill>
                  <a:schemeClr val="tx1"/>
                </a:solidFill>
                <a:latin typeface="Times New Roman" panose="02020603050405020304" pitchFamily="18" charset="0"/>
                <a:cs typeface="Times New Roman" panose="02020603050405020304" pitchFamily="18" charset="0"/>
              </a:rPr>
              <a:t>Once the ambulance crosses the signal, the signals will act accordingly.</a:t>
            </a:r>
          </a:p>
        </p:txBody>
      </p:sp>
    </p:spTree>
    <p:extLst>
      <p:ext uri="{BB962C8B-B14F-4D97-AF65-F5344CB8AC3E}">
        <p14:creationId xmlns:p14="http://schemas.microsoft.com/office/powerpoint/2010/main" val="56397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3BED-887A-4124-B55A-47468414E71B}"/>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068C5D6-B349-4873-A992-8D55FCFEE5DF}"/>
              </a:ext>
            </a:extLst>
          </p:cNvPr>
          <p:cNvSpPr>
            <a:spLocks noGrp="1"/>
          </p:cNvSpPr>
          <p:nvPr>
            <p:ph idx="1"/>
          </p:nvPr>
        </p:nvSpPr>
        <p:spPr>
          <a:xfrm>
            <a:off x="1251678" y="1765005"/>
            <a:ext cx="10178322" cy="4114588"/>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To prevent the ambulance from getting stuck in traffic congestion.</a:t>
            </a:r>
          </a:p>
          <a:p>
            <a:r>
              <a:rPr lang="en-US" sz="2800" dirty="0">
                <a:solidFill>
                  <a:schemeClr val="tx1"/>
                </a:solidFill>
                <a:latin typeface="Times New Roman" panose="02020603050405020304" pitchFamily="18" charset="0"/>
                <a:cs typeface="Times New Roman" panose="02020603050405020304" pitchFamily="18" charset="0"/>
              </a:rPr>
              <a:t>It is a prototype of an intelligent traffic management system that can clear the traffic on the lane where the ambulance is present. </a:t>
            </a:r>
          </a:p>
          <a:p>
            <a:r>
              <a:rPr lang="en-US" sz="2800" dirty="0">
                <a:solidFill>
                  <a:schemeClr val="tx1"/>
                </a:solidFill>
                <a:latin typeface="Times New Roman" panose="02020603050405020304" pitchFamily="18" charset="0"/>
                <a:cs typeface="Times New Roman" panose="02020603050405020304" pitchFamily="18" charset="0"/>
              </a:rPr>
              <a:t> Automatic conversion of signals in other lanes to avoid traffic collision.</a:t>
            </a:r>
          </a:p>
        </p:txBody>
      </p:sp>
    </p:spTree>
    <p:extLst>
      <p:ext uri="{BB962C8B-B14F-4D97-AF65-F5344CB8AC3E}">
        <p14:creationId xmlns:p14="http://schemas.microsoft.com/office/powerpoint/2010/main" val="202189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A04C-996C-43D2-8ED4-B0DA01AB73E4}"/>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Technologies</a:t>
            </a:r>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Used</a:t>
            </a:r>
          </a:p>
        </p:txBody>
      </p:sp>
      <p:sp>
        <p:nvSpPr>
          <p:cNvPr id="3" name="Content Placeholder 2">
            <a:extLst>
              <a:ext uri="{FF2B5EF4-FFF2-40B4-BE49-F238E27FC236}">
                <a16:creationId xmlns:a16="http://schemas.microsoft.com/office/drawing/2014/main" id="{AADBADD6-5E59-4655-BC0D-BEA8103304AB}"/>
              </a:ext>
            </a:extLst>
          </p:cNvPr>
          <p:cNvSpPr>
            <a:spLocks noGrp="1"/>
          </p:cNvSpPr>
          <p:nvPr>
            <p:ph idx="1"/>
          </p:nvPr>
        </p:nvSpPr>
        <p:spPr>
          <a:xfrm>
            <a:off x="1541721" y="1467293"/>
            <a:ext cx="9962891" cy="467832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Arduino IDE 	</a:t>
            </a:r>
          </a:p>
          <a:p>
            <a:pPr lvl="1"/>
            <a:r>
              <a:rPr lang="en-US" dirty="0">
                <a:solidFill>
                  <a:schemeClr val="tx1"/>
                </a:solidFill>
                <a:latin typeface="Times New Roman" panose="02020603050405020304" pitchFamily="18" charset="0"/>
                <a:cs typeface="Times New Roman" panose="02020603050405020304" pitchFamily="18" charset="0"/>
              </a:rPr>
              <a:t>It is used to write and upload programs to Arduino compatible boards.</a:t>
            </a:r>
          </a:p>
          <a:p>
            <a:pPr lvl="1"/>
            <a:r>
              <a:rPr lang="en-US" dirty="0">
                <a:solidFill>
                  <a:schemeClr val="tx1"/>
                </a:solidFill>
                <a:latin typeface="Times New Roman" panose="02020603050405020304" pitchFamily="18" charset="0"/>
                <a:cs typeface="Times New Roman" panose="02020603050405020304" pitchFamily="18" charset="0"/>
              </a:rPr>
              <a:t>Data is transferred from Arduino board to Python code to view the results.</a:t>
            </a:r>
          </a:p>
          <a:p>
            <a:r>
              <a:rPr lang="en-US" dirty="0">
                <a:solidFill>
                  <a:schemeClr val="tx1"/>
                </a:solidFill>
                <a:latin typeface="Times New Roman" panose="02020603050405020304" pitchFamily="18" charset="0"/>
                <a:cs typeface="Times New Roman" panose="02020603050405020304" pitchFamily="18" charset="0"/>
              </a:rPr>
              <a:t>Cascade GUI Trainer </a:t>
            </a:r>
          </a:p>
          <a:p>
            <a:pPr lvl="1"/>
            <a:r>
              <a:rPr lang="en-US" dirty="0" err="1">
                <a:solidFill>
                  <a:schemeClr val="tx1"/>
                </a:solidFill>
                <a:latin typeface="Times New Roman" panose="02020603050405020304" pitchFamily="18" charset="0"/>
                <a:cs typeface="Times New Roman" panose="02020603050405020304" pitchFamily="18" charset="0"/>
              </a:rPr>
              <a:t>Haar</a:t>
            </a:r>
            <a:r>
              <a:rPr lang="en-US" dirty="0">
                <a:solidFill>
                  <a:schemeClr val="tx1"/>
                </a:solidFill>
                <a:latin typeface="Times New Roman" panose="02020603050405020304" pitchFamily="18" charset="0"/>
                <a:cs typeface="Times New Roman" panose="02020603050405020304" pitchFamily="18" charset="0"/>
              </a:rPr>
              <a:t> cascading is a Machine Learning based approach, to detect objects.</a:t>
            </a:r>
          </a:p>
          <a:p>
            <a:pPr lvl="1"/>
            <a:r>
              <a:rPr lang="en-US" sz="2000" dirty="0">
                <a:solidFill>
                  <a:schemeClr val="tx1"/>
                </a:solidFill>
                <a:latin typeface="Times New Roman" panose="02020603050405020304" pitchFamily="18" charset="0"/>
                <a:cs typeface="Times New Roman" panose="02020603050405020304" pitchFamily="18" charset="0"/>
              </a:rPr>
              <a:t>Cascade GUI Trainer is used to train models.</a:t>
            </a:r>
          </a:p>
          <a:p>
            <a:r>
              <a:rPr lang="en-US" dirty="0">
                <a:solidFill>
                  <a:schemeClr val="tx1"/>
                </a:solidFill>
                <a:latin typeface="Times New Roman" panose="02020603050405020304" pitchFamily="18" charset="0"/>
                <a:cs typeface="Times New Roman" panose="02020603050405020304" pitchFamily="18" charset="0"/>
              </a:rPr>
              <a:t>Python</a:t>
            </a:r>
          </a:p>
          <a:p>
            <a:pPr lvl="1"/>
            <a:r>
              <a:rPr lang="en-US" sz="2000" dirty="0">
                <a:solidFill>
                  <a:schemeClr val="tx1"/>
                </a:solidFill>
                <a:latin typeface="Times New Roman" panose="02020603050405020304" pitchFamily="18" charset="0"/>
                <a:cs typeface="Times New Roman" panose="02020603050405020304" pitchFamily="18" charset="0"/>
              </a:rPr>
              <a:t>Python is used for Object Detection purpose.</a:t>
            </a:r>
          </a:p>
          <a:p>
            <a:pPr lvl="1"/>
            <a:r>
              <a:rPr lang="en-US" sz="2000" dirty="0">
                <a:solidFill>
                  <a:schemeClr val="tx1"/>
                </a:solidFill>
                <a:latin typeface="Times New Roman" panose="02020603050405020304" pitchFamily="18" charset="0"/>
                <a:cs typeface="Times New Roman" panose="02020603050405020304" pitchFamily="18" charset="0"/>
              </a:rPr>
              <a:t>OpenCV is a library used for image processing to read and write images.</a:t>
            </a:r>
          </a:p>
          <a:p>
            <a:pPr lvl="1"/>
            <a:r>
              <a:rPr lang="en-US" sz="2000" dirty="0">
                <a:solidFill>
                  <a:schemeClr val="tx1"/>
                </a:solidFill>
                <a:latin typeface="Times New Roman" panose="02020603050405020304" pitchFamily="18" charset="0"/>
                <a:cs typeface="Times New Roman" panose="02020603050405020304" pitchFamily="18" charset="0"/>
              </a:rPr>
              <a:t>If an ambulance is detected, LED glows, representing it’s presence.</a:t>
            </a:r>
          </a:p>
        </p:txBody>
      </p:sp>
    </p:spTree>
    <p:extLst>
      <p:ext uri="{BB962C8B-B14F-4D97-AF65-F5344CB8AC3E}">
        <p14:creationId xmlns:p14="http://schemas.microsoft.com/office/powerpoint/2010/main" val="25869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44B9-44F4-4B56-965D-B56CC0DD0506}"/>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Presence of an ambulance</a:t>
            </a:r>
            <a:br>
              <a:rPr lang="en-US" sz="4800" b="1" dirty="0">
                <a:solidFill>
                  <a:schemeClr val="tx1"/>
                </a:solidFill>
                <a:latin typeface="Times New Roman" panose="02020603050405020304" pitchFamily="18" charset="0"/>
                <a:cs typeface="Times New Roman" panose="02020603050405020304" pitchFamily="18" charset="0"/>
              </a:rPr>
            </a:br>
            <a:endParaRPr lang="en-US" sz="48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193588" y="1493135"/>
            <a:ext cx="4213046" cy="4236333"/>
          </a:xfrm>
          <a:prstGeom prst="rect">
            <a:avLst/>
          </a:prstGeom>
          <a:noFill/>
          <a:ln w="9525">
            <a:noFill/>
            <a:miter lim="800000"/>
            <a:headEnd/>
            <a:tailEnd/>
          </a:ln>
          <a:effectLst/>
        </p:spPr>
      </p:pic>
      <p:pic>
        <p:nvPicPr>
          <p:cNvPr id="7" name="Content Placeholder 5">
            <a:extLst>
              <a:ext uri="{FF2B5EF4-FFF2-40B4-BE49-F238E27FC236}">
                <a16:creationId xmlns:a16="http://schemas.microsoft.com/office/drawing/2014/main" id="{91834777-2E71-43AC-A57A-4058AC220832}"/>
              </a:ext>
            </a:extLst>
          </p:cNvPr>
          <p:cNvPicPr>
            <a:picLocks noChangeAspect="1"/>
          </p:cNvPicPr>
          <p:nvPr/>
        </p:nvPicPr>
        <p:blipFill rotWithShape="1">
          <a:blip r:embed="rId3">
            <a:extLst>
              <a:ext uri="{28A0092B-C50C-407E-A947-70E740481C1C}">
                <a14:useLocalDpi xmlns:a14="http://schemas.microsoft.com/office/drawing/2010/main" val="0"/>
              </a:ext>
            </a:extLst>
          </a:blip>
          <a:srcRect r="24254" b="24450"/>
          <a:stretch/>
        </p:blipFill>
        <p:spPr>
          <a:xfrm>
            <a:off x="5671595" y="1493134"/>
            <a:ext cx="5816495" cy="4236333"/>
          </a:xfrm>
          <a:prstGeom prst="rect">
            <a:avLst/>
          </a:prstGeom>
        </p:spPr>
      </p:pic>
    </p:spTree>
    <p:extLst>
      <p:ext uri="{BB962C8B-B14F-4D97-AF65-F5344CB8AC3E}">
        <p14:creationId xmlns:p14="http://schemas.microsoft.com/office/powerpoint/2010/main" val="26091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152D-BD53-4CA1-AB8F-ACD89167B284}"/>
              </a:ext>
            </a:extLst>
          </p:cNvPr>
          <p:cNvSpPr>
            <a:spLocks noGrp="1"/>
          </p:cNvSpPr>
          <p:nvPr>
            <p:ph type="title"/>
          </p:nvPr>
        </p:nvSpPr>
        <p:spPr/>
        <p:txBody>
          <a:bodyPr>
            <a:normAutofit fontScale="90000"/>
          </a:bodyPr>
          <a:lstStyle/>
          <a:p>
            <a:r>
              <a:rPr lang="en-US" sz="5400" b="1" dirty="0">
                <a:solidFill>
                  <a:schemeClr val="tx1"/>
                </a:solidFill>
                <a:latin typeface="Times New Roman" panose="02020603050405020304" pitchFamily="18" charset="0"/>
                <a:cs typeface="Times New Roman" panose="02020603050405020304" pitchFamily="18" charset="0"/>
              </a:rPr>
              <a:t>Absence of ambulance</a:t>
            </a:r>
            <a:br>
              <a:rPr lang="en-US" sz="5400" b="1"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10" name="Picture 3">
            <a:extLst>
              <a:ext uri="{FF2B5EF4-FFF2-40B4-BE49-F238E27FC236}">
                <a16:creationId xmlns:a16="http://schemas.microsoft.com/office/drawing/2014/main" id="{2978F63E-034F-4D9E-A943-1C3BF63A21B8}"/>
              </a:ext>
            </a:extLst>
          </p:cNvPr>
          <p:cNvPicPr>
            <a:picLocks noChangeAspect="1" noChangeArrowheads="1"/>
          </p:cNvPicPr>
          <p:nvPr/>
        </p:nvPicPr>
        <p:blipFill>
          <a:blip r:embed="rId2"/>
          <a:srcRect/>
          <a:stretch>
            <a:fillRect/>
          </a:stretch>
        </p:blipFill>
        <p:spPr bwMode="auto">
          <a:xfrm>
            <a:off x="1251678" y="1741285"/>
            <a:ext cx="4763532" cy="4279483"/>
          </a:xfrm>
          <a:prstGeom prst="rect">
            <a:avLst/>
          </a:prstGeom>
          <a:noFill/>
          <a:ln w="9525">
            <a:noFill/>
            <a:miter lim="800000"/>
            <a:headEnd/>
            <a:tailEnd/>
          </a:ln>
          <a:effectLst/>
        </p:spPr>
      </p:pic>
      <p:pic>
        <p:nvPicPr>
          <p:cNvPr id="16" name="Picture 15" descr="A screenshot of a social media post&#10;&#10;Description automatically generated">
            <a:extLst>
              <a:ext uri="{FF2B5EF4-FFF2-40B4-BE49-F238E27FC236}">
                <a16:creationId xmlns:a16="http://schemas.microsoft.com/office/drawing/2014/main" id="{437B5EF1-8AFB-43F7-93EF-62E377D57207}"/>
              </a:ext>
            </a:extLst>
          </p:cNvPr>
          <p:cNvPicPr>
            <a:picLocks noChangeAspect="1"/>
          </p:cNvPicPr>
          <p:nvPr/>
        </p:nvPicPr>
        <p:blipFill rotWithShape="1">
          <a:blip r:embed="rId3">
            <a:extLst>
              <a:ext uri="{28A0092B-C50C-407E-A947-70E740481C1C}">
                <a14:useLocalDpi xmlns:a14="http://schemas.microsoft.com/office/drawing/2010/main" val="0"/>
              </a:ext>
            </a:extLst>
          </a:blip>
          <a:srcRect r="4859"/>
          <a:stretch/>
        </p:blipFill>
        <p:spPr>
          <a:xfrm>
            <a:off x="6176792" y="1741285"/>
            <a:ext cx="5501088" cy="4279483"/>
          </a:xfrm>
          <a:prstGeom prst="rect">
            <a:avLst/>
          </a:prstGeom>
        </p:spPr>
      </p:pic>
    </p:spTree>
    <p:extLst>
      <p:ext uri="{BB962C8B-B14F-4D97-AF65-F5344CB8AC3E}">
        <p14:creationId xmlns:p14="http://schemas.microsoft.com/office/powerpoint/2010/main" val="234998663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211</TotalTime>
  <Words>494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MT</vt:lpstr>
      <vt:lpstr>Impact</vt:lpstr>
      <vt:lpstr>Times New Roman</vt:lpstr>
      <vt:lpstr>Wingdings 3</vt:lpstr>
      <vt:lpstr>Badge</vt:lpstr>
      <vt:lpstr>          Traffitizer  - An emergency    response system</vt:lpstr>
      <vt:lpstr>Contents</vt:lpstr>
      <vt:lpstr>Introduction</vt:lpstr>
      <vt:lpstr>Existing System </vt:lpstr>
      <vt:lpstr>Traffitizer</vt:lpstr>
      <vt:lpstr>Objectives</vt:lpstr>
      <vt:lpstr>Technologies Used</vt:lpstr>
      <vt:lpstr>Presence of an ambulance </vt:lpstr>
      <vt:lpstr>Absence of ambulance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Traffitizer   An emergency response system</dc:title>
  <dc:creator>vyshnavi lakshmi</dc:creator>
  <cp:lastModifiedBy>vyshnavi lakshmi</cp:lastModifiedBy>
  <cp:revision>31</cp:revision>
  <dcterms:created xsi:type="dcterms:W3CDTF">2019-11-14T07:14:56Z</dcterms:created>
  <dcterms:modified xsi:type="dcterms:W3CDTF">2019-11-27T09:35:07Z</dcterms:modified>
</cp:coreProperties>
</file>