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69"/>
  </p:notesMasterIdLst>
  <p:sldIdLst>
    <p:sldId id="256" r:id="rId2"/>
    <p:sldId id="288" r:id="rId3"/>
    <p:sldId id="504" r:id="rId4"/>
    <p:sldId id="521" r:id="rId5"/>
    <p:sldId id="327" r:id="rId6"/>
    <p:sldId id="407" r:id="rId7"/>
    <p:sldId id="290" r:id="rId8"/>
    <p:sldId id="522" r:id="rId9"/>
    <p:sldId id="291" r:id="rId10"/>
    <p:sldId id="409" r:id="rId11"/>
    <p:sldId id="293" r:id="rId12"/>
    <p:sldId id="408" r:id="rId13"/>
    <p:sldId id="326" r:id="rId14"/>
    <p:sldId id="414" r:id="rId15"/>
    <p:sldId id="505" r:id="rId16"/>
    <p:sldId id="411" r:id="rId17"/>
    <p:sldId id="525" r:id="rId18"/>
    <p:sldId id="506" r:id="rId19"/>
    <p:sldId id="515" r:id="rId20"/>
    <p:sldId id="412" r:id="rId21"/>
    <p:sldId id="516" r:id="rId22"/>
    <p:sldId id="413" r:id="rId23"/>
    <p:sldId id="517" r:id="rId24"/>
    <p:sldId id="295" r:id="rId25"/>
    <p:sldId id="415" r:id="rId26"/>
    <p:sldId id="418" r:id="rId27"/>
    <p:sldId id="419" r:id="rId28"/>
    <p:sldId id="422" r:id="rId29"/>
    <p:sldId id="423" r:id="rId30"/>
    <p:sldId id="425" r:id="rId31"/>
    <p:sldId id="428" r:id="rId32"/>
    <p:sldId id="426" r:id="rId33"/>
    <p:sldId id="507" r:id="rId34"/>
    <p:sldId id="508" r:id="rId35"/>
    <p:sldId id="431" r:id="rId36"/>
    <p:sldId id="432" r:id="rId37"/>
    <p:sldId id="448" r:id="rId38"/>
    <p:sldId id="463" r:id="rId39"/>
    <p:sldId id="449" r:id="rId40"/>
    <p:sldId id="518" r:id="rId41"/>
    <p:sldId id="451" r:id="rId42"/>
    <p:sldId id="519" r:id="rId43"/>
    <p:sldId id="452" r:id="rId44"/>
    <p:sldId id="520" r:id="rId45"/>
    <p:sldId id="509" r:id="rId46"/>
    <p:sldId id="510" r:id="rId47"/>
    <p:sldId id="464" r:id="rId48"/>
    <p:sldId id="459" r:id="rId49"/>
    <p:sldId id="460" r:id="rId50"/>
    <p:sldId id="461" r:id="rId51"/>
    <p:sldId id="499" r:id="rId52"/>
    <p:sldId id="500" r:id="rId53"/>
    <p:sldId id="465" r:id="rId54"/>
    <p:sldId id="526" r:id="rId55"/>
    <p:sldId id="466" r:id="rId56"/>
    <p:sldId id="467" r:id="rId57"/>
    <p:sldId id="511" r:id="rId58"/>
    <p:sldId id="512" r:id="rId59"/>
    <p:sldId id="513" r:id="rId60"/>
    <p:sldId id="501" r:id="rId61"/>
    <p:sldId id="527" r:id="rId62"/>
    <p:sldId id="502" r:id="rId63"/>
    <p:sldId id="524" r:id="rId64"/>
    <p:sldId id="416" r:id="rId65"/>
    <p:sldId id="523" r:id="rId66"/>
    <p:sldId id="503" r:id="rId67"/>
    <p:sldId id="278"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00"/>
    <a:srgbClr val="008000"/>
    <a:srgbClr val="0000FF"/>
    <a:srgbClr val="33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718" autoAdjust="0"/>
  </p:normalViewPr>
  <p:slideViewPr>
    <p:cSldViewPr>
      <p:cViewPr varScale="1">
        <p:scale>
          <a:sx n="82" d="100"/>
          <a:sy n="82" d="100"/>
        </p:scale>
        <p:origin x="893" y="58"/>
      </p:cViewPr>
      <p:guideLst>
        <p:guide orient="horz" pos="2160"/>
        <p:guide pos="2880"/>
      </p:guideLst>
    </p:cSldViewPr>
  </p:slideViewPr>
  <p:outlineViewPr>
    <p:cViewPr>
      <p:scale>
        <a:sx n="33" d="100"/>
        <a:sy n="33" d="100"/>
      </p:scale>
      <p:origin x="0" y="28470"/>
    </p:cViewPr>
  </p:outlineViewPr>
  <p:notesTextViewPr>
    <p:cViewPr>
      <p:scale>
        <a:sx n="100" d="100"/>
        <a:sy n="100" d="100"/>
      </p:scale>
      <p:origin x="0" y="0"/>
    </p:cViewPr>
  </p:notesTextViewPr>
  <p:sorterViewPr>
    <p:cViewPr>
      <p:scale>
        <a:sx n="66" d="100"/>
        <a:sy n="66" d="100"/>
      </p:scale>
      <p:origin x="0" y="50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66696-D928-41BA-87A6-231F0209115D}" type="datetimeFigureOut">
              <a:rPr lang="en-US" smtClean="0"/>
              <a:pPr/>
              <a:t>5/2/2020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6006DA-15F2-4B75-B083-FB2C85FD747D}" type="slidenum">
              <a:rPr lang="en-US" smtClean="0"/>
              <a:pPr/>
              <a:t>‹#›</a:t>
            </a:fld>
            <a:endParaRPr lang="en-US"/>
          </a:p>
        </p:txBody>
      </p:sp>
    </p:spTree>
    <p:extLst>
      <p:ext uri="{BB962C8B-B14F-4D97-AF65-F5344CB8AC3E}">
        <p14:creationId xmlns:p14="http://schemas.microsoft.com/office/powerpoint/2010/main" val="306466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6006DA-15F2-4B75-B083-FB2C85FD747D}" type="slidenum">
              <a:rPr lang="en-US" smtClean="0"/>
              <a:pPr/>
              <a:t>3</a:t>
            </a:fld>
            <a:endParaRPr lang="en-US"/>
          </a:p>
        </p:txBody>
      </p:sp>
    </p:spTree>
    <p:extLst>
      <p:ext uri="{BB962C8B-B14F-4D97-AF65-F5344CB8AC3E}">
        <p14:creationId xmlns:p14="http://schemas.microsoft.com/office/powerpoint/2010/main" val="378130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53836D-C784-448D-B7A6-48887CF41B16}" type="datetime1">
              <a:rPr lang="en-US" smtClean="0"/>
              <a:t>5/2/2020</a:t>
            </a:fld>
            <a:endParaRPr lang="en-US"/>
          </a:p>
        </p:txBody>
      </p:sp>
      <p:sp>
        <p:nvSpPr>
          <p:cNvPr id="5" name="Footer Placeholder 4"/>
          <p:cNvSpPr>
            <a:spLocks noGrp="1"/>
          </p:cNvSpPr>
          <p:nvPr>
            <p:ph type="ftr" sz="quarter" idx="11"/>
          </p:nvPr>
        </p:nvSpPr>
        <p:spPr/>
        <p:txBody>
          <a:bodyPr/>
          <a:lstStyle/>
          <a:p>
            <a:r>
              <a:rPr lang="en-US"/>
              <a:t>TRAFFITIZER-EMERGENCY RESPONSE SYSTEM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A95B3E-8C6B-4F1E-996A-E111A6B491CD}" type="datetime1">
              <a:rPr lang="en-US" smtClean="0"/>
              <a:t>5/2/2020</a:t>
            </a:fld>
            <a:endParaRPr lang="en-US"/>
          </a:p>
        </p:txBody>
      </p:sp>
      <p:sp>
        <p:nvSpPr>
          <p:cNvPr id="5" name="Footer Placeholder 4"/>
          <p:cNvSpPr>
            <a:spLocks noGrp="1"/>
          </p:cNvSpPr>
          <p:nvPr>
            <p:ph type="ftr" sz="quarter" idx="11"/>
          </p:nvPr>
        </p:nvSpPr>
        <p:spPr/>
        <p:txBody>
          <a:bodyPr/>
          <a:lstStyle/>
          <a:p>
            <a:r>
              <a:rPr lang="en-US"/>
              <a:t>TRAFFITIZER-EMERGENCY RESPONSE SYSTEM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F9B54A-7D33-4F7A-8392-BE69F49515F7}" type="datetime1">
              <a:rPr lang="en-US" smtClean="0"/>
              <a:t>5/2/2020</a:t>
            </a:fld>
            <a:endParaRPr lang="en-US"/>
          </a:p>
        </p:txBody>
      </p:sp>
      <p:sp>
        <p:nvSpPr>
          <p:cNvPr id="5" name="Footer Placeholder 4"/>
          <p:cNvSpPr>
            <a:spLocks noGrp="1"/>
          </p:cNvSpPr>
          <p:nvPr>
            <p:ph type="ftr" sz="quarter" idx="11"/>
          </p:nvPr>
        </p:nvSpPr>
        <p:spPr/>
        <p:txBody>
          <a:bodyPr/>
          <a:lstStyle/>
          <a:p>
            <a:r>
              <a:rPr lang="en-US"/>
              <a:t>TRAFFITIZER-EMERGENCY RESPONSE SYSTEM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78BA2-49D5-493A-91D5-FFFDDEA3280F}" type="datetime1">
              <a:rPr lang="en-US" smtClean="0"/>
              <a:t>5/2/2020</a:t>
            </a:fld>
            <a:endParaRPr lang="en-US"/>
          </a:p>
        </p:txBody>
      </p:sp>
      <p:sp>
        <p:nvSpPr>
          <p:cNvPr id="5" name="Footer Placeholder 4"/>
          <p:cNvSpPr>
            <a:spLocks noGrp="1"/>
          </p:cNvSpPr>
          <p:nvPr>
            <p:ph type="ftr" sz="quarter" idx="11"/>
          </p:nvPr>
        </p:nvSpPr>
        <p:spPr/>
        <p:txBody>
          <a:bodyPr/>
          <a:lstStyle/>
          <a:p>
            <a:r>
              <a:rPr lang="en-US"/>
              <a:t>TRAFFITIZER-EMERGENCY RESPONSE SYSTEM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D8E71-8DBC-4CFB-92A7-E166AFE3FA2C}" type="datetime1">
              <a:rPr lang="en-US" smtClean="0"/>
              <a:t>5/2/2020</a:t>
            </a:fld>
            <a:endParaRPr lang="en-US"/>
          </a:p>
        </p:txBody>
      </p:sp>
      <p:sp>
        <p:nvSpPr>
          <p:cNvPr id="5" name="Footer Placeholder 4"/>
          <p:cNvSpPr>
            <a:spLocks noGrp="1"/>
          </p:cNvSpPr>
          <p:nvPr>
            <p:ph type="ftr" sz="quarter" idx="11"/>
          </p:nvPr>
        </p:nvSpPr>
        <p:spPr/>
        <p:txBody>
          <a:bodyPr/>
          <a:lstStyle/>
          <a:p>
            <a:r>
              <a:rPr lang="en-US"/>
              <a:t>TRAFFITIZER-EMERGENCY RESPONSE SYSTEM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C025BB-9BF7-4139-91F4-A8DE210AE4CE}" type="datetime1">
              <a:rPr lang="en-US" smtClean="0"/>
              <a:t>5/2/2020</a:t>
            </a:fld>
            <a:endParaRPr lang="en-US"/>
          </a:p>
        </p:txBody>
      </p:sp>
      <p:sp>
        <p:nvSpPr>
          <p:cNvPr id="6" name="Footer Placeholder 5"/>
          <p:cNvSpPr>
            <a:spLocks noGrp="1"/>
          </p:cNvSpPr>
          <p:nvPr>
            <p:ph type="ftr" sz="quarter" idx="11"/>
          </p:nvPr>
        </p:nvSpPr>
        <p:spPr/>
        <p:txBody>
          <a:bodyPr/>
          <a:lstStyle/>
          <a:p>
            <a:r>
              <a:rPr lang="en-US"/>
              <a:t>TRAFFITIZER-EMERGENCY RESPONSE SYSTEM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4BE662-C24B-4947-8ED0-93E72C3622D1}" type="datetime1">
              <a:rPr lang="en-US" smtClean="0"/>
              <a:t>5/2/2020</a:t>
            </a:fld>
            <a:endParaRPr lang="en-US"/>
          </a:p>
        </p:txBody>
      </p:sp>
      <p:sp>
        <p:nvSpPr>
          <p:cNvPr id="8" name="Footer Placeholder 7"/>
          <p:cNvSpPr>
            <a:spLocks noGrp="1"/>
          </p:cNvSpPr>
          <p:nvPr>
            <p:ph type="ftr" sz="quarter" idx="11"/>
          </p:nvPr>
        </p:nvSpPr>
        <p:spPr/>
        <p:txBody>
          <a:bodyPr/>
          <a:lstStyle/>
          <a:p>
            <a:r>
              <a:rPr lang="en-US"/>
              <a:t>TRAFFITIZER-EMERGENCY RESPONSE SYSTEM</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8CF6E7-6C39-46DF-9B3D-9EB3BD3FD464}" type="datetime1">
              <a:rPr lang="en-US" smtClean="0"/>
              <a:t>5/2/2020</a:t>
            </a:fld>
            <a:endParaRPr lang="en-US"/>
          </a:p>
        </p:txBody>
      </p:sp>
      <p:sp>
        <p:nvSpPr>
          <p:cNvPr id="4" name="Footer Placeholder 3"/>
          <p:cNvSpPr>
            <a:spLocks noGrp="1"/>
          </p:cNvSpPr>
          <p:nvPr>
            <p:ph type="ftr" sz="quarter" idx="11"/>
          </p:nvPr>
        </p:nvSpPr>
        <p:spPr/>
        <p:txBody>
          <a:bodyPr/>
          <a:lstStyle/>
          <a:p>
            <a:r>
              <a:rPr lang="en-US"/>
              <a:t>TRAFFITIZER-EMERGENCY RESPONSE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CB2F-ED27-4531-8385-25EAEA02D180}" type="datetime1">
              <a:rPr lang="en-US" smtClean="0"/>
              <a:t>5/2/2020</a:t>
            </a:fld>
            <a:endParaRPr lang="en-US"/>
          </a:p>
        </p:txBody>
      </p:sp>
      <p:sp>
        <p:nvSpPr>
          <p:cNvPr id="3" name="Footer Placeholder 2"/>
          <p:cNvSpPr>
            <a:spLocks noGrp="1"/>
          </p:cNvSpPr>
          <p:nvPr>
            <p:ph type="ftr" sz="quarter" idx="11"/>
          </p:nvPr>
        </p:nvSpPr>
        <p:spPr/>
        <p:txBody>
          <a:bodyPr/>
          <a:lstStyle/>
          <a:p>
            <a:r>
              <a:rPr lang="en-US"/>
              <a:t>TRAFFITIZER-EMERGENCY RESPONSE SYSTEM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AEB92F-9DF4-4EC2-B297-6C084BEABD8D}" type="datetime1">
              <a:rPr lang="en-US" smtClean="0"/>
              <a:t>5/2/2020</a:t>
            </a:fld>
            <a:endParaRPr lang="en-US"/>
          </a:p>
        </p:txBody>
      </p:sp>
      <p:sp>
        <p:nvSpPr>
          <p:cNvPr id="6" name="Footer Placeholder 5"/>
          <p:cNvSpPr>
            <a:spLocks noGrp="1"/>
          </p:cNvSpPr>
          <p:nvPr>
            <p:ph type="ftr" sz="quarter" idx="11"/>
          </p:nvPr>
        </p:nvSpPr>
        <p:spPr/>
        <p:txBody>
          <a:bodyPr/>
          <a:lstStyle/>
          <a:p>
            <a:r>
              <a:rPr lang="en-US"/>
              <a:t>TRAFFITIZER-EMERGENCY RESPONSE SYSTEM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CC7BA1-3C66-4829-9BAC-277578154BD0}" type="datetime1">
              <a:rPr lang="en-US" smtClean="0"/>
              <a:t>5/2/2020</a:t>
            </a:fld>
            <a:endParaRPr lang="en-US"/>
          </a:p>
        </p:txBody>
      </p:sp>
      <p:sp>
        <p:nvSpPr>
          <p:cNvPr id="6" name="Footer Placeholder 5"/>
          <p:cNvSpPr>
            <a:spLocks noGrp="1"/>
          </p:cNvSpPr>
          <p:nvPr>
            <p:ph type="ftr" sz="quarter" idx="11"/>
          </p:nvPr>
        </p:nvSpPr>
        <p:spPr/>
        <p:txBody>
          <a:bodyPr/>
          <a:lstStyle/>
          <a:p>
            <a:r>
              <a:rPr lang="en-US"/>
              <a:t>TRAFFITIZER-EMERGENCY RESPONSE SYSTEM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6516A-8E75-4BC3-A283-85C9EBA046F9}" type="datetime1">
              <a:rPr lang="en-US" smtClean="0"/>
              <a:t>5/2/2020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TRAFFITIZER-EMERGENCY RESPONSE SYSTEM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71472" y="571480"/>
            <a:ext cx="7772400" cy="1428760"/>
          </a:xfrm>
        </p:spPr>
        <p:txBody>
          <a:bodyPr>
            <a:normAutofit fontScale="90000"/>
          </a:bodyPr>
          <a:lstStyle/>
          <a:p>
            <a:br>
              <a:rPr lang="en-US" sz="7200" dirty="0">
                <a:latin typeface="Calisto MT" pitchFamily="18" charset="0"/>
              </a:rPr>
            </a:br>
            <a:br>
              <a:rPr lang="en-US" sz="8000" dirty="0">
                <a:latin typeface="Calisto MT" pitchFamily="18" charset="0"/>
              </a:rPr>
            </a:br>
            <a:br>
              <a:rPr lang="en-US" sz="7200" dirty="0">
                <a:latin typeface="Calisto MT" pitchFamily="18" charset="0"/>
              </a:rPr>
            </a:br>
            <a:br>
              <a:rPr lang="en-US" sz="7200" dirty="0">
                <a:latin typeface="Calisto MT" pitchFamily="18" charset="0"/>
              </a:rPr>
            </a:br>
            <a:endParaRPr lang="en-US" sz="7200" dirty="0">
              <a:latin typeface="Calisto MT" pitchFamily="18" charset="0"/>
            </a:endParaRPr>
          </a:p>
        </p:txBody>
      </p:sp>
      <p:sp>
        <p:nvSpPr>
          <p:cNvPr id="7" name="Subtitle 6"/>
          <p:cNvSpPr>
            <a:spLocks noGrp="1"/>
          </p:cNvSpPr>
          <p:nvPr>
            <p:ph type="subTitle" idx="1"/>
          </p:nvPr>
        </p:nvSpPr>
        <p:spPr>
          <a:xfrm>
            <a:off x="1571604" y="2357430"/>
            <a:ext cx="6400800" cy="3733800"/>
          </a:xfrm>
        </p:spPr>
        <p:txBody>
          <a:bodyPr>
            <a:normAutofit fontScale="77500" lnSpcReduction="20000"/>
          </a:bodyPr>
          <a:lstStyle/>
          <a:p>
            <a:pPr>
              <a:lnSpc>
                <a:spcPct val="120000"/>
              </a:lnSpc>
            </a:pPr>
            <a:r>
              <a:rPr lang="en-US" sz="2400" dirty="0">
                <a:solidFill>
                  <a:schemeClr val="bg1">
                    <a:lumMod val="50000"/>
                  </a:schemeClr>
                </a:solidFill>
                <a:latin typeface="Calisto MT" pitchFamily="18" charset="0"/>
              </a:rPr>
              <a:t>Batch – C9</a:t>
            </a:r>
          </a:p>
          <a:p>
            <a:pPr>
              <a:lnSpc>
                <a:spcPct val="120000"/>
              </a:lnSpc>
            </a:pPr>
            <a:r>
              <a:rPr lang="en-US" sz="3600" b="1" dirty="0">
                <a:solidFill>
                  <a:srgbClr val="0000FF"/>
                </a:solidFill>
                <a:latin typeface="Calisto MT" pitchFamily="18" charset="0"/>
              </a:rPr>
              <a:t>SHIVARAM.K </a:t>
            </a:r>
            <a:r>
              <a:rPr lang="en-US" sz="2000" b="1" dirty="0">
                <a:solidFill>
                  <a:srgbClr val="0000FF"/>
                </a:solidFill>
                <a:latin typeface="Calisto MT" pitchFamily="18" charset="0"/>
              </a:rPr>
              <a:t>(16C11A05B0)</a:t>
            </a:r>
            <a:endParaRPr lang="en-US" sz="3600" b="1" dirty="0">
              <a:solidFill>
                <a:srgbClr val="0000FF"/>
              </a:solidFill>
              <a:latin typeface="Calisto MT" pitchFamily="18" charset="0"/>
            </a:endParaRPr>
          </a:p>
          <a:p>
            <a:pPr>
              <a:lnSpc>
                <a:spcPct val="120000"/>
              </a:lnSpc>
            </a:pPr>
            <a:r>
              <a:rPr lang="en-US" sz="3600" b="1" dirty="0">
                <a:solidFill>
                  <a:srgbClr val="0000FF"/>
                </a:solidFill>
                <a:latin typeface="Calisto MT" pitchFamily="18" charset="0"/>
              </a:rPr>
              <a:t>SAMRAJ.M </a:t>
            </a:r>
            <a:r>
              <a:rPr lang="en-US" sz="2000" b="1" dirty="0">
                <a:solidFill>
                  <a:srgbClr val="0000FF"/>
                </a:solidFill>
                <a:latin typeface="Calisto MT" pitchFamily="18" charset="0"/>
              </a:rPr>
              <a:t>(16C11A05A2)</a:t>
            </a:r>
            <a:endParaRPr lang="en-IN" sz="3600" b="1" dirty="0">
              <a:solidFill>
                <a:srgbClr val="0000FF"/>
              </a:solidFill>
              <a:latin typeface="Calisto MT" pitchFamily="18" charset="0"/>
            </a:endParaRPr>
          </a:p>
          <a:p>
            <a:pPr>
              <a:lnSpc>
                <a:spcPct val="120000"/>
              </a:lnSpc>
            </a:pPr>
            <a:r>
              <a:rPr lang="en-US" sz="3600" b="1" dirty="0">
                <a:solidFill>
                  <a:srgbClr val="0000FF"/>
                </a:solidFill>
                <a:latin typeface="Calisto MT" pitchFamily="18" charset="0"/>
              </a:rPr>
              <a:t>VIVEK KUMAR.K </a:t>
            </a:r>
            <a:r>
              <a:rPr lang="en-US" sz="2000" b="1" dirty="0">
                <a:solidFill>
                  <a:srgbClr val="0000FF"/>
                </a:solidFill>
                <a:latin typeface="Calisto MT" pitchFamily="18" charset="0"/>
              </a:rPr>
              <a:t>(16C11A05E6)</a:t>
            </a:r>
            <a:endParaRPr lang="en-IN" sz="3600" b="1" dirty="0">
              <a:solidFill>
                <a:srgbClr val="0000FF"/>
              </a:solidFill>
              <a:latin typeface="Calisto MT" pitchFamily="18" charset="0"/>
            </a:endParaRPr>
          </a:p>
          <a:p>
            <a:pPr>
              <a:lnSpc>
                <a:spcPct val="120000"/>
              </a:lnSpc>
            </a:pPr>
            <a:r>
              <a:rPr lang="en-US" sz="3600" b="1" dirty="0">
                <a:solidFill>
                  <a:srgbClr val="0000FF"/>
                </a:solidFill>
                <a:latin typeface="Calisto MT" pitchFamily="18" charset="0"/>
              </a:rPr>
              <a:t>GOPINATH.G </a:t>
            </a:r>
            <a:r>
              <a:rPr lang="en-US" sz="2000" b="1" dirty="0">
                <a:solidFill>
                  <a:srgbClr val="0000FF"/>
                </a:solidFill>
                <a:latin typeface="Calisto MT" pitchFamily="18" charset="0"/>
              </a:rPr>
              <a:t>(17C15A0502)</a:t>
            </a:r>
            <a:endParaRPr lang="en-IN" sz="3600" b="1" dirty="0">
              <a:solidFill>
                <a:srgbClr val="0000FF"/>
              </a:solidFill>
              <a:latin typeface="Calisto MT" pitchFamily="18" charset="0"/>
            </a:endParaRPr>
          </a:p>
          <a:p>
            <a:pPr>
              <a:spcBef>
                <a:spcPts val="0"/>
              </a:spcBef>
            </a:pPr>
            <a:endParaRPr lang="en-US" sz="1400" b="1" dirty="0">
              <a:solidFill>
                <a:srgbClr val="0000FF"/>
              </a:solidFill>
              <a:latin typeface="Calisto MT" pitchFamily="18" charset="0"/>
            </a:endParaRPr>
          </a:p>
          <a:p>
            <a:pPr>
              <a:spcBef>
                <a:spcPts val="0"/>
              </a:spcBef>
            </a:pPr>
            <a:endParaRPr lang="en-US" sz="1400" b="1" dirty="0">
              <a:solidFill>
                <a:srgbClr val="0000FF"/>
              </a:solidFill>
              <a:latin typeface="Calisto MT" pitchFamily="18" charset="0"/>
            </a:endParaRPr>
          </a:p>
          <a:p>
            <a:pPr>
              <a:lnSpc>
                <a:spcPct val="120000"/>
              </a:lnSpc>
              <a:spcBef>
                <a:spcPts val="0"/>
              </a:spcBef>
            </a:pPr>
            <a:r>
              <a:rPr lang="en-US" sz="1400" dirty="0">
                <a:solidFill>
                  <a:schemeClr val="bg1">
                    <a:lumMod val="50000"/>
                  </a:schemeClr>
                </a:solidFill>
                <a:latin typeface="Calisto MT" pitchFamily="18" charset="0"/>
              </a:rPr>
              <a:t>Under the guidance of</a:t>
            </a:r>
          </a:p>
          <a:p>
            <a:pPr>
              <a:lnSpc>
                <a:spcPct val="120000"/>
              </a:lnSpc>
              <a:spcBef>
                <a:spcPts val="0"/>
              </a:spcBef>
            </a:pPr>
            <a:r>
              <a:rPr lang="en-US" sz="2800" b="1" dirty="0">
                <a:solidFill>
                  <a:srgbClr val="008000"/>
                </a:solidFill>
                <a:latin typeface="Calisto MT" pitchFamily="18" charset="0"/>
              </a:rPr>
              <a:t>Mr.  K.VIJAY KUMAR </a:t>
            </a:r>
            <a:r>
              <a:rPr lang="en-US" sz="1400" b="1" dirty="0" err="1">
                <a:solidFill>
                  <a:srgbClr val="008000"/>
                </a:solidFill>
                <a:latin typeface="Calisto MT" pitchFamily="18" charset="0"/>
              </a:rPr>
              <a:t>M.Tech</a:t>
            </a:r>
            <a:endParaRPr lang="en-US" sz="2400" b="1" dirty="0">
              <a:solidFill>
                <a:srgbClr val="008000"/>
              </a:solidFill>
              <a:latin typeface="Calisto MT" pitchFamily="18" charset="0"/>
            </a:endParaRPr>
          </a:p>
          <a:p>
            <a:pPr>
              <a:lnSpc>
                <a:spcPct val="120000"/>
              </a:lnSpc>
              <a:spcBef>
                <a:spcPts val="0"/>
              </a:spcBef>
            </a:pPr>
            <a:r>
              <a:rPr lang="en-US" sz="2400" dirty="0">
                <a:solidFill>
                  <a:schemeClr val="bg1">
                    <a:lumMod val="50000"/>
                  </a:schemeClr>
                </a:solidFill>
                <a:latin typeface="Calisto MT" pitchFamily="18" charset="0"/>
              </a:rPr>
              <a:t>Assistant Professor</a:t>
            </a:r>
          </a:p>
          <a:p>
            <a:endParaRPr lang="en-US" sz="3600" dirty="0">
              <a:latin typeface="Calisto MT" pitchFamily="18" charset="0"/>
            </a:endParaRPr>
          </a:p>
          <a:p>
            <a:endParaRPr lang="en-US" sz="1400" dirty="0">
              <a:latin typeface="Calisto MT" pitchFamily="18" charset="0"/>
            </a:endParaRPr>
          </a:p>
          <a:p>
            <a:endParaRPr lang="en-US" sz="3600" dirty="0">
              <a:latin typeface="Calisto MT" pitchFamily="18" charset="0"/>
            </a:endParaRPr>
          </a:p>
        </p:txBody>
      </p:sp>
      <p:sp>
        <p:nvSpPr>
          <p:cNvPr id="33793" name="Rectangle 1"/>
          <p:cNvSpPr>
            <a:spLocks noChangeArrowheads="1"/>
          </p:cNvSpPr>
          <p:nvPr/>
        </p:nvSpPr>
        <p:spPr bwMode="auto">
          <a:xfrm>
            <a:off x="714348" y="633033"/>
            <a:ext cx="7758114"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4000" b="1" dirty="0">
                <a:solidFill>
                  <a:srgbClr val="FF6600"/>
                </a:solidFill>
                <a:latin typeface="Calisto MT" pitchFamily="18" charset="0"/>
                <a:cs typeface="Times New Roman" pitchFamily="18" charset="0"/>
              </a:rPr>
              <a:t>TRAFFITIZER-EMERGENCY RESPONSE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00108"/>
            <a:ext cx="8229600" cy="4697427"/>
          </a:xfrm>
        </p:spPr>
        <p:txBody>
          <a:bodyPr>
            <a:normAutofit/>
          </a:bodyPr>
          <a:lstStyle/>
          <a:p>
            <a:pPr algn="just">
              <a:lnSpc>
                <a:spcPct val="150000"/>
              </a:lnSpc>
              <a:buNone/>
            </a:pPr>
            <a:r>
              <a:rPr lang="en-GB" sz="2800" b="1" dirty="0">
                <a:solidFill>
                  <a:srgbClr val="008000"/>
                </a:solidFill>
                <a:latin typeface="Calisto MT" pitchFamily="18" charset="0"/>
              </a:rPr>
              <a:t>DRAWBACKS:</a:t>
            </a:r>
          </a:p>
          <a:p>
            <a:pPr algn="just">
              <a:lnSpc>
                <a:spcPct val="150000"/>
              </a:lnSpc>
              <a:buFont typeface="Wingdings" panose="05000000000000000000" pitchFamily="2" charset="2"/>
              <a:buChar char="Ø"/>
            </a:pPr>
            <a:r>
              <a:rPr lang="en-GB" sz="2400" dirty="0">
                <a:latin typeface="Calisto MT" pitchFamily="18" charset="0"/>
                <a:sym typeface="Wingdings" panose="05000000000000000000" pitchFamily="2" charset="2"/>
              </a:rPr>
              <a:t>More waiting time during emergency situation.</a:t>
            </a:r>
          </a:p>
          <a:p>
            <a:pPr algn="just">
              <a:lnSpc>
                <a:spcPct val="150000"/>
              </a:lnSpc>
              <a:buFont typeface="Wingdings" panose="05000000000000000000" pitchFamily="2" charset="2"/>
              <a:buChar char="Ø"/>
            </a:pPr>
            <a:r>
              <a:rPr lang="en-GB" sz="2400" dirty="0">
                <a:latin typeface="Calisto MT" pitchFamily="18" charset="0"/>
                <a:sym typeface="Wingdings" panose="05000000000000000000" pitchFamily="2" charset="2"/>
              </a:rPr>
              <a:t>Priority is not given to ambulance during emergency at traffic intersections.</a:t>
            </a:r>
          </a:p>
          <a:p>
            <a:endParaRPr lang="en-GB" sz="2400" dirty="0">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PROPOSED SYSTEM</a:t>
            </a:r>
          </a:p>
        </p:txBody>
      </p:sp>
      <p:sp>
        <p:nvSpPr>
          <p:cNvPr id="3" name="Content Placeholder 2"/>
          <p:cNvSpPr>
            <a:spLocks noGrp="1"/>
          </p:cNvSpPr>
          <p:nvPr>
            <p:ph idx="1"/>
          </p:nvPr>
        </p:nvSpPr>
        <p:spPr>
          <a:xfrm>
            <a:off x="457200" y="1357298"/>
            <a:ext cx="8229600" cy="4768865"/>
          </a:xfrm>
        </p:spPr>
        <p:txBody>
          <a:bodyPr>
            <a:normAutofit fontScale="25000" lnSpcReduction="20000"/>
          </a:bodyPr>
          <a:lstStyle/>
          <a:p>
            <a:pPr algn="just">
              <a:lnSpc>
                <a:spcPct val="170000"/>
              </a:lnSpc>
              <a:buFont typeface="Wingdings" panose="05000000000000000000" pitchFamily="2" charset="2"/>
              <a:buChar char="Ø"/>
            </a:pPr>
            <a:r>
              <a:rPr lang="en-US" sz="9600" dirty="0">
                <a:latin typeface="Calisto MT" panose="02040603050505030304" pitchFamily="18" charset="0"/>
                <a:cs typeface="Times New Roman" panose="02020603050405020304" pitchFamily="18" charset="0"/>
              </a:rPr>
              <a:t>Traffitizer is a prototype in which if connected to camera,   detects an ambulance waiting at a traffic signal, the respective signal changes from red to green, clearing way for the ambulance to reach its destination on time. </a:t>
            </a:r>
          </a:p>
          <a:p>
            <a:pPr algn="just">
              <a:lnSpc>
                <a:spcPct val="170000"/>
              </a:lnSpc>
              <a:buFont typeface="Wingdings" panose="05000000000000000000" pitchFamily="2" charset="2"/>
              <a:buChar char="Ø"/>
            </a:pPr>
            <a:r>
              <a:rPr lang="en-US" sz="9600" dirty="0">
                <a:latin typeface="Calisto MT" panose="02040603050505030304" pitchFamily="18" charset="0"/>
                <a:cs typeface="Times New Roman" panose="02020603050405020304" pitchFamily="18" charset="0"/>
              </a:rPr>
              <a:t>The proposed system is based on the Internet of Things (IoT) and image processing, which will help to take proactive and preventive actions to minimize the loss of patient’s lives due to traffic congestion.</a:t>
            </a:r>
          </a:p>
          <a:p>
            <a:pPr algn="r">
              <a:lnSpc>
                <a:spcPct val="150000"/>
              </a:lnSpc>
              <a:buFont typeface="Wingdings" panose="05000000000000000000" pitchFamily="2" charset="2"/>
              <a:buChar char="Ø"/>
            </a:pPr>
            <a:endParaRPr lang="en-GB" sz="2400" dirty="0">
              <a:latin typeface="Calisto MT" pitchFamily="18" charset="0"/>
            </a:endParaRPr>
          </a:p>
          <a:p>
            <a:pPr>
              <a:buFont typeface="Wingdings" panose="05000000000000000000" pitchFamily="2" charset="2"/>
              <a:buChar char="Ø"/>
            </a:pPr>
            <a:endParaRPr lang="en-GB" sz="2400" dirty="0">
              <a:latin typeface="Calisto MT" pitchFamily="18" charset="0"/>
            </a:endParaRPr>
          </a:p>
          <a:p>
            <a:pPr>
              <a:buFont typeface="Wingdings" panose="05000000000000000000" pitchFamily="2" charset="2"/>
              <a:buChar char="Ø"/>
            </a:pPr>
            <a:endParaRPr lang="en-GB" sz="2400" dirty="0">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4857784"/>
          </a:xfrm>
        </p:spPr>
        <p:txBody>
          <a:bodyPr>
            <a:normAutofit/>
          </a:bodyPr>
          <a:lstStyle/>
          <a:p>
            <a:pPr algn="just">
              <a:lnSpc>
                <a:spcPct val="150000"/>
              </a:lnSpc>
              <a:buFont typeface="Wingdings" panose="05000000000000000000" pitchFamily="2" charset="2"/>
              <a:buChar char="Ø"/>
            </a:pPr>
            <a:r>
              <a:rPr lang="en-US" sz="2400" dirty="0">
                <a:latin typeface="Calisto MT" panose="02040603050505030304" pitchFamily="18" charset="0"/>
                <a:cs typeface="Times New Roman" panose="02020603050405020304" pitchFamily="18" charset="0"/>
              </a:rPr>
              <a:t>Once the ambulance crosses the signal, the signals will act accordingly.</a:t>
            </a:r>
            <a:endParaRPr lang="en-GB" sz="2400" b="1" dirty="0">
              <a:solidFill>
                <a:srgbClr val="008000"/>
              </a:solidFill>
              <a:latin typeface="Calisto MT" pitchFamily="18" charset="0"/>
            </a:endParaRPr>
          </a:p>
          <a:p>
            <a:pPr algn="just">
              <a:lnSpc>
                <a:spcPct val="150000"/>
              </a:lnSpc>
              <a:buNone/>
            </a:pPr>
            <a:r>
              <a:rPr lang="en-GB" sz="2800" b="1" dirty="0">
                <a:solidFill>
                  <a:srgbClr val="008000"/>
                </a:solidFill>
                <a:latin typeface="Calisto MT" pitchFamily="18" charset="0"/>
              </a:rPr>
              <a:t>ADVANTAGES:</a:t>
            </a:r>
          </a:p>
          <a:p>
            <a:pPr algn="just">
              <a:lnSpc>
                <a:spcPct val="150000"/>
              </a:lnSpc>
              <a:buFont typeface="Wingdings" panose="05000000000000000000" pitchFamily="2" charset="2"/>
              <a:buChar char="Ø"/>
            </a:pPr>
            <a:r>
              <a:rPr lang="en-GB" sz="2400" dirty="0">
                <a:latin typeface="Calisto MT" pitchFamily="18" charset="0"/>
                <a:sym typeface="Wingdings" panose="05000000000000000000" pitchFamily="2" charset="2"/>
              </a:rPr>
              <a:t>Automation of traffic during emergency.</a:t>
            </a:r>
          </a:p>
          <a:p>
            <a:pPr algn="just">
              <a:lnSpc>
                <a:spcPct val="150000"/>
              </a:lnSpc>
              <a:buFont typeface="Wingdings" panose="05000000000000000000" pitchFamily="2" charset="2"/>
              <a:buChar char="Ø"/>
            </a:pPr>
            <a:r>
              <a:rPr lang="en-GB" sz="2400" dirty="0">
                <a:latin typeface="Calisto MT" pitchFamily="18" charset="0"/>
                <a:sym typeface="Wingdings" panose="05000000000000000000" pitchFamily="2" charset="2"/>
              </a:rPr>
              <a:t>Priority given to ambulance at traffic intersections.</a:t>
            </a:r>
            <a:endParaRPr lang="en-GB" sz="2400" dirty="0">
              <a:latin typeface="Calisto MT" pitchFamily="18" charset="0"/>
            </a:endParaRPr>
          </a:p>
          <a:p>
            <a:pPr>
              <a:lnSpc>
                <a:spcPct val="150000"/>
              </a:lnSpc>
              <a:buNone/>
            </a:pPr>
            <a:endParaRPr lang="en-GB" sz="2600" dirty="0">
              <a:latin typeface="Calisto MT" pitchFamily="18" charset="0"/>
            </a:endParaRPr>
          </a:p>
          <a:p>
            <a:pPr>
              <a:buNone/>
            </a:pPr>
            <a:endParaRPr lang="en-GB" sz="2400" dirty="0">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rmAutofit/>
          </a:bodyPr>
          <a:lstStyle/>
          <a:p>
            <a:r>
              <a:rPr lang="en-IN" sz="6000" b="1" dirty="0">
                <a:solidFill>
                  <a:srgbClr val="FF6600"/>
                </a:solidFill>
                <a:latin typeface="Calisto MT" pitchFamily="18" charset="0"/>
              </a:rPr>
              <a:t>ANALYSIS</a:t>
            </a:r>
            <a:endParaRPr lang="en-US" sz="6000" b="1" dirty="0">
              <a:solidFill>
                <a:srgbClr val="FF6600"/>
              </a:solidFill>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LITERATURE</a:t>
            </a:r>
            <a:endParaRPr lang="en-US" sz="4000" dirty="0">
              <a:solidFill>
                <a:srgbClr val="FF6600"/>
              </a:solidFill>
            </a:endParaRPr>
          </a:p>
        </p:txBody>
      </p:sp>
      <p:sp>
        <p:nvSpPr>
          <p:cNvPr id="3" name="Content Placeholder 2"/>
          <p:cNvSpPr>
            <a:spLocks noGrp="1"/>
          </p:cNvSpPr>
          <p:nvPr>
            <p:ph idx="1"/>
          </p:nvPr>
        </p:nvSpPr>
        <p:spPr>
          <a:xfrm>
            <a:off x="457200" y="1357298"/>
            <a:ext cx="8229600" cy="4929222"/>
          </a:xfrm>
        </p:spPr>
        <p:txBody>
          <a:bodyPr>
            <a:normAutofit/>
          </a:bodyPr>
          <a:lstStyle/>
          <a:p>
            <a:pPr algn="just">
              <a:lnSpc>
                <a:spcPct val="150000"/>
              </a:lnSpc>
              <a:buFont typeface="Wingdings" panose="05000000000000000000" pitchFamily="2" charset="2"/>
              <a:buChar char="Ø"/>
            </a:pPr>
            <a:r>
              <a:rPr lang="en-US" sz="2400" dirty="0">
                <a:latin typeface="Calisto MT" panose="02040603050505030304" pitchFamily="18" charset="0"/>
              </a:rPr>
              <a:t>During rush hours, emergency vehicles like Ambulances, Police cars and Fire Brigade trucks get stuck in jams. Due to this, these emergency vehicles are not able to reach their destinations in time, resulting into a loss of human lives. </a:t>
            </a:r>
          </a:p>
          <a:p>
            <a:pPr algn="just">
              <a:lnSpc>
                <a:spcPct val="150000"/>
              </a:lnSpc>
              <a:buFont typeface="Wingdings" panose="05000000000000000000" pitchFamily="2" charset="2"/>
              <a:buChar char="Ø"/>
            </a:pPr>
            <a:r>
              <a:rPr lang="en-US" sz="2400" dirty="0">
                <a:latin typeface="Calisto MT" panose="02040603050505030304" pitchFamily="18" charset="0"/>
              </a:rPr>
              <a:t>We have developed a system which is used to provide clearance to any emergency vehicle by turning all the red lights to green on the path of the emergency vehicle, hence providing a complete green wave to the desired vehicle. </a:t>
            </a:r>
          </a:p>
          <a:p>
            <a:pPr>
              <a:buFont typeface="Wingdings" panose="05000000000000000000" pitchFamily="2" charset="2"/>
              <a:buChar char="Ø"/>
            </a:pPr>
            <a:endParaRPr lang="en-US" sz="2400" dirty="0">
              <a:latin typeface="Calisto MT" panose="02040603050505030304" pitchFamily="18" charset="0"/>
            </a:endParaRPr>
          </a:p>
        </p:txBody>
      </p:sp>
      <p:sp>
        <p:nvSpPr>
          <p:cNvPr id="4" name="Footer Placeholder 3"/>
          <p:cNvSpPr>
            <a:spLocks noGrp="1"/>
          </p:cNvSpPr>
          <p:nvPr>
            <p:ph type="ftr" sz="quarter" idx="11"/>
          </p:nvPr>
        </p:nvSpPr>
        <p:spPr/>
        <p:txBody>
          <a:bodyPr/>
          <a:lstStyle/>
          <a:p>
            <a:r>
              <a:rPr lang="en-US"/>
              <a:t>TRAFFITIZER-EMERGENCY RESPONSE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716D-2E23-4CE1-9FC3-2B14E57BE3B3}"/>
              </a:ext>
            </a:extLst>
          </p:cNvPr>
          <p:cNvSpPr>
            <a:spLocks noGrp="1"/>
          </p:cNvSpPr>
          <p:nvPr>
            <p:ph type="title"/>
          </p:nvPr>
        </p:nvSpPr>
        <p:spPr>
          <a:xfrm flipV="1">
            <a:off x="457200" y="228918"/>
            <a:ext cx="8229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845D0FF-BCA0-4339-AA57-47C28CCDB9BB}"/>
              </a:ext>
            </a:extLst>
          </p:cNvPr>
          <p:cNvSpPr>
            <a:spLocks noGrp="1"/>
          </p:cNvSpPr>
          <p:nvPr>
            <p:ph idx="1"/>
          </p:nvPr>
        </p:nvSpPr>
        <p:spPr/>
        <p:txBody>
          <a:bodyPr/>
          <a:lstStyle/>
          <a:p>
            <a:pPr>
              <a:lnSpc>
                <a:spcPct val="150000"/>
              </a:lnSpc>
              <a:buFont typeface="Wingdings" panose="05000000000000000000" pitchFamily="2" charset="2"/>
              <a:buChar char="Ø"/>
            </a:pPr>
            <a:r>
              <a:rPr lang="en-US" sz="2400" dirty="0">
                <a:latin typeface="Calisto MT" pitchFamily="18" charset="0"/>
              </a:rPr>
              <a:t>A 'green wave' is the synchronization of the green phase of traffic signals. With a 'green wave' setup, a vehicle passing through a green signal will continue to receive green signals as it travels down the road. Around the world, green waves are used to great effect.</a:t>
            </a:r>
          </a:p>
          <a:p>
            <a:pPr>
              <a:buFont typeface="Wingdings" panose="05000000000000000000" pitchFamily="2" charset="2"/>
              <a:buChar char="Ø"/>
            </a:pPr>
            <a:endParaRPr lang="en-IN" dirty="0"/>
          </a:p>
        </p:txBody>
      </p:sp>
      <p:sp>
        <p:nvSpPr>
          <p:cNvPr id="4" name="Footer Placeholder 3">
            <a:extLst>
              <a:ext uri="{FF2B5EF4-FFF2-40B4-BE49-F238E27FC236}">
                <a16:creationId xmlns:a16="http://schemas.microsoft.com/office/drawing/2014/main" id="{DB24BA26-49F4-4AD4-9CCD-C334B0DD8706}"/>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8B2DEC4D-5CF9-4FAC-A845-5CE34101D90B}"/>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64403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785794"/>
            <a:ext cx="8229600" cy="4929222"/>
          </a:xfrm>
        </p:spPr>
        <p:txBody>
          <a:bodyPr>
            <a:normAutofit fontScale="25000" lnSpcReduction="20000"/>
          </a:bodyPr>
          <a:lstStyle/>
          <a:p>
            <a:pPr>
              <a:buNone/>
            </a:pPr>
            <a:r>
              <a:rPr lang="en-IN" sz="11200" b="1" dirty="0">
                <a:solidFill>
                  <a:srgbClr val="00B050"/>
                </a:solidFill>
                <a:latin typeface="Calisto MT" panose="02040603050505030304" pitchFamily="18" charset="0"/>
              </a:rPr>
              <a:t>CURRENT TRAFFIC CONTROL SYSTEM :</a:t>
            </a:r>
          </a:p>
          <a:p>
            <a:pPr>
              <a:buNone/>
            </a:pPr>
            <a:endParaRPr lang="en-IN" sz="2600" b="1" dirty="0">
              <a:solidFill>
                <a:srgbClr val="00B050"/>
              </a:solidFill>
              <a:latin typeface="Calisto MT" panose="02040603050505030304" pitchFamily="18" charset="0"/>
            </a:endParaRPr>
          </a:p>
          <a:p>
            <a:pPr algn="just">
              <a:lnSpc>
                <a:spcPct val="170000"/>
              </a:lnSpc>
              <a:buFont typeface="Wingdings" panose="05000000000000000000" pitchFamily="2" charset="2"/>
              <a:buChar char="Ø"/>
            </a:pPr>
            <a:r>
              <a:rPr lang="en-US" sz="9600" dirty="0">
                <a:latin typeface="Calisto MT" panose="02040603050505030304" pitchFamily="18" charset="0"/>
              </a:rPr>
              <a:t>The current traffic control system (TCS) in the metro cities of India is inefficient due to randomness in the traffic density pattern throughout the day. The traffic signal timers have a fixed time period to switch traffic between different directions. Due to this, the vehicles have to wait for a long-time span even if the traffic density is very less.</a:t>
            </a:r>
          </a:p>
          <a:p>
            <a:pPr algn="just">
              <a:lnSpc>
                <a:spcPct val="150000"/>
              </a:lnSpc>
              <a:buNone/>
            </a:pPr>
            <a:r>
              <a:rPr lang="en-US" sz="9600" dirty="0">
                <a:latin typeface="Calisto MT" panose="02040603050505030304" pitchFamily="18" charset="0"/>
              </a:rPr>
              <a:t>				</a:t>
            </a:r>
            <a:r>
              <a:rPr lang="en-US" sz="2400" dirty="0">
                <a:latin typeface="Calisto MT" pitchFamily="18" charset="0"/>
              </a:rPr>
              <a:t>	</a:t>
            </a:r>
          </a:p>
        </p:txBody>
      </p:sp>
      <p:sp>
        <p:nvSpPr>
          <p:cNvPr id="4" name="Footer Placeholder 3"/>
          <p:cNvSpPr>
            <a:spLocks noGrp="1"/>
          </p:cNvSpPr>
          <p:nvPr>
            <p:ph type="ftr" sz="quarter" idx="11"/>
          </p:nvPr>
        </p:nvSpPr>
        <p:spPr/>
        <p:txBody>
          <a:bodyPr/>
          <a:lstStyle/>
          <a:p>
            <a:r>
              <a:rPr lang="en-US"/>
              <a:t>TRAFFITIZER-EMERGENCY RESPONSE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D3D4-48C5-47BC-A6D9-80D1F977EC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45D10E-93C3-4ACD-9E82-2C309316350F}"/>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400" dirty="0">
                <a:latin typeface="Calisto MT" panose="02040603050505030304" pitchFamily="18" charset="0"/>
              </a:rPr>
              <a:t>At present, the traffic control systems in India, lack intelligence and act as an open-loop control system, with no feedback or sensing network. The objective is to design an intelligent traffic signal control system algorithm with the use of sensing devices and image processing systems. </a:t>
            </a:r>
            <a:endParaRPr lang="en-IN" sz="2400" dirty="0">
              <a:latin typeface="Calisto MT" panose="02040603050505030304" pitchFamily="18" charset="0"/>
            </a:endParaRPr>
          </a:p>
          <a:p>
            <a:endParaRPr lang="en-IN" dirty="0"/>
          </a:p>
        </p:txBody>
      </p:sp>
      <p:sp>
        <p:nvSpPr>
          <p:cNvPr id="4" name="Footer Placeholder 3">
            <a:extLst>
              <a:ext uri="{FF2B5EF4-FFF2-40B4-BE49-F238E27FC236}">
                <a16:creationId xmlns:a16="http://schemas.microsoft.com/office/drawing/2014/main" id="{C5BB6B70-5B88-4812-B168-937FAD125B98}"/>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31B5281D-C162-4DA7-991E-BFDA104FD0E0}"/>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870525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4FE4-ED86-40D0-83B2-D1257B3E59FC}"/>
              </a:ext>
            </a:extLst>
          </p:cNvPr>
          <p:cNvSpPr>
            <a:spLocks noGrp="1"/>
          </p:cNvSpPr>
          <p:nvPr>
            <p:ph type="title"/>
          </p:nvPr>
        </p:nvSpPr>
        <p:spPr/>
        <p:txBody>
          <a:bodyPr>
            <a:normAutofit/>
          </a:bodyPr>
          <a:lstStyle/>
          <a:p>
            <a:pPr algn="l"/>
            <a:r>
              <a:rPr lang="en-IN" sz="2800" b="1" dirty="0">
                <a:solidFill>
                  <a:srgbClr val="00B050"/>
                </a:solidFill>
                <a:latin typeface="Calisto MT" panose="02040603050505030304" pitchFamily="18" charset="0"/>
              </a:rPr>
              <a:t>IMAGE CLASSIFICATION :</a:t>
            </a:r>
          </a:p>
        </p:txBody>
      </p:sp>
      <p:sp>
        <p:nvSpPr>
          <p:cNvPr id="3" name="Content Placeholder 2">
            <a:extLst>
              <a:ext uri="{FF2B5EF4-FFF2-40B4-BE49-F238E27FC236}">
                <a16:creationId xmlns:a16="http://schemas.microsoft.com/office/drawing/2014/main" id="{914A709B-2F9A-4588-B8B3-F66581FE34F8}"/>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400" dirty="0">
                <a:latin typeface="Calisto MT" panose="02040603050505030304" pitchFamily="18" charset="0"/>
              </a:rPr>
              <a:t>Image classification refers to a process in computer vision that can classify an image according to its visual content. For example, an image classification algorithm may be designed to tell if an image contains a human figure or not. While detecting an object is trivial for humans, robust image classification is still a challenge in computer vision applications.</a:t>
            </a:r>
          </a:p>
          <a:p>
            <a:endParaRPr lang="en-IN" dirty="0"/>
          </a:p>
        </p:txBody>
      </p:sp>
      <p:sp>
        <p:nvSpPr>
          <p:cNvPr id="4" name="Footer Placeholder 3">
            <a:extLst>
              <a:ext uri="{FF2B5EF4-FFF2-40B4-BE49-F238E27FC236}">
                <a16:creationId xmlns:a16="http://schemas.microsoft.com/office/drawing/2014/main" id="{48E18AB7-A29D-47A9-8CE7-1708594C1863}"/>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2F72D414-0F93-4A08-BD26-98A4DBB3C55C}"/>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396565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497B-8067-40EF-BD04-EAB10AEF309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EE7882D-0091-4E86-8703-F0FD4010341C}"/>
              </a:ext>
            </a:extLst>
          </p:cNvPr>
          <p:cNvSpPr>
            <a:spLocks noGrp="1"/>
          </p:cNvSpPr>
          <p:nvPr>
            <p:ph idx="1"/>
          </p:nvPr>
        </p:nvSpPr>
        <p:spPr>
          <a:xfrm>
            <a:off x="323528" y="1166018"/>
            <a:ext cx="8229600" cy="4525963"/>
          </a:xfrm>
        </p:spPr>
        <p:txBody>
          <a:bodyPr>
            <a:noAutofit/>
          </a:bodyPr>
          <a:lstStyle/>
          <a:p>
            <a:pPr algn="just">
              <a:lnSpc>
                <a:spcPct val="150000"/>
              </a:lnSpc>
              <a:buFont typeface="Wingdings" panose="05000000000000000000" pitchFamily="2" charset="2"/>
              <a:buChar char="Ø"/>
            </a:pPr>
            <a:r>
              <a:rPr lang="en-US" sz="2400" dirty="0">
                <a:latin typeface="Calisto MT" panose="02040603050505030304" pitchFamily="18" charset="0"/>
              </a:rPr>
              <a:t>The </a:t>
            </a:r>
            <a:r>
              <a:rPr lang="en-US" sz="2400" dirty="0" err="1">
                <a:latin typeface="Calisto MT" panose="02040603050505030304" pitchFamily="18" charset="0"/>
              </a:rPr>
              <a:t>BoW</a:t>
            </a:r>
            <a:r>
              <a:rPr lang="en-US" sz="2400" dirty="0">
                <a:latin typeface="Calisto MT" panose="02040603050505030304" pitchFamily="18" charset="0"/>
              </a:rPr>
              <a:t> model is a commonly used method in document classification and natural language processing. In the </a:t>
            </a:r>
            <a:r>
              <a:rPr lang="en-US" sz="2400" dirty="0" err="1">
                <a:latin typeface="Calisto MT" panose="02040603050505030304" pitchFamily="18" charset="0"/>
              </a:rPr>
              <a:t>BoW</a:t>
            </a:r>
            <a:r>
              <a:rPr lang="en-US" sz="2400" dirty="0">
                <a:latin typeface="Calisto MT" panose="02040603050505030304" pitchFamily="18" charset="0"/>
              </a:rPr>
              <a:t> model, the frequency of the occurrence of each word in the document is used as a parameter for training a machine learning algorithm. In addition to document classification, the </a:t>
            </a:r>
            <a:r>
              <a:rPr lang="en-US" sz="2400" dirty="0" err="1">
                <a:latin typeface="Calisto MT" panose="02040603050505030304" pitchFamily="18" charset="0"/>
              </a:rPr>
              <a:t>BoW</a:t>
            </a:r>
            <a:r>
              <a:rPr lang="en-US" sz="2400" dirty="0">
                <a:latin typeface="Calisto MT" panose="02040603050505030304" pitchFamily="18" charset="0"/>
              </a:rPr>
              <a:t> model can also be applied to image classification. To apply the </a:t>
            </a:r>
            <a:r>
              <a:rPr lang="en-US" sz="2400" dirty="0" err="1">
                <a:latin typeface="Calisto MT" panose="02040603050505030304" pitchFamily="18" charset="0"/>
              </a:rPr>
              <a:t>BoW</a:t>
            </a:r>
            <a:r>
              <a:rPr lang="en-US" sz="2400" dirty="0">
                <a:latin typeface="Calisto MT" panose="02040603050505030304" pitchFamily="18" charset="0"/>
              </a:rPr>
              <a:t> model to classify images, we need to extract a set of words (just like in document classification) from the image and count their occurrence. </a:t>
            </a:r>
            <a:endParaRPr lang="en-IN" sz="2400" dirty="0"/>
          </a:p>
        </p:txBody>
      </p:sp>
      <p:sp>
        <p:nvSpPr>
          <p:cNvPr id="4" name="Footer Placeholder 3">
            <a:extLst>
              <a:ext uri="{FF2B5EF4-FFF2-40B4-BE49-F238E27FC236}">
                <a16:creationId xmlns:a16="http://schemas.microsoft.com/office/drawing/2014/main" id="{B2A8CA31-216F-4F70-9547-B17B36DA059B}"/>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D3EDAEF0-0217-4A0B-A545-9AC19E327E80}"/>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6804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ABSTRACT</a:t>
            </a: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400" dirty="0">
                <a:latin typeface="Calisto MT" panose="02040603050505030304" pitchFamily="18" charset="0"/>
              </a:rPr>
              <a:t>According to Times of India about 1,46,133 people  died in road accidents in India in the year 2016. Unfortunately, about 30% of deaths are caused due to delayed ambulance. An immediate and quick treatment to a patient can save his/her life. So, why not try our best to save lives? Hence, to leverage the above fact, the proposed model will solve one of the major issues faced in ambulance vehicle patient transportation system in different areas.</a:t>
            </a:r>
          </a:p>
          <a:p>
            <a:pPr marL="0" indent="0" algn="just">
              <a:lnSpc>
                <a:spcPct val="120000"/>
              </a:lnSpc>
              <a:buNone/>
            </a:pPr>
            <a:endParaRPr lang="en-US" sz="2400" dirty="0">
              <a:latin typeface="Calisto MT" panose="02040603050505030304"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F1A7-845E-4272-8E8D-5357F216360D}"/>
              </a:ext>
            </a:extLst>
          </p:cNvPr>
          <p:cNvSpPr>
            <a:spLocks noGrp="1"/>
          </p:cNvSpPr>
          <p:nvPr>
            <p:ph type="title"/>
          </p:nvPr>
        </p:nvSpPr>
        <p:spPr/>
        <p:txBody>
          <a:bodyPr>
            <a:normAutofit/>
          </a:bodyPr>
          <a:lstStyle/>
          <a:p>
            <a:pPr algn="l"/>
            <a:r>
              <a:rPr lang="en-IN" sz="2800" b="1" dirty="0">
                <a:solidFill>
                  <a:srgbClr val="00B050"/>
                </a:solidFill>
                <a:latin typeface="Calisto MT" panose="02040603050505030304" pitchFamily="18" charset="0"/>
              </a:rPr>
              <a:t>IOT :</a:t>
            </a:r>
          </a:p>
        </p:txBody>
      </p:sp>
      <p:sp>
        <p:nvSpPr>
          <p:cNvPr id="6" name="Content Placeholder 5">
            <a:extLst>
              <a:ext uri="{FF2B5EF4-FFF2-40B4-BE49-F238E27FC236}">
                <a16:creationId xmlns:a16="http://schemas.microsoft.com/office/drawing/2014/main" id="{CEB57024-F34D-491A-B275-D877FDAF56A1}"/>
              </a:ext>
            </a:extLst>
          </p:cNvPr>
          <p:cNvSpPr>
            <a:spLocks noGrp="1"/>
          </p:cNvSpPr>
          <p:nvPr>
            <p:ph idx="1"/>
          </p:nvPr>
        </p:nvSpPr>
        <p:spPr/>
        <p:txBody>
          <a:bodyPr>
            <a:noAutofit/>
          </a:bodyPr>
          <a:lstStyle/>
          <a:p>
            <a:pPr algn="just">
              <a:lnSpc>
                <a:spcPct val="150000"/>
              </a:lnSpc>
              <a:buFont typeface="Wingdings" panose="05000000000000000000" pitchFamily="2" charset="2"/>
              <a:buChar char="Ø"/>
            </a:pPr>
            <a:r>
              <a:rPr lang="en-US" sz="2400" dirty="0">
                <a:latin typeface="Calisto MT" panose="02040603050505030304" pitchFamily="18" charset="0"/>
              </a:rPr>
              <a:t>The Internet of things (IoT) is a system of interrelated computing devices, mechanical and digital machines provided with unique identifiers (UIDs) and the ability to transfer data over a network without requiring human-to-human or human-to-computer interaction.</a:t>
            </a:r>
          </a:p>
        </p:txBody>
      </p:sp>
      <p:sp>
        <p:nvSpPr>
          <p:cNvPr id="4" name="Footer Placeholder 3"/>
          <p:cNvSpPr>
            <a:spLocks noGrp="1"/>
          </p:cNvSpPr>
          <p:nvPr>
            <p:ph type="ftr" sz="quarter" idx="11"/>
          </p:nvPr>
        </p:nvSpPr>
        <p:spPr/>
        <p:txBody>
          <a:bodyPr/>
          <a:lstStyle/>
          <a:p>
            <a:r>
              <a:rPr lang="en-US"/>
              <a:t>TRAFFITIZER-EMERGENCY RESPONSE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1ED3-EADF-400A-BB7C-BCE97221A64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2C9FBFF-34A0-4382-8376-CB2417359C2D}"/>
              </a:ext>
            </a:extLst>
          </p:cNvPr>
          <p:cNvSpPr>
            <a:spLocks noGrp="1"/>
          </p:cNvSpPr>
          <p:nvPr>
            <p:ph idx="1"/>
          </p:nvPr>
        </p:nvSpPr>
        <p:spPr/>
        <p:txBody>
          <a:bodyPr>
            <a:normAutofit fontScale="92500"/>
          </a:bodyPr>
          <a:lstStyle/>
          <a:p>
            <a:pPr algn="just">
              <a:lnSpc>
                <a:spcPct val="150000"/>
              </a:lnSpc>
              <a:buFont typeface="Wingdings" panose="05000000000000000000" pitchFamily="2" charset="2"/>
              <a:buChar char="Ø"/>
            </a:pPr>
            <a:r>
              <a:rPr lang="en-US" sz="2400" dirty="0">
                <a:latin typeface="Calisto MT" panose="02040603050505030304" pitchFamily="18" charset="0"/>
              </a:rPr>
              <a:t>The definition of the Internet of things has evolved due to the convergence of multiple technologies, real-time analytics, machine learning, commodity sensors, and embedded systems. Traditional fields of embedded systems, wireless sensor networks, control systems, automation (including home and building automation), and others all contribute to enabling the Internet of things. In the consumer market, IoT technology is most synonymous.</a:t>
            </a:r>
            <a:endParaRPr lang="en-IN" sz="2400" dirty="0">
              <a:latin typeface="Calisto MT" panose="02040603050505030304" pitchFamily="18" charset="0"/>
            </a:endParaRPr>
          </a:p>
          <a:p>
            <a:endParaRPr lang="en-IN" dirty="0"/>
          </a:p>
        </p:txBody>
      </p:sp>
      <p:sp>
        <p:nvSpPr>
          <p:cNvPr id="4" name="Footer Placeholder 3">
            <a:extLst>
              <a:ext uri="{FF2B5EF4-FFF2-40B4-BE49-F238E27FC236}">
                <a16:creationId xmlns:a16="http://schemas.microsoft.com/office/drawing/2014/main" id="{58471574-0E02-46AB-89B9-016622498739}"/>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EECE129E-F8F6-4864-A3C9-70CB0429F3AA}"/>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327291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785794"/>
            <a:ext cx="8229600" cy="5143536"/>
          </a:xfrm>
        </p:spPr>
        <p:txBody>
          <a:bodyPr>
            <a:normAutofit fontScale="47500" lnSpcReduction="20000"/>
          </a:bodyPr>
          <a:lstStyle/>
          <a:p>
            <a:pPr>
              <a:buNone/>
            </a:pPr>
            <a:r>
              <a:rPr lang="en-IN" sz="5100" b="1" dirty="0">
                <a:solidFill>
                  <a:srgbClr val="008000"/>
                </a:solidFill>
                <a:latin typeface="Calisto MT" pitchFamily="18" charset="0"/>
              </a:rPr>
              <a:t>ARDUINO :</a:t>
            </a:r>
            <a:endParaRPr lang="en-GB" sz="5100" b="1" dirty="0">
              <a:solidFill>
                <a:srgbClr val="008000"/>
              </a:solidFill>
              <a:latin typeface="Calisto MT" pitchFamily="18" charset="0"/>
            </a:endParaRPr>
          </a:p>
          <a:p>
            <a:pPr algn="just">
              <a:lnSpc>
                <a:spcPct val="170000"/>
              </a:lnSpc>
              <a:buFont typeface="Wingdings" panose="05000000000000000000" pitchFamily="2" charset="2"/>
              <a:buChar char="Ø"/>
            </a:pPr>
            <a:r>
              <a:rPr lang="en-US" sz="4400" dirty="0">
                <a:latin typeface="Calisto MT" panose="02040603050505030304" pitchFamily="18" charset="0"/>
              </a:rPr>
              <a:t>Arduino is an open-source hardware and software company, project and user community that designs and manufactures single-board microcontrollers and microcontroller kits for building digital devices. Its products are licensed under the GNU Lesser General Public License (LGPL) or the GNU General Public License (GPL), permitting the manufacture of Arduino boards and software distribution by anyone. Arduino boards are available commercially in preassembled form or as do-it-yourself (DIY) kits.</a:t>
            </a:r>
          </a:p>
        </p:txBody>
      </p:sp>
      <p:sp>
        <p:nvSpPr>
          <p:cNvPr id="4" name="Footer Placeholder 3"/>
          <p:cNvSpPr>
            <a:spLocks noGrp="1"/>
          </p:cNvSpPr>
          <p:nvPr>
            <p:ph type="ftr" sz="quarter" idx="11"/>
          </p:nvPr>
        </p:nvSpPr>
        <p:spPr/>
        <p:txBody>
          <a:bodyPr/>
          <a:lstStyle/>
          <a:p>
            <a:r>
              <a:rPr lang="en-US"/>
              <a:t>TRAFFITIZER-EMERGENCY RESPONSE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D75F-F746-4728-9D23-EDD7455EC1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2745DB-7DEF-4A04-80DB-E19620ED02FB}"/>
              </a:ext>
            </a:extLst>
          </p:cNvPr>
          <p:cNvSpPr>
            <a:spLocks noGrp="1"/>
          </p:cNvSpPr>
          <p:nvPr>
            <p:ph idx="1"/>
          </p:nvPr>
        </p:nvSpPr>
        <p:spPr/>
        <p:txBody>
          <a:bodyPr>
            <a:normAutofit fontScale="55000" lnSpcReduction="20000"/>
          </a:bodyPr>
          <a:lstStyle/>
          <a:p>
            <a:pPr algn="just">
              <a:lnSpc>
                <a:spcPct val="170000"/>
              </a:lnSpc>
              <a:buFont typeface="Wingdings" panose="05000000000000000000" pitchFamily="2" charset="2"/>
              <a:buChar char="Ø"/>
            </a:pPr>
            <a:r>
              <a:rPr lang="en-US" dirty="0">
                <a:latin typeface="Calisto MT" panose="02040603050505030304" pitchFamily="18" charset="0"/>
              </a:rPr>
              <a:t>Arduino board designs use a variety of microprocessors and controllers. The boards are equipped with sets of digital and analog input/output (I/O) pins that may be interfaced to various expansion boards ('shields') or breadboards (For prototyping) and other circuits. The boards feature serial communications interfaces, including Universal Serial Bus (USB) on some models, which are also used for loading programs from personal computers. The microcontrollers can be programmed using C and C++ programming languages. In addition to using traditional compiler toolchains, the Arduino project provides an integrated development environment (IDE) based on the Processing language project.</a:t>
            </a:r>
          </a:p>
          <a:p>
            <a:endParaRPr lang="en-IN" dirty="0"/>
          </a:p>
        </p:txBody>
      </p:sp>
      <p:sp>
        <p:nvSpPr>
          <p:cNvPr id="4" name="Footer Placeholder 3">
            <a:extLst>
              <a:ext uri="{FF2B5EF4-FFF2-40B4-BE49-F238E27FC236}">
                <a16:creationId xmlns:a16="http://schemas.microsoft.com/office/drawing/2014/main" id="{97BC7D7D-1194-4543-AB95-688024D98099}"/>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B3ECA35A-63F6-4FC5-B3B9-B71F0C1189D6}"/>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356922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FF6600"/>
                </a:solidFill>
                <a:latin typeface="Calisto MT" pitchFamily="18" charset="0"/>
              </a:rPr>
              <a:t>IMPLEMENATION SPECIFICATION</a:t>
            </a:r>
            <a:endParaRPr lang="en-GB" dirty="0">
              <a:solidFill>
                <a:srgbClr val="FF6600"/>
              </a:solidFill>
              <a:latin typeface="Calisto MT" pitchFamily="18" charset="0"/>
            </a:endParaRPr>
          </a:p>
        </p:txBody>
      </p:sp>
      <p:sp>
        <p:nvSpPr>
          <p:cNvPr id="3" name="Content Placeholder 2"/>
          <p:cNvSpPr>
            <a:spLocks noGrp="1"/>
          </p:cNvSpPr>
          <p:nvPr>
            <p:ph idx="1"/>
          </p:nvPr>
        </p:nvSpPr>
        <p:spPr/>
        <p:txBody>
          <a:bodyPr>
            <a:normAutofit fontScale="47500" lnSpcReduction="20000"/>
          </a:bodyPr>
          <a:lstStyle/>
          <a:p>
            <a:pPr lvl="0" algn="just">
              <a:buNone/>
            </a:pPr>
            <a:endParaRPr lang="en-GB" sz="2800" b="1" dirty="0">
              <a:solidFill>
                <a:srgbClr val="008000"/>
              </a:solidFill>
              <a:latin typeface="Calisto MT" pitchFamily="18" charset="0"/>
            </a:endParaRPr>
          </a:p>
          <a:p>
            <a:pPr lvl="0" algn="just">
              <a:buNone/>
            </a:pPr>
            <a:r>
              <a:rPr lang="en-GB" sz="5100" b="1" dirty="0">
                <a:solidFill>
                  <a:srgbClr val="008000"/>
                </a:solidFill>
                <a:latin typeface="Calisto MT" pitchFamily="18" charset="0"/>
              </a:rPr>
              <a:t>HARDWARE:</a:t>
            </a:r>
          </a:p>
          <a:p>
            <a:pPr lvl="0" algn="just">
              <a:lnSpc>
                <a:spcPct val="150000"/>
              </a:lnSpc>
              <a:buFont typeface="Wingdings" pitchFamily="2" charset="2"/>
              <a:buChar char="Ø"/>
            </a:pPr>
            <a:r>
              <a:rPr lang="en-GB" sz="4200" dirty="0">
                <a:latin typeface="Calisto MT" pitchFamily="18" charset="0"/>
              </a:rPr>
              <a:t>Processor		            :             Intel i7 @ 2.5 GHZ</a:t>
            </a:r>
            <a:endParaRPr lang="en-US" sz="4200" dirty="0">
              <a:latin typeface="Calisto MT" pitchFamily="18" charset="0"/>
            </a:endParaRPr>
          </a:p>
          <a:p>
            <a:pPr lvl="0" algn="just">
              <a:lnSpc>
                <a:spcPct val="150000"/>
              </a:lnSpc>
              <a:buFont typeface="Wingdings" pitchFamily="2" charset="2"/>
              <a:buChar char="Ø"/>
            </a:pPr>
            <a:r>
              <a:rPr lang="en-GB" sz="4200" dirty="0">
                <a:latin typeface="Calisto MT" pitchFamily="18" charset="0"/>
              </a:rPr>
              <a:t>RAM                                       :	            16 GB</a:t>
            </a:r>
          </a:p>
          <a:p>
            <a:pPr algn="just">
              <a:lnSpc>
                <a:spcPct val="150000"/>
              </a:lnSpc>
              <a:buFont typeface="Wingdings" pitchFamily="2" charset="2"/>
              <a:buChar char="Ø"/>
            </a:pPr>
            <a:r>
              <a:rPr lang="en-GB" sz="4200" dirty="0">
                <a:latin typeface="Calisto MT" pitchFamily="18" charset="0"/>
              </a:rPr>
              <a:t>Hard Disk 		            :             1 TB</a:t>
            </a:r>
          </a:p>
          <a:p>
            <a:pPr algn="just">
              <a:lnSpc>
                <a:spcPct val="150000"/>
              </a:lnSpc>
              <a:buFont typeface="Wingdings" pitchFamily="2" charset="2"/>
              <a:buChar char="Ø"/>
            </a:pPr>
            <a:r>
              <a:rPr lang="en-GB" sz="4200" dirty="0">
                <a:latin typeface="Calisto MT" pitchFamily="18" charset="0"/>
              </a:rPr>
              <a:t>Arduino     		            :	            generic 8266</a:t>
            </a:r>
          </a:p>
          <a:p>
            <a:pPr algn="just">
              <a:lnSpc>
                <a:spcPct val="150000"/>
              </a:lnSpc>
              <a:buFont typeface="Wingdings" pitchFamily="2" charset="2"/>
              <a:buChar char="Ø"/>
            </a:pPr>
            <a:r>
              <a:rPr lang="en-GB" sz="4200" dirty="0">
                <a:latin typeface="Calisto MT" pitchFamily="18" charset="0"/>
              </a:rPr>
              <a:t>LED			            :	            Red, Orange, Green</a:t>
            </a:r>
          </a:p>
          <a:p>
            <a:pPr algn="just">
              <a:lnSpc>
                <a:spcPct val="150000"/>
              </a:lnSpc>
              <a:buFont typeface="Wingdings" pitchFamily="2" charset="2"/>
              <a:buChar char="Ø"/>
            </a:pPr>
            <a:r>
              <a:rPr lang="en-GB" sz="4200" dirty="0">
                <a:latin typeface="Calisto MT" pitchFamily="18" charset="0"/>
              </a:rPr>
              <a:t>Resistor		            :	           36 ohms (1)</a:t>
            </a:r>
          </a:p>
          <a:p>
            <a:pPr algn="just">
              <a:lnSpc>
                <a:spcPct val="150000"/>
              </a:lnSpc>
              <a:buFont typeface="Wingdings" pitchFamily="2" charset="2"/>
              <a:buChar char="Ø"/>
            </a:pPr>
            <a:r>
              <a:rPr lang="en-GB" sz="4200" dirty="0">
                <a:latin typeface="Calisto MT" pitchFamily="18" charset="0"/>
              </a:rPr>
              <a:t>Bread board		            :	           830 points solderless(1)</a:t>
            </a:r>
            <a:endParaRPr lang="en-GB" sz="2400" dirty="0">
              <a:latin typeface="Calisto MT" pitchFamily="18" charset="0"/>
            </a:endParaRPr>
          </a:p>
          <a:p>
            <a:pPr lvl="0" algn="just">
              <a:lnSpc>
                <a:spcPct val="150000"/>
              </a:lnSpc>
              <a:buNone/>
            </a:pPr>
            <a:r>
              <a:rPr lang="en-GB" sz="2400" dirty="0">
                <a:latin typeface="Calisto MT" pitchFamily="18" charset="0"/>
              </a:rPr>
              <a:t>                </a:t>
            </a:r>
          </a:p>
          <a:p>
            <a:pPr algn="just">
              <a:lnSpc>
                <a:spcPct val="150000"/>
              </a:lnSpc>
              <a:buNone/>
            </a:pPr>
            <a:r>
              <a:rPr lang="en-GB" sz="2400" dirty="0">
                <a:latin typeface="Calisto MT" pitchFamily="18" charset="0"/>
              </a:rPr>
              <a:t>									.....</a:t>
            </a:r>
          </a:p>
          <a:p>
            <a:pPr algn="just">
              <a:lnSpc>
                <a:spcPct val="150000"/>
              </a:lnSpc>
              <a:buNone/>
            </a:pPr>
            <a:endParaRPr lang="en-GB" sz="2400" dirty="0">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fontScale="25000" lnSpcReduction="20000"/>
          </a:bodyPr>
          <a:lstStyle/>
          <a:p>
            <a:pPr lvl="0" algn="just">
              <a:buNone/>
            </a:pPr>
            <a:r>
              <a:rPr lang="en-GB" sz="11200" b="1" dirty="0">
                <a:solidFill>
                  <a:srgbClr val="008000"/>
                </a:solidFill>
                <a:latin typeface="Calisto MT" pitchFamily="18" charset="0"/>
              </a:rPr>
              <a:t>SOFTWARE:</a:t>
            </a:r>
          </a:p>
          <a:p>
            <a:pPr lvl="0" algn="just">
              <a:lnSpc>
                <a:spcPct val="160000"/>
              </a:lnSpc>
              <a:buFont typeface="Wingdings" pitchFamily="2" charset="2"/>
              <a:buChar char="Ø"/>
            </a:pPr>
            <a:r>
              <a:rPr lang="en-US" sz="9600" dirty="0">
                <a:latin typeface="Calisto MT" pitchFamily="18" charset="0"/>
              </a:rPr>
              <a:t>Operating system 	             :   	  Windows 10 (64-Bit)</a:t>
            </a:r>
          </a:p>
          <a:p>
            <a:pPr lvl="0" algn="just">
              <a:lnSpc>
                <a:spcPct val="160000"/>
              </a:lnSpc>
              <a:buFont typeface="Wingdings" pitchFamily="2" charset="2"/>
              <a:buChar char="Ø"/>
            </a:pPr>
            <a:r>
              <a:rPr lang="en-US" sz="9600" dirty="0">
                <a:latin typeface="Calisto MT" pitchFamily="18" charset="0"/>
              </a:rPr>
              <a:t>Programming Language    :   	  PYTHON 3.7	</a:t>
            </a:r>
          </a:p>
          <a:p>
            <a:pPr>
              <a:lnSpc>
                <a:spcPct val="160000"/>
              </a:lnSpc>
              <a:buFont typeface="Wingdings" pitchFamily="2" charset="2"/>
              <a:buChar char="Ø"/>
            </a:pPr>
            <a:r>
              <a:rPr lang="en-US" sz="9600" dirty="0">
                <a:latin typeface="Calisto MT" pitchFamily="18" charset="0"/>
              </a:rPr>
              <a:t>IDE                                     :           PYCHARM</a:t>
            </a:r>
            <a:r>
              <a:rPr lang="en-GB" sz="9600" dirty="0">
                <a:latin typeface="Calisto MT" pitchFamily="18" charset="0"/>
              </a:rPr>
              <a:t> </a:t>
            </a:r>
            <a:r>
              <a:rPr lang="en-IN" sz="11200" dirty="0">
                <a:latin typeface="Calisto MT" panose="02040603050505030304" pitchFamily="18" charset="0"/>
              </a:rPr>
              <a:t>2020.1</a:t>
            </a:r>
            <a:r>
              <a:rPr lang="en-GB" sz="9600" dirty="0">
                <a:latin typeface="Calisto MT" pitchFamily="18" charset="0"/>
              </a:rPr>
              <a:t> ,</a:t>
            </a:r>
            <a:r>
              <a:rPr lang="en-US" sz="9600" dirty="0">
                <a:latin typeface="Calisto MT" pitchFamily="18" charset="0"/>
              </a:rPr>
              <a:t>                    					  ARDUINO1.0.x</a:t>
            </a:r>
          </a:p>
          <a:p>
            <a:pPr marL="0" lvl="0" indent="0" algn="just">
              <a:lnSpc>
                <a:spcPct val="160000"/>
              </a:lnSpc>
              <a:buNone/>
            </a:pPr>
            <a:endParaRPr lang="en-GB" sz="3600" dirty="0">
              <a:latin typeface="Calisto MT" pitchFamily="18" charset="0"/>
            </a:endParaRPr>
          </a:p>
          <a:p>
            <a:pPr algn="just">
              <a:lnSpc>
                <a:spcPct val="160000"/>
              </a:lnSpc>
              <a:buFont typeface="Wingdings" pitchFamily="2" charset="2"/>
              <a:buChar char="Ø"/>
            </a:pPr>
            <a:r>
              <a:rPr lang="en-US" sz="9600" dirty="0">
                <a:latin typeface="Calisto MT" pitchFamily="18" charset="0"/>
              </a:rPr>
              <a:t>Design Tool                        :  	  Star UML 5</a:t>
            </a:r>
          </a:p>
          <a:p>
            <a:pPr lvl="0" algn="just">
              <a:lnSpc>
                <a:spcPct val="160000"/>
              </a:lnSpc>
              <a:buFont typeface="Wingdings" pitchFamily="2" charset="2"/>
              <a:buChar char="Ø"/>
            </a:pPr>
            <a:endParaRPr lang="en-US" sz="9600" dirty="0">
              <a:latin typeface="Calisto MT" pitchFamily="18" charset="0"/>
            </a:endParaRPr>
          </a:p>
          <a:p>
            <a:pPr algn="just">
              <a:lnSpc>
                <a:spcPct val="160000"/>
              </a:lnSpc>
              <a:buNone/>
            </a:pPr>
            <a:r>
              <a:rPr lang="en-GB" sz="9600" dirty="0">
                <a:latin typeface="Calisto MT" pitchFamily="18" charset="0"/>
              </a:rPr>
              <a:t>									</a:t>
            </a:r>
          </a:p>
          <a:p>
            <a:pPr algn="just">
              <a:lnSpc>
                <a:spcPct val="150000"/>
              </a:lnSpc>
              <a:buNone/>
            </a:pPr>
            <a:r>
              <a:rPr lang="en-GB" sz="2400" dirty="0">
                <a:latin typeface="Calisto MT" pitchFamily="18" charset="0"/>
              </a:rPr>
              <a:t>									.....</a:t>
            </a:r>
          </a:p>
          <a:p>
            <a:pPr algn="just">
              <a:lnSpc>
                <a:spcPct val="150000"/>
              </a:lnSpc>
              <a:buNone/>
            </a:pPr>
            <a:endParaRPr lang="en-GB" sz="2400" dirty="0">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rmAutofit/>
          </a:bodyPr>
          <a:lstStyle/>
          <a:p>
            <a:r>
              <a:rPr lang="en-IN" sz="6000" b="1" dirty="0">
                <a:solidFill>
                  <a:srgbClr val="FF6600"/>
                </a:solidFill>
                <a:latin typeface="Calisto MT" pitchFamily="18" charset="0"/>
              </a:rPr>
              <a:t>DESIGN</a:t>
            </a:r>
            <a:endParaRPr lang="en-US" sz="6000" b="1" dirty="0">
              <a:solidFill>
                <a:srgbClr val="FF6600"/>
              </a:solidFill>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ARCHITECTURE</a:t>
            </a:r>
            <a:endParaRPr lang="en-IN" sz="4000" dirty="0">
              <a:solidFill>
                <a:srgbClr val="FF6600"/>
              </a:solidFill>
            </a:endParaRPr>
          </a:p>
        </p:txBody>
      </p:sp>
      <p:sp>
        <p:nvSpPr>
          <p:cNvPr id="4" name="Footer Placeholder 3"/>
          <p:cNvSpPr>
            <a:spLocks noGrp="1"/>
          </p:cNvSpPr>
          <p:nvPr>
            <p:ph type="ftr" sz="quarter" idx="11"/>
          </p:nvPr>
        </p:nvSpPr>
        <p:spPr/>
        <p:txBody>
          <a:bodyPr/>
          <a:lstStyle/>
          <a:p>
            <a:r>
              <a:rPr lang="en-US"/>
              <a:t>TRAFFITIZER-EMERGENCY RESPONSE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3" name="Picture 2">
            <a:extLst>
              <a:ext uri="{FF2B5EF4-FFF2-40B4-BE49-F238E27FC236}">
                <a16:creationId xmlns:a16="http://schemas.microsoft.com/office/drawing/2014/main" id="{E226AB0D-C12B-4304-B787-868EF1102263}"/>
              </a:ext>
            </a:extLst>
          </p:cNvPr>
          <p:cNvPicPr>
            <a:picLocks noChangeAspect="1"/>
          </p:cNvPicPr>
          <p:nvPr/>
        </p:nvPicPr>
        <p:blipFill>
          <a:blip r:embed="rId2"/>
          <a:stretch>
            <a:fillRect/>
          </a:stretch>
        </p:blipFill>
        <p:spPr>
          <a:xfrm>
            <a:off x="899592" y="1410280"/>
            <a:ext cx="7389728" cy="435075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MODULES</a:t>
            </a:r>
            <a:endParaRPr lang="en-IN" sz="4000" dirty="0"/>
          </a:p>
        </p:txBody>
      </p:sp>
      <p:sp>
        <p:nvSpPr>
          <p:cNvPr id="4" name="Footer Placeholder 3"/>
          <p:cNvSpPr>
            <a:spLocks noGrp="1"/>
          </p:cNvSpPr>
          <p:nvPr>
            <p:ph type="ftr" sz="quarter" idx="11"/>
          </p:nvPr>
        </p:nvSpPr>
        <p:spPr/>
        <p:txBody>
          <a:bodyPr/>
          <a:lstStyle/>
          <a:p>
            <a:r>
              <a:rPr lang="en-US"/>
              <a:t>TRAFFITIZER-EMERGENCY RESPONSE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5"/>
          <p:cNvSpPr>
            <a:spLocks noGrp="1"/>
          </p:cNvSpPr>
          <p:nvPr>
            <p:ph idx="1"/>
          </p:nvPr>
        </p:nvSpPr>
        <p:spPr/>
        <p:txBody>
          <a:bodyPr/>
          <a:lstStyle/>
          <a:p>
            <a:pPr>
              <a:lnSpc>
                <a:spcPct val="150000"/>
              </a:lnSpc>
              <a:buNone/>
            </a:pPr>
            <a:r>
              <a:rPr lang="en-IN" sz="2400" dirty="0">
                <a:latin typeface="Calisto MT" pitchFamily="18" charset="0"/>
              </a:rPr>
              <a:t> The proposed “TRAFFITIZER-EMERGENCY RESPONSE SYSTEM” system has 1 module:</a:t>
            </a:r>
          </a:p>
          <a:p>
            <a:pPr>
              <a:lnSpc>
                <a:spcPct val="150000"/>
              </a:lnSpc>
              <a:buFont typeface="Wingdings" pitchFamily="2" charset="2"/>
              <a:buChar char="Ø"/>
            </a:pPr>
            <a:r>
              <a:rPr lang="en-GB" sz="2400" dirty="0">
                <a:latin typeface="Calisto MT" pitchFamily="18" charset="0"/>
              </a:rPr>
              <a:t>Admin</a:t>
            </a:r>
          </a:p>
          <a:p>
            <a:pPr marL="0" indent="0">
              <a:lnSpc>
                <a:spcPct val="150000"/>
              </a:lnSpc>
              <a:buNone/>
            </a:pPr>
            <a:endParaRPr lang="en-GB" sz="2400" dirty="0">
              <a:latin typeface="Calisto MT" pitchFamily="18" charset="0"/>
            </a:endParaRPr>
          </a:p>
          <a:p>
            <a:pPr>
              <a:lnSpc>
                <a:spcPct val="150000"/>
              </a:lnSpc>
              <a:buNone/>
            </a:pPr>
            <a:endParaRPr lang="en-GB" sz="2400" dirty="0">
              <a:latin typeface="Calisto MT" pitchFamily="18" charset="0"/>
            </a:endParaRPr>
          </a:p>
          <a:p>
            <a:pPr>
              <a:buNone/>
            </a:pP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ADMIN MODULE</a:t>
            </a:r>
            <a:endParaRPr lang="en-IN" sz="4000" dirty="0"/>
          </a:p>
        </p:txBody>
      </p:sp>
      <p:sp>
        <p:nvSpPr>
          <p:cNvPr id="4" name="Footer Placeholder 3"/>
          <p:cNvSpPr>
            <a:spLocks noGrp="1"/>
          </p:cNvSpPr>
          <p:nvPr>
            <p:ph type="ftr" sz="quarter" idx="11"/>
          </p:nvPr>
        </p:nvSpPr>
        <p:spPr/>
        <p:txBody>
          <a:bodyPr/>
          <a:lstStyle/>
          <a:p>
            <a:r>
              <a:rPr lang="en-US"/>
              <a:t>TRAFFITIZER-EMERGENCY RESPONSE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5"/>
          <p:cNvSpPr>
            <a:spLocks noGrp="1"/>
          </p:cNvSpPr>
          <p:nvPr>
            <p:ph idx="1"/>
          </p:nvPr>
        </p:nvSpPr>
        <p:spPr>
          <a:xfrm>
            <a:off x="457200" y="1268760"/>
            <a:ext cx="8229600" cy="4857403"/>
          </a:xfrm>
        </p:spPr>
        <p:txBody>
          <a:bodyPr>
            <a:normAutofit/>
          </a:bodyPr>
          <a:lstStyle/>
          <a:p>
            <a:pPr>
              <a:lnSpc>
                <a:spcPct val="150000"/>
              </a:lnSpc>
              <a:buNone/>
            </a:pPr>
            <a:r>
              <a:rPr lang="en-IN" sz="2400" dirty="0">
                <a:latin typeface="Calisto MT" pitchFamily="18" charset="0"/>
              </a:rPr>
              <a:t>The Admin module consists  sub modules:</a:t>
            </a:r>
          </a:p>
          <a:p>
            <a:pPr>
              <a:lnSpc>
                <a:spcPct val="150000"/>
              </a:lnSpc>
              <a:buFont typeface="Wingdings" pitchFamily="2" charset="2"/>
              <a:buChar char="Ø"/>
            </a:pPr>
            <a:r>
              <a:rPr lang="en-IN" sz="2400" dirty="0">
                <a:latin typeface="Calisto MT" pitchFamily="18" charset="0"/>
              </a:rPr>
              <a:t>Train model</a:t>
            </a:r>
          </a:p>
          <a:p>
            <a:pPr>
              <a:lnSpc>
                <a:spcPct val="150000"/>
              </a:lnSpc>
              <a:buFont typeface="Wingdings" pitchFamily="2" charset="2"/>
              <a:buChar char="Ø"/>
            </a:pPr>
            <a:r>
              <a:rPr lang="en-IN" sz="2400" dirty="0">
                <a:latin typeface="Calisto MT" pitchFamily="18" charset="0"/>
              </a:rPr>
              <a:t>Test model</a:t>
            </a:r>
          </a:p>
          <a:p>
            <a:pPr>
              <a:lnSpc>
                <a:spcPct val="150000"/>
              </a:lnSpc>
              <a:buFont typeface="Wingdings" pitchFamily="2" charset="2"/>
              <a:buChar char="Ø"/>
            </a:pPr>
            <a:r>
              <a:rPr lang="en-IN" sz="2400" dirty="0">
                <a:latin typeface="Calisto MT" pitchFamily="18" charset="0"/>
              </a:rPr>
              <a:t>Update model</a:t>
            </a:r>
          </a:p>
          <a:p>
            <a:pPr>
              <a:lnSpc>
                <a:spcPct val="150000"/>
              </a:lnSpc>
              <a:buFont typeface="Wingdings" pitchFamily="2" charset="2"/>
              <a:buChar char="Ø"/>
            </a:pPr>
            <a:endParaRPr lang="en-IN" sz="2400" dirty="0">
              <a:latin typeface="Calisto MT" pitchFamily="18" charset="0"/>
            </a:endParaRPr>
          </a:p>
          <a:p>
            <a:pPr>
              <a:lnSpc>
                <a:spcPct val="150000"/>
              </a:lnSpc>
              <a:buFont typeface="Wingdings" pitchFamily="2" charset="2"/>
              <a:buChar char="Ø"/>
            </a:pPr>
            <a:endParaRPr lang="en-IN" sz="2400" dirty="0">
              <a:latin typeface="Calisto MT" pitchFamily="18" charset="0"/>
            </a:endParaRPr>
          </a:p>
          <a:p>
            <a:pPr>
              <a:lnSpc>
                <a:spcPct val="150000"/>
              </a:lnSpc>
              <a:buNone/>
            </a:pPr>
            <a:endParaRPr lang="en-IN" sz="2400" dirty="0">
              <a:latin typeface="Calisto MT" pitchFamily="18" charset="0"/>
            </a:endParaRPr>
          </a:p>
          <a:p>
            <a:pPr>
              <a:lnSpc>
                <a:spcPct val="150000"/>
              </a:lnSpc>
              <a:buNone/>
            </a:pPr>
            <a:endParaRPr lang="en-IN" sz="2400" dirty="0">
              <a:latin typeface="Calisto MT" pitchFamily="18" charset="0"/>
            </a:endParaRP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61B-DEBE-4E8F-912A-730DF1DF1EE6}"/>
              </a:ext>
            </a:extLst>
          </p:cNvPr>
          <p:cNvSpPr>
            <a:spLocks noGrp="1"/>
          </p:cNvSpPr>
          <p:nvPr>
            <p:ph type="title"/>
          </p:nvPr>
        </p:nvSpPr>
        <p:spPr>
          <a:xfrm>
            <a:off x="640364" y="4572496"/>
            <a:ext cx="8229600" cy="1143000"/>
          </a:xfrm>
        </p:spPr>
        <p:txBody>
          <a:bodyPr/>
          <a:lstStyle/>
          <a:p>
            <a:endParaRPr lang="en-IN" dirty="0"/>
          </a:p>
        </p:txBody>
      </p:sp>
      <p:sp>
        <p:nvSpPr>
          <p:cNvPr id="3" name="Content Placeholder 2">
            <a:extLst>
              <a:ext uri="{FF2B5EF4-FFF2-40B4-BE49-F238E27FC236}">
                <a16:creationId xmlns:a16="http://schemas.microsoft.com/office/drawing/2014/main" id="{733FE631-4298-4179-A8C6-249F25DC5E00}"/>
              </a:ext>
            </a:extLst>
          </p:cNvPr>
          <p:cNvSpPr>
            <a:spLocks noGrp="1"/>
          </p:cNvSpPr>
          <p:nvPr>
            <p:ph idx="1"/>
          </p:nvPr>
        </p:nvSpPr>
        <p:spPr>
          <a:xfrm>
            <a:off x="251520" y="548680"/>
            <a:ext cx="8229600" cy="4525963"/>
          </a:xfrm>
        </p:spPr>
        <p:txBody>
          <a:bodyPr>
            <a:noAutofit/>
          </a:bodyPr>
          <a:lstStyle/>
          <a:p>
            <a:pPr algn="just">
              <a:lnSpc>
                <a:spcPct val="150000"/>
              </a:lnSpc>
              <a:buFont typeface="Wingdings" panose="05000000000000000000" pitchFamily="2" charset="2"/>
              <a:buChar char="Ø"/>
            </a:pPr>
            <a:r>
              <a:rPr lang="en-US" sz="2400" dirty="0">
                <a:latin typeface="Calisto MT" panose="02040603050505030304" pitchFamily="18" charset="0"/>
              </a:rPr>
              <a:t>It has a hardware-software module that can be connected to the traffic control system at any traffic junction. The proposed expert system is based on the Internet of Things (IoT) and image processing, which will help to take proactive and preventive actions to minimize the loss of patients’ lives due to traffic congestion. </a:t>
            </a:r>
          </a:p>
          <a:p>
            <a:pPr marL="0" indent="0">
              <a:lnSpc>
                <a:spcPct val="150000"/>
              </a:lnSpc>
              <a:buNone/>
            </a:pPr>
            <a:endParaRPr lang="en-IN" sz="2400" dirty="0"/>
          </a:p>
        </p:txBody>
      </p:sp>
      <p:sp>
        <p:nvSpPr>
          <p:cNvPr id="4" name="Footer Placeholder 3">
            <a:extLst>
              <a:ext uri="{FF2B5EF4-FFF2-40B4-BE49-F238E27FC236}">
                <a16:creationId xmlns:a16="http://schemas.microsoft.com/office/drawing/2014/main" id="{577EE79E-7C98-481D-AF6D-105127A75D89}"/>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87FD9D90-211E-420B-B43F-FC24AEC89371}"/>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862383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DESIGN MODELS</a:t>
            </a:r>
            <a:endParaRPr lang="en-IN" sz="4000" dirty="0"/>
          </a:p>
        </p:txBody>
      </p:sp>
      <p:sp>
        <p:nvSpPr>
          <p:cNvPr id="4" name="Footer Placeholder 3"/>
          <p:cNvSpPr>
            <a:spLocks noGrp="1"/>
          </p:cNvSpPr>
          <p:nvPr>
            <p:ph type="ftr" sz="quarter" idx="11"/>
          </p:nvPr>
        </p:nvSpPr>
        <p:spPr/>
        <p:txBody>
          <a:bodyPr/>
          <a:lstStyle/>
          <a:p>
            <a:r>
              <a:rPr lang="en-US"/>
              <a:t>TRAFFITIZER-EMERGENCY RESPONSE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5"/>
          <p:cNvSpPr>
            <a:spLocks noGrp="1"/>
          </p:cNvSpPr>
          <p:nvPr>
            <p:ph idx="1"/>
          </p:nvPr>
        </p:nvSpPr>
        <p:spPr>
          <a:xfrm>
            <a:off x="457200" y="1268760"/>
            <a:ext cx="8229600" cy="4857403"/>
          </a:xfrm>
        </p:spPr>
        <p:txBody>
          <a:bodyPr>
            <a:normAutofit/>
          </a:bodyPr>
          <a:lstStyle/>
          <a:p>
            <a:pPr algn="just">
              <a:lnSpc>
                <a:spcPct val="150000"/>
              </a:lnSpc>
              <a:buNone/>
            </a:pPr>
            <a:r>
              <a:rPr lang="en-IN" sz="2400" dirty="0">
                <a:latin typeface="Calisto MT" pitchFamily="18" charset="0"/>
              </a:rPr>
              <a:t>The proposed system design models are created by UML</a:t>
            </a:r>
          </a:p>
          <a:p>
            <a:pPr algn="just">
              <a:lnSpc>
                <a:spcPct val="150000"/>
              </a:lnSpc>
              <a:buFont typeface="Wingdings" pitchFamily="2" charset="2"/>
              <a:buChar char="Ø"/>
            </a:pPr>
            <a:r>
              <a:rPr lang="en-US" sz="2400" dirty="0">
                <a:latin typeface="Calisto MT" pitchFamily="18" charset="0"/>
              </a:rPr>
              <a:t>UML stands for Unified Modeling Language</a:t>
            </a:r>
          </a:p>
          <a:p>
            <a:pPr algn="just">
              <a:lnSpc>
                <a:spcPct val="150000"/>
              </a:lnSpc>
              <a:buFont typeface="Wingdings" pitchFamily="2" charset="2"/>
              <a:buChar char="Ø"/>
            </a:pPr>
            <a:r>
              <a:rPr lang="en-US" sz="2400" dirty="0">
                <a:latin typeface="Calisto MT" pitchFamily="18" charset="0"/>
              </a:rPr>
              <a:t>UML consists an integrated set of diagrams, developed to help system and software developers for specifying, visualizing, constructing, and documenting the artifacts of software systems, as well as for business modeling and other non-software systems.</a:t>
            </a:r>
            <a:endParaRPr lang="en-IN" sz="2400" dirty="0">
              <a:latin typeface="Calisto MT" pitchFamily="18" charset="0"/>
            </a:endParaRPr>
          </a:p>
          <a:p>
            <a:pPr>
              <a:buNone/>
            </a:pPr>
            <a:endParaRPr lang="en-IN" dirty="0"/>
          </a:p>
          <a:p>
            <a:pPr>
              <a:buNone/>
            </a:pP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b="1" dirty="0">
                <a:solidFill>
                  <a:srgbClr val="FF6600"/>
                </a:solidFill>
                <a:latin typeface="Calisto MT" pitchFamily="18" charset="0"/>
              </a:rPr>
              <a:t>USECASE DIAGRAM</a:t>
            </a:r>
            <a:endParaRPr lang="en-US" sz="4000" b="1" dirty="0">
              <a:solidFill>
                <a:srgbClr val="FF6600"/>
              </a:solidFill>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Content Placeholder 6"/>
          <p:cNvSpPr>
            <a:spLocks noGrp="1"/>
          </p:cNvSpPr>
          <p:nvPr>
            <p:ph idx="1"/>
          </p:nvPr>
        </p:nvSpPr>
        <p:spPr/>
        <p:txBody>
          <a:bodyPr/>
          <a:lstStyle/>
          <a:p>
            <a:pPr algn="just">
              <a:lnSpc>
                <a:spcPct val="150000"/>
              </a:lnSpc>
              <a:spcBef>
                <a:spcPts val="0"/>
              </a:spcBef>
              <a:buFont typeface="Wingdings" pitchFamily="2" charset="2"/>
              <a:buChar char="Ø"/>
            </a:pPr>
            <a:r>
              <a:rPr lang="en-US" sz="2400" dirty="0">
                <a:latin typeface="Calisto MT" pitchFamily="18" charset="0"/>
              </a:rPr>
              <a:t>A use case diagram at its simplest is a representation of a user's interaction with the system that shows the relationship between the user and the different use cases in which the user is involved</a:t>
            </a:r>
            <a:r>
              <a:rPr lang="en-US" dirty="0"/>
              <a:t>.</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solidFill>
                  <a:srgbClr val="FF6600"/>
                </a:solidFill>
                <a:latin typeface="Calisto MT" pitchFamily="18" charset="0"/>
              </a:rPr>
              <a:t>DETECTION SYSTEM-USECASE DIAGRAM</a:t>
            </a:r>
            <a:endParaRPr lang="en-US" sz="2800" b="1" dirty="0">
              <a:solidFill>
                <a:srgbClr val="FF6600"/>
              </a:solidFill>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pic>
        <p:nvPicPr>
          <p:cNvPr id="7" name="Picture 6">
            <a:extLst>
              <a:ext uri="{FF2B5EF4-FFF2-40B4-BE49-F238E27FC236}">
                <a16:creationId xmlns:a16="http://schemas.microsoft.com/office/drawing/2014/main" id="{DD6BD5D5-95E6-46ED-B0AB-A8569F009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650" y="1276350"/>
            <a:ext cx="5600700" cy="43053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410163-08B0-4486-826F-3CEEEA74C14C}"/>
              </a:ext>
            </a:extLst>
          </p:cNvPr>
          <p:cNvSpPr>
            <a:spLocks noGrp="1"/>
          </p:cNvSpPr>
          <p:nvPr>
            <p:ph type="title"/>
          </p:nvPr>
        </p:nvSpPr>
        <p:spPr/>
        <p:txBody>
          <a:bodyPr/>
          <a:lstStyle/>
          <a:p>
            <a:r>
              <a:rPr lang="en-IN" b="1" dirty="0">
                <a:solidFill>
                  <a:srgbClr val="FF6600"/>
                </a:solidFill>
              </a:rPr>
              <a:t>DATA FLOW DIAGRAM</a:t>
            </a:r>
          </a:p>
        </p:txBody>
      </p:sp>
      <p:sp>
        <p:nvSpPr>
          <p:cNvPr id="8" name="Content Placeholder 7">
            <a:extLst>
              <a:ext uri="{FF2B5EF4-FFF2-40B4-BE49-F238E27FC236}">
                <a16:creationId xmlns:a16="http://schemas.microsoft.com/office/drawing/2014/main" id="{724925BC-03F8-4230-9A52-A6E74CE658A7}"/>
              </a:ext>
            </a:extLst>
          </p:cNvPr>
          <p:cNvSpPr>
            <a:spLocks noGrp="1"/>
          </p:cNvSpPr>
          <p:nvPr>
            <p:ph idx="1"/>
          </p:nvPr>
        </p:nvSpPr>
        <p:spPr/>
        <p:txBody>
          <a:bodyPr/>
          <a:lstStyle/>
          <a:p>
            <a:pPr algn="just">
              <a:lnSpc>
                <a:spcPct val="150000"/>
              </a:lnSpc>
              <a:buFont typeface="Wingdings" panose="05000000000000000000" pitchFamily="2" charset="2"/>
              <a:buChar char="Ø"/>
            </a:pPr>
            <a:r>
              <a:rPr lang="en-US" sz="2400" dirty="0">
                <a:latin typeface="Calisto MT" panose="02040603050505030304" pitchFamily="18" charset="0"/>
              </a:rPr>
              <a:t>A data flow diagram (DFD) is a significant modeling technique for analyzing and constructing information processes. Data-flow diagram is a graphical representation of the “flow” of data through an information system.</a:t>
            </a:r>
            <a:endParaRPr lang="en-IN" sz="2400" dirty="0">
              <a:latin typeface="Calisto MT" panose="02040603050505030304" pitchFamily="18" charset="0"/>
            </a:endParaRPr>
          </a:p>
          <a:p>
            <a:endParaRPr lang="en-IN" dirty="0"/>
          </a:p>
        </p:txBody>
      </p:sp>
      <p:sp>
        <p:nvSpPr>
          <p:cNvPr id="3" name="Footer Placeholder 2">
            <a:extLst>
              <a:ext uri="{FF2B5EF4-FFF2-40B4-BE49-F238E27FC236}">
                <a16:creationId xmlns:a16="http://schemas.microsoft.com/office/drawing/2014/main" id="{D3E25986-BF87-438A-8AC1-E17B25C4A96E}"/>
              </a:ext>
            </a:extLst>
          </p:cNvPr>
          <p:cNvSpPr>
            <a:spLocks noGrp="1"/>
          </p:cNvSpPr>
          <p:nvPr>
            <p:ph type="ftr" sz="quarter" idx="11"/>
          </p:nvPr>
        </p:nvSpPr>
        <p:spPr/>
        <p:txBody>
          <a:bodyPr/>
          <a:lstStyle/>
          <a:p>
            <a:r>
              <a:rPr lang="en-US"/>
              <a:t>TRAFFITIZER-EMERGENCY RESPONSE SYSTEM</a:t>
            </a:r>
          </a:p>
        </p:txBody>
      </p:sp>
      <p:sp>
        <p:nvSpPr>
          <p:cNvPr id="4" name="Slide Number Placeholder 3">
            <a:extLst>
              <a:ext uri="{FF2B5EF4-FFF2-40B4-BE49-F238E27FC236}">
                <a16:creationId xmlns:a16="http://schemas.microsoft.com/office/drawing/2014/main" id="{92DC948F-F764-4D6C-BFAD-272AE94650AE}"/>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050075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E12F-0BAA-4F60-84F6-61EB61205B4A}"/>
              </a:ext>
            </a:extLst>
          </p:cNvPr>
          <p:cNvSpPr>
            <a:spLocks noGrp="1"/>
          </p:cNvSpPr>
          <p:nvPr>
            <p:ph type="title"/>
          </p:nvPr>
        </p:nvSpPr>
        <p:spPr/>
        <p:txBody>
          <a:bodyPr/>
          <a:lstStyle/>
          <a:p>
            <a:r>
              <a:rPr lang="en-IN" b="1" dirty="0">
                <a:solidFill>
                  <a:srgbClr val="FF6600"/>
                </a:solidFill>
              </a:rPr>
              <a:t>DATA FLOW DIAGRAM</a:t>
            </a:r>
          </a:p>
        </p:txBody>
      </p:sp>
      <p:sp>
        <p:nvSpPr>
          <p:cNvPr id="4" name="Footer Placeholder 3">
            <a:extLst>
              <a:ext uri="{FF2B5EF4-FFF2-40B4-BE49-F238E27FC236}">
                <a16:creationId xmlns:a16="http://schemas.microsoft.com/office/drawing/2014/main" id="{441D4EB3-1166-4241-8F7A-043B487732DA}"/>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3FA24F70-43B6-4A16-8CAB-8C0071FC3D92}"/>
              </a:ext>
            </a:extLst>
          </p:cNvPr>
          <p:cNvSpPr>
            <a:spLocks noGrp="1"/>
          </p:cNvSpPr>
          <p:nvPr>
            <p:ph type="sldNum" sz="quarter" idx="12"/>
          </p:nvPr>
        </p:nvSpPr>
        <p:spPr/>
        <p:txBody>
          <a:bodyPr/>
          <a:lstStyle/>
          <a:p>
            <a:fld id="{B6F15528-21DE-4FAA-801E-634DDDAF4B2B}" type="slidenum">
              <a:rPr lang="en-US" smtClean="0"/>
              <a:pPr/>
              <a:t>34</a:t>
            </a:fld>
            <a:endParaRPr lang="en-US"/>
          </a:p>
        </p:txBody>
      </p:sp>
      <p:pic>
        <p:nvPicPr>
          <p:cNvPr id="6" name="Picture 5">
            <a:extLst>
              <a:ext uri="{FF2B5EF4-FFF2-40B4-BE49-F238E27FC236}">
                <a16:creationId xmlns:a16="http://schemas.microsoft.com/office/drawing/2014/main" id="{3A413808-506F-41BF-87D3-7F9272EB4D7A}"/>
              </a:ext>
            </a:extLst>
          </p:cNvPr>
          <p:cNvPicPr>
            <a:picLocks noChangeAspect="1"/>
          </p:cNvPicPr>
          <p:nvPr/>
        </p:nvPicPr>
        <p:blipFill>
          <a:blip r:embed="rId2"/>
          <a:stretch>
            <a:fillRect/>
          </a:stretch>
        </p:blipFill>
        <p:spPr>
          <a:xfrm>
            <a:off x="1979712" y="1556792"/>
            <a:ext cx="5522693" cy="4542027"/>
          </a:xfrm>
          <a:prstGeom prst="rect">
            <a:avLst/>
          </a:prstGeom>
        </p:spPr>
      </p:pic>
    </p:spTree>
    <p:extLst>
      <p:ext uri="{BB962C8B-B14F-4D97-AF65-F5344CB8AC3E}">
        <p14:creationId xmlns:p14="http://schemas.microsoft.com/office/powerpoint/2010/main" val="4019165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b="1" dirty="0">
                <a:solidFill>
                  <a:srgbClr val="FF6600"/>
                </a:solidFill>
                <a:latin typeface="Calisto MT" pitchFamily="18" charset="0"/>
              </a:rPr>
              <a:t>SEQUENCE DIAGRAM</a:t>
            </a:r>
            <a:endParaRPr lang="en-US" sz="4000" b="1" dirty="0">
              <a:solidFill>
                <a:srgbClr val="FF6600"/>
              </a:solidFill>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Content Placeholder 6"/>
          <p:cNvSpPr>
            <a:spLocks noGrp="1"/>
          </p:cNvSpPr>
          <p:nvPr>
            <p:ph idx="1"/>
          </p:nvPr>
        </p:nvSpPr>
        <p:spPr/>
        <p:txBody>
          <a:bodyPr/>
          <a:lstStyle/>
          <a:p>
            <a:pPr algn="just">
              <a:lnSpc>
                <a:spcPct val="150000"/>
              </a:lnSpc>
              <a:buFont typeface="Wingdings" pitchFamily="2" charset="2"/>
              <a:buChar char="Ø"/>
            </a:pPr>
            <a:r>
              <a:rPr lang="en-US" sz="2400" dirty="0">
                <a:latin typeface="Calisto MT" pitchFamily="18" charset="0"/>
              </a:rPr>
              <a:t>A sequence diagram shows object interactions arranged in time sequence. It depicts the objects and classes involved in the scenario and the sequence of messages exchanged between the objects needed to carry out the functionality of the scenario.</a:t>
            </a:r>
            <a:endParaRPr lang="en-IN" dirty="0">
              <a:latin typeface="Calisto MT"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b="1" dirty="0">
                <a:solidFill>
                  <a:srgbClr val="FF6600"/>
                </a:solidFill>
                <a:latin typeface="Calisto MT" pitchFamily="18" charset="0"/>
              </a:rPr>
              <a:t>ADMIN-SEQUENCE DIAGRAM</a:t>
            </a:r>
            <a:endParaRPr lang="en-US" sz="4000" b="1" dirty="0">
              <a:solidFill>
                <a:srgbClr val="FF6600"/>
              </a:solidFill>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dirty="0"/>
          </a:p>
        </p:txBody>
      </p:sp>
      <p:pic>
        <p:nvPicPr>
          <p:cNvPr id="7" name="Picture 6">
            <a:extLst>
              <a:ext uri="{FF2B5EF4-FFF2-40B4-BE49-F238E27FC236}">
                <a16:creationId xmlns:a16="http://schemas.microsoft.com/office/drawing/2014/main" id="{8B25F2A8-139A-4F06-B2FF-DC2BC4890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962" y="1576387"/>
            <a:ext cx="5172075" cy="37052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14620"/>
            <a:ext cx="8229600" cy="1143000"/>
          </a:xfrm>
        </p:spPr>
        <p:txBody>
          <a:bodyPr>
            <a:normAutofit/>
          </a:bodyPr>
          <a:lstStyle/>
          <a:p>
            <a:r>
              <a:rPr lang="en-IN" sz="6000" b="1" dirty="0">
                <a:solidFill>
                  <a:srgbClr val="FF6600"/>
                </a:solidFill>
                <a:latin typeface="Calisto MT" pitchFamily="18" charset="0"/>
              </a:rPr>
              <a:t>IMPLEMENTATION</a:t>
            </a:r>
            <a:endParaRPr lang="en-US" sz="6000" b="1" dirty="0">
              <a:solidFill>
                <a:srgbClr val="FF6600"/>
              </a:solidFill>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6600"/>
                </a:solidFill>
                <a:latin typeface="Calisto MT" pitchFamily="18" charset="0"/>
              </a:rPr>
              <a:t>TECHNOLOGIES</a:t>
            </a:r>
            <a:endParaRPr lang="en-US" sz="4000" dirty="0"/>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Ø"/>
            </a:pPr>
            <a:r>
              <a:rPr lang="en-US" sz="2400" dirty="0">
                <a:latin typeface="Calisto MT" pitchFamily="18" charset="0"/>
              </a:rPr>
              <a:t>PYTHON</a:t>
            </a:r>
          </a:p>
          <a:p>
            <a:pPr>
              <a:lnSpc>
                <a:spcPct val="150000"/>
              </a:lnSpc>
              <a:buFont typeface="Wingdings" pitchFamily="2" charset="2"/>
              <a:buChar char="Ø"/>
            </a:pPr>
            <a:r>
              <a:rPr lang="en-US" sz="2400" dirty="0">
                <a:latin typeface="Calisto MT" pitchFamily="18" charset="0"/>
              </a:rPr>
              <a:t>CASCADE CLASSIFIER</a:t>
            </a:r>
          </a:p>
          <a:p>
            <a:pPr>
              <a:lnSpc>
                <a:spcPct val="150000"/>
              </a:lnSpc>
              <a:buFont typeface="Wingdings" pitchFamily="2" charset="2"/>
              <a:buChar char="Ø"/>
            </a:pPr>
            <a:r>
              <a:rPr lang="en-US" sz="2400" dirty="0">
                <a:latin typeface="Calisto MT" pitchFamily="18" charset="0"/>
              </a:rPr>
              <a:t>IOT</a:t>
            </a:r>
          </a:p>
          <a:p>
            <a:pPr>
              <a:lnSpc>
                <a:spcPct val="150000"/>
              </a:lnSpc>
              <a:buFont typeface="Wingdings" pitchFamily="2" charset="2"/>
              <a:buChar char="Ø"/>
            </a:pPr>
            <a:r>
              <a:rPr lang="en-US" sz="2400" dirty="0">
                <a:latin typeface="Calisto MT" pitchFamily="18" charset="0"/>
              </a:rPr>
              <a:t>ARDUINO</a:t>
            </a:r>
          </a:p>
          <a:p>
            <a:pPr>
              <a:lnSpc>
                <a:spcPct val="150000"/>
              </a:lnSpc>
              <a:buFont typeface="Wingdings" pitchFamily="2" charset="2"/>
              <a:buChar char="Ø"/>
            </a:pPr>
            <a:r>
              <a:rPr lang="en-US" sz="2400" dirty="0">
                <a:latin typeface="Calisto MT" pitchFamily="18" charset="0"/>
              </a:rPr>
              <a:t>CASCADE GUI TRAINER</a:t>
            </a:r>
          </a:p>
          <a:p>
            <a:pPr marL="0" indent="0">
              <a:lnSpc>
                <a:spcPct val="150000"/>
              </a:lnSpc>
              <a:buNone/>
            </a:pPr>
            <a:endParaRPr lang="en-US" sz="2400" dirty="0">
              <a:latin typeface="Calisto MT" pitchFamily="18" charset="0"/>
            </a:endParaRPr>
          </a:p>
          <a:p>
            <a:pPr>
              <a:buNone/>
            </a:pPr>
            <a:endParaRPr lang="en-US" sz="2400" dirty="0"/>
          </a:p>
        </p:txBody>
      </p:sp>
      <p:sp>
        <p:nvSpPr>
          <p:cNvPr id="4" name="Footer Placeholder 3"/>
          <p:cNvSpPr>
            <a:spLocks noGrp="1"/>
          </p:cNvSpPr>
          <p:nvPr>
            <p:ph type="ftr" sz="quarter" idx="11"/>
          </p:nvPr>
        </p:nvSpPr>
        <p:spPr/>
        <p:txBody>
          <a:bodyPr/>
          <a:lstStyle/>
          <a:p>
            <a:r>
              <a:rPr lang="en-US"/>
              <a:t>TRAFFITIZER-EMERGENCY RESPONSE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PYTHON</a:t>
            </a:r>
            <a:endParaRPr lang="en-IN" sz="4000" dirty="0"/>
          </a:p>
        </p:txBody>
      </p:sp>
      <p:sp>
        <p:nvSpPr>
          <p:cNvPr id="4" name="Footer Placeholder 3"/>
          <p:cNvSpPr>
            <a:spLocks noGrp="1"/>
          </p:cNvSpPr>
          <p:nvPr>
            <p:ph type="ftr" sz="quarter" idx="11"/>
          </p:nvPr>
        </p:nvSpPr>
        <p:spPr/>
        <p:txBody>
          <a:bodyPr/>
          <a:lstStyle/>
          <a:p>
            <a:r>
              <a:rPr lang="en-US"/>
              <a:t>TRAFFITIZER-EMERGENCY RESPONSE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Content Placeholder 5"/>
          <p:cNvSpPr>
            <a:spLocks noGrp="1"/>
          </p:cNvSpPr>
          <p:nvPr>
            <p:ph idx="1"/>
          </p:nvPr>
        </p:nvSpPr>
        <p:spPr/>
        <p:txBody>
          <a:bodyPr>
            <a:noAutofit/>
          </a:bodyPr>
          <a:lstStyle/>
          <a:p>
            <a:pPr algn="just">
              <a:lnSpc>
                <a:spcPct val="150000"/>
              </a:lnSpc>
              <a:buFont typeface="Wingdings" panose="05000000000000000000" pitchFamily="2" charset="2"/>
              <a:buChar char="Ø"/>
            </a:pPr>
            <a:r>
              <a:rPr lang="en-US" sz="2400" dirty="0">
                <a:latin typeface="Calisto MT" panose="02040603050505030304" pitchFamily="18" charset="0"/>
              </a:rPr>
              <a:t>Python is an interpreted, high-level, general-purpose programming language. Created by Guido van Rossum and first released in 1991, Python's design philosophy emphasizes code readability with its notable use of significant whitespace. Its language constructs and object-oriented approach aim to help programmers write clear, logical code for small and large-scale projects.</a:t>
            </a:r>
            <a:endParaRPr lang="en-US" sz="2400" baseline="30000" dirty="0">
              <a:latin typeface="Calisto MT" panose="02040603050505030304" pitchFamily="18" charset="0"/>
            </a:endParaRPr>
          </a:p>
          <a:p>
            <a:pPr algn="just">
              <a:lnSpc>
                <a:spcPct val="150000"/>
              </a:lnSpc>
            </a:pPr>
            <a:endParaRPr lang="en-US" sz="2400" dirty="0">
              <a:latin typeface="Calisto MT" panose="0204060305050503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7D59-F676-4CF4-A5AF-12F678EE13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AEBB55-3427-4694-9174-BBD22E334976}"/>
              </a:ext>
            </a:extLst>
          </p:cNvPr>
          <p:cNvSpPr>
            <a:spLocks noGrp="1"/>
          </p:cNvSpPr>
          <p:nvPr>
            <p:ph idx="1"/>
          </p:nvPr>
        </p:nvSpPr>
        <p:spPr/>
        <p:txBody>
          <a:bodyPr/>
          <a:lstStyle/>
          <a:p>
            <a:pPr algn="just">
              <a:lnSpc>
                <a:spcPct val="150000"/>
              </a:lnSpc>
              <a:buFont typeface="Wingdings" panose="05000000000000000000" pitchFamily="2" charset="2"/>
              <a:buChar char="Ø"/>
            </a:pPr>
            <a:r>
              <a:rPr lang="en-US" sz="2400" dirty="0">
                <a:latin typeface="Calisto MT" panose="02040603050505030304" pitchFamily="18" charset="0"/>
              </a:rPr>
              <a:t>Whenever the camera detects an ambulance waiting at a traffic signal, the respective signal changes from stop to go, clearing way for the ambulance to reach its destination on time. Once the ambulance crosses the signal, the signals will act accordingly.</a:t>
            </a:r>
            <a:endParaRPr lang="en-IN" sz="2400" dirty="0">
              <a:latin typeface="Calisto MT" panose="02040603050505030304" pitchFamily="18" charset="0"/>
            </a:endParaRPr>
          </a:p>
          <a:p>
            <a:endParaRPr lang="en-IN" dirty="0"/>
          </a:p>
        </p:txBody>
      </p:sp>
      <p:sp>
        <p:nvSpPr>
          <p:cNvPr id="4" name="Footer Placeholder 3">
            <a:extLst>
              <a:ext uri="{FF2B5EF4-FFF2-40B4-BE49-F238E27FC236}">
                <a16:creationId xmlns:a16="http://schemas.microsoft.com/office/drawing/2014/main" id="{1E27B8DF-E791-45E3-9D03-4E6AFDA5DA58}"/>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35697E2A-27E6-4A90-B53C-7CB17F170701}"/>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170653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F72C-2C57-41A8-9591-81AA253377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E9E04-9E85-49F9-9841-A8251D367BEA}"/>
              </a:ext>
            </a:extLst>
          </p:cNvPr>
          <p:cNvSpPr>
            <a:spLocks noGrp="1"/>
          </p:cNvSpPr>
          <p:nvPr>
            <p:ph idx="1"/>
          </p:nvPr>
        </p:nvSpPr>
        <p:spPr/>
        <p:txBody>
          <a:bodyPr/>
          <a:lstStyle/>
          <a:p>
            <a:pPr algn="just">
              <a:lnSpc>
                <a:spcPct val="150000"/>
              </a:lnSpc>
              <a:buFont typeface="Wingdings" panose="05000000000000000000" pitchFamily="2" charset="2"/>
              <a:buChar char="Ø"/>
            </a:pPr>
            <a:r>
              <a:rPr lang="en-US" sz="2400" dirty="0">
                <a:latin typeface="Calisto MT" panose="02040603050505030304" pitchFamily="18" charset="0"/>
              </a:rPr>
              <a:t>Python is dynamically typed and garbage-collected. It supports multiple programming paradigms, including procedural, object-oriented, and functional programming. Python is often described as a "batteries included" language due to its comprehensive standard library.</a:t>
            </a:r>
          </a:p>
          <a:p>
            <a:endParaRPr lang="en-IN" dirty="0"/>
          </a:p>
        </p:txBody>
      </p:sp>
      <p:sp>
        <p:nvSpPr>
          <p:cNvPr id="4" name="Footer Placeholder 3">
            <a:extLst>
              <a:ext uri="{FF2B5EF4-FFF2-40B4-BE49-F238E27FC236}">
                <a16:creationId xmlns:a16="http://schemas.microsoft.com/office/drawing/2014/main" id="{FF1112EB-9A24-4935-8A67-905CA3B28ECF}"/>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80853C2E-5D87-4F2E-8714-6110CBBFA2D4}"/>
              </a:ext>
            </a:extLst>
          </p:cNvPr>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438072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normAutofit/>
          </a:bodyPr>
          <a:lstStyle/>
          <a:p>
            <a:r>
              <a:rPr lang="en-GB" sz="4000" b="1" dirty="0">
                <a:solidFill>
                  <a:srgbClr val="FF6600"/>
                </a:solidFill>
                <a:latin typeface="Calisto MT" pitchFamily="18" charset="0"/>
              </a:rPr>
              <a:t>MACHINE LEARNING</a:t>
            </a:r>
            <a:endParaRPr lang="en-IN" sz="4000" dirty="0">
              <a:solidFill>
                <a:srgbClr val="FF6600"/>
              </a:solidFill>
            </a:endParaRPr>
          </a:p>
        </p:txBody>
      </p:sp>
      <p:sp>
        <p:nvSpPr>
          <p:cNvPr id="4" name="Footer Placeholder 3"/>
          <p:cNvSpPr>
            <a:spLocks noGrp="1"/>
          </p:cNvSpPr>
          <p:nvPr>
            <p:ph type="ftr" sz="quarter" idx="11"/>
          </p:nvPr>
        </p:nvSpPr>
        <p:spPr/>
        <p:txBody>
          <a:bodyPr/>
          <a:lstStyle/>
          <a:p>
            <a:r>
              <a:rPr lang="en-US"/>
              <a:t>TRAFFITIZER-EMERGENCY RESPONSE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Content Placeholder 5"/>
          <p:cNvSpPr>
            <a:spLocks noGrp="1"/>
          </p:cNvSpPr>
          <p:nvPr>
            <p:ph idx="1"/>
          </p:nvPr>
        </p:nvSpPr>
        <p:spPr/>
        <p:txBody>
          <a:bodyPr>
            <a:noAutofit/>
          </a:bodyPr>
          <a:lstStyle/>
          <a:p>
            <a:pPr algn="just">
              <a:lnSpc>
                <a:spcPct val="150000"/>
              </a:lnSpc>
              <a:buFont typeface="Wingdings" pitchFamily="2" charset="2"/>
              <a:buChar char="Ø"/>
            </a:pPr>
            <a:r>
              <a:rPr lang="en-US" sz="2400" dirty="0">
                <a:latin typeface="Calisto MT" panose="02040603050505030304" pitchFamily="18" charset="0"/>
              </a:rPr>
              <a:t>Machine learning (ML) is the scientific study of algorithms and statistical models that computer systems use to perform a specific task without using explicit instructions, relying on patterns and inference instead. It is seen as a subset of artificial intelligence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87A7-CF0A-4618-9BB6-3B5817EBC5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AC2BA1-5B02-407D-9C63-2A5C5166345E}"/>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400" dirty="0">
                <a:latin typeface="Calisto MT" panose="02040603050505030304" pitchFamily="18" charset="0"/>
              </a:rPr>
              <a:t>Machine learning algorithms build a mathematical model based on sample data, known as "training data", in order to make predictions or decisions without being explicitly programmed to perform the task. Machine learning algorithms are used in a wide variety of applications, such as email filtering and computer vision, where it is difficult or infeasible to develop a conventional algorithm for effectively performing the task.</a:t>
            </a:r>
            <a:endParaRPr lang="en-IN" sz="2400" dirty="0">
              <a:latin typeface="Calisto MT" panose="02040603050505030304" pitchFamily="18" charset="0"/>
            </a:endParaRPr>
          </a:p>
        </p:txBody>
      </p:sp>
      <p:sp>
        <p:nvSpPr>
          <p:cNvPr id="4" name="Footer Placeholder 3">
            <a:extLst>
              <a:ext uri="{FF2B5EF4-FFF2-40B4-BE49-F238E27FC236}">
                <a16:creationId xmlns:a16="http://schemas.microsoft.com/office/drawing/2014/main" id="{D2C00E71-4A46-4616-8304-5FC08150D1FF}"/>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E1848DFB-DCAC-4047-B903-A5EF858C8C1E}"/>
              </a:ext>
            </a:extLst>
          </p:cNvPr>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570024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IOT</a:t>
            </a:r>
            <a:endParaRPr lang="en-IN" sz="4000" dirty="0"/>
          </a:p>
        </p:txBody>
      </p:sp>
      <p:sp>
        <p:nvSpPr>
          <p:cNvPr id="4" name="Footer Placeholder 3"/>
          <p:cNvSpPr>
            <a:spLocks noGrp="1"/>
          </p:cNvSpPr>
          <p:nvPr>
            <p:ph type="ftr" sz="quarter" idx="11"/>
          </p:nvPr>
        </p:nvSpPr>
        <p:spPr/>
        <p:txBody>
          <a:bodyPr/>
          <a:lstStyle/>
          <a:p>
            <a:r>
              <a:rPr lang="en-US"/>
              <a:t>TRAFFITIZER-EMERGENCY RESPONSE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6" name="Content Placeholder 5"/>
          <p:cNvSpPr>
            <a:spLocks noGrp="1"/>
          </p:cNvSpPr>
          <p:nvPr>
            <p:ph idx="1"/>
          </p:nvPr>
        </p:nvSpPr>
        <p:spPr/>
        <p:txBody>
          <a:bodyPr>
            <a:normAutofit/>
          </a:bodyPr>
          <a:lstStyle/>
          <a:p>
            <a:pPr algn="just">
              <a:lnSpc>
                <a:spcPct val="150000"/>
              </a:lnSpc>
              <a:buFont typeface="Wingdings" pitchFamily="2" charset="2"/>
              <a:buChar char="Ø"/>
            </a:pPr>
            <a:r>
              <a:rPr lang="en-US" sz="2400" dirty="0">
                <a:latin typeface="Calisto MT" panose="02040603050505030304" pitchFamily="18" charset="0"/>
              </a:rPr>
              <a:t>The </a:t>
            </a:r>
            <a:r>
              <a:rPr lang="en-US" sz="2400" b="1" dirty="0">
                <a:latin typeface="Calisto MT" panose="02040603050505030304" pitchFamily="18" charset="0"/>
              </a:rPr>
              <a:t>Internet of things</a:t>
            </a:r>
            <a:r>
              <a:rPr lang="en-US" sz="2400" dirty="0">
                <a:latin typeface="Calisto MT" panose="02040603050505030304" pitchFamily="18" charset="0"/>
              </a:rPr>
              <a:t> (</a:t>
            </a:r>
            <a:r>
              <a:rPr lang="en-US" sz="2400" b="1" dirty="0">
                <a:latin typeface="Calisto MT" panose="02040603050505030304" pitchFamily="18" charset="0"/>
              </a:rPr>
              <a:t>IoT</a:t>
            </a:r>
            <a:r>
              <a:rPr lang="en-US" sz="2400" dirty="0">
                <a:latin typeface="Calisto MT" panose="02040603050505030304" pitchFamily="18" charset="0"/>
              </a:rPr>
              <a:t>) is a system of interrelated computing devices, mechanical and digital machines provided with unique identifiers (UIDs) and the ability to transfer data over a network without requiring human-to-human or human-to-computer interaction.</a:t>
            </a:r>
          </a:p>
          <a:p>
            <a:pPr algn="just">
              <a:lnSpc>
                <a:spcPct val="150000"/>
              </a:lnSpc>
              <a:buFont typeface="Wingdings" pitchFamily="2" charset="2"/>
              <a:buChar char="Ø"/>
            </a:pPr>
            <a:endParaRPr lang="en-US" sz="2400" dirty="0">
              <a:latin typeface="Calisto MT" panose="0204060305050503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FB5C-3CFC-4649-B774-C352D277957E}"/>
              </a:ext>
            </a:extLst>
          </p:cNvPr>
          <p:cNvSpPr>
            <a:spLocks noGrp="1"/>
          </p:cNvSpPr>
          <p:nvPr>
            <p:ph type="title"/>
          </p:nvPr>
        </p:nvSpPr>
        <p:spPr>
          <a:xfrm>
            <a:off x="683568" y="4963893"/>
            <a:ext cx="8229600" cy="1143000"/>
          </a:xfrm>
        </p:spPr>
        <p:txBody>
          <a:bodyPr/>
          <a:lstStyle/>
          <a:p>
            <a:endParaRPr lang="en-IN" dirty="0"/>
          </a:p>
        </p:txBody>
      </p:sp>
      <p:sp>
        <p:nvSpPr>
          <p:cNvPr id="3" name="Content Placeholder 2">
            <a:extLst>
              <a:ext uri="{FF2B5EF4-FFF2-40B4-BE49-F238E27FC236}">
                <a16:creationId xmlns:a16="http://schemas.microsoft.com/office/drawing/2014/main" id="{42759B20-AB53-43BC-A40D-CA4139D9140B}"/>
              </a:ext>
            </a:extLst>
          </p:cNvPr>
          <p:cNvSpPr>
            <a:spLocks noGrp="1"/>
          </p:cNvSpPr>
          <p:nvPr>
            <p:ph idx="1"/>
          </p:nvPr>
        </p:nvSpPr>
        <p:spPr>
          <a:xfrm>
            <a:off x="457200" y="188640"/>
            <a:ext cx="8229600" cy="5937523"/>
          </a:xfrm>
        </p:spPr>
        <p:txBody>
          <a:bodyPr>
            <a:normAutofit fontScale="25000" lnSpcReduction="20000"/>
          </a:bodyPr>
          <a:lstStyle/>
          <a:p>
            <a:pPr algn="just">
              <a:lnSpc>
                <a:spcPct val="170000"/>
              </a:lnSpc>
              <a:buFont typeface="Wingdings" panose="05000000000000000000" pitchFamily="2" charset="2"/>
              <a:buChar char="Ø"/>
            </a:pPr>
            <a:r>
              <a:rPr lang="en-US" sz="9600" dirty="0">
                <a:latin typeface="Calisto MT" panose="02040603050505030304" pitchFamily="18" charset="0"/>
              </a:rPr>
              <a:t>The definition of the Internet of things has evolved due to the convergence of multiple technologies, real-time analytics, machine learning, commodity sensors, and embedded systems. Traditional fields of embedded systems, wireless sensor networks, control systems, automation (including home and building automation), and others all contribute to enabling the Internet of things. </a:t>
            </a:r>
            <a:endParaRPr lang="en-IN" dirty="0"/>
          </a:p>
        </p:txBody>
      </p:sp>
      <p:sp>
        <p:nvSpPr>
          <p:cNvPr id="4" name="Footer Placeholder 3">
            <a:extLst>
              <a:ext uri="{FF2B5EF4-FFF2-40B4-BE49-F238E27FC236}">
                <a16:creationId xmlns:a16="http://schemas.microsoft.com/office/drawing/2014/main" id="{4DC5D0A0-08CB-4AE6-A3CB-47F878DF3BE6}"/>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4420EBAB-ABC5-4133-9F98-FDD925E7F1C4}"/>
              </a:ext>
            </a:extLst>
          </p:cNvPr>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568326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E6AB-19EE-4E94-A24C-126DA8078522}"/>
              </a:ext>
            </a:extLst>
          </p:cNvPr>
          <p:cNvSpPr>
            <a:spLocks noGrp="1"/>
          </p:cNvSpPr>
          <p:nvPr>
            <p:ph type="title"/>
          </p:nvPr>
        </p:nvSpPr>
        <p:spPr>
          <a:xfrm>
            <a:off x="457200" y="260648"/>
            <a:ext cx="8229600" cy="1143000"/>
          </a:xfrm>
        </p:spPr>
        <p:txBody>
          <a:bodyPr/>
          <a:lstStyle/>
          <a:p>
            <a:r>
              <a:rPr lang="en-IN" b="1" dirty="0">
                <a:solidFill>
                  <a:srgbClr val="FF6600"/>
                </a:solidFill>
              </a:rPr>
              <a:t>ARDUINO</a:t>
            </a:r>
          </a:p>
        </p:txBody>
      </p:sp>
      <p:sp>
        <p:nvSpPr>
          <p:cNvPr id="3" name="Content Placeholder 2">
            <a:extLst>
              <a:ext uri="{FF2B5EF4-FFF2-40B4-BE49-F238E27FC236}">
                <a16:creationId xmlns:a16="http://schemas.microsoft.com/office/drawing/2014/main" id="{87DA2C74-36AA-4578-B83F-01D29C999BE5}"/>
              </a:ext>
            </a:extLst>
          </p:cNvPr>
          <p:cNvSpPr>
            <a:spLocks noGrp="1"/>
          </p:cNvSpPr>
          <p:nvPr>
            <p:ph idx="1"/>
          </p:nvPr>
        </p:nvSpPr>
        <p:spPr/>
        <p:txBody>
          <a:bodyPr>
            <a:normAutofit fontScale="92500" lnSpcReduction="20000"/>
          </a:bodyPr>
          <a:lstStyle/>
          <a:p>
            <a:pPr algn="just">
              <a:lnSpc>
                <a:spcPct val="160000"/>
              </a:lnSpc>
            </a:pPr>
            <a:r>
              <a:rPr lang="en-US" sz="2400" dirty="0">
                <a:latin typeface="Calisto MT" panose="02040603050505030304" pitchFamily="18" charset="0"/>
              </a:rPr>
              <a:t>Arduino is an open-source hardware and software company, project and user community that designs and manufactures single-board micro controllers and micro controller kits for building digital devices. Its products are licensed under the GNU Lesser General Public License (LGPL) or the GNU General Public License (GPL), permitting the manufacture of Arduino boards and software distribution by anyone. Arduino boards are available commercially in preassembled form or as do-it-yourself (DIY) kits.</a:t>
            </a:r>
            <a:endParaRPr lang="en-IN" sz="2400" dirty="0">
              <a:latin typeface="Calisto MT" panose="02040603050505030304" pitchFamily="18" charset="0"/>
            </a:endParaRPr>
          </a:p>
          <a:p>
            <a:endParaRPr lang="en-IN" dirty="0"/>
          </a:p>
        </p:txBody>
      </p:sp>
      <p:sp>
        <p:nvSpPr>
          <p:cNvPr id="4" name="Footer Placeholder 3">
            <a:extLst>
              <a:ext uri="{FF2B5EF4-FFF2-40B4-BE49-F238E27FC236}">
                <a16:creationId xmlns:a16="http://schemas.microsoft.com/office/drawing/2014/main" id="{4CE31E0F-E487-4C72-BCB9-406C96B053CA}"/>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466EA219-6594-496E-9640-4F96E8EA2901}"/>
              </a:ext>
            </a:extLst>
          </p:cNvPr>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161147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D02A-8DAE-470E-B59D-628440F94FC9}"/>
              </a:ext>
            </a:extLst>
          </p:cNvPr>
          <p:cNvSpPr>
            <a:spLocks noGrp="1"/>
          </p:cNvSpPr>
          <p:nvPr>
            <p:ph type="title"/>
          </p:nvPr>
        </p:nvSpPr>
        <p:spPr/>
        <p:txBody>
          <a:bodyPr/>
          <a:lstStyle/>
          <a:p>
            <a:r>
              <a:rPr lang="en-IN" b="1" dirty="0">
                <a:solidFill>
                  <a:srgbClr val="FF6600"/>
                </a:solidFill>
              </a:rPr>
              <a:t>CASCADE GUI TRAINER</a:t>
            </a:r>
          </a:p>
        </p:txBody>
      </p:sp>
      <p:sp>
        <p:nvSpPr>
          <p:cNvPr id="3" name="Content Placeholder 2">
            <a:extLst>
              <a:ext uri="{FF2B5EF4-FFF2-40B4-BE49-F238E27FC236}">
                <a16:creationId xmlns:a16="http://schemas.microsoft.com/office/drawing/2014/main" id="{690DD9B2-3F55-458F-A2CE-457F1FFEF8ED}"/>
              </a:ext>
            </a:extLst>
          </p:cNvPr>
          <p:cNvSpPr>
            <a:spLocks noGrp="1"/>
          </p:cNvSpPr>
          <p:nvPr>
            <p:ph idx="1"/>
          </p:nvPr>
        </p:nvSpPr>
        <p:spPr/>
        <p:txBody>
          <a:bodyPr>
            <a:normAutofit/>
          </a:bodyPr>
          <a:lstStyle/>
          <a:p>
            <a:pPr algn="just">
              <a:lnSpc>
                <a:spcPct val="150000"/>
              </a:lnSpc>
            </a:pPr>
            <a:r>
              <a:rPr lang="en-US" sz="2400" dirty="0">
                <a:latin typeface="Calisto MT" panose="02040603050505030304" pitchFamily="18" charset="0"/>
              </a:rPr>
              <a:t>Cascade Trainer GUI is an application that can be used to create, train, test and improve cascade classifier models. It uses a graphical interface to set the parameters and make it easy to use OpenCV tools for training and testing classifiers.</a:t>
            </a:r>
            <a:endParaRPr lang="en-IN" sz="2400" dirty="0">
              <a:latin typeface="Calisto MT" panose="02040603050505030304" pitchFamily="18" charset="0"/>
            </a:endParaRPr>
          </a:p>
        </p:txBody>
      </p:sp>
      <p:sp>
        <p:nvSpPr>
          <p:cNvPr id="4" name="Footer Placeholder 3">
            <a:extLst>
              <a:ext uri="{FF2B5EF4-FFF2-40B4-BE49-F238E27FC236}">
                <a16:creationId xmlns:a16="http://schemas.microsoft.com/office/drawing/2014/main" id="{A37E3742-FF6F-47F5-8AC3-AECD7F8CE5CE}"/>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4BD3B5C7-1A90-4697-B672-4A287CF77021}"/>
              </a:ext>
            </a:extLst>
          </p:cNvPr>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872256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rmAutofit/>
          </a:bodyPr>
          <a:lstStyle/>
          <a:p>
            <a:r>
              <a:rPr lang="en-IN" sz="6000" b="1" dirty="0">
                <a:solidFill>
                  <a:srgbClr val="FF6600"/>
                </a:solidFill>
                <a:latin typeface="Calisto MT" pitchFamily="18" charset="0"/>
              </a:rPr>
              <a:t>TESTING</a:t>
            </a:r>
            <a:endParaRPr lang="en-US" sz="6000" b="1" dirty="0">
              <a:solidFill>
                <a:srgbClr val="FF6600"/>
              </a:solidFill>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GB" sz="4000" b="1" dirty="0">
                <a:solidFill>
                  <a:srgbClr val="FF6600"/>
                </a:solidFill>
                <a:latin typeface="Calisto MT" pitchFamily="18" charset="0"/>
              </a:rPr>
              <a:t>DEBUGGING</a:t>
            </a: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dirty="0"/>
          </a:p>
        </p:txBody>
      </p:sp>
      <p:sp>
        <p:nvSpPr>
          <p:cNvPr id="8" name="Content Placeholder 7"/>
          <p:cNvSpPr>
            <a:spLocks noGrp="1"/>
          </p:cNvSpPr>
          <p:nvPr>
            <p:ph idx="1"/>
          </p:nvPr>
        </p:nvSpPr>
        <p:spPr>
          <a:xfrm>
            <a:off x="457200" y="1214422"/>
            <a:ext cx="8229600" cy="4911741"/>
          </a:xfrm>
        </p:spPr>
        <p:txBody>
          <a:bodyPr>
            <a:normAutofit lnSpcReduction="10000"/>
          </a:bodyPr>
          <a:lstStyle/>
          <a:p>
            <a:pPr algn="just">
              <a:lnSpc>
                <a:spcPct val="150000"/>
              </a:lnSpc>
              <a:buFont typeface="Wingdings" pitchFamily="2" charset="2"/>
              <a:buChar char="Ø"/>
            </a:pPr>
            <a:r>
              <a:rPr lang="en-US" sz="2400" dirty="0">
                <a:latin typeface="Calisto MT" pitchFamily="18" charset="0"/>
              </a:rPr>
              <a:t>The purpose of debugging/testing is to discover errors. Testing is the process of trying to discover every conceivable fault or weakness in a work product.</a:t>
            </a:r>
          </a:p>
          <a:p>
            <a:pPr algn="just">
              <a:lnSpc>
                <a:spcPct val="150000"/>
              </a:lnSpc>
              <a:buFont typeface="Wingdings" pitchFamily="2" charset="2"/>
              <a:buChar char="Ø"/>
            </a:pPr>
            <a:r>
              <a:rPr lang="en-US" sz="2400" dirty="0">
                <a:latin typeface="Calisto MT" pitchFamily="18" charset="0"/>
              </a:rPr>
              <a:t>It is the process of exercising software with the intent of ensuring that the Software system meets its requirements and user expectations and does not fail in an unacceptable manner.</a:t>
            </a:r>
          </a:p>
          <a:p>
            <a:pPr algn="just">
              <a:lnSpc>
                <a:spcPct val="150000"/>
              </a:lnSpc>
              <a:buFont typeface="Wingdings" pitchFamily="2" charset="2"/>
              <a:buChar char="Ø"/>
            </a:pPr>
            <a:r>
              <a:rPr lang="en-US" sz="2400" dirty="0">
                <a:latin typeface="Calisto MT" pitchFamily="18" charset="0"/>
              </a:rPr>
              <a:t> There are various types of test. Each test type addresses a specific testing requirement.</a:t>
            </a:r>
          </a:p>
          <a:p>
            <a:endParaRPr lang="en-US" sz="2400" dirty="0">
              <a:latin typeface="Calisto MT"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6600"/>
                </a:solidFill>
                <a:latin typeface="Calisto MT" pitchFamily="18" charset="0"/>
              </a:rPr>
              <a:t>STRATEGIES</a:t>
            </a:r>
          </a:p>
        </p:txBody>
      </p:sp>
      <p:sp>
        <p:nvSpPr>
          <p:cNvPr id="3" name="Content Placeholder 2"/>
          <p:cNvSpPr>
            <a:spLocks noGrp="1"/>
          </p:cNvSpPr>
          <p:nvPr>
            <p:ph idx="1"/>
          </p:nvPr>
        </p:nvSpPr>
        <p:spPr>
          <a:xfrm>
            <a:off x="457200" y="1357298"/>
            <a:ext cx="8229600" cy="4768865"/>
          </a:xfrm>
        </p:spPr>
        <p:txBody>
          <a:bodyPr>
            <a:normAutofit fontScale="92500" lnSpcReduction="10000"/>
          </a:bodyPr>
          <a:lstStyle/>
          <a:p>
            <a:pPr algn="just">
              <a:lnSpc>
                <a:spcPct val="150000"/>
              </a:lnSpc>
              <a:buNone/>
            </a:pPr>
            <a:r>
              <a:rPr lang="en-US" sz="3000" b="1" dirty="0">
                <a:solidFill>
                  <a:srgbClr val="008000"/>
                </a:solidFill>
                <a:latin typeface="Calisto MT" pitchFamily="18" charset="0"/>
              </a:rPr>
              <a:t>TYPES:</a:t>
            </a:r>
          </a:p>
          <a:p>
            <a:pPr marL="514350" indent="-514350" algn="just">
              <a:lnSpc>
                <a:spcPct val="150000"/>
              </a:lnSpc>
              <a:buFont typeface="Wingdings" pitchFamily="2" charset="2"/>
              <a:buChar char="Ø"/>
            </a:pPr>
            <a:r>
              <a:rPr lang="en-US" sz="2400" dirty="0">
                <a:latin typeface="Calisto MT" pitchFamily="18" charset="0"/>
              </a:rPr>
              <a:t>Unit Testing</a:t>
            </a:r>
          </a:p>
          <a:p>
            <a:pPr marL="514350" indent="-514350" algn="just">
              <a:lnSpc>
                <a:spcPct val="150000"/>
              </a:lnSpc>
              <a:buFont typeface="Wingdings" pitchFamily="2" charset="2"/>
              <a:buChar char="Ø"/>
            </a:pPr>
            <a:r>
              <a:rPr lang="en-US" sz="2400" dirty="0">
                <a:latin typeface="Calisto MT" pitchFamily="18" charset="0"/>
              </a:rPr>
              <a:t>Integration Testing</a:t>
            </a:r>
          </a:p>
          <a:p>
            <a:pPr marL="514350" indent="-514350" algn="just">
              <a:lnSpc>
                <a:spcPct val="150000"/>
              </a:lnSpc>
              <a:buFont typeface="Wingdings" pitchFamily="2" charset="2"/>
              <a:buChar char="Ø"/>
            </a:pPr>
            <a:r>
              <a:rPr lang="en-US" sz="2400" dirty="0">
                <a:latin typeface="Calisto MT" pitchFamily="18" charset="0"/>
              </a:rPr>
              <a:t>Functional Testing</a:t>
            </a:r>
          </a:p>
          <a:p>
            <a:pPr marL="514350" indent="-514350" algn="just">
              <a:lnSpc>
                <a:spcPct val="150000"/>
              </a:lnSpc>
              <a:buFont typeface="Wingdings" pitchFamily="2" charset="2"/>
              <a:buChar char="Ø"/>
            </a:pPr>
            <a:r>
              <a:rPr lang="en-US" sz="2400" dirty="0">
                <a:latin typeface="Calisto MT" pitchFamily="18" charset="0"/>
              </a:rPr>
              <a:t>System Testing</a:t>
            </a:r>
          </a:p>
          <a:p>
            <a:pPr algn="just">
              <a:lnSpc>
                <a:spcPct val="150000"/>
              </a:lnSpc>
              <a:buNone/>
            </a:pPr>
            <a:r>
              <a:rPr lang="en-US" sz="3000" b="1" dirty="0">
                <a:solidFill>
                  <a:srgbClr val="008000"/>
                </a:solidFill>
                <a:latin typeface="Calisto MT" pitchFamily="18" charset="0"/>
              </a:rPr>
              <a:t>METHODS:</a:t>
            </a:r>
          </a:p>
          <a:p>
            <a:pPr algn="just">
              <a:lnSpc>
                <a:spcPct val="150000"/>
              </a:lnSpc>
              <a:buFont typeface="Wingdings" pitchFamily="2" charset="2"/>
              <a:buChar char="Ø"/>
            </a:pPr>
            <a:r>
              <a:rPr lang="en-US" sz="2400" dirty="0">
                <a:latin typeface="Calisto MT" pitchFamily="18" charset="0"/>
              </a:rPr>
              <a:t>White Box Testing</a:t>
            </a:r>
          </a:p>
          <a:p>
            <a:pPr algn="just">
              <a:lnSpc>
                <a:spcPct val="150000"/>
              </a:lnSpc>
              <a:buFont typeface="Wingdings" pitchFamily="2" charset="2"/>
              <a:buChar char="Ø"/>
            </a:pPr>
            <a:r>
              <a:rPr lang="en-US" sz="2400" dirty="0">
                <a:latin typeface="Calisto MT" pitchFamily="18" charset="0"/>
              </a:rPr>
              <a:t>Black Box Testing</a:t>
            </a: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rmAutofit/>
          </a:bodyPr>
          <a:lstStyle/>
          <a:p>
            <a:r>
              <a:rPr lang="en-IN" sz="6000" b="1" dirty="0">
                <a:solidFill>
                  <a:srgbClr val="FF6600"/>
                </a:solidFill>
                <a:latin typeface="Calisto MT" pitchFamily="18" charset="0"/>
              </a:rPr>
              <a:t>INTRODUCTION</a:t>
            </a:r>
            <a:endParaRPr lang="en-US" sz="6000" b="1" dirty="0">
              <a:solidFill>
                <a:srgbClr val="FF6600"/>
              </a:solidFill>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229600" cy="928710"/>
          </a:xfrm>
        </p:spPr>
        <p:txBody>
          <a:bodyPr>
            <a:normAutofit/>
          </a:bodyPr>
          <a:lstStyle/>
          <a:p>
            <a:r>
              <a:rPr lang="en-GB" sz="4000" b="1" dirty="0">
                <a:solidFill>
                  <a:srgbClr val="FF6600"/>
                </a:solidFill>
                <a:latin typeface="Calisto MT" pitchFamily="18" charset="0"/>
              </a:rPr>
              <a:t>TEST CASES</a:t>
            </a: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208767592"/>
              </p:ext>
            </p:extLst>
          </p:nvPr>
        </p:nvGraphicFramePr>
        <p:xfrm>
          <a:off x="1035820" y="1340768"/>
          <a:ext cx="7072360" cy="3772808"/>
        </p:xfrm>
        <a:graphic>
          <a:graphicData uri="http://schemas.openxmlformats.org/drawingml/2006/table">
            <a:tbl>
              <a:tblPr firstRow="1" bandRow="1">
                <a:tableStyleId>{5C22544A-7EE6-4342-B048-85BDC9FD1C3A}</a:tableStyleId>
              </a:tblPr>
              <a:tblGrid>
                <a:gridCol w="1414472">
                  <a:extLst>
                    <a:ext uri="{9D8B030D-6E8A-4147-A177-3AD203B41FA5}">
                      <a16:colId xmlns:a16="http://schemas.microsoft.com/office/drawing/2014/main" val="20000"/>
                    </a:ext>
                  </a:extLst>
                </a:gridCol>
                <a:gridCol w="1414472">
                  <a:extLst>
                    <a:ext uri="{9D8B030D-6E8A-4147-A177-3AD203B41FA5}">
                      <a16:colId xmlns:a16="http://schemas.microsoft.com/office/drawing/2014/main" val="20001"/>
                    </a:ext>
                  </a:extLst>
                </a:gridCol>
                <a:gridCol w="1600212">
                  <a:extLst>
                    <a:ext uri="{9D8B030D-6E8A-4147-A177-3AD203B41FA5}">
                      <a16:colId xmlns:a16="http://schemas.microsoft.com/office/drawing/2014/main" val="20002"/>
                    </a:ext>
                  </a:extLst>
                </a:gridCol>
                <a:gridCol w="1428760">
                  <a:extLst>
                    <a:ext uri="{9D8B030D-6E8A-4147-A177-3AD203B41FA5}">
                      <a16:colId xmlns:a16="http://schemas.microsoft.com/office/drawing/2014/main" val="20003"/>
                    </a:ext>
                  </a:extLst>
                </a:gridCol>
                <a:gridCol w="1214444">
                  <a:extLst>
                    <a:ext uri="{9D8B030D-6E8A-4147-A177-3AD203B41FA5}">
                      <a16:colId xmlns:a16="http://schemas.microsoft.com/office/drawing/2014/main" val="20004"/>
                    </a:ext>
                  </a:extLst>
                </a:gridCol>
              </a:tblGrid>
              <a:tr h="846728">
                <a:tc>
                  <a:txBody>
                    <a:bodyPr/>
                    <a:lstStyle/>
                    <a:p>
                      <a:pPr algn="ctr"/>
                      <a:r>
                        <a:rPr lang="en-US" sz="2000" dirty="0">
                          <a:latin typeface="Calisto MT" pitchFamily="18" charset="0"/>
                        </a:rPr>
                        <a:t>TEST CASE No:</a:t>
                      </a:r>
                    </a:p>
                  </a:txBody>
                  <a:tcPr/>
                </a:tc>
                <a:tc>
                  <a:txBody>
                    <a:bodyPr/>
                    <a:lstStyle/>
                    <a:p>
                      <a:pPr algn="ctr"/>
                      <a:r>
                        <a:rPr lang="en-US" sz="2000" dirty="0">
                          <a:latin typeface="Calisto MT" pitchFamily="18" charset="0"/>
                        </a:rPr>
                        <a:t>INPUTS</a:t>
                      </a:r>
                    </a:p>
                  </a:txBody>
                  <a:tcPr/>
                </a:tc>
                <a:tc>
                  <a:txBody>
                    <a:bodyPr/>
                    <a:lstStyle/>
                    <a:p>
                      <a:pPr algn="ctr"/>
                      <a:r>
                        <a:rPr lang="en-US" sz="2000" dirty="0">
                          <a:latin typeface="Calisto MT" pitchFamily="18" charset="0"/>
                        </a:rPr>
                        <a:t>EXPECTED OUTPUT</a:t>
                      </a:r>
                    </a:p>
                  </a:txBody>
                  <a:tcPr/>
                </a:tc>
                <a:tc>
                  <a:txBody>
                    <a:bodyPr/>
                    <a:lstStyle/>
                    <a:p>
                      <a:pPr algn="ctr"/>
                      <a:r>
                        <a:rPr lang="en-US" sz="2000" dirty="0">
                          <a:latin typeface="Calisto MT" pitchFamily="18" charset="0"/>
                        </a:rPr>
                        <a:t>ACTUAL OUTPUT</a:t>
                      </a:r>
                    </a:p>
                  </a:txBody>
                  <a:tcPr/>
                </a:tc>
                <a:tc>
                  <a:txBody>
                    <a:bodyPr/>
                    <a:lstStyle/>
                    <a:p>
                      <a:pPr algn="ctr"/>
                      <a:r>
                        <a:rPr lang="en-US" sz="2000" dirty="0">
                          <a:latin typeface="Calisto MT" pitchFamily="18" charset="0"/>
                        </a:rPr>
                        <a:t>TEST RESULT</a:t>
                      </a:r>
                    </a:p>
                  </a:txBody>
                  <a:tcPr/>
                </a:tc>
                <a:extLst>
                  <a:ext uri="{0D108BD9-81ED-4DB2-BD59-A6C34878D82A}">
                    <a16:rowId xmlns:a16="http://schemas.microsoft.com/office/drawing/2014/main" val="10000"/>
                  </a:ext>
                </a:extLst>
              </a:tr>
              <a:tr h="1498872">
                <a:tc>
                  <a:txBody>
                    <a:bodyPr/>
                    <a:lstStyle/>
                    <a:p>
                      <a:pPr algn="ctr"/>
                      <a:r>
                        <a:rPr lang="en-US" sz="2000" dirty="0">
                          <a:latin typeface="Calisto MT" pitchFamily="18" charset="0"/>
                        </a:rPr>
                        <a:t>1</a:t>
                      </a:r>
                    </a:p>
                  </a:txBody>
                  <a:tcPr/>
                </a:tc>
                <a:tc>
                  <a:txBody>
                    <a:bodyPr/>
                    <a:lstStyle/>
                    <a:p>
                      <a:pPr algn="ctr"/>
                      <a:r>
                        <a:rPr lang="en-US" sz="2000" dirty="0">
                          <a:latin typeface="Calisto MT" pitchFamily="18" charset="0"/>
                        </a:rPr>
                        <a:t>Video with ambulance</a:t>
                      </a:r>
                    </a:p>
                  </a:txBody>
                  <a:tcPr/>
                </a:tc>
                <a:tc>
                  <a:txBody>
                    <a:bodyPr/>
                    <a:lstStyle/>
                    <a:p>
                      <a:pPr algn="ctr"/>
                      <a:r>
                        <a:rPr lang="en-US" sz="2000" dirty="0">
                          <a:latin typeface="Calisto MT" pitchFamily="18" charset="0"/>
                        </a:rPr>
                        <a:t>Detected ambulance and turn green LED 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sto MT" pitchFamily="18" charset="0"/>
                        </a:rPr>
                        <a:t>Detect ambulance and turn green LED on</a:t>
                      </a:r>
                    </a:p>
                    <a:p>
                      <a:pPr algn="ctr"/>
                      <a:endParaRPr lang="en-US" sz="2000" dirty="0">
                        <a:latin typeface="Calisto MT" pitchFamily="18" charset="0"/>
                      </a:endParaRPr>
                    </a:p>
                  </a:txBody>
                  <a:tcPr/>
                </a:tc>
                <a:tc>
                  <a:txBody>
                    <a:bodyPr/>
                    <a:lstStyle/>
                    <a:p>
                      <a:pPr algn="ctr"/>
                      <a:r>
                        <a:rPr lang="en-US" sz="2000" dirty="0">
                          <a:latin typeface="Calisto MT" pitchFamily="18" charset="0"/>
                        </a:rPr>
                        <a:t>Pass</a:t>
                      </a:r>
                    </a:p>
                  </a:txBody>
                  <a:tcPr/>
                </a:tc>
                <a:extLst>
                  <a:ext uri="{0D108BD9-81ED-4DB2-BD59-A6C34878D82A}">
                    <a16:rowId xmlns:a16="http://schemas.microsoft.com/office/drawing/2014/main" val="10001"/>
                  </a:ext>
                </a:extLst>
              </a:tr>
              <a:tr h="677418">
                <a:tc>
                  <a:txBody>
                    <a:bodyPr/>
                    <a:lstStyle/>
                    <a:p>
                      <a:pPr algn="ctr"/>
                      <a:r>
                        <a:rPr lang="en-US" sz="2000" dirty="0">
                          <a:latin typeface="Calisto MT" pitchFamily="18" charset="0"/>
                        </a:rPr>
                        <a:t>2</a:t>
                      </a:r>
                    </a:p>
                  </a:txBody>
                  <a:tcPr/>
                </a:tc>
                <a:tc>
                  <a:txBody>
                    <a:bodyPr/>
                    <a:lstStyle/>
                    <a:p>
                      <a:pPr algn="ctr"/>
                      <a:r>
                        <a:rPr lang="en-US" sz="2000" dirty="0">
                          <a:latin typeface="Calisto MT" pitchFamily="18" charset="0"/>
                        </a:rPr>
                        <a:t>Video without ambulance</a:t>
                      </a:r>
                    </a:p>
                  </a:txBody>
                  <a:tcPr/>
                </a:tc>
                <a:tc>
                  <a:txBody>
                    <a:bodyPr/>
                    <a:lstStyle/>
                    <a:p>
                      <a:pPr algn="ctr"/>
                      <a:r>
                        <a:rPr lang="en-US" sz="2000" dirty="0">
                          <a:latin typeface="Calisto MT" pitchFamily="18" charset="0"/>
                        </a:rPr>
                        <a:t>No changes in the LED</a:t>
                      </a:r>
                    </a:p>
                  </a:txBody>
                  <a:tcPr/>
                </a:tc>
                <a:tc>
                  <a:txBody>
                    <a:bodyPr/>
                    <a:lstStyle/>
                    <a:p>
                      <a:pPr algn="ctr"/>
                      <a:r>
                        <a:rPr lang="en-US" sz="2000" dirty="0">
                          <a:latin typeface="Calisto MT" pitchFamily="18" charset="0"/>
                        </a:rPr>
                        <a:t>No changes in the LED</a:t>
                      </a:r>
                    </a:p>
                  </a:txBody>
                  <a:tcPr/>
                </a:tc>
                <a:tc>
                  <a:txBody>
                    <a:bodyPr/>
                    <a:lstStyle/>
                    <a:p>
                      <a:pPr algn="ctr"/>
                      <a:r>
                        <a:rPr lang="en-US" sz="2000" dirty="0">
                          <a:latin typeface="Calisto MT" pitchFamily="18" charset="0"/>
                        </a:rPr>
                        <a:t>pass</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643182"/>
            <a:ext cx="8229600" cy="1143000"/>
          </a:xfrm>
        </p:spPr>
        <p:txBody>
          <a:bodyPr>
            <a:normAutofit/>
          </a:bodyPr>
          <a:lstStyle/>
          <a:p>
            <a:r>
              <a:rPr lang="en-IN" sz="6000" b="1" dirty="0">
                <a:solidFill>
                  <a:srgbClr val="FF6600"/>
                </a:solidFill>
                <a:latin typeface="Calisto MT" pitchFamily="18" charset="0"/>
              </a:rPr>
              <a:t>DEPLOYMENT</a:t>
            </a:r>
            <a:endParaRPr lang="en-US" sz="6000" b="1" dirty="0">
              <a:solidFill>
                <a:srgbClr val="FF6600"/>
              </a:solidFill>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MINIMUM REQUIREMENTS</a:t>
            </a:r>
            <a:endParaRPr lang="en-GB" sz="4000" dirty="0">
              <a:solidFill>
                <a:srgbClr val="3399FF"/>
              </a:solidFill>
              <a:latin typeface="Calisto MT" pitchFamily="18" charset="0"/>
            </a:endParaRPr>
          </a:p>
        </p:txBody>
      </p:sp>
      <p:sp>
        <p:nvSpPr>
          <p:cNvPr id="3" name="Content Placeholder 2"/>
          <p:cNvSpPr>
            <a:spLocks noGrp="1"/>
          </p:cNvSpPr>
          <p:nvPr>
            <p:ph idx="1"/>
          </p:nvPr>
        </p:nvSpPr>
        <p:spPr>
          <a:xfrm>
            <a:off x="457200" y="1428736"/>
            <a:ext cx="8229600" cy="4697427"/>
          </a:xfrm>
        </p:spPr>
        <p:txBody>
          <a:bodyPr>
            <a:normAutofit lnSpcReduction="10000"/>
          </a:bodyPr>
          <a:lstStyle/>
          <a:p>
            <a:pPr lvl="0" algn="just">
              <a:buNone/>
            </a:pPr>
            <a:r>
              <a:rPr lang="en-GB" sz="2800" b="1" dirty="0">
                <a:solidFill>
                  <a:srgbClr val="008000"/>
                </a:solidFill>
                <a:latin typeface="Calisto MT" pitchFamily="18" charset="0"/>
              </a:rPr>
              <a:t>HARDWARE:</a:t>
            </a:r>
          </a:p>
          <a:p>
            <a:pPr lvl="0" algn="just">
              <a:lnSpc>
                <a:spcPct val="150000"/>
              </a:lnSpc>
              <a:buFont typeface="Wingdings" pitchFamily="2" charset="2"/>
              <a:buChar char="Ø"/>
            </a:pPr>
            <a:r>
              <a:rPr lang="en-GB" sz="2400" dirty="0">
                <a:latin typeface="Calisto MT" pitchFamily="18" charset="0"/>
              </a:rPr>
              <a:t>Processor		      :             Intel  i3/ AMD </a:t>
            </a:r>
            <a:endParaRPr lang="en-US" sz="2400" dirty="0">
              <a:latin typeface="Calisto MT" pitchFamily="18" charset="0"/>
            </a:endParaRPr>
          </a:p>
          <a:p>
            <a:pPr lvl="0" algn="just">
              <a:lnSpc>
                <a:spcPct val="150000"/>
              </a:lnSpc>
              <a:buFont typeface="Wingdings" pitchFamily="2" charset="2"/>
              <a:buChar char="Ø"/>
            </a:pPr>
            <a:r>
              <a:rPr lang="en-GB" sz="2400" dirty="0">
                <a:latin typeface="Calisto MT" pitchFamily="18" charset="0"/>
              </a:rPr>
              <a:t>RAM                           :	        1 GB</a:t>
            </a:r>
          </a:p>
          <a:p>
            <a:pPr algn="just">
              <a:lnSpc>
                <a:spcPct val="150000"/>
              </a:lnSpc>
              <a:buFont typeface="Wingdings" pitchFamily="2" charset="2"/>
              <a:buChar char="Ø"/>
            </a:pPr>
            <a:r>
              <a:rPr lang="en-GB" sz="2400" dirty="0">
                <a:latin typeface="Calisto MT" pitchFamily="18" charset="0"/>
              </a:rPr>
              <a:t>Hard Disk 		      :             40 GB     </a:t>
            </a:r>
          </a:p>
          <a:p>
            <a:pPr lvl="0" algn="just">
              <a:buNone/>
            </a:pPr>
            <a:r>
              <a:rPr lang="en-GB" sz="2800" b="1" dirty="0">
                <a:solidFill>
                  <a:srgbClr val="008000"/>
                </a:solidFill>
                <a:latin typeface="Calisto MT" pitchFamily="18" charset="0"/>
              </a:rPr>
              <a:t>SOFTWARE:</a:t>
            </a:r>
          </a:p>
          <a:p>
            <a:pPr lvl="0" algn="just">
              <a:lnSpc>
                <a:spcPct val="160000"/>
              </a:lnSpc>
              <a:buFont typeface="Wingdings" pitchFamily="2" charset="2"/>
              <a:buChar char="Ø"/>
            </a:pPr>
            <a:r>
              <a:rPr lang="en-US" sz="2400" dirty="0">
                <a:latin typeface="Calisto MT" pitchFamily="18" charset="0"/>
              </a:rPr>
              <a:t>Operating system 	      :            Windows 7/Linux/Mac </a:t>
            </a:r>
          </a:p>
          <a:p>
            <a:pPr algn="just">
              <a:lnSpc>
                <a:spcPct val="150000"/>
              </a:lnSpc>
              <a:buNone/>
            </a:pPr>
            <a:endParaRPr lang="en-GB" sz="2400" dirty="0">
              <a:latin typeface="Calisto MT" pitchFamily="18" charset="0"/>
            </a:endParaRPr>
          </a:p>
          <a:p>
            <a:pPr algn="just">
              <a:lnSpc>
                <a:spcPct val="150000"/>
              </a:lnSpc>
              <a:buNone/>
            </a:pPr>
            <a:r>
              <a:rPr lang="en-GB" sz="2400" dirty="0">
                <a:latin typeface="Calisto MT" pitchFamily="18" charset="0"/>
              </a:rPr>
              <a:t>									</a:t>
            </a:r>
          </a:p>
          <a:p>
            <a:pPr algn="just">
              <a:lnSpc>
                <a:spcPct val="150000"/>
              </a:lnSpc>
              <a:buNone/>
            </a:pPr>
            <a:endParaRPr lang="en-GB" sz="2400" dirty="0">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6600"/>
                </a:solidFill>
                <a:latin typeface="Calisto MT" pitchFamily="18" charset="0"/>
              </a:rPr>
              <a:t>OUTPUT</a:t>
            </a: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dirty="0"/>
          </a:p>
        </p:txBody>
      </p:sp>
      <p:pic>
        <p:nvPicPr>
          <p:cNvPr id="8" name="Content Placeholder 7">
            <a:extLst>
              <a:ext uri="{FF2B5EF4-FFF2-40B4-BE49-F238E27FC236}">
                <a16:creationId xmlns:a16="http://schemas.microsoft.com/office/drawing/2014/main" id="{5EA4927C-E40F-4ED1-A184-8032785D8519}"/>
              </a:ext>
            </a:extLst>
          </p:cNvPr>
          <p:cNvPicPr>
            <a:picLocks noGrp="1" noChangeAspect="1"/>
          </p:cNvPicPr>
          <p:nvPr>
            <p:ph idx="1"/>
          </p:nvPr>
        </p:nvPicPr>
        <p:blipFill>
          <a:blip r:embed="rId2"/>
          <a:stretch>
            <a:fillRect/>
          </a:stretch>
        </p:blipFill>
        <p:spPr>
          <a:xfrm>
            <a:off x="1187624" y="1628800"/>
            <a:ext cx="6984776" cy="4104456"/>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55A5-DCBA-4DBD-9003-D72C40100E88}"/>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3842E234-6092-4BE8-9962-F41C946588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1639341"/>
            <a:ext cx="5256584" cy="4525963"/>
          </a:xfrm>
        </p:spPr>
      </p:pic>
      <p:sp>
        <p:nvSpPr>
          <p:cNvPr id="4" name="Footer Placeholder 3">
            <a:extLst>
              <a:ext uri="{FF2B5EF4-FFF2-40B4-BE49-F238E27FC236}">
                <a16:creationId xmlns:a16="http://schemas.microsoft.com/office/drawing/2014/main" id="{071A04B9-2AA7-40DB-83F9-B451563AF4F4}"/>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D4C674B8-AAF6-439D-80AE-5C129220F5B6}"/>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842139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8B2DC-BCDB-4960-AFDB-9AEE01A2E353}"/>
              </a:ext>
            </a:extLst>
          </p:cNvPr>
          <p:cNvSpPr>
            <a:spLocks noGrp="1"/>
          </p:cNvSpPr>
          <p:nvPr>
            <p:ph type="title"/>
          </p:nvPr>
        </p:nvSpPr>
        <p:spPr/>
        <p:txBody>
          <a:bodyPr/>
          <a:lstStyle/>
          <a:p>
            <a:r>
              <a:rPr lang="en-IN" dirty="0"/>
              <a:t>SYMBOL DETECTION</a:t>
            </a: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dirty="0"/>
          </a:p>
        </p:txBody>
      </p:sp>
      <p:pic>
        <p:nvPicPr>
          <p:cNvPr id="2" name="Picture 1">
            <a:extLst>
              <a:ext uri="{FF2B5EF4-FFF2-40B4-BE49-F238E27FC236}">
                <a16:creationId xmlns:a16="http://schemas.microsoft.com/office/drawing/2014/main" id="{F3C85FE2-3E4D-462B-98CE-D2A51D483081}"/>
              </a:ext>
            </a:extLst>
          </p:cNvPr>
          <p:cNvPicPr>
            <a:picLocks noChangeAspect="1"/>
          </p:cNvPicPr>
          <p:nvPr/>
        </p:nvPicPr>
        <p:blipFill>
          <a:blip r:embed="rId2"/>
          <a:stretch>
            <a:fillRect/>
          </a:stretch>
        </p:blipFill>
        <p:spPr>
          <a:xfrm>
            <a:off x="1691680" y="1916832"/>
            <a:ext cx="6120679" cy="324036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FF6600"/>
                </a:solidFill>
                <a:latin typeface="Calisto MT" pitchFamily="18" charset="0"/>
              </a:rPr>
              <a:t>                     </a:t>
            </a:r>
            <a:r>
              <a:rPr lang="en-US" b="1" dirty="0">
                <a:solidFill>
                  <a:srgbClr val="FF6600"/>
                </a:solidFill>
                <a:latin typeface="Calisto MT" pitchFamily="18" charset="0"/>
              </a:rPr>
              <a:t>RESULTS</a:t>
            </a:r>
            <a:br>
              <a:rPr lang="en-US" dirty="0">
                <a:solidFill>
                  <a:srgbClr val="FF6600"/>
                </a:solidFill>
                <a:latin typeface="Calisto MT" pitchFamily="18" charset="0"/>
              </a:rPr>
            </a:br>
            <a:r>
              <a:rPr lang="en-US" sz="3600" b="1" dirty="0">
                <a:solidFill>
                  <a:srgbClr val="00B050"/>
                </a:solidFill>
                <a:latin typeface="Calisto MT" pitchFamily="18" charset="0"/>
              </a:rPr>
              <a:t>No ambulance detected</a:t>
            </a: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dirty="0"/>
          </a:p>
        </p:txBody>
      </p:sp>
      <p:pic>
        <p:nvPicPr>
          <p:cNvPr id="12" name="Picture 11">
            <a:extLst>
              <a:ext uri="{FF2B5EF4-FFF2-40B4-BE49-F238E27FC236}">
                <a16:creationId xmlns:a16="http://schemas.microsoft.com/office/drawing/2014/main" id="{686DF4E5-1963-4B39-BF3E-412267846FC6}"/>
              </a:ext>
            </a:extLst>
          </p:cNvPr>
          <p:cNvPicPr>
            <a:picLocks noChangeAspect="1"/>
          </p:cNvPicPr>
          <p:nvPr/>
        </p:nvPicPr>
        <p:blipFill>
          <a:blip r:embed="rId2"/>
          <a:stretch>
            <a:fillRect/>
          </a:stretch>
        </p:blipFill>
        <p:spPr>
          <a:xfrm>
            <a:off x="1331640" y="1808820"/>
            <a:ext cx="5832648" cy="324036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C0E5-3633-4E70-A95E-0BCA3235734B}"/>
              </a:ext>
            </a:extLst>
          </p:cNvPr>
          <p:cNvSpPr>
            <a:spLocks noGrp="1"/>
          </p:cNvSpPr>
          <p:nvPr>
            <p:ph type="title"/>
          </p:nvPr>
        </p:nvSpPr>
        <p:spPr/>
        <p:txBody>
          <a:bodyPr>
            <a:normAutofit/>
          </a:bodyPr>
          <a:lstStyle/>
          <a:p>
            <a:pPr algn="l"/>
            <a:r>
              <a:rPr lang="en-US" sz="3200" b="1" dirty="0">
                <a:solidFill>
                  <a:srgbClr val="00B050"/>
                </a:solidFill>
              </a:rPr>
              <a:t>Detecting symbols on ambulance</a:t>
            </a:r>
            <a:endParaRPr lang="en-IN" sz="3200" b="1" dirty="0">
              <a:solidFill>
                <a:srgbClr val="00B050"/>
              </a:solidFill>
            </a:endParaRPr>
          </a:p>
        </p:txBody>
      </p:sp>
      <p:sp>
        <p:nvSpPr>
          <p:cNvPr id="3" name="Footer Placeholder 2">
            <a:extLst>
              <a:ext uri="{FF2B5EF4-FFF2-40B4-BE49-F238E27FC236}">
                <a16:creationId xmlns:a16="http://schemas.microsoft.com/office/drawing/2014/main" id="{7613D765-9BB5-491E-B299-3DB8FD0D3374}"/>
              </a:ext>
            </a:extLst>
          </p:cNvPr>
          <p:cNvSpPr>
            <a:spLocks noGrp="1"/>
          </p:cNvSpPr>
          <p:nvPr>
            <p:ph type="ftr" sz="quarter" idx="11"/>
          </p:nvPr>
        </p:nvSpPr>
        <p:spPr/>
        <p:txBody>
          <a:bodyPr/>
          <a:lstStyle/>
          <a:p>
            <a:r>
              <a:rPr lang="en-US"/>
              <a:t>TRAFFITIZER-EMERGENCY RESPONSE SYSTEM</a:t>
            </a:r>
          </a:p>
        </p:txBody>
      </p:sp>
      <p:sp>
        <p:nvSpPr>
          <p:cNvPr id="4" name="Slide Number Placeholder 3">
            <a:extLst>
              <a:ext uri="{FF2B5EF4-FFF2-40B4-BE49-F238E27FC236}">
                <a16:creationId xmlns:a16="http://schemas.microsoft.com/office/drawing/2014/main" id="{15903CAE-A517-4549-82A2-942906EB4930}"/>
              </a:ext>
            </a:extLst>
          </p:cNvPr>
          <p:cNvSpPr>
            <a:spLocks noGrp="1"/>
          </p:cNvSpPr>
          <p:nvPr>
            <p:ph type="sldNum" sz="quarter" idx="12"/>
          </p:nvPr>
        </p:nvSpPr>
        <p:spPr/>
        <p:txBody>
          <a:bodyPr/>
          <a:lstStyle/>
          <a:p>
            <a:fld id="{B6F15528-21DE-4FAA-801E-634DDDAF4B2B}" type="slidenum">
              <a:rPr lang="en-US" smtClean="0"/>
              <a:pPr/>
              <a:t>57</a:t>
            </a:fld>
            <a:endParaRPr lang="en-US"/>
          </a:p>
        </p:txBody>
      </p:sp>
      <p:pic>
        <p:nvPicPr>
          <p:cNvPr id="5" name="Picture 4">
            <a:extLst>
              <a:ext uri="{FF2B5EF4-FFF2-40B4-BE49-F238E27FC236}">
                <a16:creationId xmlns:a16="http://schemas.microsoft.com/office/drawing/2014/main" id="{C57CB88E-FEA6-4762-B9D7-93279EF0F429}"/>
              </a:ext>
            </a:extLst>
          </p:cNvPr>
          <p:cNvPicPr>
            <a:picLocks noChangeAspect="1"/>
          </p:cNvPicPr>
          <p:nvPr/>
        </p:nvPicPr>
        <p:blipFill>
          <a:blip r:embed="rId2"/>
          <a:stretch>
            <a:fillRect/>
          </a:stretch>
        </p:blipFill>
        <p:spPr>
          <a:xfrm>
            <a:off x="2444311" y="1907916"/>
            <a:ext cx="4255377" cy="3042168"/>
          </a:xfrm>
          <a:prstGeom prst="rect">
            <a:avLst/>
          </a:prstGeom>
        </p:spPr>
      </p:pic>
    </p:spTree>
    <p:extLst>
      <p:ext uri="{BB962C8B-B14F-4D97-AF65-F5344CB8AC3E}">
        <p14:creationId xmlns:p14="http://schemas.microsoft.com/office/powerpoint/2010/main" val="2132466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F1DE-8C45-4ED5-B708-CF9B2FD25C50}"/>
              </a:ext>
            </a:extLst>
          </p:cNvPr>
          <p:cNvSpPr>
            <a:spLocks noGrp="1"/>
          </p:cNvSpPr>
          <p:nvPr>
            <p:ph type="title"/>
          </p:nvPr>
        </p:nvSpPr>
        <p:spPr/>
        <p:txBody>
          <a:bodyPr>
            <a:normAutofit/>
          </a:bodyPr>
          <a:lstStyle/>
          <a:p>
            <a:pPr algn="l"/>
            <a:r>
              <a:rPr lang="en-US" sz="3200" b="1" dirty="0">
                <a:solidFill>
                  <a:srgbClr val="00B050"/>
                </a:solidFill>
              </a:rPr>
              <a:t>Detecting text and symbols</a:t>
            </a:r>
            <a:endParaRPr lang="en-IN" sz="3200" b="1" dirty="0">
              <a:solidFill>
                <a:srgbClr val="00B050"/>
              </a:solidFill>
            </a:endParaRPr>
          </a:p>
        </p:txBody>
      </p:sp>
      <p:sp>
        <p:nvSpPr>
          <p:cNvPr id="3" name="Footer Placeholder 2">
            <a:extLst>
              <a:ext uri="{FF2B5EF4-FFF2-40B4-BE49-F238E27FC236}">
                <a16:creationId xmlns:a16="http://schemas.microsoft.com/office/drawing/2014/main" id="{EDF64098-A2FC-4058-BC77-DC22B2911B1C}"/>
              </a:ext>
            </a:extLst>
          </p:cNvPr>
          <p:cNvSpPr>
            <a:spLocks noGrp="1"/>
          </p:cNvSpPr>
          <p:nvPr>
            <p:ph type="ftr" sz="quarter" idx="11"/>
          </p:nvPr>
        </p:nvSpPr>
        <p:spPr/>
        <p:txBody>
          <a:bodyPr/>
          <a:lstStyle/>
          <a:p>
            <a:r>
              <a:rPr lang="en-US"/>
              <a:t>TRAFFITIZER-EMERGENCY RESPONSE SYSTEM</a:t>
            </a:r>
          </a:p>
        </p:txBody>
      </p:sp>
      <p:sp>
        <p:nvSpPr>
          <p:cNvPr id="4" name="Slide Number Placeholder 3">
            <a:extLst>
              <a:ext uri="{FF2B5EF4-FFF2-40B4-BE49-F238E27FC236}">
                <a16:creationId xmlns:a16="http://schemas.microsoft.com/office/drawing/2014/main" id="{7366977D-54B0-4354-BBC0-24702F2FDA14}"/>
              </a:ext>
            </a:extLst>
          </p:cNvPr>
          <p:cNvSpPr>
            <a:spLocks noGrp="1"/>
          </p:cNvSpPr>
          <p:nvPr>
            <p:ph type="sldNum" sz="quarter" idx="12"/>
          </p:nvPr>
        </p:nvSpPr>
        <p:spPr/>
        <p:txBody>
          <a:bodyPr/>
          <a:lstStyle/>
          <a:p>
            <a:fld id="{B6F15528-21DE-4FAA-801E-634DDDAF4B2B}" type="slidenum">
              <a:rPr lang="en-US" smtClean="0"/>
              <a:pPr/>
              <a:t>58</a:t>
            </a:fld>
            <a:endParaRPr lang="en-US"/>
          </a:p>
        </p:txBody>
      </p:sp>
      <p:pic>
        <p:nvPicPr>
          <p:cNvPr id="5" name="Picture 4">
            <a:extLst>
              <a:ext uri="{FF2B5EF4-FFF2-40B4-BE49-F238E27FC236}">
                <a16:creationId xmlns:a16="http://schemas.microsoft.com/office/drawing/2014/main" id="{591BE280-2EEE-47CD-8919-4737573E49A5}"/>
              </a:ext>
            </a:extLst>
          </p:cNvPr>
          <p:cNvPicPr>
            <a:picLocks noChangeAspect="1"/>
          </p:cNvPicPr>
          <p:nvPr/>
        </p:nvPicPr>
        <p:blipFill>
          <a:blip r:embed="rId2"/>
          <a:stretch>
            <a:fillRect/>
          </a:stretch>
        </p:blipFill>
        <p:spPr>
          <a:xfrm>
            <a:off x="3111881" y="2252370"/>
            <a:ext cx="2920237" cy="2353260"/>
          </a:xfrm>
          <a:prstGeom prst="rect">
            <a:avLst/>
          </a:prstGeom>
        </p:spPr>
      </p:pic>
    </p:spTree>
    <p:extLst>
      <p:ext uri="{BB962C8B-B14F-4D97-AF65-F5344CB8AC3E}">
        <p14:creationId xmlns:p14="http://schemas.microsoft.com/office/powerpoint/2010/main" val="2721070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FCAD-CE7A-4C4A-A19D-D45948A48784}"/>
              </a:ext>
            </a:extLst>
          </p:cNvPr>
          <p:cNvSpPr>
            <a:spLocks noGrp="1"/>
          </p:cNvSpPr>
          <p:nvPr>
            <p:ph type="title"/>
          </p:nvPr>
        </p:nvSpPr>
        <p:spPr/>
        <p:txBody>
          <a:bodyPr>
            <a:normAutofit/>
          </a:bodyPr>
          <a:lstStyle/>
          <a:p>
            <a:pPr algn="l"/>
            <a:r>
              <a:rPr lang="en-US" sz="3200" b="1" dirty="0">
                <a:solidFill>
                  <a:srgbClr val="00B050"/>
                </a:solidFill>
              </a:rPr>
              <a:t>Detecting entire ambulance</a:t>
            </a:r>
            <a:endParaRPr lang="en-IN" sz="3200" b="1" dirty="0">
              <a:solidFill>
                <a:srgbClr val="00B050"/>
              </a:solidFill>
            </a:endParaRPr>
          </a:p>
        </p:txBody>
      </p:sp>
      <p:sp>
        <p:nvSpPr>
          <p:cNvPr id="3" name="Footer Placeholder 2">
            <a:extLst>
              <a:ext uri="{FF2B5EF4-FFF2-40B4-BE49-F238E27FC236}">
                <a16:creationId xmlns:a16="http://schemas.microsoft.com/office/drawing/2014/main" id="{A60155A9-EEDD-4D78-B268-F0571E9BF462}"/>
              </a:ext>
            </a:extLst>
          </p:cNvPr>
          <p:cNvSpPr>
            <a:spLocks noGrp="1"/>
          </p:cNvSpPr>
          <p:nvPr>
            <p:ph type="ftr" sz="quarter" idx="11"/>
          </p:nvPr>
        </p:nvSpPr>
        <p:spPr/>
        <p:txBody>
          <a:bodyPr/>
          <a:lstStyle/>
          <a:p>
            <a:r>
              <a:rPr lang="en-US"/>
              <a:t>TRAFFITIZER-EMERGENCY RESPONSE SYSTEM</a:t>
            </a:r>
          </a:p>
        </p:txBody>
      </p:sp>
      <p:sp>
        <p:nvSpPr>
          <p:cNvPr id="4" name="Slide Number Placeholder 3">
            <a:extLst>
              <a:ext uri="{FF2B5EF4-FFF2-40B4-BE49-F238E27FC236}">
                <a16:creationId xmlns:a16="http://schemas.microsoft.com/office/drawing/2014/main" id="{FDA4BCE9-0B63-4551-B303-4C5D5A4557A4}"/>
              </a:ext>
            </a:extLst>
          </p:cNvPr>
          <p:cNvSpPr>
            <a:spLocks noGrp="1"/>
          </p:cNvSpPr>
          <p:nvPr>
            <p:ph type="sldNum" sz="quarter" idx="12"/>
          </p:nvPr>
        </p:nvSpPr>
        <p:spPr/>
        <p:txBody>
          <a:bodyPr/>
          <a:lstStyle/>
          <a:p>
            <a:fld id="{B6F15528-21DE-4FAA-801E-634DDDAF4B2B}" type="slidenum">
              <a:rPr lang="en-US" smtClean="0"/>
              <a:pPr/>
              <a:t>59</a:t>
            </a:fld>
            <a:endParaRPr lang="en-US"/>
          </a:p>
        </p:txBody>
      </p:sp>
      <p:pic>
        <p:nvPicPr>
          <p:cNvPr id="5" name="Picture 4">
            <a:extLst>
              <a:ext uri="{FF2B5EF4-FFF2-40B4-BE49-F238E27FC236}">
                <a16:creationId xmlns:a16="http://schemas.microsoft.com/office/drawing/2014/main" id="{A9C78230-5BE5-473B-B99C-C4D356701317}"/>
              </a:ext>
            </a:extLst>
          </p:cNvPr>
          <p:cNvPicPr>
            <a:picLocks noChangeAspect="1"/>
          </p:cNvPicPr>
          <p:nvPr/>
        </p:nvPicPr>
        <p:blipFill>
          <a:blip r:embed="rId2"/>
          <a:stretch>
            <a:fillRect/>
          </a:stretch>
        </p:blipFill>
        <p:spPr>
          <a:xfrm>
            <a:off x="1259632" y="1981074"/>
            <a:ext cx="6552728" cy="3896198"/>
          </a:xfrm>
          <a:prstGeom prst="rect">
            <a:avLst/>
          </a:prstGeom>
        </p:spPr>
      </p:pic>
    </p:spTree>
    <p:extLst>
      <p:ext uri="{BB962C8B-B14F-4D97-AF65-F5344CB8AC3E}">
        <p14:creationId xmlns:p14="http://schemas.microsoft.com/office/powerpoint/2010/main" val="418575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6600"/>
                </a:solidFill>
                <a:latin typeface="Calisto MT" pitchFamily="18" charset="0"/>
              </a:rPr>
              <a:t>OBJECTIVE</a:t>
            </a:r>
          </a:p>
        </p:txBody>
      </p:sp>
      <p:sp>
        <p:nvSpPr>
          <p:cNvPr id="3" name="Content Placeholder 2"/>
          <p:cNvSpPr>
            <a:spLocks noGrp="1"/>
          </p:cNvSpPr>
          <p:nvPr>
            <p:ph idx="1"/>
          </p:nvPr>
        </p:nvSpPr>
        <p:spPr/>
        <p:txBody>
          <a:bodyPr>
            <a:noAutofit/>
          </a:bodyPr>
          <a:lstStyle/>
          <a:p>
            <a:pPr algn="just">
              <a:lnSpc>
                <a:spcPct val="150000"/>
              </a:lnSpc>
              <a:buFont typeface="Wingdings" panose="05000000000000000000" pitchFamily="2" charset="2"/>
              <a:buChar char="Ø"/>
            </a:pPr>
            <a:r>
              <a:rPr lang="en-US" sz="2400" dirty="0">
                <a:latin typeface="Calisto MT" panose="02040603050505030304" pitchFamily="18" charset="0"/>
                <a:cs typeface="Times New Roman" panose="02020603050405020304" pitchFamily="18" charset="0"/>
              </a:rPr>
              <a:t>To prevent the ambulance from getting stuck in traffic congestion.</a:t>
            </a:r>
          </a:p>
          <a:p>
            <a:pPr algn="just">
              <a:lnSpc>
                <a:spcPct val="150000"/>
              </a:lnSpc>
              <a:buFont typeface="Wingdings" panose="05000000000000000000" pitchFamily="2" charset="2"/>
              <a:buChar char="Ø"/>
            </a:pPr>
            <a:r>
              <a:rPr lang="en-US" sz="2400" dirty="0">
                <a:latin typeface="Calisto MT" panose="02040603050505030304" pitchFamily="18" charset="0"/>
                <a:cs typeface="Times New Roman" panose="02020603050405020304" pitchFamily="18" charset="0"/>
              </a:rPr>
              <a:t>It is a prototype of an intelligent traffic management system that can clear the traffic on the lane where the ambulance is present. </a:t>
            </a:r>
          </a:p>
          <a:p>
            <a:pPr algn="just">
              <a:lnSpc>
                <a:spcPct val="150000"/>
              </a:lnSpc>
              <a:buFont typeface="Wingdings" panose="05000000000000000000" pitchFamily="2" charset="2"/>
              <a:buChar char="Ø"/>
            </a:pPr>
            <a:r>
              <a:rPr lang="en-US" sz="2400" dirty="0">
                <a:latin typeface="Calisto MT" panose="02040603050505030304" pitchFamily="18" charset="0"/>
                <a:cs typeface="Times New Roman" panose="02020603050405020304" pitchFamily="18" charset="0"/>
              </a:rPr>
              <a:t>Automatic conversion of signals in other lanes to avoid traffic collision.</a:t>
            </a: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GB" sz="4000" b="1" dirty="0">
                <a:solidFill>
                  <a:srgbClr val="FF6600"/>
                </a:solidFill>
                <a:latin typeface="Calisto MT" pitchFamily="18" charset="0"/>
              </a:rPr>
              <a:t>CONCLUSION</a:t>
            </a:r>
          </a:p>
        </p:txBody>
      </p:sp>
      <p:sp>
        <p:nvSpPr>
          <p:cNvPr id="3" name="Content Placeholder 2"/>
          <p:cNvSpPr>
            <a:spLocks noGrp="1"/>
          </p:cNvSpPr>
          <p:nvPr>
            <p:ph idx="1"/>
          </p:nvPr>
        </p:nvSpPr>
        <p:spPr>
          <a:xfrm>
            <a:off x="457200" y="1142984"/>
            <a:ext cx="8229600" cy="5214973"/>
          </a:xfrm>
        </p:spPr>
        <p:txBody>
          <a:bodyPr>
            <a:noAutofit/>
          </a:bodyPr>
          <a:lstStyle/>
          <a:p>
            <a:pPr algn="just">
              <a:lnSpc>
                <a:spcPct val="150000"/>
              </a:lnSpc>
              <a:buFont typeface="Wingdings" panose="05000000000000000000" pitchFamily="2" charset="2"/>
              <a:buChar char="Ø"/>
            </a:pPr>
            <a:r>
              <a:rPr lang="en-US" sz="2400" dirty="0"/>
              <a:t>The proposed system helps to solve the problem of traffic congestion during emergency.  The timing of each signal can be automatically adjusted according to the presence of an ambulance clearing the path for the ambulance in emergency cases. It will help patients in taking decisions for reaching their destination in time to avoid wastage of time by an ambulance due to heavy traffic. The automatic changes in traffic signals of a junction can be altered</a:t>
            </a:r>
            <a:endParaRPr lang="en-IN" sz="2400" dirty="0"/>
          </a:p>
          <a:p>
            <a:pPr algn="just"/>
            <a:endParaRPr lang="en-GB" sz="1900" dirty="0">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13E3-D7A9-4E5B-BC0E-C723136E11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DD13F5-3A54-4C36-9558-F751C4881903}"/>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400" dirty="0"/>
              <a:t>It is more consistent in detecting ambulance presence because it uses actual traffic images and visualizes the reality, so it functions much better than those systems that rely on the detection of the vehicles metal content. Any type of ambulance can be detected easily by recognizing important criteria like symbol, emergency number, text present on win shield and back window of the ambulance.</a:t>
            </a:r>
            <a:endParaRPr lang="en-IN" sz="2400" dirty="0"/>
          </a:p>
        </p:txBody>
      </p:sp>
      <p:sp>
        <p:nvSpPr>
          <p:cNvPr id="4" name="Footer Placeholder 3">
            <a:extLst>
              <a:ext uri="{FF2B5EF4-FFF2-40B4-BE49-F238E27FC236}">
                <a16:creationId xmlns:a16="http://schemas.microsoft.com/office/drawing/2014/main" id="{5B484E68-EF4F-4963-8059-3F1ED3DB7C86}"/>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16B846C2-CE3A-41DA-B405-362FD27DE8FE}"/>
              </a:ext>
            </a:extLst>
          </p:cNvPr>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864736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FUTURE ENHANCEMENTS</a:t>
            </a:r>
          </a:p>
        </p:txBody>
      </p:sp>
      <p:sp>
        <p:nvSpPr>
          <p:cNvPr id="3" name="Content Placeholder 2"/>
          <p:cNvSpPr>
            <a:spLocks noGrp="1"/>
          </p:cNvSpPr>
          <p:nvPr>
            <p:ph idx="1"/>
          </p:nvPr>
        </p:nvSpPr>
        <p:spPr/>
        <p:txBody>
          <a:bodyPr>
            <a:normAutofit/>
          </a:bodyPr>
          <a:lstStyle/>
          <a:p>
            <a:pPr algn="just">
              <a:lnSpc>
                <a:spcPct val="170000"/>
              </a:lnSpc>
              <a:buFont typeface="Wingdings" panose="05000000000000000000" pitchFamily="2" charset="2"/>
              <a:buChar char="Ø"/>
            </a:pPr>
            <a:r>
              <a:rPr lang="en-US" sz="2400" dirty="0">
                <a:latin typeface="Calisto MT" panose="02040603050505030304" pitchFamily="18" charset="0"/>
              </a:rPr>
              <a:t>It can be further extended in such a way that the signals can be altered based on the density of the vehicles present in a junction. This can reduce traffic congestion as well as help the ambulance to reach the destination in time. </a:t>
            </a:r>
            <a:endParaRPr lang="en-IN" sz="2400" dirty="0">
              <a:latin typeface="Calisto MT" panose="02040603050505030304" pitchFamily="18" charset="0"/>
            </a:endParaRPr>
          </a:p>
          <a:p>
            <a:pPr algn="just">
              <a:lnSpc>
                <a:spcPct val="150000"/>
              </a:lnSpc>
              <a:buFont typeface="Wingdings" pitchFamily="2" charset="2"/>
              <a:buChar char="Ø"/>
            </a:pPr>
            <a:endParaRPr lang="en-GB" sz="2400" dirty="0">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F095-06DA-4C57-89AE-871E02CCF0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D216C1-DA16-41C3-9EDC-445E74528768}"/>
              </a:ext>
            </a:extLst>
          </p:cNvPr>
          <p:cNvSpPr>
            <a:spLocks noGrp="1"/>
          </p:cNvSpPr>
          <p:nvPr>
            <p:ph idx="1"/>
          </p:nvPr>
        </p:nvSpPr>
        <p:spPr/>
        <p:txBody>
          <a:bodyPr>
            <a:normAutofit fontScale="92500" lnSpcReduction="20000"/>
          </a:bodyPr>
          <a:lstStyle/>
          <a:p>
            <a:pPr algn="just">
              <a:lnSpc>
                <a:spcPct val="150000"/>
              </a:lnSpc>
              <a:buFont typeface="Wingdings" panose="05000000000000000000" pitchFamily="2" charset="2"/>
              <a:buChar char="Ø"/>
            </a:pPr>
            <a:r>
              <a:rPr lang="en-US" sz="2600" dirty="0">
                <a:latin typeface="Calisto MT" panose="02040603050505030304" pitchFamily="18" charset="0"/>
              </a:rPr>
              <a:t>We can also create an android application which will be used by the ambulance driver. Whenever the driver encounters an emergency case, he can open the app and give the details of the source and destination. The system uses the location of the ambulance and whenever the ambulance moves from one junction to another junction, the respective traffic police will get an alert to clear the path. This can also be helpful for the patients to save their lives.</a:t>
            </a:r>
            <a:endParaRPr lang="en-IN" sz="2600" dirty="0">
              <a:latin typeface="Calisto MT" panose="02040603050505030304" pitchFamily="18" charset="0"/>
            </a:endParaRPr>
          </a:p>
          <a:p>
            <a:endParaRPr lang="en-IN" dirty="0"/>
          </a:p>
        </p:txBody>
      </p:sp>
      <p:sp>
        <p:nvSpPr>
          <p:cNvPr id="4" name="Footer Placeholder 3">
            <a:extLst>
              <a:ext uri="{FF2B5EF4-FFF2-40B4-BE49-F238E27FC236}">
                <a16:creationId xmlns:a16="http://schemas.microsoft.com/office/drawing/2014/main" id="{462814D3-683F-4FDD-BD07-AAB11B0401C8}"/>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ECB3646E-6842-4F08-A455-C079CC03C1E1}"/>
              </a:ext>
            </a:extLst>
          </p:cNvPr>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15968689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REFERENCES</a:t>
            </a:r>
            <a:endParaRPr lang="en-GB" sz="4000" dirty="0">
              <a:solidFill>
                <a:srgbClr val="3399FF"/>
              </a:solidFill>
              <a:latin typeface="Calisto MT" pitchFamily="18" charset="0"/>
            </a:endParaRPr>
          </a:p>
        </p:txBody>
      </p:sp>
      <p:sp>
        <p:nvSpPr>
          <p:cNvPr id="3" name="Content Placeholder 2"/>
          <p:cNvSpPr>
            <a:spLocks noGrp="1"/>
          </p:cNvSpPr>
          <p:nvPr>
            <p:ph idx="1"/>
          </p:nvPr>
        </p:nvSpPr>
        <p:spPr>
          <a:xfrm>
            <a:off x="457200" y="1428736"/>
            <a:ext cx="8229600" cy="4786346"/>
          </a:xfrm>
        </p:spPr>
        <p:txBody>
          <a:bodyPr>
            <a:normAutofit fontScale="25000" lnSpcReduction="20000"/>
          </a:bodyPr>
          <a:lstStyle/>
          <a:p>
            <a:pPr marL="457200" indent="-457200" algn="just">
              <a:lnSpc>
                <a:spcPct val="170000"/>
              </a:lnSpc>
              <a:buNone/>
            </a:pPr>
            <a:r>
              <a:rPr lang="en-US" sz="9600" b="1" dirty="0">
                <a:solidFill>
                  <a:srgbClr val="008000"/>
                </a:solidFill>
                <a:latin typeface="Calisto MT" panose="02040603050505030304" pitchFamily="18" charset="0"/>
                <a:cs typeface="Times New Roman" pitchFamily="18" charset="0"/>
              </a:rPr>
              <a:t>Publications:</a:t>
            </a:r>
          </a:p>
          <a:p>
            <a:pPr lvl="0" algn="just">
              <a:lnSpc>
                <a:spcPct val="170000"/>
              </a:lnSpc>
              <a:buFont typeface="Wingdings" panose="05000000000000000000" pitchFamily="2" charset="2"/>
              <a:buChar char="Ø"/>
            </a:pPr>
            <a:r>
              <a:rPr lang="en-US" sz="9600" dirty="0" err="1">
                <a:latin typeface="Calisto MT" panose="02040603050505030304" pitchFamily="18" charset="0"/>
              </a:rPr>
              <a:t>Ayush</a:t>
            </a:r>
            <a:r>
              <a:rPr lang="en-US" sz="9600" dirty="0">
                <a:latin typeface="Calisto MT" panose="02040603050505030304" pitchFamily="18" charset="0"/>
              </a:rPr>
              <a:t> Kr. Mittal and Deepika Bhandari., A novel approach to implement Green Wave System and detection of stolen vehicles, Third IEEE International Advance Computing Conference (IACC),2013</a:t>
            </a:r>
            <a:endParaRPr lang="en-IN" sz="9600" dirty="0">
              <a:latin typeface="Calisto MT" panose="02040603050505030304" pitchFamily="18" charset="0"/>
            </a:endParaRPr>
          </a:p>
          <a:p>
            <a:pPr lvl="0" algn="just">
              <a:lnSpc>
                <a:spcPct val="170000"/>
              </a:lnSpc>
              <a:buFont typeface="Wingdings" panose="05000000000000000000" pitchFamily="2" charset="2"/>
              <a:buChar char="Ø"/>
            </a:pPr>
            <a:r>
              <a:rPr lang="en-US" sz="9600" dirty="0">
                <a:latin typeface="Calisto MT" panose="02040603050505030304" pitchFamily="18" charset="0"/>
              </a:rPr>
              <a:t>Suresh Sharma, </a:t>
            </a:r>
            <a:r>
              <a:rPr lang="en-US" sz="9600" dirty="0" err="1">
                <a:latin typeface="Calisto MT" panose="02040603050505030304" pitchFamily="18" charset="0"/>
              </a:rPr>
              <a:t>A.Pithora</a:t>
            </a:r>
            <a:r>
              <a:rPr lang="en-US" sz="9600" dirty="0">
                <a:latin typeface="Calisto MT" panose="02040603050505030304" pitchFamily="18" charset="0"/>
              </a:rPr>
              <a:t>, </a:t>
            </a:r>
            <a:r>
              <a:rPr lang="en-US" sz="9600" dirty="0" err="1">
                <a:latin typeface="Calisto MT" panose="02040603050505030304" pitchFamily="18" charset="0"/>
              </a:rPr>
              <a:t>G.Guptha</a:t>
            </a:r>
            <a:r>
              <a:rPr lang="en-US" sz="9600" dirty="0">
                <a:latin typeface="Calisto MT" panose="02040603050505030304" pitchFamily="18" charset="0"/>
              </a:rPr>
              <a:t>, </a:t>
            </a:r>
            <a:r>
              <a:rPr lang="en-US" sz="9600" dirty="0" err="1">
                <a:latin typeface="Calisto MT" panose="02040603050505030304" pitchFamily="18" charset="0"/>
              </a:rPr>
              <a:t>M.Goel</a:t>
            </a:r>
            <a:r>
              <a:rPr lang="en-US" sz="9600" dirty="0">
                <a:latin typeface="Calisto MT" panose="02040603050505030304" pitchFamily="18" charset="0"/>
              </a:rPr>
              <a:t>, and </a:t>
            </a:r>
            <a:r>
              <a:rPr lang="en-US" sz="9600" dirty="0" err="1">
                <a:latin typeface="Calisto MT" panose="02040603050505030304" pitchFamily="18" charset="0"/>
              </a:rPr>
              <a:t>M.Sinha</a:t>
            </a:r>
            <a:r>
              <a:rPr lang="en-US" sz="9600" dirty="0">
                <a:latin typeface="Calisto MT" panose="02040603050505030304" pitchFamily="18" charset="0"/>
              </a:rPr>
              <a:t> published, “A RFID System’’,April,2013.</a:t>
            </a:r>
            <a:endParaRPr lang="en-IN" sz="9600" dirty="0">
              <a:latin typeface="Calisto MT" panose="02040603050505030304" pitchFamily="18" charset="0"/>
            </a:endParaRPr>
          </a:p>
          <a:p>
            <a:pPr marL="457200" indent="-457200" algn="just">
              <a:lnSpc>
                <a:spcPct val="170000"/>
              </a:lnSpc>
              <a:buNone/>
            </a:pPr>
            <a:endParaRPr lang="en-US" sz="9600" dirty="0">
              <a:latin typeface="Calisto MT" panose="02040603050505030304" pitchFamily="18" charset="0"/>
            </a:endParaRPr>
          </a:p>
          <a:p>
            <a:pPr marL="514350" indent="-514350">
              <a:lnSpc>
                <a:spcPct val="170000"/>
              </a:lnSpc>
              <a:buFont typeface="+mj-lt"/>
              <a:buAutoNum type="arabicPeriod"/>
            </a:pPr>
            <a:endParaRPr lang="en-US" sz="2900" dirty="0">
              <a:latin typeface="Calisto MT" pitchFamily="18" charset="0"/>
            </a:endParaRPr>
          </a:p>
          <a:p>
            <a:pPr lvl="0" algn="just">
              <a:buNone/>
            </a:pPr>
            <a:endParaRPr lang="en-GB" sz="2800" b="1" dirty="0">
              <a:solidFill>
                <a:srgbClr val="008000"/>
              </a:solidFill>
              <a:latin typeface="Calisto MT" pitchFamily="18" charset="0"/>
            </a:endParaRPr>
          </a:p>
          <a:p>
            <a:pPr lvl="0" algn="just">
              <a:lnSpc>
                <a:spcPct val="150000"/>
              </a:lnSpc>
              <a:buNone/>
            </a:pPr>
            <a:r>
              <a:rPr lang="en-GB" sz="2400" dirty="0">
                <a:latin typeface="Calisto MT" pitchFamily="18" charset="0"/>
              </a:rPr>
              <a:t>                </a:t>
            </a:r>
          </a:p>
          <a:p>
            <a:pPr algn="just">
              <a:lnSpc>
                <a:spcPct val="150000"/>
              </a:lnSpc>
              <a:buNone/>
            </a:pPr>
            <a:endParaRPr lang="en-GB" sz="2400" dirty="0">
              <a:latin typeface="Calisto MT" pitchFamily="18" charset="0"/>
            </a:endParaRPr>
          </a:p>
          <a:p>
            <a:pPr algn="just">
              <a:lnSpc>
                <a:spcPct val="150000"/>
              </a:lnSpc>
              <a:buNone/>
            </a:pPr>
            <a:r>
              <a:rPr lang="en-GB" sz="2400" dirty="0">
                <a:latin typeface="Calisto MT" pitchFamily="18" charset="0"/>
              </a:rPr>
              <a:t>									</a:t>
            </a:r>
          </a:p>
          <a:p>
            <a:pPr algn="just">
              <a:lnSpc>
                <a:spcPct val="150000"/>
              </a:lnSpc>
              <a:buNone/>
            </a:pPr>
            <a:endParaRPr lang="en-GB" sz="2400" dirty="0">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FC1E-25FD-4FBE-922E-C21D1DB8CB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5383CD-4A47-467D-A1CE-F72E32114977}"/>
              </a:ext>
            </a:extLst>
          </p:cNvPr>
          <p:cNvSpPr>
            <a:spLocks noGrp="1"/>
          </p:cNvSpPr>
          <p:nvPr>
            <p:ph idx="1"/>
          </p:nvPr>
        </p:nvSpPr>
        <p:spPr/>
        <p:txBody>
          <a:bodyPr>
            <a:normAutofit fontScale="92500" lnSpcReduction="10000"/>
          </a:bodyPr>
          <a:lstStyle/>
          <a:p>
            <a:pPr algn="just">
              <a:lnSpc>
                <a:spcPct val="170000"/>
              </a:lnSpc>
              <a:buNone/>
            </a:pPr>
            <a:r>
              <a:rPr lang="en-US" b="1" dirty="0">
                <a:solidFill>
                  <a:srgbClr val="008000"/>
                </a:solidFill>
                <a:latin typeface="Calisto MT" panose="02040603050505030304" pitchFamily="18" charset="0"/>
                <a:cs typeface="Times New Roman" pitchFamily="18" charset="0"/>
              </a:rPr>
              <a:t>Text Books:</a:t>
            </a:r>
          </a:p>
          <a:p>
            <a:pPr lvl="0" algn="just">
              <a:lnSpc>
                <a:spcPct val="170000"/>
              </a:lnSpc>
              <a:buFont typeface="Wingdings" panose="05000000000000000000" pitchFamily="2" charset="2"/>
              <a:buChar char="Ø"/>
            </a:pPr>
            <a:r>
              <a:rPr lang="en-US" sz="2600" dirty="0">
                <a:latin typeface="Calisto MT" panose="02040603050505030304" pitchFamily="18" charset="0"/>
              </a:rPr>
              <a:t>Rafael C. Gonzalez and Richard E. Woods., Digital Image Processing, Pearson, Fourth Edition,2017</a:t>
            </a:r>
            <a:endParaRPr lang="en-IN" sz="2600" dirty="0">
              <a:latin typeface="Calisto MT" panose="02040603050505030304" pitchFamily="18" charset="0"/>
            </a:endParaRPr>
          </a:p>
          <a:p>
            <a:pPr lvl="0" algn="just">
              <a:lnSpc>
                <a:spcPct val="170000"/>
              </a:lnSpc>
              <a:buFont typeface="Wingdings" panose="05000000000000000000" pitchFamily="2" charset="2"/>
              <a:buChar char="Ø"/>
            </a:pPr>
            <a:r>
              <a:rPr lang="en-US" sz="2600" dirty="0">
                <a:latin typeface="Calisto MT" panose="02040603050505030304" pitchFamily="18" charset="0"/>
              </a:rPr>
              <a:t>Ravishankar </a:t>
            </a:r>
            <a:r>
              <a:rPr lang="en-US" sz="2600" dirty="0" err="1">
                <a:latin typeface="Calisto MT" panose="02040603050505030304" pitchFamily="18" charset="0"/>
              </a:rPr>
              <a:t>Chityala</a:t>
            </a:r>
            <a:r>
              <a:rPr lang="en-US" sz="2600" dirty="0">
                <a:latin typeface="Calisto MT" panose="02040603050505030304" pitchFamily="18" charset="0"/>
              </a:rPr>
              <a:t> and Sridevi </a:t>
            </a:r>
            <a:r>
              <a:rPr lang="en-US" sz="2600" dirty="0" err="1">
                <a:latin typeface="Calisto MT" panose="02040603050505030304" pitchFamily="18" charset="0"/>
              </a:rPr>
              <a:t>Pudipeddi</a:t>
            </a:r>
            <a:r>
              <a:rPr lang="en-US" sz="2600" dirty="0">
                <a:latin typeface="Calisto MT" panose="02040603050505030304" pitchFamily="18" charset="0"/>
              </a:rPr>
              <a:t>., Image Processing and Acquisition using </a:t>
            </a:r>
            <a:r>
              <a:rPr lang="en-US" sz="2600" dirty="0" err="1">
                <a:latin typeface="Calisto MT" panose="02040603050505030304" pitchFamily="18" charset="0"/>
              </a:rPr>
              <a:t>Python,Chapman</a:t>
            </a:r>
            <a:r>
              <a:rPr lang="en-US" sz="2600" dirty="0">
                <a:latin typeface="Calisto MT" panose="02040603050505030304" pitchFamily="18" charset="0"/>
              </a:rPr>
              <a:t>&amp; Hall/CRC Mathematical and Computational Imaging Sciences Series, First Edition,2014</a:t>
            </a:r>
            <a:endParaRPr lang="en-IN" sz="2600" dirty="0">
              <a:latin typeface="Calisto MT" panose="02040603050505030304" pitchFamily="18" charset="0"/>
            </a:endParaRPr>
          </a:p>
          <a:p>
            <a:endParaRPr lang="en-IN" dirty="0"/>
          </a:p>
        </p:txBody>
      </p:sp>
      <p:sp>
        <p:nvSpPr>
          <p:cNvPr id="4" name="Footer Placeholder 3">
            <a:extLst>
              <a:ext uri="{FF2B5EF4-FFF2-40B4-BE49-F238E27FC236}">
                <a16:creationId xmlns:a16="http://schemas.microsoft.com/office/drawing/2014/main" id="{95762048-9FDE-4338-9947-F06665D54124}"/>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9F8AE127-2809-490F-9E9D-69E70186E582}"/>
              </a:ext>
            </a:extLst>
          </p:cNvPr>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3761175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29600" cy="4697427"/>
          </a:xfrm>
        </p:spPr>
        <p:txBody>
          <a:bodyPr>
            <a:normAutofit fontScale="25000" lnSpcReduction="20000"/>
          </a:bodyPr>
          <a:lstStyle/>
          <a:p>
            <a:pPr marL="457200" indent="-457200" algn="just">
              <a:lnSpc>
                <a:spcPct val="160000"/>
              </a:lnSpc>
              <a:buNone/>
            </a:pPr>
            <a:r>
              <a:rPr lang="en-US" sz="11200" b="1" dirty="0">
                <a:solidFill>
                  <a:srgbClr val="008000"/>
                </a:solidFill>
                <a:latin typeface="Calisto MT" pitchFamily="18" charset="0"/>
                <a:cs typeface="Times New Roman" pitchFamily="18" charset="0"/>
              </a:rPr>
              <a:t>Web Links:</a:t>
            </a:r>
          </a:p>
          <a:p>
            <a:pPr algn="just">
              <a:lnSpc>
                <a:spcPct val="170000"/>
              </a:lnSpc>
              <a:buFont typeface="Wingdings" panose="05000000000000000000" pitchFamily="2" charset="2"/>
              <a:buChar char="Ø"/>
            </a:pPr>
            <a:r>
              <a:rPr lang="en-US" sz="9600" dirty="0">
                <a:latin typeface="Calisto MT" panose="02040603050505030304" pitchFamily="18" charset="0"/>
              </a:rPr>
              <a:t>https://www.geeksforgeeks.org/opencv-python-program-vehicle-detection-video-frame</a:t>
            </a:r>
            <a:endParaRPr lang="en-IN" sz="9600" dirty="0">
              <a:latin typeface="Calisto MT" panose="02040603050505030304" pitchFamily="18" charset="0"/>
            </a:endParaRPr>
          </a:p>
          <a:p>
            <a:pPr algn="just">
              <a:lnSpc>
                <a:spcPct val="170000"/>
              </a:lnSpc>
              <a:buFont typeface="Wingdings" panose="05000000000000000000" pitchFamily="2" charset="2"/>
              <a:buChar char="Ø"/>
            </a:pPr>
            <a:r>
              <a:rPr lang="en-US" sz="9600" dirty="0">
                <a:latin typeface="Calisto MT" panose="02040603050505030304" pitchFamily="18" charset="0"/>
              </a:rPr>
              <a:t>https://www.pyimagesearch.com/2018/11/12/yolo-object-detection-with-opencv/</a:t>
            </a:r>
            <a:endParaRPr lang="en-IN" sz="9600" dirty="0">
              <a:latin typeface="Calisto MT" panose="02040603050505030304" pitchFamily="18" charset="0"/>
            </a:endParaRPr>
          </a:p>
          <a:p>
            <a:pPr algn="just">
              <a:lnSpc>
                <a:spcPct val="170000"/>
              </a:lnSpc>
              <a:buFont typeface="Wingdings" panose="05000000000000000000" pitchFamily="2" charset="2"/>
              <a:buChar char="Ø"/>
            </a:pPr>
            <a:r>
              <a:rPr lang="en-US" sz="9600" dirty="0">
                <a:latin typeface="Calisto MT" panose="02040603050505030304" pitchFamily="18" charset="0"/>
              </a:rPr>
              <a:t>https://www.edureka.co/blog/tensorflow-object-detection-tutorial/</a:t>
            </a:r>
            <a:endParaRPr lang="en-IN" sz="9600" dirty="0">
              <a:latin typeface="Calisto MT" panose="02040603050505030304" pitchFamily="18" charset="0"/>
            </a:endParaRPr>
          </a:p>
          <a:p>
            <a:pPr marL="0" indent="0" algn="just">
              <a:lnSpc>
                <a:spcPct val="160000"/>
              </a:lnSpc>
              <a:buNone/>
            </a:pPr>
            <a:endParaRPr lang="en-US" sz="2500" dirty="0">
              <a:latin typeface="Calisto MT" pitchFamily="18" charset="0"/>
              <a:cs typeface="Times New Roman" pitchFamily="18" charset="0"/>
            </a:endParaRPr>
          </a:p>
          <a:p>
            <a:pPr marL="457200" indent="-457200" algn="just">
              <a:lnSpc>
                <a:spcPct val="160000"/>
              </a:lnSpc>
              <a:buFont typeface="+mj-lt"/>
              <a:buAutoNum type="arabicPeriod"/>
            </a:pPr>
            <a:endParaRPr lang="en-US" sz="2000" b="1" dirty="0">
              <a:latin typeface="Calisto MT" pitchFamily="18" charset="0"/>
              <a:cs typeface="Times New Roman" pitchFamily="18" charset="0"/>
            </a:endParaRPr>
          </a:p>
          <a:p>
            <a:pPr marL="457200" indent="-457200" algn="just">
              <a:buNone/>
            </a:pPr>
            <a:endParaRPr lang="en-US" sz="5500" dirty="0">
              <a:latin typeface="Calisto MT" pitchFamily="18" charset="0"/>
            </a:endParaRPr>
          </a:p>
          <a:p>
            <a:pPr marL="514350" indent="-514350">
              <a:lnSpc>
                <a:spcPct val="170000"/>
              </a:lnSpc>
              <a:buFont typeface="+mj-lt"/>
              <a:buAutoNum type="arabicPeriod"/>
            </a:pPr>
            <a:endParaRPr lang="en-US" sz="2900" dirty="0">
              <a:latin typeface="Calisto MT" pitchFamily="18" charset="0"/>
            </a:endParaRPr>
          </a:p>
          <a:p>
            <a:pPr lvl="0" algn="just">
              <a:buNone/>
            </a:pPr>
            <a:endParaRPr lang="en-GB" sz="2800" b="1" dirty="0">
              <a:solidFill>
                <a:srgbClr val="008000"/>
              </a:solidFill>
              <a:latin typeface="Calisto MT" pitchFamily="18" charset="0"/>
            </a:endParaRPr>
          </a:p>
          <a:p>
            <a:pPr lvl="0" algn="just">
              <a:lnSpc>
                <a:spcPct val="150000"/>
              </a:lnSpc>
              <a:buNone/>
            </a:pPr>
            <a:r>
              <a:rPr lang="en-GB" sz="2400" dirty="0">
                <a:latin typeface="Calisto MT" pitchFamily="18" charset="0"/>
              </a:rPr>
              <a:t>                </a:t>
            </a:r>
          </a:p>
          <a:p>
            <a:pPr algn="just">
              <a:lnSpc>
                <a:spcPct val="150000"/>
              </a:lnSpc>
              <a:buNone/>
            </a:pPr>
            <a:endParaRPr lang="en-GB" sz="2400" dirty="0">
              <a:latin typeface="Calisto MT" pitchFamily="18" charset="0"/>
            </a:endParaRPr>
          </a:p>
          <a:p>
            <a:pPr algn="just">
              <a:lnSpc>
                <a:spcPct val="150000"/>
              </a:lnSpc>
              <a:buNone/>
            </a:pPr>
            <a:r>
              <a:rPr lang="en-GB" sz="2400" dirty="0">
                <a:latin typeface="Calisto MT" pitchFamily="18" charset="0"/>
              </a:rPr>
              <a:t>									</a:t>
            </a:r>
          </a:p>
          <a:p>
            <a:pPr algn="just">
              <a:lnSpc>
                <a:spcPct val="150000"/>
              </a:lnSpc>
              <a:buNone/>
            </a:pPr>
            <a:endParaRPr lang="en-GB" sz="2400" dirty="0">
              <a:latin typeface="Calisto MT"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130425"/>
            <a:ext cx="7772400" cy="1831975"/>
          </a:xfrm>
        </p:spPr>
        <p:txBody>
          <a:bodyPr>
            <a:normAutofit/>
          </a:bodyPr>
          <a:lstStyle/>
          <a:p>
            <a:r>
              <a:rPr lang="en-GB" sz="8000" b="1" i="1" dirty="0">
                <a:solidFill>
                  <a:srgbClr val="FF6600"/>
                </a:solidFill>
                <a:latin typeface="Calisto MT" pitchFamily="18" charset="0"/>
              </a:rPr>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PROBLEM STATEMENT</a:t>
            </a:r>
          </a:p>
        </p:txBody>
      </p:sp>
      <p:sp>
        <p:nvSpPr>
          <p:cNvPr id="3" name="Content Placeholder 2"/>
          <p:cNvSpPr>
            <a:spLocks noGrp="1"/>
          </p:cNvSpPr>
          <p:nvPr>
            <p:ph idx="1"/>
          </p:nvPr>
        </p:nvSpPr>
        <p:spPr>
          <a:xfrm>
            <a:off x="457200" y="1600200"/>
            <a:ext cx="8229600" cy="4614881"/>
          </a:xfrm>
        </p:spPr>
        <p:txBody>
          <a:bodyPr>
            <a:noAutofit/>
          </a:bodyPr>
          <a:lstStyle/>
          <a:p>
            <a:pPr algn="just">
              <a:lnSpc>
                <a:spcPct val="150000"/>
              </a:lnSpc>
              <a:buFont typeface="Wingdings" panose="05000000000000000000" pitchFamily="2" charset="2"/>
              <a:buChar char="Ø"/>
            </a:pPr>
            <a:r>
              <a:rPr lang="en-US" sz="2400" dirty="0">
                <a:latin typeface="Calisto MT" panose="02040603050505030304" pitchFamily="18" charset="0"/>
              </a:rPr>
              <a:t>In Urban India, Traffic congestion is a big problem for everyone within the city. The main reasons why traffic congestion occurs are more cars, poor road management, and poor practices. </a:t>
            </a:r>
          </a:p>
          <a:p>
            <a:pPr algn="just">
              <a:lnSpc>
                <a:spcPct val="150000"/>
              </a:lnSpc>
              <a:buFont typeface="Wingdings" panose="05000000000000000000" pitchFamily="2" charset="2"/>
              <a:buChar char="Ø"/>
            </a:pPr>
            <a:r>
              <a:rPr lang="en-US" sz="2400" dirty="0">
                <a:latin typeface="Calisto MT" panose="02040603050505030304" pitchFamily="18" charset="0"/>
              </a:rPr>
              <a:t>Everyone wants to reach their destination in time either it may be an emergency or not. What about the critical situation of patients in an ambulance?</a:t>
            </a:r>
          </a:p>
          <a:p>
            <a:pPr marL="0" indent="0" algn="just">
              <a:buNone/>
            </a:pPr>
            <a:endParaRPr lang="en-US" sz="2400" dirty="0">
              <a:latin typeface="Calisto MT" panose="02040603050505030304" pitchFamily="18" charset="0"/>
            </a:endParaRPr>
          </a:p>
          <a:p>
            <a:pPr lvl="0">
              <a:buFont typeface="Wingdings" panose="05000000000000000000" pitchFamily="2" charset="2"/>
              <a:buChar char="Ø"/>
            </a:pPr>
            <a:endParaRPr lang="en-US" sz="2400" dirty="0">
              <a:latin typeface="Calisto MT" pitchFamily="18" charset="0"/>
              <a:cs typeface="Times New Roman" pitchFamily="18" charset="0"/>
            </a:endParaRPr>
          </a:p>
          <a:p>
            <a:pPr lvl="0">
              <a:buFont typeface="Wingdings" panose="05000000000000000000" pitchFamily="2" charset="2"/>
              <a:buChar char="Ø"/>
            </a:pPr>
            <a:endParaRPr lang="en-US" sz="2400" dirty="0">
              <a:latin typeface="Calisto MT" pitchFamily="18" charset="0"/>
              <a:cs typeface="Times New Roman" pitchFamily="18" charset="0"/>
            </a:endParaRPr>
          </a:p>
          <a:p>
            <a:pPr>
              <a:buFont typeface="Wingdings" panose="05000000000000000000" pitchFamily="2" charset="2"/>
              <a:buChar char="Ø"/>
            </a:pPr>
            <a:endParaRPr lang="en-GB" sz="2400" dirty="0">
              <a:latin typeface="Calisto MT" panose="02040603050505030304" pitchFamily="18" charset="0"/>
            </a:endParaRP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149D-6585-4E84-BE60-9DE6129647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B7AE45-5C0E-4DC5-A520-F9839BD04F3A}"/>
              </a:ext>
            </a:extLst>
          </p:cNvPr>
          <p:cNvSpPr>
            <a:spLocks noGrp="1"/>
          </p:cNvSpPr>
          <p:nvPr>
            <p:ph idx="1"/>
          </p:nvPr>
        </p:nvSpPr>
        <p:spPr/>
        <p:txBody>
          <a:bodyPr/>
          <a:lstStyle/>
          <a:p>
            <a:pPr algn="just">
              <a:lnSpc>
                <a:spcPct val="150000"/>
              </a:lnSpc>
              <a:buFont typeface="Wingdings" panose="05000000000000000000" pitchFamily="2" charset="2"/>
              <a:buChar char="Ø"/>
            </a:pPr>
            <a:r>
              <a:rPr lang="en-US" sz="2400" dirty="0">
                <a:latin typeface="Calisto MT" panose="02040603050505030304" pitchFamily="18" charset="0"/>
              </a:rPr>
              <a:t>So, why not try our best to save lives? Hence, to leverage the above fact, the proposed model will solve one of the major issues faced in ambulance vehicle patient transportation system in different areas.</a:t>
            </a:r>
            <a:endParaRPr lang="en-IN" sz="2400" dirty="0">
              <a:latin typeface="Calisto MT" panose="02040603050505030304" pitchFamily="18" charset="0"/>
            </a:endParaRPr>
          </a:p>
          <a:p>
            <a:endParaRPr lang="en-IN" dirty="0"/>
          </a:p>
        </p:txBody>
      </p:sp>
      <p:sp>
        <p:nvSpPr>
          <p:cNvPr id="4" name="Footer Placeholder 3">
            <a:extLst>
              <a:ext uri="{FF2B5EF4-FFF2-40B4-BE49-F238E27FC236}">
                <a16:creationId xmlns:a16="http://schemas.microsoft.com/office/drawing/2014/main" id="{B9B1A09B-6947-4AC6-817A-02C0CD729ABD}"/>
              </a:ext>
            </a:extLst>
          </p:cNvPr>
          <p:cNvSpPr>
            <a:spLocks noGrp="1"/>
          </p:cNvSpPr>
          <p:nvPr>
            <p:ph type="ftr" sz="quarter" idx="11"/>
          </p:nvPr>
        </p:nvSpPr>
        <p:spPr/>
        <p:txBody>
          <a:bodyPr/>
          <a:lstStyle/>
          <a:p>
            <a:r>
              <a:rPr lang="en-US"/>
              <a:t>TRAFFITIZER-EMERGENCY RESPONSE SYSTEM</a:t>
            </a:r>
          </a:p>
        </p:txBody>
      </p:sp>
      <p:sp>
        <p:nvSpPr>
          <p:cNvPr id="5" name="Slide Number Placeholder 4">
            <a:extLst>
              <a:ext uri="{FF2B5EF4-FFF2-40B4-BE49-F238E27FC236}">
                <a16:creationId xmlns:a16="http://schemas.microsoft.com/office/drawing/2014/main" id="{D654B786-F047-4817-BCE1-28FC30B9CB0B}"/>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67664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FF6600"/>
                </a:solidFill>
                <a:latin typeface="Calisto MT" pitchFamily="18" charset="0"/>
              </a:rPr>
              <a:t>EXISTING SYSTEM</a:t>
            </a:r>
          </a:p>
        </p:txBody>
      </p:sp>
      <p:sp>
        <p:nvSpPr>
          <p:cNvPr id="3" name="Content Placeholder 2"/>
          <p:cNvSpPr>
            <a:spLocks noGrp="1"/>
          </p:cNvSpPr>
          <p:nvPr>
            <p:ph idx="1"/>
          </p:nvPr>
        </p:nvSpPr>
        <p:spPr>
          <a:xfrm>
            <a:off x="457200" y="1428736"/>
            <a:ext cx="8229600" cy="4697427"/>
          </a:xfrm>
        </p:spPr>
        <p:txBody>
          <a:bodyPr>
            <a:noAutofit/>
          </a:bodyPr>
          <a:lstStyle/>
          <a:p>
            <a:pPr algn="just">
              <a:lnSpc>
                <a:spcPct val="150000"/>
              </a:lnSpc>
              <a:buFont typeface="Wingdings" panose="05000000000000000000" pitchFamily="2" charset="2"/>
              <a:buChar char="Ø"/>
            </a:pPr>
            <a:r>
              <a:rPr lang="en-US" sz="2400" dirty="0">
                <a:latin typeface="Calisto MT" panose="02040603050505030304" pitchFamily="18" charset="0"/>
                <a:cs typeface="Times New Roman" panose="02020603050405020304" pitchFamily="18" charset="0"/>
              </a:rPr>
              <a:t>The current traffic control system (TCS) in the metro cities of India is inefficient due to randomness in the traffic density pattern throughout the day. </a:t>
            </a:r>
          </a:p>
          <a:p>
            <a:pPr algn="just">
              <a:lnSpc>
                <a:spcPct val="150000"/>
              </a:lnSpc>
              <a:buFont typeface="Wingdings" panose="05000000000000000000" pitchFamily="2" charset="2"/>
              <a:buChar char="Ø"/>
            </a:pPr>
            <a:r>
              <a:rPr lang="en-US" sz="2400" dirty="0">
                <a:latin typeface="Calisto MT" panose="02040603050505030304" pitchFamily="18" charset="0"/>
                <a:cs typeface="Times New Roman" panose="02020603050405020304" pitchFamily="18" charset="0"/>
              </a:rPr>
              <a:t>The traffic signal timers have a fixed time period to switch traffic between different directions. </a:t>
            </a:r>
          </a:p>
          <a:p>
            <a:pPr algn="just">
              <a:lnSpc>
                <a:spcPct val="150000"/>
              </a:lnSpc>
              <a:buFont typeface="Wingdings" panose="05000000000000000000" pitchFamily="2" charset="2"/>
              <a:buChar char="Ø"/>
            </a:pPr>
            <a:r>
              <a:rPr lang="en-US" sz="2400" dirty="0">
                <a:latin typeface="Calisto MT" panose="02040603050505030304" pitchFamily="18" charset="0"/>
                <a:cs typeface="Times New Roman" panose="02020603050405020304" pitchFamily="18" charset="0"/>
              </a:rPr>
              <a:t>Due to this, the vehicles have to wait for a long-time span even if the traffic density is very less.</a:t>
            </a:r>
          </a:p>
          <a:p>
            <a:pPr algn="just">
              <a:lnSpc>
                <a:spcPct val="150000"/>
              </a:lnSpc>
              <a:buFont typeface="Wingdings" panose="05000000000000000000" pitchFamily="2" charset="2"/>
              <a:buChar char="Ø"/>
            </a:pPr>
            <a:endParaRPr lang="en-GB" sz="2400" dirty="0">
              <a:latin typeface="Calisto MT" pitchFamily="18" charset="0"/>
            </a:endParaRPr>
          </a:p>
          <a:p>
            <a:pPr>
              <a:buFont typeface="Wingdings" panose="05000000000000000000" pitchFamily="2" charset="2"/>
              <a:buChar char="Ø"/>
            </a:pPr>
            <a:endParaRPr lang="en-GB" sz="2400" dirty="0">
              <a:latin typeface="Calisto MT" pitchFamily="18" charset="0"/>
            </a:endParaRPr>
          </a:p>
          <a:p>
            <a:pPr marL="0" indent="0">
              <a:buNone/>
            </a:pPr>
            <a:r>
              <a:rPr lang="en-GB" sz="2400" dirty="0">
                <a:latin typeface="Calisto MT" pitchFamily="18" charset="0"/>
              </a:rPr>
              <a:t>								            </a:t>
            </a:r>
          </a:p>
        </p:txBody>
      </p:sp>
      <p:sp>
        <p:nvSpPr>
          <p:cNvPr id="4" name="Footer Placeholder 3"/>
          <p:cNvSpPr>
            <a:spLocks noGrp="1"/>
          </p:cNvSpPr>
          <p:nvPr>
            <p:ph type="ftr" sz="quarter" idx="11"/>
          </p:nvPr>
        </p:nvSpPr>
        <p:spPr/>
        <p:txBody>
          <a:bodyPr/>
          <a:lstStyle/>
          <a:p>
            <a:r>
              <a:rPr lang="en-US"/>
              <a:t>TRAFFITIZER-EMERGENCY RESPONSE SYSTEM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2465</TotalTime>
  <Words>3107</Words>
  <Application>Microsoft Office PowerPoint</Application>
  <PresentationFormat>On-screen Show (4:3)</PresentationFormat>
  <Paragraphs>342</Paragraphs>
  <Slides>67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Calisto MT</vt:lpstr>
      <vt:lpstr>Wingdings</vt:lpstr>
      <vt:lpstr>Office Theme</vt:lpstr>
      <vt:lpstr>    </vt:lpstr>
      <vt:lpstr>ABSTRACT</vt:lpstr>
      <vt:lpstr>PowerPoint Presentation</vt:lpstr>
      <vt:lpstr>PowerPoint Presentation</vt:lpstr>
      <vt:lpstr>INTRODUCTION</vt:lpstr>
      <vt:lpstr>OBJECTIVE</vt:lpstr>
      <vt:lpstr>PROBLEM STATEMENT</vt:lpstr>
      <vt:lpstr>PowerPoint Presentation</vt:lpstr>
      <vt:lpstr>EXISTING SYSTEM</vt:lpstr>
      <vt:lpstr>PowerPoint Presentation</vt:lpstr>
      <vt:lpstr>PROPOSED SYSTEM</vt:lpstr>
      <vt:lpstr>PowerPoint Presentation</vt:lpstr>
      <vt:lpstr>ANALYSIS</vt:lpstr>
      <vt:lpstr>LITERATURE</vt:lpstr>
      <vt:lpstr>PowerPoint Presentation</vt:lpstr>
      <vt:lpstr>PowerPoint Presentation</vt:lpstr>
      <vt:lpstr>PowerPoint Presentation</vt:lpstr>
      <vt:lpstr>IMAGE CLASSIFICATION :</vt:lpstr>
      <vt:lpstr>PowerPoint Presentation</vt:lpstr>
      <vt:lpstr>IOT :</vt:lpstr>
      <vt:lpstr>PowerPoint Presentation</vt:lpstr>
      <vt:lpstr>PowerPoint Presentation</vt:lpstr>
      <vt:lpstr>PowerPoint Presentation</vt:lpstr>
      <vt:lpstr>IMPLEMENATION SPECIFICATION</vt:lpstr>
      <vt:lpstr>PowerPoint Presentation</vt:lpstr>
      <vt:lpstr>DESIGN</vt:lpstr>
      <vt:lpstr>ARCHITECTURE</vt:lpstr>
      <vt:lpstr>MODULES</vt:lpstr>
      <vt:lpstr>ADMIN MODULE</vt:lpstr>
      <vt:lpstr>DESIGN MODELS</vt:lpstr>
      <vt:lpstr>USECASE DIAGRAM</vt:lpstr>
      <vt:lpstr>DETECTION SYSTEM-USECASE DIAGRAM</vt:lpstr>
      <vt:lpstr>DATA FLOW DIAGRAM</vt:lpstr>
      <vt:lpstr>DATA FLOW DIAGRAM</vt:lpstr>
      <vt:lpstr>SEQUENCE DIAGRAM</vt:lpstr>
      <vt:lpstr>ADMIN-SEQUENCE DIAGRAM</vt:lpstr>
      <vt:lpstr>IMPLEMENTATION</vt:lpstr>
      <vt:lpstr>TECHNOLOGIES</vt:lpstr>
      <vt:lpstr>PYTHON</vt:lpstr>
      <vt:lpstr>PowerPoint Presentation</vt:lpstr>
      <vt:lpstr>MACHINE LEARNING</vt:lpstr>
      <vt:lpstr>PowerPoint Presentation</vt:lpstr>
      <vt:lpstr>IOT</vt:lpstr>
      <vt:lpstr>PowerPoint Presentation</vt:lpstr>
      <vt:lpstr>ARDUINO</vt:lpstr>
      <vt:lpstr>CASCADE GUI TRAINER</vt:lpstr>
      <vt:lpstr>TESTING</vt:lpstr>
      <vt:lpstr>DEBUGGING</vt:lpstr>
      <vt:lpstr>STRATEGIES</vt:lpstr>
      <vt:lpstr>TEST CASES</vt:lpstr>
      <vt:lpstr>DEPLOYMENT</vt:lpstr>
      <vt:lpstr>MINIMUM REQUIREMENTS</vt:lpstr>
      <vt:lpstr>OUTPUT</vt:lpstr>
      <vt:lpstr>PowerPoint Presentation</vt:lpstr>
      <vt:lpstr>SYMBOL DETECTION</vt:lpstr>
      <vt:lpstr>                     RESULTS No ambulance detected</vt:lpstr>
      <vt:lpstr>Detecting symbols on ambulance</vt:lpstr>
      <vt:lpstr>Detecting text and symbols</vt:lpstr>
      <vt:lpstr>Detecting entire ambulance</vt:lpstr>
      <vt:lpstr>CONCLUSION</vt:lpstr>
      <vt:lpstr>PowerPoint Presentation</vt:lpstr>
      <vt:lpstr>FUTURE ENHANCEMENTS</vt:lpstr>
      <vt:lpstr>PowerPoint Presentation</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 TITLE</dc:title>
  <dc:creator>Sowmya</dc:creator>
  <cp:lastModifiedBy>shivaram kukkunoori</cp:lastModifiedBy>
  <cp:revision>372</cp:revision>
  <dcterms:created xsi:type="dcterms:W3CDTF">2006-08-16T00:00:00Z</dcterms:created>
  <dcterms:modified xsi:type="dcterms:W3CDTF">2020-05-02T07:29:54Z</dcterms:modified>
</cp:coreProperties>
</file>