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aven Pro" pitchFamily="2" charset="77"/>
      <p:regular r:id="rId15"/>
      <p:bold r:id="rId16"/>
    </p:embeddedFont>
    <p:embeddedFont>
      <p:font typeface="Nunito" pitchFamily="2" charset="77"/>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36" d="100"/>
          <a:sy n="136" d="100"/>
        </p:scale>
        <p:origin x="9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5ec4e5b9f1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5ec4e5b9f1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b86582ef94_2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b86582ef94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Hetvi</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b86582ef94_2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b86582ef94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b86582ef9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b86582ef9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b86582ef9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b86582ef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b86582ef9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b86582ef9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b86582ef9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b86582ef9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b86582ef9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b86582ef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b86582ef94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b86582ef9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b86582ef94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b86582ef94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Hetvi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b86582ef94_2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b86582ef94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Hetvi</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b86582ef94_2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b86582ef94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Hetvi</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www.cdc.gov/nchs/fastats/leading-causes-of-death.htm" TargetMode="External"/><Relationship Id="rId3" Type="http://schemas.openxmlformats.org/officeDocument/2006/relationships/hyperlink" Target="https://www.kaggle.com/datasets/rohitrox/healthcare-provider-fraud-detection-analysis" TargetMode="External"/><Relationship Id="rId7" Type="http://schemas.openxmlformats.org/officeDocument/2006/relationships/hyperlink" Target="https://www.mednefits.com/blog/inpatient-vs-outpatient-what-employers-need-to-know/"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www.drupal.org/node/332575" TargetMode="External"/><Relationship Id="rId5" Type="http://schemas.openxmlformats.org/officeDocument/2006/relationships/hyperlink" Target="https://sitn.hms.harvard.edu/flash/2017/science-genetics-reshaping-race-debate-21st-century/#:~:text=(A)%20The%20old%20concept%20of,a%20relatively%20uniform%20genetic%20identity" TargetMode="External"/><Relationship Id="rId10" Type="http://schemas.openxmlformats.org/officeDocument/2006/relationships/hyperlink" Target="https://www.alz.org/alzheimers-dementia/what-is-alzheimers" TargetMode="External"/><Relationship Id="rId4" Type="http://schemas.openxmlformats.org/officeDocument/2006/relationships/hyperlink" Target="https://www.mayoclinic.org/diseases-conditions/chronic-kidney-disease/symptoms-causes/syc-20354521#:~:text=Diabetes%20is%20the%20most%20common,to%20long%2Dterm%20functional%20decline" TargetMode="External"/><Relationship Id="rId9" Type="http://schemas.openxmlformats.org/officeDocument/2006/relationships/hyperlink" Target="https://www.cancer.org/treatment/understanding-your-diagnosi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Data Pipeline For Healthcare Companies</a:t>
            </a:r>
            <a:endParaRPr/>
          </a:p>
        </p:txBody>
      </p:sp>
      <p:sp>
        <p:nvSpPr>
          <p:cNvPr id="278" name="Google Shape;278;p13"/>
          <p:cNvSpPr txBox="1">
            <a:spLocks noGrp="1"/>
          </p:cNvSpPr>
          <p:nvPr>
            <p:ph type="subTitle" idx="1"/>
          </p:nvPr>
        </p:nvSpPr>
        <p:spPr>
          <a:xfrm>
            <a:off x="824000" y="3596300"/>
            <a:ext cx="4255500" cy="1268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600" b="1"/>
              <a:t>Group 2: </a:t>
            </a:r>
            <a:endParaRPr sz="5600" b="1"/>
          </a:p>
          <a:p>
            <a:pPr marL="0" lvl="0" indent="0" algn="l" rtl="0">
              <a:spcBef>
                <a:spcPts val="0"/>
              </a:spcBef>
              <a:spcAft>
                <a:spcPts val="0"/>
              </a:spcAft>
              <a:buNone/>
            </a:pPr>
            <a:endParaRPr sz="5200" b="1"/>
          </a:p>
          <a:p>
            <a:pPr marL="0" lvl="0" indent="0" algn="l" rtl="0">
              <a:lnSpc>
                <a:spcPct val="150000"/>
              </a:lnSpc>
              <a:spcBef>
                <a:spcPts val="0"/>
              </a:spcBef>
              <a:spcAft>
                <a:spcPts val="0"/>
              </a:spcAft>
              <a:buNone/>
            </a:pPr>
            <a:r>
              <a:rPr lang="en" sz="5200"/>
              <a:t>Avanti Dasre</a:t>
            </a:r>
            <a:endParaRPr sz="5200"/>
          </a:p>
          <a:p>
            <a:pPr marL="0" lvl="0" indent="0" algn="l" rtl="0">
              <a:lnSpc>
                <a:spcPct val="150000"/>
              </a:lnSpc>
              <a:spcBef>
                <a:spcPts val="0"/>
              </a:spcBef>
              <a:spcAft>
                <a:spcPts val="0"/>
              </a:spcAft>
              <a:buNone/>
            </a:pPr>
            <a:r>
              <a:rPr lang="en" sz="5200"/>
              <a:t>Hetvi Patel</a:t>
            </a:r>
            <a:endParaRPr sz="5200"/>
          </a:p>
          <a:p>
            <a:pPr marL="0" lvl="0" indent="0" algn="l" rtl="0">
              <a:lnSpc>
                <a:spcPct val="150000"/>
              </a:lnSpc>
              <a:spcBef>
                <a:spcPts val="0"/>
              </a:spcBef>
              <a:spcAft>
                <a:spcPts val="0"/>
              </a:spcAft>
              <a:buNone/>
            </a:pPr>
            <a:r>
              <a:rPr lang="en" sz="5200"/>
              <a:t>Shiva Ram Reddy</a:t>
            </a:r>
            <a:endParaRPr sz="5200"/>
          </a:p>
          <a:p>
            <a:pPr marL="0" lvl="0" indent="0" algn="l" rtl="0">
              <a:spcBef>
                <a:spcPts val="0"/>
              </a:spcBef>
              <a:spcAft>
                <a:spcPts val="0"/>
              </a:spcAft>
              <a:buNone/>
            </a:pPr>
            <a:endParaRPr/>
          </a:p>
        </p:txBody>
      </p:sp>
      <p:sp>
        <p:nvSpPr>
          <p:cNvPr id="279" name="Google Shape;279;p13"/>
          <p:cNvSpPr txBox="1">
            <a:spLocks noGrp="1"/>
          </p:cNvSpPr>
          <p:nvPr>
            <p:ph type="subTitle" idx="1"/>
          </p:nvPr>
        </p:nvSpPr>
        <p:spPr>
          <a:xfrm>
            <a:off x="4572000" y="3596300"/>
            <a:ext cx="4255500" cy="1268700"/>
          </a:xfrm>
          <a:prstGeom prst="rect">
            <a:avLst/>
          </a:prstGeom>
        </p:spPr>
        <p:txBody>
          <a:bodyPr spcFirstLastPara="1" wrap="square" lIns="91425" tIns="91425" rIns="91425" bIns="91425" anchor="t" anchorCtr="0">
            <a:normAutofit/>
          </a:bodyPr>
          <a:lstStyle/>
          <a:p>
            <a:pPr marL="0" lvl="0" indent="0" algn="r" rtl="0">
              <a:lnSpc>
                <a:spcPct val="150000"/>
              </a:lnSpc>
              <a:spcBef>
                <a:spcPts val="0"/>
              </a:spcBef>
              <a:spcAft>
                <a:spcPts val="0"/>
              </a:spcAft>
              <a:buNone/>
            </a:pPr>
            <a:r>
              <a:rPr lang="en" sz="1400" b="1"/>
              <a:t>DATA 603</a:t>
            </a:r>
            <a:endParaRPr sz="1400" b="1"/>
          </a:p>
          <a:p>
            <a:pPr marL="0" marR="0" lvl="0" indent="0" algn="r" rtl="0">
              <a:lnSpc>
                <a:spcPct val="150000"/>
              </a:lnSpc>
              <a:spcBef>
                <a:spcPts val="0"/>
              </a:spcBef>
              <a:spcAft>
                <a:spcPts val="0"/>
              </a:spcAft>
              <a:buNone/>
            </a:pPr>
            <a:r>
              <a:rPr lang="en" sz="1300"/>
              <a:t>Professor</a:t>
            </a:r>
            <a:r>
              <a:rPr lang="en" sz="1300" b="1"/>
              <a:t> </a:t>
            </a:r>
            <a:r>
              <a:rPr lang="en" sz="1300"/>
              <a:t>Akshata Kishore Moharir</a:t>
            </a:r>
            <a:endParaRPr sz="1300"/>
          </a:p>
          <a:p>
            <a:pPr marL="0" lvl="0" indent="0" algn="r" rtl="0">
              <a:lnSpc>
                <a:spcPct val="150000"/>
              </a:lnSpc>
              <a:spcBef>
                <a:spcPts val="0"/>
              </a:spcBef>
              <a:spcAft>
                <a:spcPts val="0"/>
              </a:spcAft>
              <a:buNone/>
            </a:pPr>
            <a:r>
              <a:rPr lang="en" sz="1300"/>
              <a:t>University of Maryland, Baltimore County</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2"/>
          <p:cNvSpPr txBox="1">
            <a:spLocks noGrp="1"/>
          </p:cNvSpPr>
          <p:nvPr>
            <p:ph type="title"/>
          </p:nvPr>
        </p:nvSpPr>
        <p:spPr>
          <a:xfrm>
            <a:off x="1296350" y="226400"/>
            <a:ext cx="7030500" cy="708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 sz="2400"/>
              <a:t>Results:Cancer</a:t>
            </a:r>
            <a:endParaRPr sz="2400"/>
          </a:p>
        </p:txBody>
      </p:sp>
      <p:pic>
        <p:nvPicPr>
          <p:cNvPr id="370" name="Google Shape;370;p22"/>
          <p:cNvPicPr preferRelativeResize="0"/>
          <p:nvPr/>
        </p:nvPicPr>
        <p:blipFill>
          <a:blip r:embed="rId3">
            <a:alphaModFix/>
          </a:blip>
          <a:stretch>
            <a:fillRect/>
          </a:stretch>
        </p:blipFill>
        <p:spPr>
          <a:xfrm>
            <a:off x="166875" y="1089350"/>
            <a:ext cx="2176200" cy="2712051"/>
          </a:xfrm>
          <a:prstGeom prst="rect">
            <a:avLst/>
          </a:prstGeom>
          <a:noFill/>
          <a:ln>
            <a:noFill/>
          </a:ln>
        </p:spPr>
      </p:pic>
      <p:pic>
        <p:nvPicPr>
          <p:cNvPr id="371" name="Google Shape;371;p22"/>
          <p:cNvPicPr preferRelativeResize="0"/>
          <p:nvPr/>
        </p:nvPicPr>
        <p:blipFill>
          <a:blip r:embed="rId4">
            <a:alphaModFix/>
          </a:blip>
          <a:stretch>
            <a:fillRect/>
          </a:stretch>
        </p:blipFill>
        <p:spPr>
          <a:xfrm>
            <a:off x="2343075" y="2256725"/>
            <a:ext cx="2027176" cy="2712051"/>
          </a:xfrm>
          <a:prstGeom prst="rect">
            <a:avLst/>
          </a:prstGeom>
          <a:noFill/>
          <a:ln>
            <a:noFill/>
          </a:ln>
        </p:spPr>
      </p:pic>
      <p:pic>
        <p:nvPicPr>
          <p:cNvPr id="372" name="Google Shape;372;p22"/>
          <p:cNvPicPr preferRelativeResize="0"/>
          <p:nvPr/>
        </p:nvPicPr>
        <p:blipFill>
          <a:blip r:embed="rId5">
            <a:alphaModFix/>
          </a:blip>
          <a:stretch>
            <a:fillRect/>
          </a:stretch>
        </p:blipFill>
        <p:spPr>
          <a:xfrm>
            <a:off x="4422825" y="1089350"/>
            <a:ext cx="2305275" cy="2964799"/>
          </a:xfrm>
          <a:prstGeom prst="rect">
            <a:avLst/>
          </a:prstGeom>
          <a:noFill/>
          <a:ln>
            <a:noFill/>
          </a:ln>
        </p:spPr>
      </p:pic>
      <p:pic>
        <p:nvPicPr>
          <p:cNvPr id="373" name="Google Shape;373;p22"/>
          <p:cNvPicPr preferRelativeResize="0"/>
          <p:nvPr/>
        </p:nvPicPr>
        <p:blipFill>
          <a:blip r:embed="rId6">
            <a:alphaModFix/>
          </a:blip>
          <a:stretch>
            <a:fillRect/>
          </a:stretch>
        </p:blipFill>
        <p:spPr>
          <a:xfrm>
            <a:off x="6780673" y="1524450"/>
            <a:ext cx="2269975" cy="344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3"/>
          <p:cNvSpPr txBox="1">
            <a:spLocks noGrp="1"/>
          </p:cNvSpPr>
          <p:nvPr>
            <p:ph type="title"/>
          </p:nvPr>
        </p:nvSpPr>
        <p:spPr>
          <a:xfrm>
            <a:off x="1303800" y="598575"/>
            <a:ext cx="3494700" cy="999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sz="2420"/>
              <a:t>Impact to health care insurance company	</a:t>
            </a:r>
            <a:endParaRPr sz="2420"/>
          </a:p>
        </p:txBody>
      </p:sp>
      <p:sp>
        <p:nvSpPr>
          <p:cNvPr id="379" name="Google Shape;379;p23"/>
          <p:cNvSpPr txBox="1">
            <a:spLocks noGrp="1"/>
          </p:cNvSpPr>
          <p:nvPr>
            <p:ph type="body" idx="1"/>
          </p:nvPr>
        </p:nvSpPr>
        <p:spPr>
          <a:xfrm>
            <a:off x="1303800" y="1770450"/>
            <a:ext cx="3430500" cy="3189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a:bodyPr>
          <a:lstStyle/>
          <a:p>
            <a:pPr marL="400050" lvl="0" indent="-304958" algn="l" rtl="0">
              <a:lnSpc>
                <a:spcPct val="115000"/>
              </a:lnSpc>
              <a:spcBef>
                <a:spcPts val="0"/>
              </a:spcBef>
              <a:spcAft>
                <a:spcPts val="0"/>
              </a:spcAft>
              <a:buSzPct val="100000"/>
              <a:buChar char="●"/>
            </a:pPr>
            <a:r>
              <a:rPr lang="en"/>
              <a:t>Company can make appropriate business strategies to enhance their revenue by identifying which members are at high risk for chronic diseases.</a:t>
            </a:r>
            <a:endParaRPr/>
          </a:p>
          <a:p>
            <a:pPr marL="400050" lvl="0" indent="-304958" algn="l" rtl="0">
              <a:lnSpc>
                <a:spcPct val="115000"/>
              </a:lnSpc>
              <a:spcBef>
                <a:spcPts val="0"/>
              </a:spcBef>
              <a:spcAft>
                <a:spcPts val="0"/>
              </a:spcAft>
              <a:buSzPct val="99808"/>
              <a:buChar char="●"/>
            </a:pPr>
            <a:r>
              <a:rPr lang="en" sz="1302">
                <a:solidFill>
                  <a:schemeClr val="accent2"/>
                </a:solidFill>
              </a:rPr>
              <a:t>For members with chronic diseases: </a:t>
            </a:r>
            <a:r>
              <a:rPr lang="en"/>
              <a:t>Increase member inpatient deductible or copayment amount by a factor as they would pose a higher risk to the company</a:t>
            </a:r>
            <a:endParaRPr sz="1302"/>
          </a:p>
          <a:p>
            <a:pPr marL="914400" lvl="1" indent="-299085" algn="l" rtl="0">
              <a:lnSpc>
                <a:spcPct val="115000"/>
              </a:lnSpc>
              <a:spcBef>
                <a:spcPts val="0"/>
              </a:spcBef>
              <a:spcAft>
                <a:spcPts val="0"/>
              </a:spcAft>
              <a:buClr>
                <a:srgbClr val="000000"/>
              </a:buClr>
              <a:buSzPct val="92130"/>
              <a:buFont typeface="Roboto"/>
              <a:buChar char="○"/>
            </a:pPr>
            <a:r>
              <a:rPr lang="en" sz="1302"/>
              <a:t>Example: CKD and presence of renal disease indicator</a:t>
            </a:r>
            <a:endParaRPr sz="1302"/>
          </a:p>
          <a:p>
            <a:pPr marL="914400" lvl="1" indent="-305105" algn="l" rtl="0">
              <a:lnSpc>
                <a:spcPct val="115000"/>
              </a:lnSpc>
              <a:spcBef>
                <a:spcPts val="0"/>
              </a:spcBef>
              <a:spcAft>
                <a:spcPts val="0"/>
              </a:spcAft>
              <a:buSzPct val="100000"/>
              <a:buChar char="○"/>
            </a:pPr>
            <a:r>
              <a:rPr lang="en" sz="1302"/>
              <a:t>Doing so lowers the company’s reimbursement amount</a:t>
            </a:r>
            <a:endParaRPr sz="1302"/>
          </a:p>
          <a:p>
            <a:pPr marL="400050" lvl="0" indent="-299085" algn="l" rtl="0">
              <a:lnSpc>
                <a:spcPct val="115000"/>
              </a:lnSpc>
              <a:spcBef>
                <a:spcPts val="0"/>
              </a:spcBef>
              <a:spcAft>
                <a:spcPts val="0"/>
              </a:spcAft>
              <a:buClr>
                <a:srgbClr val="000000"/>
              </a:buClr>
              <a:buSzPct val="92130"/>
              <a:buFont typeface="Roboto"/>
              <a:buChar char="●"/>
            </a:pPr>
            <a:r>
              <a:rPr lang="en" sz="1302"/>
              <a:t>If members with no disease presence are paying higher deductible, lower amount</a:t>
            </a:r>
            <a:endParaRPr/>
          </a:p>
        </p:txBody>
      </p:sp>
      <p:sp>
        <p:nvSpPr>
          <p:cNvPr id="380" name="Google Shape;380;p23"/>
          <p:cNvSpPr txBox="1">
            <a:spLocks noGrp="1"/>
          </p:cNvSpPr>
          <p:nvPr>
            <p:ph type="body" idx="2"/>
          </p:nvPr>
        </p:nvSpPr>
        <p:spPr>
          <a:xfrm>
            <a:off x="5003800" y="1770450"/>
            <a:ext cx="3614700" cy="3189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00050" lvl="0" indent="-307975" algn="l" rtl="0">
              <a:lnSpc>
                <a:spcPct val="95000"/>
              </a:lnSpc>
              <a:spcBef>
                <a:spcPts val="0"/>
              </a:spcBef>
              <a:spcAft>
                <a:spcPts val="0"/>
              </a:spcAft>
              <a:buSzPts val="1250"/>
              <a:buChar char="●"/>
            </a:pPr>
            <a:r>
              <a:rPr lang="en" sz="1250">
                <a:solidFill>
                  <a:schemeClr val="accent2"/>
                </a:solidFill>
              </a:rPr>
              <a:t>Elder members: </a:t>
            </a:r>
            <a:r>
              <a:rPr lang="en" sz="1250"/>
              <a:t>mobile clinics and online pharmacies for a small fee</a:t>
            </a:r>
            <a:endParaRPr sz="1250"/>
          </a:p>
          <a:p>
            <a:pPr marL="400050" lvl="0" indent="-307975" algn="l" rtl="0">
              <a:lnSpc>
                <a:spcPct val="95000"/>
              </a:lnSpc>
              <a:spcBef>
                <a:spcPts val="0"/>
              </a:spcBef>
              <a:spcAft>
                <a:spcPts val="0"/>
              </a:spcAft>
              <a:buSzPts val="1250"/>
              <a:buChar char="●"/>
            </a:pPr>
            <a:r>
              <a:rPr lang="en" sz="1250"/>
              <a:t>Rideshare services to take members to clinical appointments and treatments</a:t>
            </a:r>
            <a:endParaRPr sz="1250"/>
          </a:p>
          <a:p>
            <a:pPr marL="400050" lvl="0" indent="-307975" algn="l" rtl="0">
              <a:lnSpc>
                <a:spcPct val="95000"/>
              </a:lnSpc>
              <a:spcBef>
                <a:spcPts val="0"/>
              </a:spcBef>
              <a:spcAft>
                <a:spcPts val="0"/>
              </a:spcAft>
              <a:buSzPts val="1250"/>
              <a:buChar char="●"/>
            </a:pPr>
            <a:r>
              <a:rPr lang="en" sz="1250"/>
              <a:t>Expand operational services  and offices  in states with a higher population of members</a:t>
            </a:r>
            <a:endParaRPr sz="1250"/>
          </a:p>
          <a:p>
            <a:pPr marL="400050" lvl="0" indent="-307975" algn="l" rtl="0">
              <a:lnSpc>
                <a:spcPct val="95000"/>
              </a:lnSpc>
              <a:spcBef>
                <a:spcPts val="0"/>
              </a:spcBef>
              <a:spcAft>
                <a:spcPts val="0"/>
              </a:spcAft>
              <a:buSzPts val="1250"/>
              <a:buChar char="●"/>
            </a:pPr>
            <a:r>
              <a:rPr lang="en" sz="1250">
                <a:solidFill>
                  <a:schemeClr val="accent2"/>
                </a:solidFill>
              </a:rPr>
              <a:t>Members with CKD: </a:t>
            </a:r>
            <a:r>
              <a:rPr lang="en" sz="1250"/>
              <a:t>partner clinic to offer dialysis treatments or a subscription to a diabetes monitoring device for a fee</a:t>
            </a:r>
            <a:endParaRPr sz="1250"/>
          </a:p>
          <a:p>
            <a:pPr marL="400050" lvl="0" indent="-307975" algn="l" rtl="0">
              <a:lnSpc>
                <a:spcPct val="95000"/>
              </a:lnSpc>
              <a:spcBef>
                <a:spcPts val="0"/>
              </a:spcBef>
              <a:spcAft>
                <a:spcPts val="0"/>
              </a:spcAft>
              <a:buSzPts val="1250"/>
              <a:buChar char="●"/>
            </a:pPr>
            <a:r>
              <a:rPr lang="en" sz="1250">
                <a:solidFill>
                  <a:schemeClr val="accent2"/>
                </a:solidFill>
              </a:rPr>
              <a:t>Members with Cancer: </a:t>
            </a:r>
            <a:r>
              <a:rPr lang="en" sz="1250"/>
              <a:t>Partner with Make-A-Wish Foundation and therapists for members to attend sessions </a:t>
            </a:r>
            <a:endParaRPr sz="1250"/>
          </a:p>
          <a:p>
            <a:pPr marL="400050" lvl="0" indent="-307975" algn="l" rtl="0">
              <a:lnSpc>
                <a:spcPct val="95000"/>
              </a:lnSpc>
              <a:spcBef>
                <a:spcPts val="0"/>
              </a:spcBef>
              <a:spcAft>
                <a:spcPts val="0"/>
              </a:spcAft>
              <a:buSzPts val="1250"/>
              <a:buChar char="●"/>
            </a:pPr>
            <a:r>
              <a:rPr lang="en" sz="1250">
                <a:solidFill>
                  <a:schemeClr val="accent2"/>
                </a:solidFill>
              </a:rPr>
              <a:t>Members with Alzheimer’s: </a:t>
            </a:r>
            <a:r>
              <a:rPr lang="en" sz="1250"/>
              <a:t>adult day care, senior living centers, or stay-at-home senior care</a:t>
            </a:r>
            <a:endParaRPr sz="1250"/>
          </a:p>
        </p:txBody>
      </p:sp>
      <p:sp>
        <p:nvSpPr>
          <p:cNvPr id="381" name="Google Shape;381;p23"/>
          <p:cNvSpPr txBox="1">
            <a:spLocks noGrp="1"/>
          </p:cNvSpPr>
          <p:nvPr>
            <p:ph type="title"/>
          </p:nvPr>
        </p:nvSpPr>
        <p:spPr>
          <a:xfrm>
            <a:off x="5003800" y="598575"/>
            <a:ext cx="3614700" cy="999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sz="2420"/>
              <a:t>Impact to the members</a:t>
            </a:r>
            <a:endParaRPr sz="242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4"/>
          <p:cNvSpPr txBox="1">
            <a:spLocks noGrp="1"/>
          </p:cNvSpPr>
          <p:nvPr>
            <p:ph type="title"/>
          </p:nvPr>
        </p:nvSpPr>
        <p:spPr>
          <a:xfrm>
            <a:off x="1303800" y="330100"/>
            <a:ext cx="7490400" cy="675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 sz="2600"/>
              <a:t>References and GitHub Link</a:t>
            </a:r>
            <a:endParaRPr sz="2600"/>
          </a:p>
        </p:txBody>
      </p:sp>
      <p:sp>
        <p:nvSpPr>
          <p:cNvPr id="387" name="Google Shape;387;p24"/>
          <p:cNvSpPr txBox="1">
            <a:spLocks noGrp="1"/>
          </p:cNvSpPr>
          <p:nvPr>
            <p:ph type="body" idx="1"/>
          </p:nvPr>
        </p:nvSpPr>
        <p:spPr>
          <a:xfrm>
            <a:off x="1303800" y="1138600"/>
            <a:ext cx="7490400" cy="3742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700" dirty="0">
                <a:solidFill>
                  <a:srgbClr val="000000"/>
                </a:solidFill>
                <a:highlight>
                  <a:srgbClr val="FFFFFF"/>
                </a:highlight>
                <a:latin typeface="Roboto"/>
                <a:ea typeface="Roboto"/>
                <a:cs typeface="Roboto"/>
                <a:sym typeface="Roboto"/>
              </a:rPr>
              <a:t>Gupta, R. A. (2019, May 9). Healthcare Provider Fraud Detection Analysis. Kaggle. Retrieved October 15, 2022, from </a:t>
            </a:r>
            <a:r>
              <a:rPr lang="en" sz="700" dirty="0">
                <a:solidFill>
                  <a:schemeClr val="hlink"/>
                </a:solidFill>
                <a:highlight>
                  <a:srgbClr val="FFFFFF"/>
                </a:highlight>
                <a:uFill>
                  <a:noFill/>
                </a:uFill>
                <a:latin typeface="Roboto"/>
                <a:ea typeface="Roboto"/>
                <a:cs typeface="Roboto"/>
                <a:sym typeface="Roboto"/>
                <a:hlinkClick r:id="rId3"/>
              </a:rPr>
              <a:t>https://www.kaggle.com/datasets/rohitrox/healthcare-provider-fraud-detection-analysis</a:t>
            </a:r>
            <a:endParaRPr sz="700" dirty="0">
              <a:solidFill>
                <a:schemeClr val="hlink"/>
              </a:solidFill>
              <a:highlight>
                <a:srgbClr val="FFFFFF"/>
              </a:highlight>
              <a:latin typeface="Roboto"/>
              <a:ea typeface="Roboto"/>
              <a:cs typeface="Roboto"/>
              <a:sym typeface="Roboto"/>
            </a:endParaRPr>
          </a:p>
          <a:p>
            <a:pPr marL="0" lvl="0" indent="0" algn="l" rtl="0">
              <a:lnSpc>
                <a:spcPct val="100000"/>
              </a:lnSpc>
              <a:spcBef>
                <a:spcPts val="1600"/>
              </a:spcBef>
              <a:spcAft>
                <a:spcPts val="0"/>
              </a:spcAft>
              <a:buNone/>
            </a:pPr>
            <a:r>
              <a:rPr lang="en" sz="700" dirty="0">
                <a:solidFill>
                  <a:srgbClr val="000000"/>
                </a:solidFill>
                <a:highlight>
                  <a:srgbClr val="FFFFFF"/>
                </a:highlight>
                <a:latin typeface="Roboto"/>
                <a:ea typeface="Roboto"/>
                <a:cs typeface="Roboto"/>
                <a:sym typeface="Roboto"/>
              </a:rPr>
              <a:t>Mayo Foundation for Medical Education and Research. (2021, September 3). Chronic kidney disease. Mayo Clinic. Retrieved November 14, 2022, from </a:t>
            </a:r>
            <a:r>
              <a:rPr lang="en" sz="700" dirty="0">
                <a:solidFill>
                  <a:schemeClr val="hlink"/>
                </a:solidFill>
                <a:highlight>
                  <a:srgbClr val="FFFFFF"/>
                </a:highlight>
                <a:uFill>
                  <a:noFill/>
                </a:uFill>
                <a:latin typeface="Roboto"/>
                <a:ea typeface="Roboto"/>
                <a:cs typeface="Roboto"/>
                <a:sym typeface="Roboto"/>
                <a:hlinkClick r:id="rId4"/>
              </a:rPr>
              <a:t>https://www.mayoclinic.org/diseases-conditions/chronic-kidney-disease/symptoms-causes/syc-20354521#:~:text=Diabetes%20is%20the%20most%20common,to%20long%2Dterm%20functional%20decline</a:t>
            </a:r>
            <a:r>
              <a:rPr lang="en" sz="700" dirty="0">
                <a:solidFill>
                  <a:srgbClr val="000000"/>
                </a:solidFill>
                <a:highlight>
                  <a:srgbClr val="FFFFFF"/>
                </a:highlight>
                <a:latin typeface="Roboto"/>
                <a:ea typeface="Roboto"/>
                <a:cs typeface="Roboto"/>
                <a:sym typeface="Roboto"/>
              </a:rPr>
              <a:t>.</a:t>
            </a:r>
            <a:endParaRPr sz="700" dirty="0">
              <a:solidFill>
                <a:srgbClr val="000000"/>
              </a:solidFill>
              <a:highlight>
                <a:srgbClr val="FFFFFF"/>
              </a:highlight>
              <a:latin typeface="Roboto"/>
              <a:ea typeface="Roboto"/>
              <a:cs typeface="Roboto"/>
              <a:sym typeface="Roboto"/>
            </a:endParaRPr>
          </a:p>
          <a:p>
            <a:pPr marL="0" lvl="0" indent="0" algn="l" rtl="0">
              <a:lnSpc>
                <a:spcPct val="100000"/>
              </a:lnSpc>
              <a:spcBef>
                <a:spcPts val="1600"/>
              </a:spcBef>
              <a:spcAft>
                <a:spcPts val="0"/>
              </a:spcAft>
              <a:buNone/>
            </a:pPr>
            <a:r>
              <a:rPr lang="en" sz="700" dirty="0">
                <a:solidFill>
                  <a:srgbClr val="000000"/>
                </a:solidFill>
                <a:highlight>
                  <a:srgbClr val="FFFFFF"/>
                </a:highlight>
                <a:latin typeface="Roboto"/>
                <a:ea typeface="Roboto"/>
                <a:cs typeface="Roboto"/>
                <a:sym typeface="Roboto"/>
              </a:rPr>
              <a:t>Chou, V. (2019, February 27). How science and genetics are reshaping the race debate of the 21st Century. Science in the News. Retrieved November 14, 2022, from </a:t>
            </a:r>
            <a:r>
              <a:rPr lang="en" sz="700" dirty="0">
                <a:solidFill>
                  <a:schemeClr val="hlink"/>
                </a:solidFill>
                <a:highlight>
                  <a:srgbClr val="FFFFFF"/>
                </a:highlight>
                <a:uFill>
                  <a:noFill/>
                </a:uFill>
                <a:latin typeface="Roboto"/>
                <a:ea typeface="Roboto"/>
                <a:cs typeface="Roboto"/>
                <a:sym typeface="Roboto"/>
                <a:hlinkClick r:id="rId5"/>
              </a:rPr>
              <a:t>https://sitn.hms.harvard.edu/flash/2017/science-genetics-reshaping-race-debate-21st-century/#:~:text=(A)%20The%20old%20concept%20of,a%20relatively%20uniform%20genetic%20identity</a:t>
            </a:r>
            <a:r>
              <a:rPr lang="en" sz="700" dirty="0">
                <a:solidFill>
                  <a:srgbClr val="000000"/>
                </a:solidFill>
                <a:highlight>
                  <a:srgbClr val="FFFFFF"/>
                </a:highlight>
                <a:latin typeface="Roboto"/>
                <a:ea typeface="Roboto"/>
                <a:cs typeface="Roboto"/>
                <a:sym typeface="Roboto"/>
              </a:rPr>
              <a:t>.</a:t>
            </a:r>
            <a:endParaRPr sz="700" dirty="0">
              <a:solidFill>
                <a:srgbClr val="000000"/>
              </a:solidFill>
              <a:highlight>
                <a:srgbClr val="FFFFFF"/>
              </a:highlight>
              <a:latin typeface="Roboto"/>
              <a:ea typeface="Roboto"/>
              <a:cs typeface="Roboto"/>
              <a:sym typeface="Roboto"/>
            </a:endParaRPr>
          </a:p>
          <a:p>
            <a:pPr marL="0" lvl="0" indent="0" algn="l" rtl="0">
              <a:lnSpc>
                <a:spcPct val="100000"/>
              </a:lnSpc>
              <a:spcBef>
                <a:spcPts val="1600"/>
              </a:spcBef>
              <a:spcAft>
                <a:spcPts val="0"/>
              </a:spcAft>
              <a:buNone/>
            </a:pPr>
            <a:r>
              <a:rPr lang="en" sz="700" dirty="0">
                <a:solidFill>
                  <a:srgbClr val="000000"/>
                </a:solidFill>
                <a:highlight>
                  <a:srgbClr val="FFFFFF"/>
                </a:highlight>
                <a:latin typeface="Roboto"/>
                <a:ea typeface="Roboto"/>
                <a:cs typeface="Roboto"/>
                <a:sym typeface="Roboto"/>
              </a:rPr>
              <a:t>List of states in the United States. </a:t>
            </a:r>
            <a:r>
              <a:rPr lang="en" sz="700" dirty="0" err="1">
                <a:solidFill>
                  <a:srgbClr val="000000"/>
                </a:solidFill>
                <a:highlight>
                  <a:srgbClr val="FFFFFF"/>
                </a:highlight>
                <a:latin typeface="Roboto"/>
                <a:ea typeface="Roboto"/>
                <a:cs typeface="Roboto"/>
                <a:sym typeface="Roboto"/>
              </a:rPr>
              <a:t>Drupal.org</a:t>
            </a:r>
            <a:r>
              <a:rPr lang="en" sz="700" dirty="0">
                <a:solidFill>
                  <a:srgbClr val="000000"/>
                </a:solidFill>
                <a:highlight>
                  <a:srgbClr val="FFFFFF"/>
                </a:highlight>
                <a:latin typeface="Roboto"/>
                <a:ea typeface="Roboto"/>
                <a:cs typeface="Roboto"/>
                <a:sym typeface="Roboto"/>
              </a:rPr>
              <a:t>. (2016, December 9). Retrieved November 14, 2022, from </a:t>
            </a:r>
            <a:r>
              <a:rPr lang="en" sz="700" dirty="0">
                <a:solidFill>
                  <a:schemeClr val="hlink"/>
                </a:solidFill>
                <a:highlight>
                  <a:srgbClr val="FFFFFF"/>
                </a:highlight>
                <a:uFill>
                  <a:noFill/>
                </a:uFill>
                <a:latin typeface="Roboto"/>
                <a:ea typeface="Roboto"/>
                <a:cs typeface="Roboto"/>
                <a:sym typeface="Roboto"/>
                <a:hlinkClick r:id="rId6"/>
              </a:rPr>
              <a:t>https://www.drupal.org/node/332575</a:t>
            </a:r>
            <a:endParaRPr sz="700" dirty="0">
              <a:solidFill>
                <a:schemeClr val="hlink"/>
              </a:solidFill>
              <a:highlight>
                <a:srgbClr val="FFFFFF"/>
              </a:highlight>
              <a:latin typeface="Roboto"/>
              <a:ea typeface="Roboto"/>
              <a:cs typeface="Roboto"/>
              <a:sym typeface="Roboto"/>
            </a:endParaRPr>
          </a:p>
          <a:p>
            <a:pPr marL="0" lvl="0" indent="0" algn="l" rtl="0">
              <a:lnSpc>
                <a:spcPct val="100000"/>
              </a:lnSpc>
              <a:spcBef>
                <a:spcPts val="1600"/>
              </a:spcBef>
              <a:spcAft>
                <a:spcPts val="0"/>
              </a:spcAft>
              <a:buNone/>
            </a:pPr>
            <a:r>
              <a:rPr lang="en" sz="700" dirty="0">
                <a:solidFill>
                  <a:srgbClr val="000000"/>
                </a:solidFill>
                <a:highlight>
                  <a:srgbClr val="FFFFFF"/>
                </a:highlight>
                <a:latin typeface="Roboto"/>
                <a:ea typeface="Roboto"/>
                <a:cs typeface="Roboto"/>
                <a:sym typeface="Roboto"/>
              </a:rPr>
              <a:t>Leena, P. (2022, October 4). Inpatient vs. outpatient: What employers need to know. </a:t>
            </a:r>
            <a:r>
              <a:rPr lang="en" sz="700" dirty="0" err="1">
                <a:solidFill>
                  <a:srgbClr val="000000"/>
                </a:solidFill>
                <a:highlight>
                  <a:srgbClr val="FFFFFF"/>
                </a:highlight>
                <a:latin typeface="Roboto"/>
                <a:ea typeface="Roboto"/>
                <a:cs typeface="Roboto"/>
                <a:sym typeface="Roboto"/>
              </a:rPr>
              <a:t>Mednefits</a:t>
            </a:r>
            <a:r>
              <a:rPr lang="en" sz="700" dirty="0">
                <a:solidFill>
                  <a:srgbClr val="000000"/>
                </a:solidFill>
                <a:highlight>
                  <a:srgbClr val="FFFFFF"/>
                </a:highlight>
                <a:latin typeface="Roboto"/>
                <a:ea typeface="Roboto"/>
                <a:cs typeface="Roboto"/>
                <a:sym typeface="Roboto"/>
              </a:rPr>
              <a:t>. Retrieved November 24, 2022, from </a:t>
            </a:r>
            <a:r>
              <a:rPr lang="en" sz="700" dirty="0">
                <a:solidFill>
                  <a:schemeClr val="hlink"/>
                </a:solidFill>
                <a:highlight>
                  <a:srgbClr val="FFFFFF"/>
                </a:highlight>
                <a:uFill>
                  <a:noFill/>
                </a:uFill>
                <a:latin typeface="Roboto"/>
                <a:ea typeface="Roboto"/>
                <a:cs typeface="Roboto"/>
                <a:sym typeface="Roboto"/>
                <a:hlinkClick r:id="rId7"/>
              </a:rPr>
              <a:t>https://www.mednefits.com/blog/inpatient-vs-outpatient-what-employers-need-to-know/</a:t>
            </a:r>
            <a:endParaRPr sz="700" dirty="0">
              <a:solidFill>
                <a:schemeClr val="hlink"/>
              </a:solidFill>
              <a:highlight>
                <a:srgbClr val="FFFFFF"/>
              </a:highlight>
              <a:latin typeface="Roboto"/>
              <a:ea typeface="Roboto"/>
              <a:cs typeface="Roboto"/>
              <a:sym typeface="Roboto"/>
            </a:endParaRPr>
          </a:p>
          <a:p>
            <a:pPr marL="0" lvl="0" indent="0" algn="l" rtl="0">
              <a:lnSpc>
                <a:spcPct val="100000"/>
              </a:lnSpc>
              <a:spcBef>
                <a:spcPts val="1600"/>
              </a:spcBef>
              <a:spcAft>
                <a:spcPts val="0"/>
              </a:spcAft>
              <a:buNone/>
            </a:pPr>
            <a:r>
              <a:rPr lang="en" sz="700" dirty="0">
                <a:solidFill>
                  <a:srgbClr val="000000"/>
                </a:solidFill>
                <a:highlight>
                  <a:srgbClr val="FFFFFF"/>
                </a:highlight>
                <a:latin typeface="Roboto"/>
                <a:ea typeface="Roboto"/>
                <a:cs typeface="Roboto"/>
                <a:sym typeface="Roboto"/>
              </a:rPr>
              <a:t>Centers for Disease Control and Prevention. (2022, September 6). FASTSTATS - leading causes of death. Centers for Disease Control and Prevention. Retrieved November 24, 2022, from </a:t>
            </a:r>
            <a:r>
              <a:rPr lang="en" sz="700" dirty="0">
                <a:solidFill>
                  <a:schemeClr val="hlink"/>
                </a:solidFill>
                <a:highlight>
                  <a:srgbClr val="FFFFFF"/>
                </a:highlight>
                <a:uFill>
                  <a:noFill/>
                </a:uFill>
                <a:latin typeface="Roboto"/>
                <a:ea typeface="Roboto"/>
                <a:cs typeface="Roboto"/>
                <a:sym typeface="Roboto"/>
                <a:hlinkClick r:id="rId8"/>
              </a:rPr>
              <a:t>https://www.cdc.gov/nchs/fastats/leading-causes-of-death.htm</a:t>
            </a:r>
            <a:endParaRPr sz="700" dirty="0">
              <a:solidFill>
                <a:schemeClr val="hlink"/>
              </a:solidFill>
              <a:highlight>
                <a:srgbClr val="FFFFFF"/>
              </a:highlight>
              <a:latin typeface="Roboto"/>
              <a:ea typeface="Roboto"/>
              <a:cs typeface="Roboto"/>
              <a:sym typeface="Roboto"/>
            </a:endParaRPr>
          </a:p>
          <a:p>
            <a:pPr marL="0" lvl="0" indent="0" algn="l" rtl="0">
              <a:lnSpc>
                <a:spcPct val="100000"/>
              </a:lnSpc>
              <a:spcBef>
                <a:spcPts val="1600"/>
              </a:spcBef>
              <a:spcAft>
                <a:spcPts val="0"/>
              </a:spcAft>
              <a:buNone/>
            </a:pPr>
            <a:r>
              <a:rPr lang="en" sz="700" dirty="0">
                <a:solidFill>
                  <a:srgbClr val="000000"/>
                </a:solidFill>
                <a:highlight>
                  <a:srgbClr val="FFFFFF"/>
                </a:highlight>
                <a:latin typeface="Roboto"/>
                <a:ea typeface="Roboto"/>
                <a:cs typeface="Roboto"/>
                <a:sym typeface="Roboto"/>
              </a:rPr>
              <a:t>What is cancer?: Cancer basics. American Cancer Society. (n.d.). Retrieved November 24, 2022, from </a:t>
            </a:r>
            <a:r>
              <a:rPr lang="en" sz="700" dirty="0">
                <a:solidFill>
                  <a:schemeClr val="hlink"/>
                </a:solidFill>
                <a:highlight>
                  <a:srgbClr val="FFFFFF"/>
                </a:highlight>
                <a:uFill>
                  <a:noFill/>
                </a:uFill>
                <a:latin typeface="Roboto"/>
                <a:ea typeface="Roboto"/>
                <a:cs typeface="Roboto"/>
                <a:sym typeface="Roboto"/>
                <a:hlinkClick r:id="rId9"/>
              </a:rPr>
              <a:t>https://www.cancer.org/treatment/understanding-your-diagnosis.html</a:t>
            </a:r>
            <a:r>
              <a:rPr lang="en" sz="700" dirty="0">
                <a:solidFill>
                  <a:srgbClr val="000000"/>
                </a:solidFill>
                <a:highlight>
                  <a:srgbClr val="FFFFFF"/>
                </a:highlight>
                <a:latin typeface="Roboto"/>
                <a:ea typeface="Roboto"/>
                <a:cs typeface="Roboto"/>
                <a:sym typeface="Roboto"/>
              </a:rPr>
              <a:t>.</a:t>
            </a:r>
            <a:endParaRPr sz="700" dirty="0">
              <a:solidFill>
                <a:srgbClr val="000000"/>
              </a:solidFill>
              <a:highlight>
                <a:srgbClr val="FFFFFF"/>
              </a:highlight>
              <a:latin typeface="Roboto"/>
              <a:ea typeface="Roboto"/>
              <a:cs typeface="Roboto"/>
              <a:sym typeface="Roboto"/>
            </a:endParaRPr>
          </a:p>
          <a:p>
            <a:pPr marL="0" lvl="0" indent="0" algn="l" rtl="0">
              <a:lnSpc>
                <a:spcPct val="100000"/>
              </a:lnSpc>
              <a:spcBef>
                <a:spcPts val="1600"/>
              </a:spcBef>
              <a:spcAft>
                <a:spcPts val="0"/>
              </a:spcAft>
              <a:buNone/>
            </a:pPr>
            <a:r>
              <a:rPr lang="en" sz="700" dirty="0">
                <a:solidFill>
                  <a:srgbClr val="000000"/>
                </a:solidFill>
                <a:highlight>
                  <a:srgbClr val="FFFFFF"/>
                </a:highlight>
                <a:latin typeface="Roboto"/>
                <a:ea typeface="Roboto"/>
                <a:cs typeface="Roboto"/>
                <a:sym typeface="Roboto"/>
              </a:rPr>
              <a:t>What is Alzheimer's Disease? Alzheimer's Disease and Dementia. (n.d.). Retrieved November 24, 2022, from </a:t>
            </a:r>
            <a:r>
              <a:rPr lang="en" sz="700" dirty="0">
                <a:solidFill>
                  <a:schemeClr val="hlink"/>
                </a:solidFill>
                <a:highlight>
                  <a:srgbClr val="FFFFFF"/>
                </a:highlight>
                <a:uFill>
                  <a:noFill/>
                </a:uFill>
                <a:latin typeface="Roboto"/>
                <a:ea typeface="Roboto"/>
                <a:cs typeface="Roboto"/>
                <a:sym typeface="Roboto"/>
                <a:hlinkClick r:id="rId10"/>
              </a:rPr>
              <a:t>https://www.alz.org/alzheimers-dementia/what-is-</a:t>
            </a:r>
            <a:r>
              <a:rPr lang="en" sz="700" dirty="0" err="1">
                <a:solidFill>
                  <a:schemeClr val="hlink"/>
                </a:solidFill>
                <a:highlight>
                  <a:srgbClr val="FFFFFF"/>
                </a:highlight>
                <a:uFill>
                  <a:noFill/>
                </a:uFill>
                <a:latin typeface="Roboto"/>
                <a:ea typeface="Roboto"/>
                <a:cs typeface="Roboto"/>
                <a:sym typeface="Roboto"/>
                <a:hlinkClick r:id="rId10"/>
              </a:rPr>
              <a:t>alzheimer</a:t>
            </a:r>
            <a:r>
              <a:rPr lang="en" sz="700" dirty="0" err="1">
                <a:solidFill>
                  <a:schemeClr val="hlink"/>
                </a:solidFill>
                <a:highlight>
                  <a:srgbClr val="FFFFFF"/>
                </a:highlight>
                <a:uFill>
                  <a:noFill/>
                </a:uFill>
                <a:latin typeface="Roboto"/>
                <a:ea typeface="Roboto"/>
                <a:cs typeface="Roboto"/>
                <a:sym typeface="Roboto"/>
                <a:hlinkClick r:id="rId10"/>
              </a:rPr>
              <a:t>s</a:t>
            </a:r>
            <a:endParaRPr sz="700"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11400"/>
            <a:ext cx="3836400" cy="570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700"/>
              <a:t>Problem Statement</a:t>
            </a:r>
            <a:endParaRPr sz="2700"/>
          </a:p>
        </p:txBody>
      </p:sp>
      <p:sp>
        <p:nvSpPr>
          <p:cNvPr id="285" name="Google Shape;285;p14"/>
          <p:cNvSpPr txBox="1">
            <a:spLocks noGrp="1"/>
          </p:cNvSpPr>
          <p:nvPr>
            <p:ph type="body" idx="1"/>
          </p:nvPr>
        </p:nvSpPr>
        <p:spPr>
          <a:xfrm>
            <a:off x="5306400" y="1174500"/>
            <a:ext cx="3591300" cy="3885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18"/>
              <a:buNone/>
            </a:pPr>
            <a:r>
              <a:rPr lang="en" sz="1219" b="1">
                <a:solidFill>
                  <a:schemeClr val="accent2"/>
                </a:solidFill>
                <a:latin typeface="Roboto"/>
                <a:ea typeface="Roboto"/>
                <a:cs typeface="Roboto"/>
                <a:sym typeface="Roboto"/>
              </a:rPr>
              <a:t>WHAT:</a:t>
            </a:r>
            <a:r>
              <a:rPr lang="en" sz="1219">
                <a:latin typeface="Roboto"/>
                <a:ea typeface="Roboto"/>
                <a:cs typeface="Roboto"/>
                <a:sym typeface="Roboto"/>
              </a:rPr>
              <a:t> Our project is focused on creating a data pipeline for healthcare companies that receive large amounts of data on a daily basis. This data will need to be readily available for senior management to read and take action upon.</a:t>
            </a:r>
            <a:endParaRPr sz="1219">
              <a:latin typeface="Roboto"/>
              <a:ea typeface="Roboto"/>
              <a:cs typeface="Roboto"/>
              <a:sym typeface="Roboto"/>
            </a:endParaRPr>
          </a:p>
          <a:p>
            <a:pPr marL="0" lvl="0" indent="0" algn="l" rtl="0">
              <a:lnSpc>
                <a:spcPct val="100000"/>
              </a:lnSpc>
              <a:spcBef>
                <a:spcPts val="1200"/>
              </a:spcBef>
              <a:spcAft>
                <a:spcPts val="1200"/>
              </a:spcAft>
              <a:buSzPts val="1018"/>
              <a:buNone/>
            </a:pPr>
            <a:r>
              <a:rPr lang="en" sz="1219" b="1">
                <a:solidFill>
                  <a:schemeClr val="accent2"/>
                </a:solidFill>
                <a:latin typeface="Roboto"/>
                <a:ea typeface="Roboto"/>
                <a:cs typeface="Roboto"/>
                <a:sym typeface="Roboto"/>
              </a:rPr>
              <a:t>WHY:</a:t>
            </a:r>
            <a:r>
              <a:rPr lang="en" sz="1219" b="1">
                <a:latin typeface="Roboto"/>
                <a:ea typeface="Roboto"/>
                <a:cs typeface="Roboto"/>
                <a:sym typeface="Roboto"/>
              </a:rPr>
              <a:t> </a:t>
            </a:r>
            <a:r>
              <a:rPr lang="en" sz="1219">
                <a:latin typeface="Roboto"/>
                <a:ea typeface="Roboto"/>
                <a:cs typeface="Roboto"/>
                <a:sym typeface="Roboto"/>
              </a:rPr>
              <a:t>Due to the large amounts of data available to health insurance companies, they need to extract and transform data in order to make business decisions for their bottom line. Health insurance companies look at a myriad of factors such as a person’s age, smoking habits, alcohol intake, and overall general health before offering insurance to the applicant. By creating a data pipeline, company can easily analyze the data and decide whether to offer which groups of people insurance and at what premium. Other factors include reimbursement amount and inpatient deductible that increase the healthcare insurance company’s bottom line.</a:t>
            </a:r>
            <a:endParaRPr sz="1319">
              <a:latin typeface="Roboto"/>
              <a:ea typeface="Roboto"/>
              <a:cs typeface="Roboto"/>
              <a:sym typeface="Roboto"/>
            </a:endParaRPr>
          </a:p>
        </p:txBody>
      </p:sp>
      <p:sp>
        <p:nvSpPr>
          <p:cNvPr id="286" name="Google Shape;286;p14"/>
          <p:cNvSpPr txBox="1">
            <a:spLocks noGrp="1"/>
          </p:cNvSpPr>
          <p:nvPr>
            <p:ph type="body" idx="1"/>
          </p:nvPr>
        </p:nvSpPr>
        <p:spPr>
          <a:xfrm>
            <a:off x="1303800" y="1174500"/>
            <a:ext cx="3836400" cy="1094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2">
                <a:latin typeface="Roboto"/>
                <a:ea typeface="Roboto"/>
                <a:cs typeface="Roboto"/>
                <a:sym typeface="Roboto"/>
              </a:rPr>
              <a:t>Create a data pipeline geared towards healthcare insurance companies to help optimize their business strategies to increase revenue and improve member experience through data analysis and visualization. </a:t>
            </a:r>
            <a:endParaRPr sz="950">
              <a:latin typeface="Roboto"/>
              <a:ea typeface="Roboto"/>
              <a:cs typeface="Roboto"/>
              <a:sym typeface="Roboto"/>
            </a:endParaRPr>
          </a:p>
          <a:p>
            <a:pPr marL="0" lvl="0" indent="0" algn="l" rtl="0">
              <a:lnSpc>
                <a:spcPct val="100000"/>
              </a:lnSpc>
              <a:spcBef>
                <a:spcPts val="0"/>
              </a:spcBef>
              <a:spcAft>
                <a:spcPts val="1200"/>
              </a:spcAft>
              <a:buSzPts val="1018"/>
              <a:buNone/>
            </a:pPr>
            <a:endParaRPr sz="1202"/>
          </a:p>
        </p:txBody>
      </p:sp>
      <p:sp>
        <p:nvSpPr>
          <p:cNvPr id="287" name="Google Shape;287;p14"/>
          <p:cNvSpPr txBox="1">
            <a:spLocks noGrp="1"/>
          </p:cNvSpPr>
          <p:nvPr>
            <p:ph type="title"/>
          </p:nvPr>
        </p:nvSpPr>
        <p:spPr>
          <a:xfrm>
            <a:off x="5306425" y="511400"/>
            <a:ext cx="3591300" cy="570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700"/>
              <a:t>Objective</a:t>
            </a:r>
            <a:endParaRPr sz="2700"/>
          </a:p>
        </p:txBody>
      </p:sp>
      <p:sp>
        <p:nvSpPr>
          <p:cNvPr id="288" name="Google Shape;288;p14"/>
          <p:cNvSpPr txBox="1"/>
          <p:nvPr/>
        </p:nvSpPr>
        <p:spPr>
          <a:xfrm>
            <a:off x="1303800" y="2361400"/>
            <a:ext cx="3836400" cy="2693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b="1">
                <a:solidFill>
                  <a:schemeClr val="dk2"/>
                </a:solidFill>
                <a:latin typeface="Roboto"/>
                <a:ea typeface="Roboto"/>
                <a:cs typeface="Roboto"/>
                <a:sym typeface="Roboto"/>
              </a:rPr>
              <a:t>Why is a data pipeline needed?</a:t>
            </a:r>
            <a:endParaRPr sz="1200" b="1">
              <a:solidFill>
                <a:schemeClr val="dk2"/>
              </a:solidFill>
              <a:latin typeface="Roboto"/>
              <a:ea typeface="Roboto"/>
              <a:cs typeface="Roboto"/>
              <a:sym typeface="Roboto"/>
            </a:endParaRPr>
          </a:p>
          <a:p>
            <a:pPr marL="342900" lvl="0" indent="-292100" algn="l" rtl="0">
              <a:lnSpc>
                <a:spcPct val="150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Health care in U.S. is a contentious issue due to it’s high costs and accessibility to all.</a:t>
            </a:r>
            <a:endParaRPr sz="1000">
              <a:solidFill>
                <a:schemeClr val="dk2"/>
              </a:solidFill>
              <a:latin typeface="Roboto"/>
              <a:ea typeface="Roboto"/>
              <a:cs typeface="Roboto"/>
              <a:sym typeface="Roboto"/>
            </a:endParaRPr>
          </a:p>
          <a:p>
            <a:pPr marL="342900" lvl="0" indent="-292100" algn="l" rtl="0">
              <a:lnSpc>
                <a:spcPct val="150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Health insurance companies want to enhance their members’ experience through programs that would help their members get better benefits.</a:t>
            </a:r>
            <a:endParaRPr sz="1000">
              <a:solidFill>
                <a:schemeClr val="dk2"/>
              </a:solidFill>
              <a:latin typeface="Roboto"/>
              <a:ea typeface="Roboto"/>
              <a:cs typeface="Roboto"/>
              <a:sym typeface="Roboto"/>
            </a:endParaRPr>
          </a:p>
          <a:p>
            <a:pPr marL="342900" lvl="0" indent="-292100" algn="l" rtl="0">
              <a:lnSpc>
                <a:spcPct val="150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But, health insurance companies don’t have a direct line to data that has been centralized, verified for accuracy, and uniformed across all channels and sources.</a:t>
            </a:r>
            <a:endParaRPr sz="1000">
              <a:solidFill>
                <a:schemeClr val="dk2"/>
              </a:solidFill>
              <a:latin typeface="Roboto"/>
              <a:ea typeface="Roboto"/>
              <a:cs typeface="Roboto"/>
              <a:sym typeface="Roboto"/>
            </a:endParaRPr>
          </a:p>
          <a:p>
            <a:pPr marL="342900" lvl="0" indent="-292100" algn="l" rtl="0">
              <a:lnSpc>
                <a:spcPct val="150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Data pipelines are efficient and can be automated to reduce cost and labor.</a:t>
            </a:r>
            <a:endParaRPr sz="1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txBox="1">
            <a:spLocks noGrp="1"/>
          </p:cNvSpPr>
          <p:nvPr>
            <p:ph type="title"/>
          </p:nvPr>
        </p:nvSpPr>
        <p:spPr>
          <a:xfrm>
            <a:off x="1303800" y="598575"/>
            <a:ext cx="7030500" cy="708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
              <a:t>Solution</a:t>
            </a:r>
            <a:endParaRPr/>
          </a:p>
        </p:txBody>
      </p:sp>
      <p:sp>
        <p:nvSpPr>
          <p:cNvPr id="294" name="Google Shape;294;p15"/>
          <p:cNvSpPr txBox="1">
            <a:spLocks noGrp="1"/>
          </p:cNvSpPr>
          <p:nvPr>
            <p:ph type="body" idx="1"/>
          </p:nvPr>
        </p:nvSpPr>
        <p:spPr>
          <a:xfrm>
            <a:off x="1303800" y="1497375"/>
            <a:ext cx="7030500" cy="322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200" b="1">
                <a:solidFill>
                  <a:schemeClr val="accent2"/>
                </a:solidFill>
                <a:latin typeface="Roboto"/>
                <a:ea typeface="Roboto"/>
                <a:cs typeface="Roboto"/>
                <a:sym typeface="Roboto"/>
              </a:rPr>
              <a:t>HOW:</a:t>
            </a:r>
            <a:r>
              <a:rPr lang="en" sz="1200" b="1">
                <a:latin typeface="Roboto"/>
                <a:ea typeface="Roboto"/>
                <a:cs typeface="Roboto"/>
                <a:sym typeface="Roboto"/>
              </a:rPr>
              <a:t> </a:t>
            </a:r>
            <a:r>
              <a:rPr lang="en" sz="1200">
                <a:latin typeface="Roboto"/>
                <a:ea typeface="Roboto"/>
                <a:cs typeface="Roboto"/>
                <a:sym typeface="Roboto"/>
              </a:rPr>
              <a:t>There are multiple ways data is generated in a health care system. Understanding how data is moved in the healthcare system and create a robust system for data and information flow is important. As healthcare data comes in huge volumes, data does not always make sense when it is unaggregated and not processed. Instead, the value of the data is produced when one is able to efficiently translate data into actionable steps and digestible information by folks without technical background.</a:t>
            </a:r>
            <a:endParaRPr sz="1200">
              <a:latin typeface="Roboto"/>
              <a:ea typeface="Roboto"/>
              <a:cs typeface="Roboto"/>
              <a:sym typeface="Roboto"/>
            </a:endParaRPr>
          </a:p>
          <a:p>
            <a:pPr marL="0" lvl="0" indent="0" algn="l" rtl="0">
              <a:lnSpc>
                <a:spcPct val="95000"/>
              </a:lnSpc>
              <a:spcBef>
                <a:spcPts val="1200"/>
              </a:spcBef>
              <a:spcAft>
                <a:spcPts val="0"/>
              </a:spcAft>
              <a:buNone/>
            </a:pPr>
            <a:r>
              <a:rPr lang="en" sz="1200">
                <a:latin typeface="Roboto"/>
                <a:ea typeface="Roboto"/>
                <a:cs typeface="Roboto"/>
                <a:sym typeface="Roboto"/>
              </a:rPr>
              <a:t>We propose a solution where end to end data flow architecture is designed for efficient flow of data between different stakeholders. </a:t>
            </a:r>
            <a:endParaRPr sz="1200">
              <a:latin typeface="Roboto"/>
              <a:ea typeface="Roboto"/>
              <a:cs typeface="Roboto"/>
              <a:sym typeface="Roboto"/>
            </a:endParaRPr>
          </a:p>
          <a:p>
            <a:pPr marL="0" lvl="0" indent="0" algn="l" rtl="0">
              <a:lnSpc>
                <a:spcPct val="95000"/>
              </a:lnSpc>
              <a:spcBef>
                <a:spcPts val="1200"/>
              </a:spcBef>
              <a:spcAft>
                <a:spcPts val="0"/>
              </a:spcAft>
              <a:buNone/>
            </a:pPr>
            <a:r>
              <a:rPr lang="en" sz="1200">
                <a:latin typeface="Roboto"/>
                <a:ea typeface="Roboto"/>
                <a:cs typeface="Roboto"/>
                <a:sym typeface="Roboto"/>
              </a:rPr>
              <a:t>First, we will source data obtained from the insurance company itself, extract the data, perform data cleanup, and loaded into a database. From there, we will create buckets of categories such as member age, gender, and sample of diseases. This will help us quantify categorical variables.</a:t>
            </a:r>
            <a:endParaRPr sz="1200">
              <a:latin typeface="Roboto"/>
              <a:ea typeface="Roboto"/>
              <a:cs typeface="Roboto"/>
              <a:sym typeface="Roboto"/>
            </a:endParaRPr>
          </a:p>
          <a:p>
            <a:pPr marL="0" lvl="0" indent="0" algn="l" rtl="0">
              <a:lnSpc>
                <a:spcPct val="95000"/>
              </a:lnSpc>
              <a:spcBef>
                <a:spcPts val="1200"/>
              </a:spcBef>
              <a:spcAft>
                <a:spcPts val="0"/>
              </a:spcAft>
              <a:buNone/>
            </a:pPr>
            <a:r>
              <a:rPr lang="en" sz="1200">
                <a:latin typeface="Roboto"/>
                <a:ea typeface="Roboto"/>
                <a:cs typeface="Roboto"/>
                <a:sym typeface="Roboto"/>
              </a:rPr>
              <a:t>Lastly, we will create visualizations per business requirements that will help translate large swaths of data into informative graphs that senior management can utilize to make actionable recommendations.</a:t>
            </a:r>
            <a:endParaRPr sz="1200">
              <a:solidFill>
                <a:srgbClr val="292929"/>
              </a:solidFill>
              <a:highlight>
                <a:schemeClr val="lt1"/>
              </a:highlight>
              <a:latin typeface="Roboto"/>
              <a:ea typeface="Roboto"/>
              <a:cs typeface="Roboto"/>
              <a:sym typeface="Roboto"/>
            </a:endParaRPr>
          </a:p>
          <a:p>
            <a:pPr marL="0" lvl="0" indent="0" algn="l" rtl="0">
              <a:lnSpc>
                <a:spcPct val="95000"/>
              </a:lnSpc>
              <a:spcBef>
                <a:spcPts val="1200"/>
              </a:spcBef>
              <a:spcAft>
                <a:spcPts val="0"/>
              </a:spcAft>
              <a:buNone/>
            </a:pPr>
            <a:endParaRPr sz="1200">
              <a:latin typeface="Roboto"/>
              <a:ea typeface="Roboto"/>
              <a:cs typeface="Roboto"/>
              <a:sym typeface="Roboto"/>
            </a:endParaRPr>
          </a:p>
          <a:p>
            <a:pPr marL="0" lvl="0" indent="0" algn="l" rtl="0">
              <a:spcBef>
                <a:spcPts val="1200"/>
              </a:spcBef>
              <a:spcAft>
                <a:spcPts val="1200"/>
              </a:spcAft>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1303800" y="598575"/>
            <a:ext cx="7030500" cy="795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
              <a:t>Dataset</a:t>
            </a:r>
            <a:endParaRPr/>
          </a:p>
        </p:txBody>
      </p:sp>
      <p:sp>
        <p:nvSpPr>
          <p:cNvPr id="300" name="Google Shape;300;p16"/>
          <p:cNvSpPr txBox="1">
            <a:spLocks noGrp="1"/>
          </p:cNvSpPr>
          <p:nvPr>
            <p:ph type="body" idx="1"/>
          </p:nvPr>
        </p:nvSpPr>
        <p:spPr>
          <a:xfrm>
            <a:off x="1303800" y="1505050"/>
            <a:ext cx="7030500" cy="2151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11150" algn="l" rtl="0">
              <a:lnSpc>
                <a:spcPct val="95000"/>
              </a:lnSpc>
              <a:spcBef>
                <a:spcPts val="0"/>
              </a:spcBef>
              <a:spcAft>
                <a:spcPts val="0"/>
              </a:spcAft>
              <a:buSzPts val="1300"/>
              <a:buFont typeface="Roboto"/>
              <a:buChar char="●"/>
            </a:pPr>
            <a:r>
              <a:rPr lang="en">
                <a:latin typeface="Roboto"/>
                <a:ea typeface="Roboto"/>
                <a:cs typeface="Roboto"/>
                <a:sym typeface="Roboto"/>
              </a:rPr>
              <a:t>Using 3 datasets: ‘train_beneficiary’, ‘train_inpatient’, and ‘train_outpatient’</a:t>
            </a:r>
            <a:endParaRPr>
              <a:latin typeface="Roboto"/>
              <a:ea typeface="Roboto"/>
              <a:cs typeface="Roboto"/>
              <a:sym typeface="Roboto"/>
            </a:endParaRPr>
          </a:p>
          <a:p>
            <a:pPr marL="457200" lvl="0" indent="-311150" algn="l" rtl="0">
              <a:lnSpc>
                <a:spcPct val="95000"/>
              </a:lnSpc>
              <a:spcBef>
                <a:spcPts val="0"/>
              </a:spcBef>
              <a:spcAft>
                <a:spcPts val="0"/>
              </a:spcAft>
              <a:buSzPts val="1300"/>
              <a:buFont typeface="Roboto"/>
              <a:buChar char="●"/>
            </a:pPr>
            <a:r>
              <a:rPr lang="en">
                <a:latin typeface="Roboto"/>
                <a:ea typeface="Roboto"/>
                <a:cs typeface="Roboto"/>
                <a:sym typeface="Roboto"/>
              </a:rPr>
              <a:t>Joined 3 datasets using ‘BeneID’ column as the primary key</a:t>
            </a:r>
            <a:endParaRPr>
              <a:latin typeface="Roboto"/>
              <a:ea typeface="Roboto"/>
              <a:cs typeface="Roboto"/>
              <a:sym typeface="Roboto"/>
            </a:endParaRPr>
          </a:p>
          <a:p>
            <a:pPr marL="914400" lvl="1" indent="-298450" algn="l" rtl="0">
              <a:lnSpc>
                <a:spcPct val="95000"/>
              </a:lnSpc>
              <a:spcBef>
                <a:spcPts val="0"/>
              </a:spcBef>
              <a:spcAft>
                <a:spcPts val="0"/>
              </a:spcAft>
              <a:buSzPts val="1100"/>
              <a:buFont typeface="Roboto"/>
              <a:buChar char="○"/>
            </a:pPr>
            <a:r>
              <a:rPr lang="en">
                <a:latin typeface="Roboto"/>
                <a:ea typeface="Roboto"/>
                <a:cs typeface="Roboto"/>
                <a:sym typeface="Roboto"/>
              </a:rPr>
              <a:t>It contains and represents unique identification characters for beneficiaries who are members of this healthcare insurance company.</a:t>
            </a:r>
            <a:endParaRPr>
              <a:latin typeface="Roboto"/>
              <a:ea typeface="Roboto"/>
              <a:cs typeface="Roboto"/>
              <a:sym typeface="Roboto"/>
            </a:endParaRPr>
          </a:p>
          <a:p>
            <a:pPr marL="457200" lvl="0" indent="-311150" algn="l" rtl="0">
              <a:spcBef>
                <a:spcPts val="0"/>
              </a:spcBef>
              <a:spcAft>
                <a:spcPts val="0"/>
              </a:spcAft>
              <a:buSzPts val="1300"/>
              <a:buFont typeface="Roboto"/>
              <a:buChar char="●"/>
            </a:pPr>
            <a:r>
              <a:rPr lang="en">
                <a:latin typeface="Roboto"/>
                <a:ea typeface="Roboto"/>
                <a:cs typeface="Roboto"/>
                <a:sym typeface="Roboto"/>
              </a:rPr>
              <a:t>173,582 rows and 26 columns as parameters</a:t>
            </a:r>
            <a:endParaRPr>
              <a:latin typeface="Roboto"/>
              <a:ea typeface="Roboto"/>
              <a:cs typeface="Roboto"/>
              <a:sym typeface="Roboto"/>
            </a:endParaRPr>
          </a:p>
          <a:p>
            <a:pPr marL="914400" lvl="1" indent="-298450" algn="l" rtl="0">
              <a:spcBef>
                <a:spcPts val="0"/>
              </a:spcBef>
              <a:spcAft>
                <a:spcPts val="0"/>
              </a:spcAft>
              <a:buSzPts val="1100"/>
              <a:buFont typeface="Roboto"/>
              <a:buChar char="○"/>
            </a:pPr>
            <a:r>
              <a:rPr lang="en">
                <a:latin typeface="Roboto"/>
                <a:ea typeface="Roboto"/>
                <a:cs typeface="Roboto"/>
                <a:sym typeface="Roboto"/>
              </a:rPr>
              <a:t>A few of them: BeneID, DOB, DOD, Gender, Race, State, Renal Disease Indicator, 11 diseases, inpatient and outpatient annual reimbursement amounts, inpatient and outpatient deductible amounts, and inpatient and outpatient insurance claim amount reimbursed. </a:t>
            </a:r>
            <a:endParaRPr>
              <a:latin typeface="Roboto"/>
              <a:ea typeface="Roboto"/>
              <a:cs typeface="Roboto"/>
              <a:sym typeface="Roboto"/>
            </a:endParaRPr>
          </a:p>
          <a:p>
            <a:pPr marL="914400" lvl="1" indent="-298450" algn="l" rtl="0">
              <a:spcBef>
                <a:spcPts val="0"/>
              </a:spcBef>
              <a:spcAft>
                <a:spcPts val="0"/>
              </a:spcAft>
              <a:buSzPts val="1100"/>
              <a:buFont typeface="Roboto"/>
              <a:buChar char="○"/>
            </a:pPr>
            <a:r>
              <a:rPr lang="en">
                <a:latin typeface="Roboto"/>
                <a:ea typeface="Roboto"/>
                <a:cs typeface="Roboto"/>
                <a:sym typeface="Roboto"/>
              </a:rPr>
              <a:t>Rows represent each time a member made a claim and is linked to the member’s ‘BeneID’</a:t>
            </a:r>
            <a:endParaRPr>
              <a:latin typeface="Roboto"/>
              <a:ea typeface="Roboto"/>
              <a:cs typeface="Roboto"/>
              <a:sym typeface="Roboto"/>
            </a:endParaRPr>
          </a:p>
          <a:p>
            <a:pPr marL="457200" lvl="0" indent="-311150" algn="l" rtl="0">
              <a:spcBef>
                <a:spcPts val="0"/>
              </a:spcBef>
              <a:spcAft>
                <a:spcPts val="0"/>
              </a:spcAft>
              <a:buSzPts val="1300"/>
              <a:buFont typeface="Roboto"/>
              <a:buChar char="●"/>
            </a:pPr>
            <a:r>
              <a:rPr lang="en">
                <a:latin typeface="Roboto"/>
                <a:ea typeface="Roboto"/>
                <a:cs typeface="Roboto"/>
                <a:sym typeface="Roboto"/>
              </a:rPr>
              <a:t>Created ‘Member Age’ column using DOB and DOD columns </a:t>
            </a:r>
            <a:endParaRPr>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sp>
        <p:nvSpPr>
          <p:cNvPr id="301" name="Google Shape;301;p16"/>
          <p:cNvSpPr txBox="1">
            <a:spLocks noGrp="1"/>
          </p:cNvSpPr>
          <p:nvPr>
            <p:ph type="body" idx="2"/>
          </p:nvPr>
        </p:nvSpPr>
        <p:spPr>
          <a:xfrm>
            <a:off x="1303800" y="3801250"/>
            <a:ext cx="7030500" cy="103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Roboto"/>
              <a:buChar char="●"/>
            </a:pPr>
            <a:r>
              <a:rPr lang="en">
                <a:latin typeface="Roboto"/>
                <a:ea typeface="Roboto"/>
                <a:cs typeface="Roboto"/>
                <a:sym typeface="Roboto"/>
              </a:rPr>
              <a:t>This dataset shows how many times a member started a claim under which disease.</a:t>
            </a:r>
            <a:endParaRPr>
              <a:latin typeface="Roboto"/>
              <a:ea typeface="Roboto"/>
              <a:cs typeface="Roboto"/>
              <a:sym typeface="Roboto"/>
            </a:endParaRPr>
          </a:p>
          <a:p>
            <a:pPr marL="457200" lvl="0" indent="-311150" algn="l" rtl="0">
              <a:spcBef>
                <a:spcPts val="0"/>
              </a:spcBef>
              <a:spcAft>
                <a:spcPts val="0"/>
              </a:spcAft>
              <a:buSzPts val="1300"/>
              <a:buFont typeface="Roboto"/>
              <a:buChar char="●"/>
            </a:pPr>
            <a:r>
              <a:rPr lang="en">
                <a:latin typeface="Roboto"/>
                <a:ea typeface="Roboto"/>
                <a:cs typeface="Roboto"/>
                <a:sym typeface="Roboto"/>
              </a:rPr>
              <a:t>Demographic data such as age and gender  is helpful to group members into certain categories such as high risk based on disease codes claim(s) were filed under.</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303800" y="598575"/>
            <a:ext cx="7030500" cy="708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sz="2220">
                <a:solidFill>
                  <a:schemeClr val="lt1"/>
                </a:solidFill>
              </a:rPr>
              <a:t>Framework &amp; Technology Stack for Data Pipeline</a:t>
            </a:r>
            <a:endParaRPr sz="2220">
              <a:solidFill>
                <a:schemeClr val="lt1"/>
              </a:solidFill>
            </a:endParaRPr>
          </a:p>
        </p:txBody>
      </p:sp>
      <p:sp>
        <p:nvSpPr>
          <p:cNvPr id="307" name="Google Shape;307;p17"/>
          <p:cNvSpPr/>
          <p:nvPr/>
        </p:nvSpPr>
        <p:spPr>
          <a:xfrm>
            <a:off x="365550" y="2341150"/>
            <a:ext cx="8700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Kaggle</a:t>
            </a:r>
            <a:endParaRPr sz="1200">
              <a:solidFill>
                <a:schemeClr val="lt1"/>
              </a:solidFill>
            </a:endParaRPr>
          </a:p>
        </p:txBody>
      </p:sp>
      <p:sp>
        <p:nvSpPr>
          <p:cNvPr id="308" name="Google Shape;308;p17"/>
          <p:cNvSpPr/>
          <p:nvPr/>
        </p:nvSpPr>
        <p:spPr>
          <a:xfrm>
            <a:off x="3972150" y="1594950"/>
            <a:ext cx="1075800" cy="5562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00FFFF"/>
                </a:solidFill>
                <a:latin typeface="Roboto"/>
                <a:ea typeface="Roboto"/>
                <a:cs typeface="Roboto"/>
                <a:sym typeface="Roboto"/>
              </a:rPr>
              <a:t>Processing</a:t>
            </a:r>
            <a:endParaRPr sz="1300">
              <a:solidFill>
                <a:srgbClr val="00FFFF"/>
              </a:solidFill>
              <a:latin typeface="Roboto"/>
              <a:ea typeface="Roboto"/>
              <a:cs typeface="Roboto"/>
              <a:sym typeface="Roboto"/>
            </a:endParaRPr>
          </a:p>
        </p:txBody>
      </p:sp>
      <p:sp>
        <p:nvSpPr>
          <p:cNvPr id="309" name="Google Shape;309;p17"/>
          <p:cNvSpPr/>
          <p:nvPr/>
        </p:nvSpPr>
        <p:spPr>
          <a:xfrm>
            <a:off x="2065949" y="1594950"/>
            <a:ext cx="1029900" cy="5562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300">
                <a:solidFill>
                  <a:srgbClr val="00FFFF"/>
                </a:solidFill>
                <a:latin typeface="Roboto"/>
                <a:ea typeface="Roboto"/>
                <a:cs typeface="Roboto"/>
                <a:sym typeface="Roboto"/>
              </a:rPr>
              <a:t>Collection</a:t>
            </a:r>
            <a:endParaRPr sz="1200">
              <a:solidFill>
                <a:srgbClr val="00FFFF"/>
              </a:solidFill>
              <a:latin typeface="Roboto"/>
              <a:ea typeface="Roboto"/>
              <a:cs typeface="Roboto"/>
              <a:sym typeface="Roboto"/>
            </a:endParaRPr>
          </a:p>
        </p:txBody>
      </p:sp>
      <p:sp>
        <p:nvSpPr>
          <p:cNvPr id="310" name="Google Shape;310;p17"/>
          <p:cNvSpPr/>
          <p:nvPr/>
        </p:nvSpPr>
        <p:spPr>
          <a:xfrm>
            <a:off x="365550" y="1594950"/>
            <a:ext cx="870000" cy="5562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00FFFF"/>
                </a:solidFill>
                <a:latin typeface="Roboto"/>
                <a:ea typeface="Roboto"/>
                <a:cs typeface="Roboto"/>
                <a:sym typeface="Roboto"/>
              </a:rPr>
              <a:t>Data Source</a:t>
            </a:r>
            <a:endParaRPr sz="1300">
              <a:solidFill>
                <a:srgbClr val="00FFFF"/>
              </a:solidFill>
              <a:latin typeface="Roboto"/>
              <a:ea typeface="Roboto"/>
              <a:cs typeface="Roboto"/>
              <a:sym typeface="Roboto"/>
            </a:endParaRPr>
          </a:p>
        </p:txBody>
      </p:sp>
      <p:sp>
        <p:nvSpPr>
          <p:cNvPr id="311" name="Google Shape;311;p17"/>
          <p:cNvSpPr/>
          <p:nvPr/>
        </p:nvSpPr>
        <p:spPr>
          <a:xfrm>
            <a:off x="1365450" y="1787100"/>
            <a:ext cx="570600" cy="171900"/>
          </a:xfrm>
          <a:prstGeom prst="rightArrow">
            <a:avLst>
              <a:gd name="adj1" fmla="val 50000"/>
              <a:gd name="adj2"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5924250" y="1594950"/>
            <a:ext cx="870000" cy="5562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00FFFF"/>
                </a:solidFill>
                <a:latin typeface="Roboto"/>
                <a:ea typeface="Roboto"/>
                <a:cs typeface="Roboto"/>
                <a:sym typeface="Roboto"/>
              </a:rPr>
              <a:t>Storage</a:t>
            </a:r>
            <a:endParaRPr sz="1300">
              <a:solidFill>
                <a:srgbClr val="00FFFF"/>
              </a:solidFill>
              <a:latin typeface="Roboto"/>
              <a:ea typeface="Roboto"/>
              <a:cs typeface="Roboto"/>
              <a:sym typeface="Roboto"/>
            </a:endParaRPr>
          </a:p>
        </p:txBody>
      </p:sp>
      <p:sp>
        <p:nvSpPr>
          <p:cNvPr id="313" name="Google Shape;313;p17"/>
          <p:cNvSpPr/>
          <p:nvPr/>
        </p:nvSpPr>
        <p:spPr>
          <a:xfrm>
            <a:off x="7702650" y="1594950"/>
            <a:ext cx="1154400" cy="5562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00FFFF"/>
                </a:solidFill>
                <a:latin typeface="Roboto"/>
                <a:ea typeface="Roboto"/>
                <a:cs typeface="Roboto"/>
                <a:sym typeface="Roboto"/>
              </a:rPr>
              <a:t>Consumption</a:t>
            </a:r>
            <a:endParaRPr sz="1300">
              <a:solidFill>
                <a:srgbClr val="00FFFF"/>
              </a:solidFill>
              <a:latin typeface="Roboto"/>
              <a:ea typeface="Roboto"/>
              <a:cs typeface="Roboto"/>
              <a:sym typeface="Roboto"/>
            </a:endParaRPr>
          </a:p>
        </p:txBody>
      </p:sp>
      <p:sp>
        <p:nvSpPr>
          <p:cNvPr id="314" name="Google Shape;314;p17"/>
          <p:cNvSpPr/>
          <p:nvPr/>
        </p:nvSpPr>
        <p:spPr>
          <a:xfrm>
            <a:off x="3248700" y="1787100"/>
            <a:ext cx="570600" cy="171900"/>
          </a:xfrm>
          <a:prstGeom prst="rightArrow">
            <a:avLst>
              <a:gd name="adj1" fmla="val 50000"/>
              <a:gd name="adj2"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a:off x="5200800" y="1787100"/>
            <a:ext cx="570600" cy="171900"/>
          </a:xfrm>
          <a:prstGeom prst="rightArrow">
            <a:avLst>
              <a:gd name="adj1" fmla="val 50000"/>
              <a:gd name="adj2"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6963150" y="1787100"/>
            <a:ext cx="570600" cy="171900"/>
          </a:xfrm>
          <a:prstGeom prst="rightArrow">
            <a:avLst>
              <a:gd name="adj1" fmla="val 50000"/>
              <a:gd name="adj2"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3906375" y="2731800"/>
            <a:ext cx="1307400" cy="8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Joining dataframes using primary key  </a:t>
            </a:r>
            <a:endParaRPr sz="1200">
              <a:solidFill>
                <a:schemeClr val="lt1"/>
              </a:solidFill>
            </a:endParaRPr>
          </a:p>
        </p:txBody>
      </p:sp>
      <p:sp>
        <p:nvSpPr>
          <p:cNvPr id="318" name="Google Shape;318;p17"/>
          <p:cNvSpPr/>
          <p:nvPr/>
        </p:nvSpPr>
        <p:spPr>
          <a:xfrm>
            <a:off x="2137425" y="3039975"/>
            <a:ext cx="870000" cy="43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Importing Libraries</a:t>
            </a:r>
            <a:endParaRPr sz="1200">
              <a:solidFill>
                <a:schemeClr val="lt1"/>
              </a:solidFill>
            </a:endParaRPr>
          </a:p>
        </p:txBody>
      </p:sp>
      <p:sp>
        <p:nvSpPr>
          <p:cNvPr id="319" name="Google Shape;319;p17"/>
          <p:cNvSpPr/>
          <p:nvPr/>
        </p:nvSpPr>
        <p:spPr>
          <a:xfrm>
            <a:off x="2034525" y="3552250"/>
            <a:ext cx="1075800" cy="55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Ingesting 3 datasets into data frames</a:t>
            </a:r>
            <a:endParaRPr sz="1200">
              <a:solidFill>
                <a:schemeClr val="lt1"/>
              </a:solidFill>
            </a:endParaRPr>
          </a:p>
        </p:txBody>
      </p:sp>
      <p:sp>
        <p:nvSpPr>
          <p:cNvPr id="320" name="Google Shape;320;p17"/>
          <p:cNvSpPr/>
          <p:nvPr/>
        </p:nvSpPr>
        <p:spPr>
          <a:xfrm>
            <a:off x="2097375" y="4257725"/>
            <a:ext cx="10299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Caching data frames</a:t>
            </a:r>
            <a:endParaRPr sz="1200">
              <a:solidFill>
                <a:schemeClr val="lt1"/>
              </a:solidFill>
            </a:endParaRPr>
          </a:p>
        </p:txBody>
      </p:sp>
      <p:sp>
        <p:nvSpPr>
          <p:cNvPr id="321" name="Google Shape;321;p17"/>
          <p:cNvSpPr/>
          <p:nvPr/>
        </p:nvSpPr>
        <p:spPr>
          <a:xfrm>
            <a:off x="4125075" y="3589288"/>
            <a:ext cx="870000" cy="43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Dropping columns</a:t>
            </a:r>
            <a:endParaRPr sz="1200">
              <a:solidFill>
                <a:schemeClr val="lt1"/>
              </a:solidFill>
            </a:endParaRPr>
          </a:p>
        </p:txBody>
      </p:sp>
      <p:sp>
        <p:nvSpPr>
          <p:cNvPr id="322" name="Google Shape;322;p17"/>
          <p:cNvSpPr/>
          <p:nvPr/>
        </p:nvSpPr>
        <p:spPr>
          <a:xfrm>
            <a:off x="4006425" y="4081700"/>
            <a:ext cx="12312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Removing nulls</a:t>
            </a:r>
            <a:endParaRPr sz="1200">
              <a:solidFill>
                <a:schemeClr val="lt1"/>
              </a:solidFill>
            </a:endParaRPr>
          </a:p>
        </p:txBody>
      </p:sp>
      <p:sp>
        <p:nvSpPr>
          <p:cNvPr id="323" name="Google Shape;323;p17"/>
          <p:cNvSpPr/>
          <p:nvPr/>
        </p:nvSpPr>
        <p:spPr>
          <a:xfrm>
            <a:off x="5884200" y="2411700"/>
            <a:ext cx="950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Push data frames to </a:t>
            </a:r>
            <a:r>
              <a:rPr lang="en" sz="1200">
                <a:solidFill>
                  <a:schemeClr val="accent2"/>
                </a:solidFill>
              </a:rPr>
              <a:t>Hive</a:t>
            </a:r>
            <a:endParaRPr sz="1200">
              <a:solidFill>
                <a:schemeClr val="accent2"/>
              </a:solidFill>
            </a:endParaRPr>
          </a:p>
        </p:txBody>
      </p:sp>
      <p:sp>
        <p:nvSpPr>
          <p:cNvPr id="324" name="Google Shape;324;p17"/>
          <p:cNvSpPr/>
          <p:nvPr/>
        </p:nvSpPr>
        <p:spPr>
          <a:xfrm>
            <a:off x="7741950" y="2903275"/>
            <a:ext cx="1075800" cy="48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Exploratory Data Analysis</a:t>
            </a:r>
            <a:endParaRPr sz="1200">
              <a:solidFill>
                <a:schemeClr val="lt1"/>
              </a:solidFill>
            </a:endParaRPr>
          </a:p>
        </p:txBody>
      </p:sp>
      <p:sp>
        <p:nvSpPr>
          <p:cNvPr id="325" name="Google Shape;325;p17"/>
          <p:cNvSpPr/>
          <p:nvPr/>
        </p:nvSpPr>
        <p:spPr>
          <a:xfrm>
            <a:off x="7664250" y="3668750"/>
            <a:ext cx="1231200" cy="55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Advanced analytics using parameters and categorical variables</a:t>
            </a:r>
            <a:endParaRPr sz="1200">
              <a:solidFill>
                <a:schemeClr val="lt1"/>
              </a:solidFill>
            </a:endParaRPr>
          </a:p>
        </p:txBody>
      </p:sp>
      <p:sp>
        <p:nvSpPr>
          <p:cNvPr id="326" name="Google Shape;326;p17"/>
          <p:cNvSpPr/>
          <p:nvPr/>
        </p:nvSpPr>
        <p:spPr>
          <a:xfrm>
            <a:off x="7844850" y="4549850"/>
            <a:ext cx="8700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Statistical analysis</a:t>
            </a:r>
            <a:endParaRPr sz="1200">
              <a:solidFill>
                <a:schemeClr val="lt1"/>
              </a:solidFill>
            </a:endParaRPr>
          </a:p>
        </p:txBody>
      </p:sp>
      <p:sp>
        <p:nvSpPr>
          <p:cNvPr id="327" name="Google Shape;327;p17"/>
          <p:cNvSpPr/>
          <p:nvPr/>
        </p:nvSpPr>
        <p:spPr>
          <a:xfrm>
            <a:off x="2110950" y="2323125"/>
            <a:ext cx="950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2"/>
                </a:solidFill>
              </a:rPr>
              <a:t>Databricks</a:t>
            </a:r>
            <a:endParaRPr sz="1200">
              <a:solidFill>
                <a:schemeClr val="accent2"/>
              </a:solidFill>
            </a:endParaRPr>
          </a:p>
        </p:txBody>
      </p:sp>
      <p:sp>
        <p:nvSpPr>
          <p:cNvPr id="328" name="Google Shape;328;p17"/>
          <p:cNvSpPr/>
          <p:nvPr/>
        </p:nvSpPr>
        <p:spPr>
          <a:xfrm>
            <a:off x="2081538" y="2633475"/>
            <a:ext cx="11544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2"/>
                </a:solidFill>
              </a:rPr>
              <a:t>Apache Spark</a:t>
            </a:r>
            <a:endParaRPr sz="1200">
              <a:solidFill>
                <a:schemeClr val="accent2"/>
              </a:solidFill>
            </a:endParaRPr>
          </a:p>
        </p:txBody>
      </p:sp>
      <p:sp>
        <p:nvSpPr>
          <p:cNvPr id="329" name="Google Shape;329;p17"/>
          <p:cNvSpPr/>
          <p:nvPr/>
        </p:nvSpPr>
        <p:spPr>
          <a:xfrm>
            <a:off x="4096938" y="2288338"/>
            <a:ext cx="950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2"/>
                </a:solidFill>
              </a:rPr>
              <a:t>Apache Spark</a:t>
            </a:r>
            <a:endParaRPr sz="1200">
              <a:solidFill>
                <a:schemeClr val="accent2"/>
              </a:solidFill>
            </a:endParaRPr>
          </a:p>
        </p:txBody>
      </p:sp>
      <p:sp>
        <p:nvSpPr>
          <p:cNvPr id="330" name="Google Shape;330;p17"/>
          <p:cNvSpPr/>
          <p:nvPr/>
        </p:nvSpPr>
        <p:spPr>
          <a:xfrm>
            <a:off x="7702650" y="2285863"/>
            <a:ext cx="1154400" cy="61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2"/>
                </a:solidFill>
              </a:rPr>
              <a:t>Numpy, Pandas, Matplotlib, and Seaborn libraries</a:t>
            </a:r>
            <a:endParaRPr sz="10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8"/>
          <p:cNvSpPr txBox="1">
            <a:spLocks noGrp="1"/>
          </p:cNvSpPr>
          <p:nvPr>
            <p:ph type="title"/>
          </p:nvPr>
        </p:nvSpPr>
        <p:spPr>
          <a:xfrm>
            <a:off x="1056750" y="283375"/>
            <a:ext cx="7030500" cy="593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0"/>
              </a:spcAft>
              <a:buNone/>
            </a:pPr>
            <a:r>
              <a:rPr lang="en" sz="2400"/>
              <a:t>Results: Top Features &amp; EDA</a:t>
            </a:r>
            <a:endParaRPr sz="2400"/>
          </a:p>
        </p:txBody>
      </p:sp>
      <p:pic>
        <p:nvPicPr>
          <p:cNvPr id="336" name="Google Shape;336;p18"/>
          <p:cNvPicPr preferRelativeResize="0"/>
          <p:nvPr/>
        </p:nvPicPr>
        <p:blipFill>
          <a:blip r:embed="rId3">
            <a:alphaModFix/>
          </a:blip>
          <a:stretch>
            <a:fillRect/>
          </a:stretch>
        </p:blipFill>
        <p:spPr>
          <a:xfrm>
            <a:off x="127400" y="1048175"/>
            <a:ext cx="3601726" cy="2929302"/>
          </a:xfrm>
          <a:prstGeom prst="rect">
            <a:avLst/>
          </a:prstGeom>
          <a:noFill/>
          <a:ln>
            <a:noFill/>
          </a:ln>
        </p:spPr>
      </p:pic>
      <p:pic>
        <p:nvPicPr>
          <p:cNvPr id="337" name="Google Shape;337;p18"/>
          <p:cNvPicPr preferRelativeResize="0"/>
          <p:nvPr/>
        </p:nvPicPr>
        <p:blipFill>
          <a:blip r:embed="rId4">
            <a:alphaModFix/>
          </a:blip>
          <a:stretch>
            <a:fillRect/>
          </a:stretch>
        </p:blipFill>
        <p:spPr>
          <a:xfrm>
            <a:off x="3576721" y="2571751"/>
            <a:ext cx="2998829" cy="2419426"/>
          </a:xfrm>
          <a:prstGeom prst="rect">
            <a:avLst/>
          </a:prstGeom>
          <a:noFill/>
          <a:ln>
            <a:noFill/>
          </a:ln>
        </p:spPr>
      </p:pic>
      <p:pic>
        <p:nvPicPr>
          <p:cNvPr id="338" name="Google Shape;338;p18"/>
          <p:cNvPicPr preferRelativeResize="0"/>
          <p:nvPr/>
        </p:nvPicPr>
        <p:blipFill>
          <a:blip r:embed="rId5">
            <a:alphaModFix/>
          </a:blip>
          <a:stretch>
            <a:fillRect/>
          </a:stretch>
        </p:blipFill>
        <p:spPr>
          <a:xfrm>
            <a:off x="6363375" y="1048175"/>
            <a:ext cx="2574649" cy="222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a:spLocks noGrp="1"/>
          </p:cNvSpPr>
          <p:nvPr>
            <p:ph type="title"/>
          </p:nvPr>
        </p:nvSpPr>
        <p:spPr>
          <a:xfrm>
            <a:off x="1303800" y="254175"/>
            <a:ext cx="7348200" cy="911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200"/>
              <a:t>Results: Renal Disease Indicator and Chronic Kidney Disease (CKD)</a:t>
            </a:r>
            <a:endParaRPr sz="2200"/>
          </a:p>
        </p:txBody>
      </p:sp>
      <p:pic>
        <p:nvPicPr>
          <p:cNvPr id="344" name="Google Shape;344;p19"/>
          <p:cNvPicPr preferRelativeResize="0"/>
          <p:nvPr/>
        </p:nvPicPr>
        <p:blipFill>
          <a:blip r:embed="rId3">
            <a:alphaModFix/>
          </a:blip>
          <a:stretch>
            <a:fillRect/>
          </a:stretch>
        </p:blipFill>
        <p:spPr>
          <a:xfrm>
            <a:off x="210550" y="1554150"/>
            <a:ext cx="2491860" cy="3157624"/>
          </a:xfrm>
          <a:prstGeom prst="rect">
            <a:avLst/>
          </a:prstGeom>
          <a:noFill/>
          <a:ln>
            <a:noFill/>
          </a:ln>
        </p:spPr>
      </p:pic>
      <p:pic>
        <p:nvPicPr>
          <p:cNvPr id="345" name="Google Shape;345;p19"/>
          <p:cNvPicPr preferRelativeResize="0"/>
          <p:nvPr/>
        </p:nvPicPr>
        <p:blipFill rotWithShape="1">
          <a:blip r:embed="rId4">
            <a:alphaModFix/>
          </a:blip>
          <a:srcRect l="3910" r="9185"/>
          <a:stretch/>
        </p:blipFill>
        <p:spPr>
          <a:xfrm>
            <a:off x="2937950" y="1480125"/>
            <a:ext cx="2562650" cy="3305675"/>
          </a:xfrm>
          <a:prstGeom prst="rect">
            <a:avLst/>
          </a:prstGeom>
          <a:noFill/>
          <a:ln>
            <a:noFill/>
          </a:ln>
        </p:spPr>
      </p:pic>
      <p:pic>
        <p:nvPicPr>
          <p:cNvPr id="346" name="Google Shape;346;p19"/>
          <p:cNvPicPr preferRelativeResize="0"/>
          <p:nvPr/>
        </p:nvPicPr>
        <p:blipFill>
          <a:blip r:embed="rId5">
            <a:alphaModFix/>
          </a:blip>
          <a:stretch>
            <a:fillRect/>
          </a:stretch>
        </p:blipFill>
        <p:spPr>
          <a:xfrm>
            <a:off x="5500603" y="1554150"/>
            <a:ext cx="3382773" cy="3157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0"/>
          <p:cNvSpPr txBox="1">
            <a:spLocks noGrp="1"/>
          </p:cNvSpPr>
          <p:nvPr>
            <p:ph type="title"/>
          </p:nvPr>
        </p:nvSpPr>
        <p:spPr>
          <a:xfrm>
            <a:off x="1263525" y="283375"/>
            <a:ext cx="7152900" cy="744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200"/>
              <a:t>Results: Renal Disease Indicator and Chronic Kidney Disease (CKD)</a:t>
            </a:r>
            <a:endParaRPr sz="2200"/>
          </a:p>
        </p:txBody>
      </p:sp>
      <p:pic>
        <p:nvPicPr>
          <p:cNvPr id="352" name="Google Shape;352;p20"/>
          <p:cNvPicPr preferRelativeResize="0"/>
          <p:nvPr/>
        </p:nvPicPr>
        <p:blipFill rotWithShape="1">
          <a:blip r:embed="rId3">
            <a:alphaModFix/>
          </a:blip>
          <a:srcRect r="2610"/>
          <a:stretch/>
        </p:blipFill>
        <p:spPr>
          <a:xfrm>
            <a:off x="282988" y="1233000"/>
            <a:ext cx="2214175" cy="2794701"/>
          </a:xfrm>
          <a:prstGeom prst="rect">
            <a:avLst/>
          </a:prstGeom>
          <a:noFill/>
          <a:ln>
            <a:noFill/>
          </a:ln>
        </p:spPr>
      </p:pic>
      <p:pic>
        <p:nvPicPr>
          <p:cNvPr id="353" name="Google Shape;353;p20"/>
          <p:cNvPicPr preferRelativeResize="0"/>
          <p:nvPr/>
        </p:nvPicPr>
        <p:blipFill>
          <a:blip r:embed="rId4">
            <a:alphaModFix/>
          </a:blip>
          <a:stretch>
            <a:fillRect/>
          </a:stretch>
        </p:blipFill>
        <p:spPr>
          <a:xfrm>
            <a:off x="2529925" y="2314525"/>
            <a:ext cx="2015475" cy="2677500"/>
          </a:xfrm>
          <a:prstGeom prst="rect">
            <a:avLst/>
          </a:prstGeom>
          <a:noFill/>
          <a:ln>
            <a:noFill/>
          </a:ln>
        </p:spPr>
      </p:pic>
      <p:pic>
        <p:nvPicPr>
          <p:cNvPr id="354" name="Google Shape;354;p20"/>
          <p:cNvPicPr preferRelativeResize="0"/>
          <p:nvPr/>
        </p:nvPicPr>
        <p:blipFill>
          <a:blip r:embed="rId5">
            <a:alphaModFix/>
          </a:blip>
          <a:stretch>
            <a:fillRect/>
          </a:stretch>
        </p:blipFill>
        <p:spPr>
          <a:xfrm>
            <a:off x="4607937" y="1233000"/>
            <a:ext cx="2112525" cy="3070126"/>
          </a:xfrm>
          <a:prstGeom prst="rect">
            <a:avLst/>
          </a:prstGeom>
          <a:noFill/>
          <a:ln>
            <a:noFill/>
          </a:ln>
        </p:spPr>
      </p:pic>
      <p:pic>
        <p:nvPicPr>
          <p:cNvPr id="355" name="Google Shape;355;p20"/>
          <p:cNvPicPr preferRelativeResize="0"/>
          <p:nvPr/>
        </p:nvPicPr>
        <p:blipFill>
          <a:blip r:embed="rId6">
            <a:alphaModFix/>
          </a:blip>
          <a:stretch>
            <a:fillRect/>
          </a:stretch>
        </p:blipFill>
        <p:spPr>
          <a:xfrm>
            <a:off x="6845537" y="1919163"/>
            <a:ext cx="2015474" cy="30728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1"/>
          <p:cNvSpPr txBox="1">
            <a:spLocks noGrp="1"/>
          </p:cNvSpPr>
          <p:nvPr>
            <p:ph type="title"/>
          </p:nvPr>
        </p:nvSpPr>
        <p:spPr>
          <a:xfrm>
            <a:off x="1296350" y="226400"/>
            <a:ext cx="7030500" cy="708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 sz="2400"/>
              <a:t>Results:Alzheimer’s</a:t>
            </a:r>
            <a:endParaRPr sz="2400"/>
          </a:p>
        </p:txBody>
      </p:sp>
      <p:pic>
        <p:nvPicPr>
          <p:cNvPr id="361" name="Google Shape;361;p21"/>
          <p:cNvPicPr preferRelativeResize="0"/>
          <p:nvPr/>
        </p:nvPicPr>
        <p:blipFill>
          <a:blip r:embed="rId3">
            <a:alphaModFix/>
          </a:blip>
          <a:stretch>
            <a:fillRect/>
          </a:stretch>
        </p:blipFill>
        <p:spPr>
          <a:xfrm>
            <a:off x="107750" y="1080250"/>
            <a:ext cx="2280400" cy="2962174"/>
          </a:xfrm>
          <a:prstGeom prst="rect">
            <a:avLst/>
          </a:prstGeom>
          <a:noFill/>
          <a:ln>
            <a:noFill/>
          </a:ln>
        </p:spPr>
      </p:pic>
      <p:pic>
        <p:nvPicPr>
          <p:cNvPr id="362" name="Google Shape;362;p21"/>
          <p:cNvPicPr preferRelativeResize="0"/>
          <p:nvPr/>
        </p:nvPicPr>
        <p:blipFill>
          <a:blip r:embed="rId4">
            <a:alphaModFix/>
          </a:blip>
          <a:stretch>
            <a:fillRect/>
          </a:stretch>
        </p:blipFill>
        <p:spPr>
          <a:xfrm>
            <a:off x="2388150" y="1870893"/>
            <a:ext cx="2230650" cy="2913382"/>
          </a:xfrm>
          <a:prstGeom prst="rect">
            <a:avLst/>
          </a:prstGeom>
          <a:noFill/>
          <a:ln>
            <a:noFill/>
          </a:ln>
        </p:spPr>
      </p:pic>
      <p:pic>
        <p:nvPicPr>
          <p:cNvPr id="363" name="Google Shape;363;p21"/>
          <p:cNvPicPr preferRelativeResize="0"/>
          <p:nvPr/>
        </p:nvPicPr>
        <p:blipFill>
          <a:blip r:embed="rId5">
            <a:alphaModFix/>
          </a:blip>
          <a:stretch>
            <a:fillRect/>
          </a:stretch>
        </p:blipFill>
        <p:spPr>
          <a:xfrm>
            <a:off x="4770187" y="1114462"/>
            <a:ext cx="2113862" cy="2773414"/>
          </a:xfrm>
          <a:prstGeom prst="rect">
            <a:avLst/>
          </a:prstGeom>
          <a:noFill/>
          <a:ln>
            <a:noFill/>
          </a:ln>
        </p:spPr>
      </p:pic>
      <p:pic>
        <p:nvPicPr>
          <p:cNvPr id="364" name="Google Shape;364;p21"/>
          <p:cNvPicPr preferRelativeResize="0"/>
          <p:nvPr/>
        </p:nvPicPr>
        <p:blipFill>
          <a:blip r:embed="rId6">
            <a:alphaModFix/>
          </a:blip>
          <a:stretch>
            <a:fillRect/>
          </a:stretch>
        </p:blipFill>
        <p:spPr>
          <a:xfrm>
            <a:off x="6943700" y="1870900"/>
            <a:ext cx="2113874" cy="31202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1339</Words>
  <Application>Microsoft Macintosh PowerPoint</Application>
  <PresentationFormat>On-screen Show (16:9)</PresentationFormat>
  <Paragraphs>86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Roboto</vt:lpstr>
      <vt:lpstr>Nunito</vt:lpstr>
      <vt:lpstr>Maven Pro</vt:lpstr>
      <vt:lpstr>Momentum</vt:lpstr>
      <vt:lpstr>Data Pipeline For Healthcare Companies</vt:lpstr>
      <vt:lpstr>Problem Statement</vt:lpstr>
      <vt:lpstr>Solution</vt:lpstr>
      <vt:lpstr>Dataset</vt:lpstr>
      <vt:lpstr>Framework &amp; Technology Stack for Data Pipeline</vt:lpstr>
      <vt:lpstr>Results: Top Features &amp; EDA</vt:lpstr>
      <vt:lpstr>Results: Renal Disease Indicator and Chronic Kidney Disease (CKD)</vt:lpstr>
      <vt:lpstr>Results: Renal Disease Indicator and Chronic Kidney Disease (CKD)</vt:lpstr>
      <vt:lpstr>Results:Alzheimer’s</vt:lpstr>
      <vt:lpstr>Results:Cancer</vt:lpstr>
      <vt:lpstr>Impact to health care insurance company </vt:lpstr>
      <vt:lpstr>References and 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Pipeline For Healthcare Companies</dc:title>
  <cp:lastModifiedBy>Shiva Ram Reddy Pinnama Reddy</cp:lastModifiedBy>
  <cp:revision>1</cp:revision>
  <dcterms:modified xsi:type="dcterms:W3CDTF">2022-12-14T04:16:43Z</dcterms:modified>
</cp:coreProperties>
</file>