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2"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64" d="100"/>
          <a:sy n="64"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372402-633D-4D54-894A-A823B3F867E5}" type="datetimeFigureOut">
              <a:rPr lang="en-IN" smtClean="0"/>
              <a:t>20-07-2023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359956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372402-633D-4D54-894A-A823B3F867E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87909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372402-633D-4D54-894A-A823B3F867E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219904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372402-633D-4D54-894A-A823B3F867E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C90AF-0988-44BD-9FAE-0F04B6C2CCC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3550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372402-633D-4D54-894A-A823B3F867E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3121852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0372402-633D-4D54-894A-A823B3F867E5}" type="datetimeFigureOut">
              <a:rPr lang="en-IN" smtClean="0"/>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5045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0372402-633D-4D54-894A-A823B3F867E5}" type="datetimeFigureOut">
              <a:rPr lang="en-IN" smtClean="0"/>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593333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72402-633D-4D54-894A-A823B3F867E5}"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2692916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72402-633D-4D54-894A-A823B3F867E5}"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4227731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372402-633D-4D54-894A-A823B3F867E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24773577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72402-633D-4D54-894A-A823B3F867E5}"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142625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72402-633D-4D54-894A-A823B3F867E5}"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222239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372402-633D-4D54-894A-A823B3F867E5}"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411181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372402-633D-4D54-894A-A823B3F867E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188798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72402-633D-4D54-894A-A823B3F867E5}" type="datetimeFigureOut">
              <a:rPr lang="en-IN" smtClean="0"/>
              <a:t>20-07-2023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224112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372402-633D-4D54-894A-A823B3F867E5}" type="datetimeFigureOut">
              <a:rPr lang="en-IN" smtClean="0"/>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304453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72402-633D-4D54-894A-A823B3F867E5}" type="datetimeFigureOut">
              <a:rPr lang="en-IN" smtClean="0"/>
              <a:t>20-07-2023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29966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372402-633D-4D54-894A-A823B3F867E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371115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372402-633D-4D54-894A-A823B3F867E5}"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C90AF-0988-44BD-9FAE-0F04B6C2CCC0}" type="slidenum">
              <a:rPr lang="en-IN" smtClean="0"/>
              <a:t>‹#›</a:t>
            </a:fld>
            <a:endParaRPr lang="en-IN"/>
          </a:p>
        </p:txBody>
      </p:sp>
    </p:spTree>
    <p:extLst>
      <p:ext uri="{BB962C8B-B14F-4D97-AF65-F5344CB8AC3E}">
        <p14:creationId xmlns:p14="http://schemas.microsoft.com/office/powerpoint/2010/main" val="426955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372402-633D-4D54-894A-A823B3F867E5}" type="datetimeFigureOut">
              <a:rPr lang="en-IN" smtClean="0"/>
              <a:t>20-07-2023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0C90AF-0988-44BD-9FAE-0F04B6C2CCC0}" type="slidenum">
              <a:rPr lang="en-IN" smtClean="0"/>
              <a:t>‹#›</a:t>
            </a:fld>
            <a:endParaRPr lang="en-IN"/>
          </a:p>
        </p:txBody>
      </p:sp>
    </p:spTree>
    <p:extLst>
      <p:ext uri="{BB962C8B-B14F-4D97-AF65-F5344CB8AC3E}">
        <p14:creationId xmlns:p14="http://schemas.microsoft.com/office/powerpoint/2010/main" val="2156407861"/>
      </p:ext>
    </p:extLst>
  </p:cSld>
  <p:clrMap bg1="dk1" tx1="lt1" bg2="dk2" tx2="lt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 id="2147484129" r:id="rId17"/>
    <p:sldLayoutId id="2147484130" r:id="rId18"/>
    <p:sldLayoutId id="2147484131" r:id="rId19"/>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A52621-83ED-4790-8244-53889DA426A4}"/>
              </a:ext>
            </a:extLst>
          </p:cNvPr>
          <p:cNvSpPr>
            <a:spLocks noGrp="1"/>
          </p:cNvSpPr>
          <p:nvPr>
            <p:ph type="title"/>
          </p:nvPr>
        </p:nvSpPr>
        <p:spPr>
          <a:xfrm>
            <a:off x="5486400" y="225083"/>
            <a:ext cx="4839285" cy="1406769"/>
          </a:xfrm>
        </p:spPr>
        <p:txBody>
          <a:bodyPr/>
          <a:lstStyle/>
          <a:p>
            <a:r>
              <a:rPr lang="en-GB" dirty="0"/>
              <a:t> </a:t>
            </a:r>
            <a:endParaRPr lang="en-IN" dirty="0"/>
          </a:p>
        </p:txBody>
      </p:sp>
      <p:pic>
        <p:nvPicPr>
          <p:cNvPr id="3" name="Content Placeholder 2">
            <a:extLst>
              <a:ext uri="{FF2B5EF4-FFF2-40B4-BE49-F238E27FC236}">
                <a16:creationId xmlns:a16="http://schemas.microsoft.com/office/drawing/2014/main" id="{292215CD-0832-42B1-9B5C-CE8D93C5E97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40900" y="1083212"/>
            <a:ext cx="3562214" cy="4691575"/>
          </a:xfrm>
        </p:spPr>
      </p:pic>
      <p:sp>
        <p:nvSpPr>
          <p:cNvPr id="8" name="Text Placeholder 7">
            <a:extLst>
              <a:ext uri="{FF2B5EF4-FFF2-40B4-BE49-F238E27FC236}">
                <a16:creationId xmlns:a16="http://schemas.microsoft.com/office/drawing/2014/main" id="{5AD05837-92BA-48D1-B459-5716FE418E27}"/>
              </a:ext>
            </a:extLst>
          </p:cNvPr>
          <p:cNvSpPr>
            <a:spLocks noGrp="1"/>
          </p:cNvSpPr>
          <p:nvPr>
            <p:ph type="body" sz="half" idx="2"/>
          </p:nvPr>
        </p:nvSpPr>
        <p:spPr>
          <a:xfrm>
            <a:off x="5627075" y="1631852"/>
            <a:ext cx="5824025" cy="4445391"/>
          </a:xfrm>
        </p:spPr>
        <p:txBody>
          <a:bodyPr>
            <a:normAutofit/>
          </a:bodyPr>
          <a:lstStyle/>
          <a:p>
            <a:pPr algn="l"/>
            <a:r>
              <a:rPr lang="en-GB" sz="1800" b="1" cap="none" dirty="0"/>
              <a:t>STUDENT NAME	  </a:t>
            </a:r>
            <a:r>
              <a:rPr lang="en-GB" sz="1800" cap="none" dirty="0"/>
              <a:t>: KACHALA SHIVA RAMA KRISHNA</a:t>
            </a:r>
          </a:p>
          <a:p>
            <a:pPr algn="l"/>
            <a:r>
              <a:rPr lang="en-GB" sz="1800" b="1" cap="none" dirty="0"/>
              <a:t>MAIL ID </a:t>
            </a:r>
            <a:r>
              <a:rPr lang="en-GB" sz="1800" cap="none" dirty="0"/>
              <a:t>	         	  : kachalashivaram016@gmail.com</a:t>
            </a:r>
          </a:p>
          <a:p>
            <a:pPr algn="l"/>
            <a:r>
              <a:rPr lang="en-GB" sz="1800" b="1" cap="none" dirty="0"/>
              <a:t>COLLEGE NAME  	  </a:t>
            </a:r>
            <a:r>
              <a:rPr lang="en-GB" sz="1800" cap="none" dirty="0"/>
              <a:t>: VISAKHA INSTITUTE OF ENGINEERING  		                      AND TECHNOLOGY</a:t>
            </a:r>
          </a:p>
          <a:p>
            <a:pPr algn="l"/>
            <a:r>
              <a:rPr lang="en-GB" sz="1800" b="1" cap="none" dirty="0"/>
              <a:t>COLLEGE STATE 	   </a:t>
            </a:r>
            <a:r>
              <a:rPr lang="en-GB" sz="1800" cap="none" dirty="0"/>
              <a:t>: ANDHRA PRADESH</a:t>
            </a:r>
          </a:p>
          <a:p>
            <a:pPr algn="l"/>
            <a:r>
              <a:rPr lang="en-GB" sz="1800" b="1" cap="none" dirty="0"/>
              <a:t>START AND END DATE </a:t>
            </a:r>
            <a:r>
              <a:rPr lang="en-GB" sz="1800" cap="none" dirty="0"/>
              <a:t>: 05/06/2023 TO 05/07/2023</a:t>
            </a:r>
          </a:p>
          <a:p>
            <a:pPr algn="l"/>
            <a:endParaRPr lang="en-GB" sz="1800" cap="none" dirty="0"/>
          </a:p>
          <a:p>
            <a:pPr algn="l"/>
            <a:r>
              <a:rPr lang="en-GB" sz="1800" b="1" cap="none" dirty="0"/>
              <a:t>PROJECT TITLE	   </a:t>
            </a:r>
            <a:r>
              <a:rPr lang="en-GB" sz="1800" cap="none" dirty="0"/>
              <a:t>: DOS ATTACK USING NS2</a:t>
            </a:r>
            <a:endParaRPr lang="en-IN" sz="1800" cap="none" dirty="0"/>
          </a:p>
        </p:txBody>
      </p:sp>
    </p:spTree>
    <p:extLst>
      <p:ext uri="{BB962C8B-B14F-4D97-AF65-F5344CB8AC3E}">
        <p14:creationId xmlns:p14="http://schemas.microsoft.com/office/powerpoint/2010/main" val="77564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C6B0-3BA1-4C40-9DA1-5719D15C3792}"/>
              </a:ext>
            </a:extLst>
          </p:cNvPr>
          <p:cNvSpPr>
            <a:spLocks noGrp="1"/>
          </p:cNvSpPr>
          <p:nvPr>
            <p:ph type="title"/>
          </p:nvPr>
        </p:nvSpPr>
        <p:spPr>
          <a:xfrm>
            <a:off x="1124789" y="429065"/>
            <a:ext cx="10152811" cy="802320"/>
          </a:xfrm>
        </p:spPr>
        <p:txBody>
          <a:bodyPr>
            <a:normAutofit/>
          </a:bodyPr>
          <a:lstStyle/>
          <a:p>
            <a:pPr algn="l"/>
            <a:r>
              <a:rPr lang="en-GB" sz="4000" dirty="0"/>
              <a:t>results</a:t>
            </a:r>
            <a:endParaRPr lang="en-IN" sz="4000" dirty="0"/>
          </a:p>
        </p:txBody>
      </p:sp>
      <p:sp>
        <p:nvSpPr>
          <p:cNvPr id="3" name="Content Placeholder 2">
            <a:extLst>
              <a:ext uri="{FF2B5EF4-FFF2-40B4-BE49-F238E27FC236}">
                <a16:creationId xmlns:a16="http://schemas.microsoft.com/office/drawing/2014/main" id="{40EFACE7-4888-4886-8477-B43AAEAE70A3}"/>
              </a:ext>
            </a:extLst>
          </p:cNvPr>
          <p:cNvSpPr>
            <a:spLocks noGrp="1"/>
          </p:cNvSpPr>
          <p:nvPr>
            <p:ph sz="quarter" idx="13"/>
          </p:nvPr>
        </p:nvSpPr>
        <p:spPr>
          <a:xfrm>
            <a:off x="913774" y="1547446"/>
            <a:ext cx="10363826" cy="4881489"/>
          </a:xfrm>
        </p:spPr>
        <p:txBody>
          <a:bodyPr>
            <a:normAutofit/>
          </a:bodyPr>
          <a:lstStyle/>
          <a:p>
            <a:r>
              <a:rPr lang="en-GB" cap="none" dirty="0"/>
              <a:t>Impact on target node: you can analyse the behaviour of the target node under the dos attack.</a:t>
            </a:r>
          </a:p>
          <a:p>
            <a:r>
              <a:rPr lang="en-GB" cap="none" dirty="0"/>
              <a:t>Network performance: evaluate the impact of the dos attack on the overall network performance.</a:t>
            </a:r>
          </a:p>
          <a:p>
            <a:r>
              <a:rPr lang="en-GB" cap="none" dirty="0"/>
              <a:t>Attack detection and mitigation: if you have implemented attack detection or mitigation techniques Simulation time: evaluate the time it takes to simulate the dos attack scenario using NS2. </a:t>
            </a:r>
          </a:p>
          <a:p>
            <a:r>
              <a:rPr lang="en-GB" cap="none" dirty="0"/>
              <a:t>The results of a simulation in NS2 represent a simulated environment and may not directly reflect real-world scenarios.</a:t>
            </a:r>
            <a:endParaRPr lang="en-IN" cap="none" dirty="0"/>
          </a:p>
        </p:txBody>
      </p:sp>
    </p:spTree>
    <p:extLst>
      <p:ext uri="{BB962C8B-B14F-4D97-AF65-F5344CB8AC3E}">
        <p14:creationId xmlns:p14="http://schemas.microsoft.com/office/powerpoint/2010/main" val="3989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561D-0521-4C13-84A7-43460C9FDB1E}"/>
              </a:ext>
            </a:extLst>
          </p:cNvPr>
          <p:cNvSpPr>
            <a:spLocks noGrp="1"/>
          </p:cNvSpPr>
          <p:nvPr>
            <p:ph type="title"/>
          </p:nvPr>
        </p:nvSpPr>
        <p:spPr>
          <a:xfrm>
            <a:off x="1142688" y="449705"/>
            <a:ext cx="9905998" cy="1478570"/>
          </a:xfrm>
        </p:spPr>
        <p:txBody>
          <a:bodyPr>
            <a:normAutofit/>
          </a:bodyPr>
          <a:lstStyle/>
          <a:p>
            <a:r>
              <a:rPr lang="en-GB" sz="4000" dirty="0"/>
              <a:t>references</a:t>
            </a:r>
            <a:endParaRPr lang="en-IN" sz="4000" dirty="0"/>
          </a:p>
        </p:txBody>
      </p:sp>
      <p:sp>
        <p:nvSpPr>
          <p:cNvPr id="3" name="Content Placeholder 2">
            <a:extLst>
              <a:ext uri="{FF2B5EF4-FFF2-40B4-BE49-F238E27FC236}">
                <a16:creationId xmlns:a16="http://schemas.microsoft.com/office/drawing/2014/main" id="{941E230B-4EC5-4122-9656-15C88F11D89F}"/>
              </a:ext>
            </a:extLst>
          </p:cNvPr>
          <p:cNvSpPr>
            <a:spLocks noGrp="1"/>
          </p:cNvSpPr>
          <p:nvPr>
            <p:ph sz="quarter" idx="13"/>
          </p:nvPr>
        </p:nvSpPr>
        <p:spPr>
          <a:xfrm>
            <a:off x="913774" y="2127941"/>
            <a:ext cx="10363826" cy="3424107"/>
          </a:xfrm>
        </p:spPr>
        <p:txBody>
          <a:bodyPr>
            <a:normAutofit lnSpcReduction="10000"/>
          </a:bodyPr>
          <a:lstStyle/>
          <a:p>
            <a:r>
              <a:rPr lang="en-IN" dirty="0"/>
              <a:t>https://skillsbuild.edunetworld.com/courses/cs/dos-attack-using-ns2/</a:t>
            </a:r>
          </a:p>
          <a:p>
            <a:r>
              <a:rPr lang="en-IN" dirty="0"/>
              <a:t>https://www.researchgate.net/publication/283550534_Impact_Evaluation_of_Distributed_Denial_of_Service_Attacks_using_NS2</a:t>
            </a:r>
          </a:p>
          <a:p>
            <a:r>
              <a:rPr lang="en-IN" dirty="0"/>
              <a:t>https://networksimulator2.com/ns2-ddos-attack/</a:t>
            </a:r>
          </a:p>
          <a:p>
            <a:r>
              <a:rPr lang="en-IN" dirty="0"/>
              <a:t>https://www.ncbi.nlm.nih.gov/pmc/articles/PMC6982801/</a:t>
            </a:r>
          </a:p>
          <a:p>
            <a:r>
              <a:rPr lang="en-IN" dirty="0"/>
              <a:t>https://slogix.in/source-code/ns2-sample-for-wired-networks/how-to-create-ddos-attack-in-wired-network-in-ns2/</a:t>
            </a:r>
          </a:p>
        </p:txBody>
      </p:sp>
    </p:spTree>
    <p:extLst>
      <p:ext uri="{BB962C8B-B14F-4D97-AF65-F5344CB8AC3E}">
        <p14:creationId xmlns:p14="http://schemas.microsoft.com/office/powerpoint/2010/main" val="158314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99F1AF-E11B-48D2-BFBC-1500A59A52D6}"/>
              </a:ext>
            </a:extLst>
          </p:cNvPr>
          <p:cNvSpPr>
            <a:spLocks noGrp="1"/>
          </p:cNvSpPr>
          <p:nvPr>
            <p:ph type="title"/>
          </p:nvPr>
        </p:nvSpPr>
        <p:spPr>
          <a:xfrm>
            <a:off x="1141410" y="225084"/>
            <a:ext cx="9912355" cy="534571"/>
          </a:xfrm>
        </p:spPr>
        <p:txBody>
          <a:bodyPr/>
          <a:lstStyle/>
          <a:p>
            <a:r>
              <a:rPr lang="en-GB" dirty="0"/>
              <a:t>  </a:t>
            </a:r>
            <a:endParaRPr lang="en-IN" dirty="0"/>
          </a:p>
        </p:txBody>
      </p:sp>
      <p:sp>
        <p:nvSpPr>
          <p:cNvPr id="6" name="Text Placeholder 5">
            <a:extLst>
              <a:ext uri="{FF2B5EF4-FFF2-40B4-BE49-F238E27FC236}">
                <a16:creationId xmlns:a16="http://schemas.microsoft.com/office/drawing/2014/main" id="{18A2D77F-5AC8-4749-92C5-F74157187817}"/>
              </a:ext>
            </a:extLst>
          </p:cNvPr>
          <p:cNvSpPr>
            <a:spLocks noGrp="1"/>
          </p:cNvSpPr>
          <p:nvPr>
            <p:ph type="body" sz="half" idx="2"/>
          </p:nvPr>
        </p:nvSpPr>
        <p:spPr>
          <a:xfrm>
            <a:off x="1141364" y="1069146"/>
            <a:ext cx="9910859" cy="534572"/>
          </a:xfrm>
        </p:spPr>
        <p:txBody>
          <a:bodyPr/>
          <a:lstStyle/>
          <a:p>
            <a:r>
              <a:rPr lang="en-GB" dirty="0"/>
              <a:t> </a:t>
            </a:r>
            <a:endParaRPr lang="en-IN" dirty="0"/>
          </a:p>
        </p:txBody>
      </p:sp>
      <p:pic>
        <p:nvPicPr>
          <p:cNvPr id="12" name="Picture Placeholder 11">
            <a:extLst>
              <a:ext uri="{FF2B5EF4-FFF2-40B4-BE49-F238E27FC236}">
                <a16:creationId xmlns:a16="http://schemas.microsoft.com/office/drawing/2014/main" id="{5B1E93F5-0D2E-474F-9435-5B80DDCA22D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404" b="20404"/>
          <a:stretch>
            <a:fillRect/>
          </a:stretch>
        </p:blipFill>
        <p:spPr>
          <a:xfrm>
            <a:off x="1141364" y="1796106"/>
            <a:ext cx="9912354" cy="3535549"/>
          </a:xfrm>
        </p:spPr>
      </p:pic>
    </p:spTree>
    <p:extLst>
      <p:ext uri="{BB962C8B-B14F-4D97-AF65-F5344CB8AC3E}">
        <p14:creationId xmlns:p14="http://schemas.microsoft.com/office/powerpoint/2010/main" val="132036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31C1A1-5984-43EB-B3F0-B725B0787AAC}"/>
              </a:ext>
            </a:extLst>
          </p:cNvPr>
          <p:cNvSpPr>
            <a:spLocks noGrp="1"/>
          </p:cNvSpPr>
          <p:nvPr>
            <p:ph type="title"/>
          </p:nvPr>
        </p:nvSpPr>
        <p:spPr>
          <a:xfrm>
            <a:off x="1034164" y="1720948"/>
            <a:ext cx="3856037" cy="642424"/>
          </a:xfrm>
        </p:spPr>
        <p:txBody>
          <a:bodyPr>
            <a:noAutofit/>
          </a:bodyPr>
          <a:lstStyle/>
          <a:p>
            <a:r>
              <a:rPr lang="en-GB" sz="4400" dirty="0"/>
              <a:t>Project title</a:t>
            </a:r>
            <a:endParaRPr lang="en-IN" sz="4400" dirty="0"/>
          </a:p>
        </p:txBody>
      </p:sp>
      <p:pic>
        <p:nvPicPr>
          <p:cNvPr id="11" name="Content Placeholder 10">
            <a:extLst>
              <a:ext uri="{FF2B5EF4-FFF2-40B4-BE49-F238E27FC236}">
                <a16:creationId xmlns:a16="http://schemas.microsoft.com/office/drawing/2014/main" id="{C39643D2-C596-447F-8508-0190A9574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1283" y="1069145"/>
            <a:ext cx="6337105" cy="4458890"/>
          </a:xfrm>
        </p:spPr>
      </p:pic>
      <p:sp>
        <p:nvSpPr>
          <p:cNvPr id="9" name="Text Placeholder 8">
            <a:extLst>
              <a:ext uri="{FF2B5EF4-FFF2-40B4-BE49-F238E27FC236}">
                <a16:creationId xmlns:a16="http://schemas.microsoft.com/office/drawing/2014/main" id="{CEA24B8F-9AB6-4026-A508-38D662C5AEDD}"/>
              </a:ext>
            </a:extLst>
          </p:cNvPr>
          <p:cNvSpPr>
            <a:spLocks noGrp="1"/>
          </p:cNvSpPr>
          <p:nvPr>
            <p:ph type="body" sz="half" idx="2"/>
          </p:nvPr>
        </p:nvSpPr>
        <p:spPr>
          <a:xfrm>
            <a:off x="1146705" y="3179298"/>
            <a:ext cx="3856037" cy="2611902"/>
          </a:xfrm>
        </p:spPr>
        <p:txBody>
          <a:bodyPr>
            <a:normAutofit/>
          </a:bodyPr>
          <a:lstStyle/>
          <a:p>
            <a:r>
              <a:rPr lang="en-GB" sz="4400" b="1" dirty="0"/>
              <a:t>DOS ATTACK USING NS2</a:t>
            </a:r>
            <a:endParaRPr lang="en-IN" sz="4400" b="1" dirty="0"/>
          </a:p>
        </p:txBody>
      </p:sp>
    </p:spTree>
    <p:extLst>
      <p:ext uri="{BB962C8B-B14F-4D97-AF65-F5344CB8AC3E}">
        <p14:creationId xmlns:p14="http://schemas.microsoft.com/office/powerpoint/2010/main" val="111719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6FED08-66C9-428B-AF05-AAEE4F51D952}"/>
              </a:ext>
            </a:extLst>
          </p:cNvPr>
          <p:cNvSpPr>
            <a:spLocks noGrp="1"/>
          </p:cNvSpPr>
          <p:nvPr>
            <p:ph type="title"/>
          </p:nvPr>
        </p:nvSpPr>
        <p:spPr/>
        <p:txBody>
          <a:bodyPr/>
          <a:lstStyle/>
          <a:p>
            <a:r>
              <a:rPr lang="en-GB" dirty="0"/>
              <a:t>Introduction - </a:t>
            </a:r>
            <a:r>
              <a:rPr lang="en-GB" cap="none" dirty="0"/>
              <a:t>DOS ATTACK USING NS2</a:t>
            </a:r>
            <a:r>
              <a:rPr lang="en-GB" dirty="0"/>
              <a:t> </a:t>
            </a:r>
            <a:endParaRPr lang="en-IN" dirty="0"/>
          </a:p>
        </p:txBody>
      </p:sp>
      <p:sp>
        <p:nvSpPr>
          <p:cNvPr id="6" name="Content Placeholder 5">
            <a:extLst>
              <a:ext uri="{FF2B5EF4-FFF2-40B4-BE49-F238E27FC236}">
                <a16:creationId xmlns:a16="http://schemas.microsoft.com/office/drawing/2014/main" id="{F162C80C-30A9-4F79-8764-279A17911697}"/>
              </a:ext>
            </a:extLst>
          </p:cNvPr>
          <p:cNvSpPr>
            <a:spLocks noGrp="1"/>
          </p:cNvSpPr>
          <p:nvPr>
            <p:ph sz="quarter" idx="13"/>
          </p:nvPr>
        </p:nvSpPr>
        <p:spPr>
          <a:xfrm>
            <a:off x="912499" y="2097088"/>
            <a:ext cx="10363826" cy="3424107"/>
          </a:xfrm>
        </p:spPr>
        <p:txBody>
          <a:bodyPr/>
          <a:lstStyle/>
          <a:p>
            <a:r>
              <a:rPr lang="en-GB" cap="none" dirty="0"/>
              <a:t>The topology in the wired network is set-up using the node and link creation </a:t>
            </a:r>
            <a:r>
              <a:rPr lang="en-GB" cap="none" dirty="0" err="1"/>
              <a:t>apis</a:t>
            </a:r>
            <a:r>
              <a:rPr lang="en-GB" cap="none" dirty="0"/>
              <a:t>. The </a:t>
            </a:r>
            <a:r>
              <a:rPr lang="en-GB" cap="none" dirty="0" err="1"/>
              <a:t>tcl</a:t>
            </a:r>
            <a:r>
              <a:rPr lang="en-GB" cap="none" dirty="0"/>
              <a:t> script in DDOS_attack. Tcl creates the DDOS attack with the aim of denying normal service or degrading of the quality of services. </a:t>
            </a:r>
          </a:p>
          <a:p>
            <a:r>
              <a:rPr lang="en-GB" cap="none" dirty="0"/>
              <a:t>In distributed denial-of-service (DDOS) attacks huge amount of requests are generated to victims through compromised computers (zombies). </a:t>
            </a:r>
          </a:p>
          <a:p>
            <a:r>
              <a:rPr lang="en-GB" cap="none" dirty="0"/>
              <a:t>Data transmission is carried out between the genuine client and also from attacker to victim using the UDP connection and CBR application.</a:t>
            </a:r>
            <a:endParaRPr lang="en-IN" cap="none" dirty="0"/>
          </a:p>
        </p:txBody>
      </p:sp>
    </p:spTree>
    <p:extLst>
      <p:ext uri="{BB962C8B-B14F-4D97-AF65-F5344CB8AC3E}">
        <p14:creationId xmlns:p14="http://schemas.microsoft.com/office/powerpoint/2010/main" val="343312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1278-0A0D-48CA-9318-D084A0160B88}"/>
              </a:ext>
            </a:extLst>
          </p:cNvPr>
          <p:cNvSpPr>
            <a:spLocks noGrp="1"/>
          </p:cNvSpPr>
          <p:nvPr>
            <p:ph type="title"/>
          </p:nvPr>
        </p:nvSpPr>
        <p:spPr>
          <a:xfrm>
            <a:off x="1141413" y="211016"/>
            <a:ext cx="9905998" cy="829994"/>
          </a:xfrm>
        </p:spPr>
        <p:txBody>
          <a:bodyPr>
            <a:normAutofit/>
          </a:bodyPr>
          <a:lstStyle/>
          <a:p>
            <a:pPr algn="l"/>
            <a:r>
              <a:rPr lang="en-GB" sz="4000" cap="none" dirty="0"/>
              <a:t>AGENDA</a:t>
            </a:r>
            <a:endParaRPr lang="en-IN" sz="4000" cap="none" dirty="0"/>
          </a:p>
        </p:txBody>
      </p:sp>
      <p:sp>
        <p:nvSpPr>
          <p:cNvPr id="3" name="Content Placeholder 2">
            <a:extLst>
              <a:ext uri="{FF2B5EF4-FFF2-40B4-BE49-F238E27FC236}">
                <a16:creationId xmlns:a16="http://schemas.microsoft.com/office/drawing/2014/main" id="{67536241-CA88-4748-89D6-A6A5FFF9AEBA}"/>
              </a:ext>
            </a:extLst>
          </p:cNvPr>
          <p:cNvSpPr>
            <a:spLocks noGrp="1"/>
          </p:cNvSpPr>
          <p:nvPr>
            <p:ph sz="quarter" idx="13"/>
          </p:nvPr>
        </p:nvSpPr>
        <p:spPr>
          <a:xfrm>
            <a:off x="913774" y="1041010"/>
            <a:ext cx="10363826" cy="5500467"/>
          </a:xfrm>
        </p:spPr>
        <p:txBody>
          <a:bodyPr>
            <a:normAutofit/>
          </a:bodyPr>
          <a:lstStyle/>
          <a:p>
            <a:r>
              <a:rPr lang="en-GB" sz="2200" b="1" cap="none" dirty="0"/>
              <a:t>Introduction to dos attacks</a:t>
            </a:r>
            <a:r>
              <a:rPr lang="en-GB" sz="2200" cap="none" dirty="0"/>
              <a:t>:  Explanation of what dos attacks are and their impact on network performance.</a:t>
            </a:r>
          </a:p>
          <a:p>
            <a:r>
              <a:rPr lang="en-GB" sz="2200" b="1" cap="none" dirty="0"/>
              <a:t>Overview of ns2</a:t>
            </a:r>
            <a:r>
              <a:rPr lang="en-GB" sz="2200" cap="none" dirty="0"/>
              <a:t>:  Brief introduction to ns2 (network simulator 2) and its usage for simulating network scenarios. </a:t>
            </a:r>
          </a:p>
          <a:p>
            <a:r>
              <a:rPr lang="en-GB" sz="2200" b="1" cap="none" dirty="0"/>
              <a:t>Implementation of dos attack scenario</a:t>
            </a:r>
            <a:r>
              <a:rPr lang="en-GB" sz="2200" cap="none" dirty="0"/>
              <a:t>:  Discussion on different techniques to simulate dos attacks in ns2 (Traffic generation, configuration settings).   - Selection of dos attack type to be considered for the simulation.</a:t>
            </a:r>
          </a:p>
          <a:p>
            <a:r>
              <a:rPr lang="en-GB" sz="2200" b="1" cap="none" dirty="0"/>
              <a:t>Running and analysing the simulation</a:t>
            </a:r>
            <a:r>
              <a:rPr lang="en-GB" sz="2200" cap="none" dirty="0"/>
              <a:t>:  Demonstration of how to run the simulation in ns2.   Collection and analysis of network performance metrics during the attack..</a:t>
            </a:r>
          </a:p>
          <a:p>
            <a:r>
              <a:rPr lang="en-GB" sz="2200" b="1" cap="none" dirty="0"/>
              <a:t>Prevention and mitigation techniques</a:t>
            </a:r>
            <a:r>
              <a:rPr lang="en-GB" sz="2200" cap="none" dirty="0"/>
              <a:t>:  Discussion on possible techniques to prevent or mitigate against DoS attacks.</a:t>
            </a:r>
          </a:p>
        </p:txBody>
      </p:sp>
    </p:spTree>
    <p:extLst>
      <p:ext uri="{BB962C8B-B14F-4D97-AF65-F5344CB8AC3E}">
        <p14:creationId xmlns:p14="http://schemas.microsoft.com/office/powerpoint/2010/main" val="37524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A90E-8D27-48AD-81FD-4D0FAD222D09}"/>
              </a:ext>
            </a:extLst>
          </p:cNvPr>
          <p:cNvSpPr>
            <a:spLocks noGrp="1"/>
          </p:cNvSpPr>
          <p:nvPr>
            <p:ph type="title"/>
          </p:nvPr>
        </p:nvSpPr>
        <p:spPr>
          <a:xfrm>
            <a:off x="1141413" y="147711"/>
            <a:ext cx="9905998" cy="1216855"/>
          </a:xfrm>
        </p:spPr>
        <p:txBody>
          <a:bodyPr>
            <a:normAutofit/>
          </a:bodyPr>
          <a:lstStyle/>
          <a:p>
            <a:pPr algn="l"/>
            <a:r>
              <a:rPr lang="en-GB" sz="4000" dirty="0"/>
              <a:t>overview</a:t>
            </a:r>
            <a:endParaRPr lang="en-IN" sz="4000" dirty="0"/>
          </a:p>
        </p:txBody>
      </p:sp>
      <p:sp>
        <p:nvSpPr>
          <p:cNvPr id="3" name="Content Placeholder 2">
            <a:extLst>
              <a:ext uri="{FF2B5EF4-FFF2-40B4-BE49-F238E27FC236}">
                <a16:creationId xmlns:a16="http://schemas.microsoft.com/office/drawing/2014/main" id="{B31BB223-FBFF-466B-A089-4843DE73305F}"/>
              </a:ext>
            </a:extLst>
          </p:cNvPr>
          <p:cNvSpPr>
            <a:spLocks noGrp="1"/>
          </p:cNvSpPr>
          <p:nvPr>
            <p:ph sz="quarter" idx="13"/>
          </p:nvPr>
        </p:nvSpPr>
        <p:spPr>
          <a:xfrm>
            <a:off x="913774" y="1364566"/>
            <a:ext cx="10363826" cy="5345723"/>
          </a:xfrm>
        </p:spPr>
        <p:txBody>
          <a:bodyPr>
            <a:normAutofit fontScale="92500" lnSpcReduction="20000"/>
          </a:bodyPr>
          <a:lstStyle/>
          <a:p>
            <a:r>
              <a:rPr lang="en-GB" sz="2400" b="1" cap="none" dirty="0"/>
              <a:t>Network Topology</a:t>
            </a:r>
            <a:r>
              <a:rPr lang="en-GB" sz="2400" cap="none" dirty="0"/>
              <a:t>: Set up the network topology by defining the nodes, links, and their connections. You can create a network with different types of nodes, such as routers, switches, or hosts, and establish appropriate links between them.</a:t>
            </a:r>
          </a:p>
          <a:p>
            <a:r>
              <a:rPr lang="en-GB" sz="2400" b="1" cap="none" dirty="0"/>
              <a:t>Traffic Generation</a:t>
            </a:r>
            <a:r>
              <a:rPr lang="en-GB" sz="2400" cap="none" dirty="0"/>
              <a:t>: Determine the traffic pattern and characteristics for the DoS attack. This involves the number of attacking nodes, their locations, and the type of traffic they generate.</a:t>
            </a:r>
          </a:p>
          <a:p>
            <a:r>
              <a:rPr lang="en-GB" sz="2400" b="1" cap="none" dirty="0"/>
              <a:t>Implement Attack Mechanism</a:t>
            </a:r>
            <a:r>
              <a:rPr lang="en-GB" sz="2400" cap="none" dirty="0"/>
              <a:t>: Develop a mechanism to initiate the DoS attack. This can involve scripting in NS2 using Tcl (Tool Command Language) or using existing modules and protocols provided by NS2.</a:t>
            </a:r>
          </a:p>
          <a:p>
            <a:r>
              <a:rPr lang="en-GB" sz="2400" b="1" cap="none" dirty="0"/>
              <a:t>Run the Simulation</a:t>
            </a:r>
            <a:r>
              <a:rPr lang="en-GB" sz="2400" cap="none" dirty="0"/>
              <a:t>: Execute the NS2 simulation with the specified network topology, traffic pattern, and attack mechanism.</a:t>
            </a:r>
          </a:p>
          <a:p>
            <a:r>
              <a:rPr lang="en-GB" sz="2400" b="1" cap="none" dirty="0" err="1"/>
              <a:t>Analyze</a:t>
            </a:r>
            <a:r>
              <a:rPr lang="en-GB" sz="2400" b="1" cap="none" dirty="0"/>
              <a:t> Results</a:t>
            </a:r>
            <a:r>
              <a:rPr lang="en-GB" sz="2400" cap="none" dirty="0"/>
              <a:t>: </a:t>
            </a:r>
            <a:r>
              <a:rPr lang="en-GB" sz="2400" cap="none" dirty="0" err="1"/>
              <a:t>Analyze</a:t>
            </a:r>
            <a:r>
              <a:rPr lang="en-GB" sz="2400" cap="none" dirty="0"/>
              <a:t> the simulation results to understand the impact of the DoS attack on the network. </a:t>
            </a:r>
            <a:endParaRPr lang="en-IN" sz="2400" cap="none" dirty="0"/>
          </a:p>
        </p:txBody>
      </p:sp>
    </p:spTree>
    <p:extLst>
      <p:ext uri="{BB962C8B-B14F-4D97-AF65-F5344CB8AC3E}">
        <p14:creationId xmlns:p14="http://schemas.microsoft.com/office/powerpoint/2010/main" val="49519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B2F5-9C00-4F3B-98FD-C47B4087FD54}"/>
              </a:ext>
            </a:extLst>
          </p:cNvPr>
          <p:cNvSpPr>
            <a:spLocks noGrp="1"/>
          </p:cNvSpPr>
          <p:nvPr>
            <p:ph type="title"/>
          </p:nvPr>
        </p:nvSpPr>
        <p:spPr>
          <a:xfrm>
            <a:off x="1141413" y="126610"/>
            <a:ext cx="9905998" cy="1364566"/>
          </a:xfrm>
        </p:spPr>
        <p:txBody>
          <a:bodyPr>
            <a:normAutofit/>
          </a:bodyPr>
          <a:lstStyle/>
          <a:p>
            <a:pPr algn="l"/>
            <a:r>
              <a:rPr lang="en-GB" sz="4000" dirty="0"/>
              <a:t>end users of the project</a:t>
            </a:r>
            <a:endParaRPr lang="en-IN" sz="4000" dirty="0"/>
          </a:p>
        </p:txBody>
      </p:sp>
      <p:sp>
        <p:nvSpPr>
          <p:cNvPr id="3" name="Content Placeholder 2">
            <a:extLst>
              <a:ext uri="{FF2B5EF4-FFF2-40B4-BE49-F238E27FC236}">
                <a16:creationId xmlns:a16="http://schemas.microsoft.com/office/drawing/2014/main" id="{4E0B97DC-A6BC-40DD-836B-C3AA0C1AC5BB}"/>
              </a:ext>
            </a:extLst>
          </p:cNvPr>
          <p:cNvSpPr>
            <a:spLocks noGrp="1"/>
          </p:cNvSpPr>
          <p:nvPr>
            <p:ph sz="quarter" idx="13"/>
          </p:nvPr>
        </p:nvSpPr>
        <p:spPr>
          <a:xfrm>
            <a:off x="913774" y="1491176"/>
            <a:ext cx="10363826" cy="4965894"/>
          </a:xfrm>
        </p:spPr>
        <p:txBody>
          <a:bodyPr>
            <a:normAutofit lnSpcReduction="10000"/>
          </a:bodyPr>
          <a:lstStyle/>
          <a:p>
            <a:r>
              <a:rPr lang="en-GB" dirty="0"/>
              <a:t>A denial-of-service (DoS) attack is an attempt to make a network, service, or website unavailable to its intended users by overwhelming it with a flood of illegitimate requests or by exploiting vulnerabilities in its infrastructure. The end users of a DoS attack are typically not the ones launching the attack but rather the victims who are affected by it. The end users can be individuals, organizations, or even entire networks that rely on the targeted service or website.</a:t>
            </a:r>
          </a:p>
          <a:p>
            <a:r>
              <a:rPr lang="en-GB" dirty="0"/>
              <a:t>In a DoS attack, the end users may experience degraded or complete loss of service, rendering the targeted resource inaccessible. </a:t>
            </a:r>
          </a:p>
          <a:p>
            <a:r>
              <a:rPr lang="en-GB" dirty="0"/>
              <a:t>The end users are not responsible for the attack itself. The attack is typically carried out by malicious individuals or groups with the intent to disrupt services, cause financial losses, or create chaos.</a:t>
            </a:r>
            <a:endParaRPr lang="en-IN" dirty="0"/>
          </a:p>
        </p:txBody>
      </p:sp>
    </p:spTree>
    <p:extLst>
      <p:ext uri="{BB962C8B-B14F-4D97-AF65-F5344CB8AC3E}">
        <p14:creationId xmlns:p14="http://schemas.microsoft.com/office/powerpoint/2010/main" val="65722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77DA48-F6AB-442C-B14D-F41D877D0DC3}"/>
              </a:ext>
            </a:extLst>
          </p:cNvPr>
          <p:cNvSpPr>
            <a:spLocks noGrp="1"/>
          </p:cNvSpPr>
          <p:nvPr>
            <p:ph type="title"/>
          </p:nvPr>
        </p:nvSpPr>
        <p:spPr>
          <a:xfrm>
            <a:off x="913773" y="342313"/>
            <a:ext cx="10635801" cy="797169"/>
          </a:xfrm>
        </p:spPr>
        <p:txBody>
          <a:bodyPr>
            <a:noAutofit/>
          </a:bodyPr>
          <a:lstStyle/>
          <a:p>
            <a:pPr algn="l"/>
            <a:r>
              <a:rPr lang="en-GB" sz="4000" cap="none" dirty="0"/>
              <a:t>SOLUTION AND ITS VALUE PREPOSITION</a:t>
            </a:r>
            <a:endParaRPr lang="en-IN" sz="4000" cap="none" dirty="0"/>
          </a:p>
        </p:txBody>
      </p:sp>
      <p:pic>
        <p:nvPicPr>
          <p:cNvPr id="8" name="Content Placeholder 7">
            <a:extLst>
              <a:ext uri="{FF2B5EF4-FFF2-40B4-BE49-F238E27FC236}">
                <a16:creationId xmlns:a16="http://schemas.microsoft.com/office/drawing/2014/main" id="{E35A7F27-22E9-4653-93A6-6C66801700A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804846" y="1871003"/>
            <a:ext cx="4265234" cy="3418449"/>
          </a:xfrm>
        </p:spPr>
      </p:pic>
      <p:sp>
        <p:nvSpPr>
          <p:cNvPr id="5" name="Text Placeholder 4">
            <a:extLst>
              <a:ext uri="{FF2B5EF4-FFF2-40B4-BE49-F238E27FC236}">
                <a16:creationId xmlns:a16="http://schemas.microsoft.com/office/drawing/2014/main" id="{3B170BA8-9460-40CD-B876-B86E70C15750}"/>
              </a:ext>
            </a:extLst>
          </p:cNvPr>
          <p:cNvSpPr>
            <a:spLocks noGrp="1"/>
          </p:cNvSpPr>
          <p:nvPr>
            <p:ph type="body" sz="half" idx="2"/>
          </p:nvPr>
        </p:nvSpPr>
        <p:spPr>
          <a:xfrm>
            <a:off x="745590" y="1568548"/>
            <a:ext cx="6949440" cy="4761914"/>
          </a:xfrm>
        </p:spPr>
        <p:txBody>
          <a:bodyPr>
            <a:noAutofit/>
          </a:bodyPr>
          <a:lstStyle/>
          <a:p>
            <a:pPr marL="285750" indent="-285750" algn="l">
              <a:buFont typeface="Arial" panose="020B0604020202020204" pitchFamily="34" charset="0"/>
              <a:buChar char="•"/>
            </a:pPr>
            <a:r>
              <a:rPr lang="en-GB" sz="1900" dirty="0"/>
              <a:t>A denial-of-service (DoS) attack is a cyberattack that attempts to keep the authorized users of a device or network from using that device or network. DoS attacks use two primary strategies to accomplish that goal.</a:t>
            </a:r>
          </a:p>
          <a:p>
            <a:pPr marL="285750" indent="-285750" algn="l">
              <a:buFont typeface="Arial" panose="020B0604020202020204" pitchFamily="34" charset="0"/>
              <a:buChar char="•"/>
            </a:pPr>
            <a:r>
              <a:rPr lang="en-GB" sz="1900" dirty="0"/>
              <a:t>The first and most popular strategy is flooding: overwhelming a device or network with traffic. </a:t>
            </a:r>
          </a:p>
          <a:p>
            <a:pPr marL="285750" indent="-285750" algn="l">
              <a:buFont typeface="Arial" panose="020B0604020202020204" pitchFamily="34" charset="0"/>
              <a:buChar char="•"/>
            </a:pPr>
            <a:r>
              <a:rPr lang="en-GB" sz="1900" dirty="0"/>
              <a:t>The second strategy is crashing services: exploiting weaknesses in the device or network’s security in order to cause it to shut down. </a:t>
            </a:r>
          </a:p>
          <a:p>
            <a:pPr marL="285750" indent="-285750" algn="l">
              <a:buFont typeface="Arial" panose="020B0604020202020204" pitchFamily="34" charset="0"/>
              <a:buChar char="•"/>
            </a:pPr>
            <a:r>
              <a:rPr lang="en-GB" sz="1900" dirty="0"/>
              <a:t>One of the most challenging DoS attacks to prevent and recover from is a distributed denial-of-service attack (DDoS). In a DDoS attack, numerous malicious external systems work in tandem to execute the attack.</a:t>
            </a:r>
            <a:endParaRPr lang="en-IN" sz="1900" dirty="0"/>
          </a:p>
        </p:txBody>
      </p:sp>
    </p:spTree>
    <p:extLst>
      <p:ext uri="{BB962C8B-B14F-4D97-AF65-F5344CB8AC3E}">
        <p14:creationId xmlns:p14="http://schemas.microsoft.com/office/powerpoint/2010/main" val="155102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C7E933-03BB-4DC6-8F08-710A2C390680}"/>
              </a:ext>
            </a:extLst>
          </p:cNvPr>
          <p:cNvSpPr>
            <a:spLocks noGrp="1"/>
          </p:cNvSpPr>
          <p:nvPr>
            <p:ph type="title"/>
          </p:nvPr>
        </p:nvSpPr>
        <p:spPr>
          <a:xfrm>
            <a:off x="1141413" y="211016"/>
            <a:ext cx="9905998" cy="1392702"/>
          </a:xfrm>
        </p:spPr>
        <p:txBody>
          <a:bodyPr>
            <a:normAutofit/>
          </a:bodyPr>
          <a:lstStyle/>
          <a:p>
            <a:r>
              <a:rPr lang="en-GB" dirty="0"/>
              <a:t>Customizing the project done by me</a:t>
            </a:r>
            <a:endParaRPr lang="en-IN" dirty="0"/>
          </a:p>
        </p:txBody>
      </p:sp>
      <p:sp>
        <p:nvSpPr>
          <p:cNvPr id="6" name="Content Placeholder 5">
            <a:extLst>
              <a:ext uri="{FF2B5EF4-FFF2-40B4-BE49-F238E27FC236}">
                <a16:creationId xmlns:a16="http://schemas.microsoft.com/office/drawing/2014/main" id="{9583FBED-A938-4C82-91BA-30EE9E1C468A}"/>
              </a:ext>
            </a:extLst>
          </p:cNvPr>
          <p:cNvSpPr>
            <a:spLocks noGrp="1"/>
          </p:cNvSpPr>
          <p:nvPr>
            <p:ph sz="quarter" idx="13"/>
          </p:nvPr>
        </p:nvSpPr>
        <p:spPr>
          <a:xfrm>
            <a:off x="913774" y="1603718"/>
            <a:ext cx="10363826" cy="4895556"/>
          </a:xfrm>
        </p:spPr>
        <p:txBody>
          <a:bodyPr>
            <a:normAutofit fontScale="92500" lnSpcReduction="10000"/>
          </a:bodyPr>
          <a:lstStyle/>
          <a:p>
            <a:r>
              <a:rPr lang="en-GB" cap="none" dirty="0"/>
              <a:t>Define the project goals to clearly understand the objectives and requirements of the project.</a:t>
            </a:r>
          </a:p>
          <a:p>
            <a:r>
              <a:rPr lang="en-GB" cap="none" dirty="0"/>
              <a:t>Familiarize yourself with the software to gain a good understanding of NS2 and its capabilities.</a:t>
            </a:r>
          </a:p>
          <a:p>
            <a:r>
              <a:rPr lang="en-GB" cap="none" dirty="0"/>
              <a:t>Identify the areas for customization to determine which parts of the project we want to modify. It could be the network topology, traffic patterns, protocols, algorithms, or simulation parameters.</a:t>
            </a:r>
          </a:p>
          <a:p>
            <a:r>
              <a:rPr lang="en-GB" cap="none" dirty="0"/>
              <a:t>Modify the code or configuration to depending on the desired customization, you may need to modify the code/scripts or configuration files of the project.</a:t>
            </a:r>
          </a:p>
          <a:p>
            <a:r>
              <a:rPr lang="en-GB" cap="none" dirty="0"/>
              <a:t>Test and validate after making changes, run the modified project and evaluate its behaviour. Verify that the customizations meet your objectives and requirements.</a:t>
            </a:r>
            <a:endParaRPr lang="en-IN" cap="none" dirty="0"/>
          </a:p>
        </p:txBody>
      </p:sp>
    </p:spTree>
    <p:extLst>
      <p:ext uri="{BB962C8B-B14F-4D97-AF65-F5344CB8AC3E}">
        <p14:creationId xmlns:p14="http://schemas.microsoft.com/office/powerpoint/2010/main" val="7207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3EB6-5DC1-46A9-8208-0D2D0D71479C}"/>
              </a:ext>
            </a:extLst>
          </p:cNvPr>
          <p:cNvSpPr>
            <a:spLocks noGrp="1"/>
          </p:cNvSpPr>
          <p:nvPr>
            <p:ph type="title"/>
          </p:nvPr>
        </p:nvSpPr>
        <p:spPr>
          <a:xfrm>
            <a:off x="913775" y="618518"/>
            <a:ext cx="10364451" cy="802320"/>
          </a:xfrm>
        </p:spPr>
        <p:txBody>
          <a:bodyPr>
            <a:normAutofit/>
          </a:bodyPr>
          <a:lstStyle/>
          <a:p>
            <a:pPr algn="l"/>
            <a:r>
              <a:rPr lang="en-GB" sz="4000" dirty="0"/>
              <a:t>modelling</a:t>
            </a:r>
            <a:endParaRPr lang="en-IN" sz="4000" dirty="0"/>
          </a:p>
        </p:txBody>
      </p:sp>
      <p:sp>
        <p:nvSpPr>
          <p:cNvPr id="3" name="Content Placeholder 2">
            <a:extLst>
              <a:ext uri="{FF2B5EF4-FFF2-40B4-BE49-F238E27FC236}">
                <a16:creationId xmlns:a16="http://schemas.microsoft.com/office/drawing/2014/main" id="{9FB88A99-F63C-4A6A-BC1B-B736D3C98BDB}"/>
              </a:ext>
            </a:extLst>
          </p:cNvPr>
          <p:cNvSpPr>
            <a:spLocks noGrp="1"/>
          </p:cNvSpPr>
          <p:nvPr>
            <p:ph sz="quarter" idx="13"/>
          </p:nvPr>
        </p:nvSpPr>
        <p:spPr>
          <a:xfrm>
            <a:off x="913774" y="1659988"/>
            <a:ext cx="10363826" cy="4754880"/>
          </a:xfrm>
        </p:spPr>
        <p:txBody>
          <a:bodyPr>
            <a:normAutofit fontScale="92500" lnSpcReduction="10000"/>
          </a:bodyPr>
          <a:lstStyle/>
          <a:p>
            <a:r>
              <a:rPr lang="en-GB" b="1" cap="none" dirty="0"/>
              <a:t>Network topology</a:t>
            </a:r>
            <a:r>
              <a:rPr lang="en-GB" cap="none" dirty="0"/>
              <a:t>: set up the network topology in NS2 by defining nodes, links, and connections.</a:t>
            </a:r>
          </a:p>
          <a:p>
            <a:r>
              <a:rPr lang="en-GB" b="1" cap="none" dirty="0"/>
              <a:t>Attack mechanism</a:t>
            </a:r>
            <a:r>
              <a:rPr lang="en-GB" cap="none" dirty="0"/>
              <a:t>: implement the attack mechanism in NS2. This involves scripting the behaviour of the attacking nodes and their interaction with the target node.</a:t>
            </a:r>
          </a:p>
          <a:p>
            <a:r>
              <a:rPr lang="en-GB" b="1" cap="none" dirty="0"/>
              <a:t>Attack Parameters</a:t>
            </a:r>
            <a:r>
              <a:rPr lang="en-GB" cap="none" dirty="0"/>
              <a:t>: Configure the attack parameters, such as the attack duration, attack intensity (number of attacking nodes, packet rate.</a:t>
            </a:r>
          </a:p>
          <a:p>
            <a:r>
              <a:rPr lang="en-GB" b="1" cap="none" dirty="0"/>
              <a:t>Simulation Execution</a:t>
            </a:r>
            <a:r>
              <a:rPr lang="en-GB" cap="none" dirty="0"/>
              <a:t>: Run the NS2 simulation with the defined network topology, traffic generation, and attack mechanism.</a:t>
            </a:r>
          </a:p>
          <a:p>
            <a:r>
              <a:rPr lang="en-GB" b="1" cap="none" dirty="0"/>
              <a:t>Performance Analysis</a:t>
            </a:r>
            <a:r>
              <a:rPr lang="en-GB" cap="none" dirty="0"/>
              <a:t>: </a:t>
            </a:r>
            <a:r>
              <a:rPr lang="en-GB" cap="none" dirty="0" err="1"/>
              <a:t>Analyze</a:t>
            </a:r>
            <a:r>
              <a:rPr lang="en-GB" cap="none" dirty="0"/>
              <a:t> the simulation results to evaluate the impact of the DoS attack on the network. Measure performance metrics such as packet loss, throughput, latency.</a:t>
            </a:r>
            <a:endParaRPr lang="en-IN" cap="none" dirty="0"/>
          </a:p>
        </p:txBody>
      </p:sp>
    </p:spTree>
    <p:extLst>
      <p:ext uri="{BB962C8B-B14F-4D97-AF65-F5344CB8AC3E}">
        <p14:creationId xmlns:p14="http://schemas.microsoft.com/office/powerpoint/2010/main" val="320544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1786</TotalTime>
  <Words>1134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 </vt:lpstr>
      <vt:lpstr>Project title</vt:lpstr>
      <vt:lpstr>Introduction - DOS ATTACK USING NS2 </vt:lpstr>
      <vt:lpstr>AGENDA</vt:lpstr>
      <vt:lpstr>overview</vt:lpstr>
      <vt:lpstr>end users of the project</vt:lpstr>
      <vt:lpstr>SOLUTION AND ITS VALUE PREPOSITION</vt:lpstr>
      <vt:lpstr>Customizing the project done by me</vt:lpstr>
      <vt:lpstr>modelling</vt:lpstr>
      <vt:lpstr>results</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35</cp:revision>
  <dcterms:created xsi:type="dcterms:W3CDTF">2023-07-14T07:56:16Z</dcterms:created>
  <dcterms:modified xsi:type="dcterms:W3CDTF">2023-07-20T16:03:44Z</dcterms:modified>
</cp:coreProperties>
</file>