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1" r:id="rId4"/>
    <p:sldId id="263" r:id="rId5"/>
    <p:sldId id="264" r:id="rId6"/>
    <p:sldId id="260" r:id="rId7"/>
    <p:sldId id="268" r:id="rId8"/>
    <p:sldId id="266" r:id="rId9"/>
    <p:sldId id="270" r:id="rId10"/>
    <p:sldId id="271" r:id="rId11"/>
    <p:sldId id="272" r:id="rId1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7275" y="336867"/>
            <a:ext cx="7029449" cy="821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080008"/>
            <a:ext cx="8070850" cy="404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1722" y="3270122"/>
            <a:ext cx="8199120" cy="1487170"/>
            <a:chOff x="831722" y="3270122"/>
            <a:chExt cx="8199120" cy="14871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441" y="3294887"/>
              <a:ext cx="8161020" cy="14622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722" y="3270122"/>
              <a:ext cx="8159521" cy="146075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3419855" cy="28795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540" rIns="0" bIns="0" rtlCol="0">
            <a:spAutoFit/>
          </a:bodyPr>
          <a:lstStyle/>
          <a:p>
            <a:pPr marL="807085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229" dirty="0"/>
              <a:t> </a:t>
            </a:r>
            <a:r>
              <a:rPr spc="-10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169188"/>
            <a:ext cx="8769985" cy="5614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IN" sz="2800" b="1" dirty="0">
                <a:latin typeface="Carlito"/>
              </a:rPr>
              <a:t>What is interoperability?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rlito"/>
              </a:rPr>
              <a:t>This quality refers to the ability of the software system to coexist and cooperate </a:t>
            </a:r>
            <a:r>
              <a:rPr lang="en-IN" sz="2800" dirty="0">
                <a:latin typeface="Carlito"/>
              </a:rPr>
              <a:t>with other systems. </a:t>
            </a:r>
          </a:p>
          <a:p>
            <a:pPr algn="l"/>
            <a:endParaRPr lang="en-IN" sz="2800" dirty="0">
              <a:latin typeface="Carlito"/>
            </a:endParaRPr>
          </a:p>
          <a:p>
            <a:pPr algn="l"/>
            <a:r>
              <a:rPr lang="en-US" sz="2800" b="1" dirty="0">
                <a:latin typeface="Carlito"/>
              </a:rPr>
              <a:t>What is software “maintainability, evolvability, and repairability”?</a:t>
            </a:r>
            <a:endParaRPr lang="en-IN" sz="2800" b="1" dirty="0">
              <a:latin typeface="Carlito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rlito"/>
              </a:rPr>
              <a:t>A software system in which changes are relatively easy to make has a high level of maintainability.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rlito"/>
              </a:rPr>
              <a:t>Evolvability is a measure of how easily the system can be changed to accommodate new features or modification of existing features.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rlito"/>
              </a:rPr>
              <a:t>Repairability is the ability of a software defect to be easily repaired.</a:t>
            </a:r>
            <a:endParaRPr lang="en-IN" sz="2800" dirty="0"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4125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540" rIns="0" bIns="0" rtlCol="0">
            <a:spAutoFit/>
          </a:bodyPr>
          <a:lstStyle/>
          <a:p>
            <a:pPr marL="807085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229" dirty="0"/>
              <a:t> </a:t>
            </a:r>
            <a:r>
              <a:rPr spc="-10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169188"/>
            <a:ext cx="8769985" cy="5614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en-IN" sz="2800" dirty="0">
              <a:latin typeface="Carlito"/>
            </a:endParaRPr>
          </a:p>
          <a:p>
            <a:pPr algn="l"/>
            <a:r>
              <a:rPr lang="en-US" sz="2800" b="1" dirty="0">
                <a:latin typeface="Carlito"/>
              </a:rPr>
              <a:t>What is meant by “portability”?</a:t>
            </a:r>
          </a:p>
          <a:p>
            <a:pPr algn="l"/>
            <a:r>
              <a:rPr lang="en-US" sz="2800" dirty="0">
                <a:latin typeface="Carlito"/>
              </a:rPr>
              <a:t>Software is portable if it can run easily in different environments.</a:t>
            </a:r>
            <a:endParaRPr lang="en-IN" sz="2800" dirty="0">
              <a:latin typeface="Carlito"/>
            </a:endParaRPr>
          </a:p>
          <a:p>
            <a:pPr algn="l"/>
            <a:endParaRPr lang="en-IN" sz="2800" b="1" dirty="0">
              <a:latin typeface="Carlito"/>
            </a:endParaRPr>
          </a:p>
          <a:p>
            <a:pPr algn="l"/>
            <a:r>
              <a:rPr lang="en-IN" sz="2800" b="1" dirty="0">
                <a:latin typeface="Carlito"/>
              </a:rPr>
              <a:t>What is “verifiability”?</a:t>
            </a:r>
          </a:p>
          <a:p>
            <a:pPr algn="l"/>
            <a:r>
              <a:rPr lang="en-US" sz="2800" dirty="0">
                <a:latin typeface="Carlito"/>
              </a:rPr>
              <a:t>A software system is verifiable if its properties, including all of those previously introduced, can be verified easily.</a:t>
            </a:r>
          </a:p>
          <a:p>
            <a:pPr algn="l"/>
            <a:endParaRPr lang="en-IN" sz="2800" b="1" dirty="0">
              <a:latin typeface="Carlito"/>
            </a:endParaRPr>
          </a:p>
          <a:p>
            <a:pPr algn="l"/>
            <a:r>
              <a:rPr lang="en-US" sz="2800" b="1" dirty="0">
                <a:latin typeface="Carlito"/>
              </a:rPr>
              <a:t>What is “traceability” in software systems?</a:t>
            </a:r>
          </a:p>
          <a:p>
            <a:pPr algn="l"/>
            <a:r>
              <a:rPr lang="en-US" sz="2800" dirty="0">
                <a:latin typeface="Carlito"/>
              </a:rPr>
              <a:t>Traceability is concerned with the relationships between requirements, their sources, and the system design. Regardless</a:t>
            </a:r>
            <a:endParaRPr lang="en-IN" sz="2800" dirty="0"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6325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93" rIns="0" bIns="0" rtlCol="0">
            <a:spAutoFit/>
          </a:bodyPr>
          <a:lstStyle/>
          <a:p>
            <a:pPr marL="68707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What</a:t>
            </a:r>
            <a:r>
              <a:rPr sz="3600" spc="-80" dirty="0"/>
              <a:t> </a:t>
            </a:r>
            <a:r>
              <a:rPr sz="3600" dirty="0"/>
              <a:t>is</a:t>
            </a:r>
            <a:r>
              <a:rPr sz="3600" spc="-60" dirty="0"/>
              <a:t> </a:t>
            </a:r>
            <a:r>
              <a:rPr sz="3600" dirty="0"/>
              <a:t>software</a:t>
            </a:r>
            <a:r>
              <a:rPr sz="3600" spc="-70" dirty="0"/>
              <a:t> </a:t>
            </a:r>
            <a:r>
              <a:rPr sz="3600" spc="-10" dirty="0"/>
              <a:t>engineering?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10360"/>
            <a:ext cx="7854315" cy="275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4259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Software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engineering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engineering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discipline </a:t>
            </a:r>
            <a:r>
              <a:rPr sz="2800" dirty="0">
                <a:latin typeface="Carlito"/>
                <a:cs typeface="Carlito"/>
              </a:rPr>
              <a:t>that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concerned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with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all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aspects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software production.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285"/>
              </a:spcBef>
              <a:buFont typeface="Arial"/>
              <a:buChar char="•"/>
            </a:pPr>
            <a:endParaRPr sz="28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That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from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early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stages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system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specification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maintaining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system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after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it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has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gone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into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use.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1856" y="1700022"/>
            <a:ext cx="3054350" cy="676910"/>
            <a:chOff x="371856" y="1700022"/>
            <a:chExt cx="3054350" cy="6769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856" y="1716024"/>
              <a:ext cx="483869" cy="6324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564" y="1700022"/>
              <a:ext cx="1392923" cy="6766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443" y="2111502"/>
              <a:ext cx="2357628" cy="563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2506" y="1700022"/>
              <a:ext cx="1663445" cy="67665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5940" y="866495"/>
            <a:ext cx="8071484" cy="5439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Software</a:t>
            </a:r>
            <a:r>
              <a:rPr sz="2400" b="1" spc="-9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Engineering</a:t>
            </a:r>
            <a:r>
              <a:rPr sz="2400" b="1" spc="-85" dirty="0">
                <a:latin typeface="Carlito"/>
                <a:cs typeface="Carlito"/>
              </a:rPr>
              <a:t> </a:t>
            </a:r>
            <a:r>
              <a:rPr sz="2400" b="1" spc="-20" dirty="0">
                <a:latin typeface="Carlito"/>
                <a:cs typeface="Carlito"/>
              </a:rPr>
              <a:t>-</a:t>
            </a:r>
            <a:r>
              <a:rPr sz="2400" b="1" spc="-10" dirty="0">
                <a:latin typeface="Carlito"/>
                <a:cs typeface="Carlito"/>
              </a:rPr>
              <a:t>Definition</a:t>
            </a:r>
            <a:endParaRPr sz="2400" b="1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2400" dirty="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General</a:t>
            </a:r>
            <a:r>
              <a:rPr sz="2400" b="1" u="sng" spc="-13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Definition</a:t>
            </a:r>
            <a:endParaRPr sz="2400" dirty="0">
              <a:latin typeface="Carlito"/>
              <a:cs typeface="Carlito"/>
            </a:endParaRPr>
          </a:p>
          <a:p>
            <a:pPr marL="352425" marR="5080" lvl="7" indent="-340360" algn="just"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rlito"/>
                <a:cs typeface="Carlito"/>
              </a:rPr>
              <a:t>Software</a:t>
            </a:r>
            <a:r>
              <a:rPr sz="2400" spc="290" dirty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engineering</a:t>
            </a:r>
            <a:r>
              <a:rPr sz="2400" spc="295" dirty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285" dirty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295" dirty="0">
                <a:latin typeface="Carlito"/>
                <a:cs typeface="Carlito"/>
              </a:rPr>
              <a:t>  </a:t>
            </a:r>
            <a:r>
              <a:rPr sz="2400" b="1" dirty="0">
                <a:latin typeface="Carlito"/>
                <a:cs typeface="Carlito"/>
              </a:rPr>
              <a:t>establishment</a:t>
            </a:r>
            <a:r>
              <a:rPr sz="2400" b="1" spc="295" dirty="0">
                <a:latin typeface="Carlito"/>
                <a:cs typeface="Carlito"/>
              </a:rPr>
              <a:t>  </a:t>
            </a:r>
            <a:r>
              <a:rPr sz="2400" b="1" dirty="0">
                <a:latin typeface="Carlito"/>
                <a:cs typeface="Carlito"/>
              </a:rPr>
              <a:t>and</a:t>
            </a:r>
            <a:r>
              <a:rPr sz="2400" b="1" spc="290" dirty="0">
                <a:latin typeface="Carlito"/>
                <a:cs typeface="Carlito"/>
              </a:rPr>
              <a:t>  </a:t>
            </a:r>
            <a:r>
              <a:rPr sz="2400" b="1" dirty="0">
                <a:latin typeface="Carlito"/>
                <a:cs typeface="Carlito"/>
              </a:rPr>
              <a:t>use</a:t>
            </a:r>
            <a:r>
              <a:rPr sz="2400" b="1" spc="295" dirty="0">
                <a:latin typeface="Carlito"/>
                <a:cs typeface="Carlito"/>
              </a:rPr>
              <a:t>  </a:t>
            </a:r>
            <a:r>
              <a:rPr sz="2400" b="1" spc="-25" dirty="0">
                <a:latin typeface="Carlito"/>
                <a:cs typeface="Carlito"/>
              </a:rPr>
              <a:t>of 	</a:t>
            </a:r>
            <a:r>
              <a:rPr sz="2400" b="1" dirty="0">
                <a:latin typeface="Carlito"/>
                <a:cs typeface="Carlito"/>
              </a:rPr>
              <a:t>engineering</a:t>
            </a:r>
            <a:r>
              <a:rPr sz="2400" b="1" spc="335" dirty="0">
                <a:latin typeface="Carlito"/>
                <a:cs typeface="Carlito"/>
              </a:rPr>
              <a:t>  </a:t>
            </a:r>
            <a:r>
              <a:rPr sz="2400" b="1" dirty="0">
                <a:latin typeface="Carlito"/>
                <a:cs typeface="Carlito"/>
              </a:rPr>
              <a:t>principles</a:t>
            </a:r>
            <a:r>
              <a:rPr sz="2400" b="1" spc="340" dirty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340" dirty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order</a:t>
            </a:r>
            <a:r>
              <a:rPr sz="2400" spc="335" dirty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340" dirty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obtain</a:t>
            </a:r>
            <a:r>
              <a:rPr sz="2400" spc="335" dirty="0">
                <a:latin typeface="Carlito"/>
                <a:cs typeface="Carlito"/>
              </a:rPr>
              <a:t>  </a:t>
            </a:r>
            <a:r>
              <a:rPr sz="2400" spc="-10" dirty="0">
                <a:latin typeface="Carlito"/>
                <a:cs typeface="Carlito"/>
              </a:rPr>
              <a:t>economically 	</a:t>
            </a:r>
            <a:r>
              <a:rPr sz="2400" dirty="0">
                <a:latin typeface="Carlito"/>
                <a:cs typeface="Carlito"/>
              </a:rPr>
              <a:t>feasible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software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reliable</a:t>
            </a:r>
            <a:r>
              <a:rPr sz="2400" b="1" spc="2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and</a:t>
            </a:r>
            <a:r>
              <a:rPr sz="2400" b="1" spc="2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works</a:t>
            </a:r>
            <a:r>
              <a:rPr sz="2400" b="1" spc="3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efficiently</a:t>
            </a:r>
            <a:r>
              <a:rPr sz="2400" b="1" spc="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real 	</a:t>
            </a:r>
            <a:r>
              <a:rPr sz="2400" spc="-10" dirty="0">
                <a:latin typeface="Carlito"/>
                <a:cs typeface="Carlito"/>
              </a:rPr>
              <a:t>machines.</a:t>
            </a:r>
            <a:endParaRPr lang="en-US" sz="2400" spc="-10" dirty="0">
              <a:latin typeface="Carlito"/>
              <a:cs typeface="Carlito"/>
            </a:endParaRPr>
          </a:p>
          <a:p>
            <a:pPr marL="352425" marR="5080" indent="-340360" algn="just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endParaRPr lang="en-US" sz="2400" spc="-10" dirty="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4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IEEE</a:t>
            </a:r>
            <a:r>
              <a:rPr lang="en-US" sz="2400" b="1" u="sng" spc="-5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400" b="1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Definition</a:t>
            </a:r>
            <a:endParaRPr lang="en-US" sz="2400" dirty="0">
              <a:latin typeface="Carlito"/>
              <a:cs typeface="Carlito"/>
            </a:endParaRPr>
          </a:p>
          <a:p>
            <a:pPr marL="355600" marR="25844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400" dirty="0">
                <a:latin typeface="Carlito"/>
                <a:cs typeface="Carlito"/>
              </a:rPr>
              <a:t>The</a:t>
            </a:r>
            <a:r>
              <a:rPr lang="en-US" sz="2400" spc="-30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application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of</a:t>
            </a:r>
            <a:r>
              <a:rPr lang="en-US" sz="2400" spc="-3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a</a:t>
            </a:r>
            <a:r>
              <a:rPr lang="en-US" sz="2400" spc="-30" dirty="0">
                <a:latin typeface="Carlito"/>
                <a:cs typeface="Carlito"/>
              </a:rPr>
              <a:t> </a:t>
            </a:r>
            <a:r>
              <a:rPr lang="en-US" sz="2400" b="1" spc="-20" dirty="0">
                <a:latin typeface="Carlito"/>
                <a:cs typeface="Carlito"/>
              </a:rPr>
              <a:t>systematic,</a:t>
            </a:r>
            <a:r>
              <a:rPr lang="en-US" sz="2400" b="1" spc="-10" dirty="0">
                <a:latin typeface="Carlito"/>
                <a:cs typeface="Carlito"/>
              </a:rPr>
              <a:t> </a:t>
            </a:r>
            <a:r>
              <a:rPr lang="en-US" sz="2400" b="1" dirty="0">
                <a:latin typeface="Carlito"/>
                <a:cs typeface="Carlito"/>
              </a:rPr>
              <a:t>disciplined,</a:t>
            </a:r>
            <a:r>
              <a:rPr lang="en-US" sz="2400" b="1" spc="-35" dirty="0">
                <a:latin typeface="Carlito"/>
                <a:cs typeface="Carlito"/>
              </a:rPr>
              <a:t> </a:t>
            </a:r>
            <a:r>
              <a:rPr lang="en-US" sz="2400" b="1" spc="-10" dirty="0">
                <a:latin typeface="Carlito"/>
                <a:cs typeface="Carlito"/>
              </a:rPr>
              <a:t>quantifiable </a:t>
            </a:r>
            <a:r>
              <a:rPr lang="en-US" sz="2400" dirty="0">
                <a:latin typeface="Carlito"/>
                <a:cs typeface="Carlito"/>
              </a:rPr>
              <a:t>approach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to</a:t>
            </a:r>
            <a:r>
              <a:rPr lang="en-US" sz="2400" spc="-6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the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b="1" spc="-10" dirty="0">
                <a:latin typeface="Carlito"/>
                <a:cs typeface="Carlito"/>
              </a:rPr>
              <a:t>development,</a:t>
            </a:r>
            <a:r>
              <a:rPr lang="en-US" sz="2400" b="1" spc="-30" dirty="0">
                <a:latin typeface="Carlito"/>
                <a:cs typeface="Carlito"/>
              </a:rPr>
              <a:t> </a:t>
            </a:r>
            <a:r>
              <a:rPr lang="en-US" sz="2400" b="1" spc="-10" dirty="0">
                <a:latin typeface="Carlito"/>
                <a:cs typeface="Carlito"/>
              </a:rPr>
              <a:t>operation,</a:t>
            </a:r>
            <a:r>
              <a:rPr lang="en-US" sz="2400" b="1" spc="-40" dirty="0">
                <a:latin typeface="Carlito"/>
                <a:cs typeface="Carlito"/>
              </a:rPr>
              <a:t> </a:t>
            </a:r>
            <a:r>
              <a:rPr lang="en-US" sz="2400" b="1" dirty="0">
                <a:latin typeface="Carlito"/>
                <a:cs typeface="Carlito"/>
              </a:rPr>
              <a:t>and</a:t>
            </a:r>
            <a:r>
              <a:rPr lang="en-US" sz="2400" b="1" spc="-50" dirty="0">
                <a:latin typeface="Carlito"/>
                <a:cs typeface="Carlito"/>
              </a:rPr>
              <a:t> </a:t>
            </a:r>
            <a:r>
              <a:rPr lang="en-US" sz="2400" b="1" spc="-10" dirty="0">
                <a:latin typeface="Carlito"/>
                <a:cs typeface="Carlito"/>
              </a:rPr>
              <a:t>maintenance </a:t>
            </a:r>
            <a:r>
              <a:rPr lang="en-US" sz="2400" b="1" dirty="0">
                <a:latin typeface="Carlito"/>
                <a:cs typeface="Carlito"/>
              </a:rPr>
              <a:t>of</a:t>
            </a:r>
            <a:r>
              <a:rPr lang="en-US" sz="2400" b="1" spc="-55" dirty="0">
                <a:latin typeface="Carlito"/>
                <a:cs typeface="Carlito"/>
              </a:rPr>
              <a:t> </a:t>
            </a:r>
            <a:r>
              <a:rPr lang="en-US" sz="2400" b="1" dirty="0">
                <a:latin typeface="Carlito"/>
                <a:cs typeface="Carlito"/>
              </a:rPr>
              <a:t>software</a:t>
            </a:r>
            <a:r>
              <a:rPr lang="en-US" sz="2400" dirty="0">
                <a:latin typeface="Carlito"/>
                <a:cs typeface="Carlito"/>
              </a:rPr>
              <a:t>;</a:t>
            </a:r>
            <a:r>
              <a:rPr lang="en-US" sz="2400" spc="-3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that</a:t>
            </a:r>
            <a:r>
              <a:rPr lang="en-US" sz="2400" spc="-5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is,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the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application</a:t>
            </a:r>
            <a:r>
              <a:rPr lang="en-US" sz="2400" spc="-6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of</a:t>
            </a:r>
            <a:r>
              <a:rPr lang="en-US" sz="2400" spc="-5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engineering</a:t>
            </a:r>
            <a:r>
              <a:rPr lang="en-US" sz="2400" spc="-30" dirty="0">
                <a:latin typeface="Carlito"/>
                <a:cs typeface="Carlito"/>
              </a:rPr>
              <a:t> </a:t>
            </a:r>
            <a:r>
              <a:rPr lang="en-US" sz="2400" spc="-35" dirty="0">
                <a:latin typeface="Carlito"/>
                <a:cs typeface="Carlito"/>
              </a:rPr>
              <a:t>to </a:t>
            </a:r>
            <a:r>
              <a:rPr lang="en-US" sz="2400" spc="-10" dirty="0">
                <a:latin typeface="Carlito"/>
                <a:cs typeface="Carlito"/>
              </a:rPr>
              <a:t>software.</a:t>
            </a:r>
            <a:endParaRPr lang="en-US" sz="2400" dirty="0">
              <a:latin typeface="Carlito"/>
              <a:cs typeface="Carlito"/>
            </a:endParaRPr>
          </a:p>
          <a:p>
            <a:pPr marL="352425" marR="5080" indent="-340360" algn="just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544" y="336867"/>
            <a:ext cx="70281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rlito"/>
                <a:cs typeface="Carlito"/>
              </a:rPr>
              <a:t>WHY</a:t>
            </a:r>
            <a:r>
              <a:rPr sz="2800" b="1" spc="-75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IS</a:t>
            </a:r>
            <a:r>
              <a:rPr sz="2800" b="1" spc="-6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SOFTWARE</a:t>
            </a:r>
            <a:r>
              <a:rPr sz="2800" b="1" spc="-70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ENGINEERING</a:t>
            </a:r>
            <a:r>
              <a:rPr sz="2800" b="1" spc="-7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IMPORTANT?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423545" algn="l"/>
                <a:tab pos="1868805" algn="l"/>
                <a:tab pos="2218055" algn="l"/>
                <a:tab pos="3509010" algn="l"/>
                <a:tab pos="5080635" algn="l"/>
                <a:tab pos="5472430" algn="l"/>
                <a:tab pos="6809740" algn="l"/>
                <a:tab pos="7827009" algn="l"/>
              </a:tabLst>
            </a:pPr>
            <a:r>
              <a:rPr dirty="0">
                <a:latin typeface="Arial"/>
                <a:cs typeface="Arial"/>
              </a:rPr>
              <a:t>	</a:t>
            </a:r>
            <a:r>
              <a:rPr spc="-10" dirty="0"/>
              <a:t>Producing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software</a:t>
            </a:r>
            <a:r>
              <a:rPr dirty="0"/>
              <a:t>	</a:t>
            </a:r>
            <a:r>
              <a:rPr spc="-10" dirty="0"/>
              <a:t>application</a:t>
            </a:r>
            <a:r>
              <a:rPr dirty="0"/>
              <a:t>	</a:t>
            </a:r>
            <a:r>
              <a:rPr spc="-25" dirty="0"/>
              <a:t>is</a:t>
            </a:r>
            <a:r>
              <a:rPr dirty="0"/>
              <a:t>	</a:t>
            </a:r>
            <a:r>
              <a:rPr spc="-10" dirty="0"/>
              <a:t>relatively</a:t>
            </a:r>
            <a:r>
              <a:rPr dirty="0"/>
              <a:t>	</a:t>
            </a:r>
            <a:r>
              <a:rPr spc="-10" dirty="0"/>
              <a:t>simple</a:t>
            </a:r>
            <a:r>
              <a:rPr dirty="0"/>
              <a:t>	</a:t>
            </a:r>
            <a:r>
              <a:rPr spc="-25" dirty="0"/>
              <a:t>in </a:t>
            </a:r>
            <a:r>
              <a:rPr dirty="0"/>
              <a:t>concept:</a:t>
            </a:r>
            <a:r>
              <a:rPr spc="-55" dirty="0"/>
              <a:t> </a:t>
            </a:r>
            <a:r>
              <a:rPr spc="-60" dirty="0"/>
              <a:t>Take</a:t>
            </a:r>
            <a:r>
              <a:rPr spc="-45" dirty="0"/>
              <a:t> </a:t>
            </a:r>
            <a:r>
              <a:rPr dirty="0"/>
              <a:t>an</a:t>
            </a:r>
            <a:r>
              <a:rPr spc="-50" dirty="0"/>
              <a:t> </a:t>
            </a:r>
            <a:r>
              <a:rPr dirty="0"/>
              <a:t>idea</a:t>
            </a:r>
            <a:r>
              <a:rPr spc="-4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turn</a:t>
            </a:r>
            <a:r>
              <a:rPr spc="-45" dirty="0"/>
              <a:t> </a:t>
            </a:r>
            <a:r>
              <a:rPr dirty="0"/>
              <a:t>it</a:t>
            </a:r>
            <a:r>
              <a:rPr spc="-55" dirty="0"/>
              <a:t> </a:t>
            </a:r>
            <a:r>
              <a:rPr dirty="0"/>
              <a:t>into</a:t>
            </a:r>
            <a:r>
              <a:rPr spc="-5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useful</a:t>
            </a:r>
            <a:r>
              <a:rPr spc="-30" dirty="0"/>
              <a:t> </a:t>
            </a:r>
            <a:r>
              <a:rPr spc="-10" dirty="0"/>
              <a:t>program.</a:t>
            </a:r>
          </a:p>
          <a:p>
            <a:pPr>
              <a:lnSpc>
                <a:spcPct val="100000"/>
              </a:lnSpc>
              <a:spcBef>
                <a:spcPts val="1100"/>
              </a:spcBef>
              <a:buFont typeface="Arial"/>
              <a:buChar char="•"/>
            </a:pPr>
            <a:endParaRPr spc="-10" dirty="0"/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5600" algn="l"/>
                <a:tab pos="423545" algn="l"/>
                <a:tab pos="2344420" algn="l"/>
                <a:tab pos="2889885" algn="l"/>
                <a:tab pos="4077970" algn="l"/>
                <a:tab pos="4521835" algn="l"/>
                <a:tab pos="5151755" algn="l"/>
                <a:tab pos="5812155" algn="l"/>
                <a:tab pos="6797675" algn="l"/>
                <a:tab pos="7656195" algn="l"/>
              </a:tabLst>
            </a:pPr>
            <a:r>
              <a:rPr dirty="0">
                <a:latin typeface="Arial"/>
                <a:cs typeface="Arial"/>
              </a:rPr>
              <a:t>	</a:t>
            </a:r>
            <a:r>
              <a:rPr spc="-10" dirty="0"/>
              <a:t>Unfortunately</a:t>
            </a:r>
            <a:r>
              <a:rPr dirty="0"/>
              <a:t>	</a:t>
            </a:r>
            <a:r>
              <a:rPr spc="-25" dirty="0"/>
              <a:t>for</a:t>
            </a:r>
            <a:r>
              <a:rPr dirty="0"/>
              <a:t>	</a:t>
            </a:r>
            <a:r>
              <a:rPr spc="-10" dirty="0"/>
              <a:t>projects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25" dirty="0"/>
              <a:t>any</a:t>
            </a:r>
            <a:r>
              <a:rPr dirty="0"/>
              <a:t>	</a:t>
            </a:r>
            <a:r>
              <a:rPr spc="-20" dirty="0"/>
              <a:t>real</a:t>
            </a:r>
            <a:r>
              <a:rPr dirty="0"/>
              <a:t>	</a:t>
            </a:r>
            <a:r>
              <a:rPr spc="-10" dirty="0"/>
              <a:t>scope,</a:t>
            </a:r>
            <a:r>
              <a:rPr dirty="0"/>
              <a:t>	</a:t>
            </a:r>
            <a:r>
              <a:rPr spc="-10" dirty="0"/>
              <a:t>there</a:t>
            </a:r>
            <a:r>
              <a:rPr dirty="0"/>
              <a:t>	</a:t>
            </a:r>
            <a:r>
              <a:rPr spc="-30" dirty="0"/>
              <a:t>are </a:t>
            </a:r>
            <a:r>
              <a:rPr dirty="0"/>
              <a:t>countless</a:t>
            </a:r>
            <a:r>
              <a:rPr spc="-55" dirty="0"/>
              <a:t> </a:t>
            </a:r>
            <a:r>
              <a:rPr dirty="0"/>
              <a:t>ways</a:t>
            </a:r>
            <a:r>
              <a:rPr spc="-55" dirty="0"/>
              <a:t> </a:t>
            </a:r>
            <a:r>
              <a:rPr dirty="0"/>
              <a:t>that</a:t>
            </a:r>
            <a:r>
              <a:rPr spc="-6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simple</a:t>
            </a:r>
            <a:r>
              <a:rPr spc="-55" dirty="0"/>
              <a:t> </a:t>
            </a:r>
            <a:r>
              <a:rPr dirty="0"/>
              <a:t>concept</a:t>
            </a:r>
            <a:r>
              <a:rPr spc="-55" dirty="0"/>
              <a:t> </a:t>
            </a:r>
            <a:r>
              <a:rPr dirty="0"/>
              <a:t>can</a:t>
            </a:r>
            <a:r>
              <a:rPr spc="-65" dirty="0"/>
              <a:t> </a:t>
            </a:r>
            <a:r>
              <a:rPr dirty="0"/>
              <a:t>go</a:t>
            </a:r>
            <a:r>
              <a:rPr spc="-60" dirty="0"/>
              <a:t> </a:t>
            </a:r>
            <a:r>
              <a:rPr spc="-10" dirty="0"/>
              <a:t>wrong.</a:t>
            </a: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423545" algn="l"/>
              </a:tabLst>
            </a:pPr>
            <a:r>
              <a:rPr dirty="0">
                <a:latin typeface="Arial"/>
                <a:cs typeface="Arial"/>
              </a:rPr>
              <a:t>	</a:t>
            </a:r>
            <a:r>
              <a:rPr dirty="0"/>
              <a:t>Programmers</a:t>
            </a:r>
            <a:r>
              <a:rPr spc="170" dirty="0"/>
              <a:t> </a:t>
            </a:r>
            <a:r>
              <a:rPr dirty="0"/>
              <a:t>may</a:t>
            </a:r>
            <a:r>
              <a:rPr spc="175" dirty="0"/>
              <a:t> </a:t>
            </a:r>
            <a:r>
              <a:rPr dirty="0"/>
              <a:t>not</a:t>
            </a:r>
            <a:r>
              <a:rPr spc="175" dirty="0"/>
              <a:t> </a:t>
            </a:r>
            <a:r>
              <a:rPr dirty="0"/>
              <a:t>understand</a:t>
            </a:r>
            <a:r>
              <a:rPr spc="170" dirty="0"/>
              <a:t> </a:t>
            </a:r>
            <a:r>
              <a:rPr dirty="0"/>
              <a:t>what</a:t>
            </a:r>
            <a:r>
              <a:rPr spc="175" dirty="0"/>
              <a:t> </a:t>
            </a:r>
            <a:r>
              <a:rPr dirty="0"/>
              <a:t>users</a:t>
            </a:r>
            <a:r>
              <a:rPr spc="170" dirty="0"/>
              <a:t> </a:t>
            </a:r>
            <a:r>
              <a:rPr dirty="0"/>
              <a:t>want</a:t>
            </a:r>
            <a:r>
              <a:rPr spc="175" dirty="0"/>
              <a:t> </a:t>
            </a:r>
            <a:r>
              <a:rPr dirty="0"/>
              <a:t>or</a:t>
            </a:r>
            <a:r>
              <a:rPr spc="165" dirty="0"/>
              <a:t> </a:t>
            </a:r>
            <a:r>
              <a:rPr spc="-20" dirty="0"/>
              <a:t>need </a:t>
            </a:r>
            <a:r>
              <a:rPr dirty="0"/>
              <a:t>so</a:t>
            </a:r>
            <a:r>
              <a:rPr spc="-50" dirty="0"/>
              <a:t> </a:t>
            </a:r>
            <a:r>
              <a:rPr dirty="0"/>
              <a:t>they</a:t>
            </a:r>
            <a:r>
              <a:rPr spc="-40" dirty="0"/>
              <a:t> </a:t>
            </a:r>
            <a:r>
              <a:rPr dirty="0"/>
              <a:t>build</a:t>
            </a:r>
            <a:r>
              <a:rPr spc="-4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wrong</a:t>
            </a:r>
            <a:r>
              <a:rPr spc="-55" dirty="0"/>
              <a:t> </a:t>
            </a:r>
            <a:r>
              <a:rPr spc="-10" dirty="0"/>
              <a:t>application.</a:t>
            </a:r>
          </a:p>
          <a:p>
            <a:pPr>
              <a:lnSpc>
                <a:spcPct val="100000"/>
              </a:lnSpc>
              <a:spcBef>
                <a:spcPts val="1105"/>
              </a:spcBef>
              <a:buFont typeface="Arial"/>
              <a:buChar char="•"/>
            </a:pPr>
            <a:endParaRPr spc="-10" dirty="0"/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/>
              <a:t>The</a:t>
            </a:r>
            <a:r>
              <a:rPr spc="114" dirty="0"/>
              <a:t> </a:t>
            </a:r>
            <a:r>
              <a:rPr dirty="0"/>
              <a:t>program</a:t>
            </a:r>
            <a:r>
              <a:rPr spc="110" dirty="0"/>
              <a:t> </a:t>
            </a:r>
            <a:r>
              <a:rPr dirty="0"/>
              <a:t>might</a:t>
            </a:r>
            <a:r>
              <a:rPr spc="120" dirty="0"/>
              <a:t> </a:t>
            </a:r>
            <a:r>
              <a:rPr dirty="0"/>
              <a:t>be</a:t>
            </a:r>
            <a:r>
              <a:rPr spc="120" dirty="0"/>
              <a:t> </a:t>
            </a:r>
            <a:r>
              <a:rPr dirty="0"/>
              <a:t>full</a:t>
            </a:r>
            <a:r>
              <a:rPr spc="120" dirty="0"/>
              <a:t> </a:t>
            </a:r>
            <a:r>
              <a:rPr dirty="0"/>
              <a:t>of</a:t>
            </a:r>
            <a:r>
              <a:rPr spc="114" dirty="0"/>
              <a:t> </a:t>
            </a:r>
            <a:r>
              <a:rPr dirty="0"/>
              <a:t>bugs</a:t>
            </a:r>
            <a:r>
              <a:rPr spc="120" dirty="0"/>
              <a:t> </a:t>
            </a:r>
            <a:r>
              <a:rPr dirty="0"/>
              <a:t>that</a:t>
            </a:r>
            <a:r>
              <a:rPr spc="114" dirty="0"/>
              <a:t> </a:t>
            </a:r>
            <a:r>
              <a:rPr dirty="0"/>
              <a:t>it’s</a:t>
            </a:r>
            <a:r>
              <a:rPr spc="114" dirty="0"/>
              <a:t> </a:t>
            </a:r>
            <a:r>
              <a:rPr dirty="0"/>
              <a:t>frustrating</a:t>
            </a:r>
            <a:r>
              <a:rPr spc="110" dirty="0"/>
              <a:t> </a:t>
            </a:r>
            <a:r>
              <a:rPr dirty="0"/>
              <a:t>to</a:t>
            </a:r>
            <a:r>
              <a:rPr spc="114" dirty="0"/>
              <a:t> </a:t>
            </a:r>
            <a:r>
              <a:rPr spc="-20" dirty="0"/>
              <a:t>use, </a:t>
            </a:r>
            <a:r>
              <a:rPr dirty="0"/>
              <a:t>impossible</a:t>
            </a:r>
            <a:r>
              <a:rPr spc="-6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fix,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can’t</a:t>
            </a:r>
            <a:r>
              <a:rPr spc="-60" dirty="0"/>
              <a:t> </a:t>
            </a:r>
            <a:r>
              <a:rPr dirty="0"/>
              <a:t>be</a:t>
            </a:r>
            <a:r>
              <a:rPr spc="-50" dirty="0"/>
              <a:t> </a:t>
            </a:r>
            <a:r>
              <a:rPr dirty="0"/>
              <a:t>enhanced</a:t>
            </a:r>
            <a:r>
              <a:rPr spc="-40" dirty="0"/>
              <a:t> </a:t>
            </a:r>
            <a:r>
              <a:rPr dirty="0"/>
              <a:t>over</a:t>
            </a:r>
            <a:r>
              <a:rPr spc="-45" dirty="0"/>
              <a:t> </a:t>
            </a:r>
            <a:r>
              <a:rPr spc="-10" dirty="0"/>
              <a:t>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28" y="395731"/>
            <a:ext cx="8072120" cy="445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795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418465" algn="l"/>
              </a:tabLst>
            </a:pPr>
            <a:r>
              <a:rPr sz="2200" dirty="0">
                <a:latin typeface="Carlito"/>
                <a:cs typeface="Carlito"/>
              </a:rPr>
              <a:t>	</a:t>
            </a:r>
            <a:r>
              <a:rPr sz="2200" b="1" dirty="0">
                <a:latin typeface="Carlito"/>
                <a:cs typeface="Carlito"/>
              </a:rPr>
              <a:t>Software</a:t>
            </a:r>
            <a:r>
              <a:rPr sz="2200" b="1" spc="15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engineering</a:t>
            </a:r>
            <a:r>
              <a:rPr sz="2200" b="1" spc="15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includes</a:t>
            </a:r>
            <a:r>
              <a:rPr sz="2200" b="1" spc="15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techniques</a:t>
            </a:r>
            <a:r>
              <a:rPr sz="2200" b="1" spc="15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for</a:t>
            </a:r>
            <a:r>
              <a:rPr sz="2200" b="1" spc="15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avoiding</a:t>
            </a:r>
            <a:r>
              <a:rPr sz="2200" b="1" spc="15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the</a:t>
            </a:r>
            <a:r>
              <a:rPr sz="2200" b="1" spc="155" dirty="0">
                <a:latin typeface="Carlito"/>
                <a:cs typeface="Carlito"/>
              </a:rPr>
              <a:t> </a:t>
            </a:r>
            <a:r>
              <a:rPr sz="2200" b="1" spc="-20" dirty="0">
                <a:latin typeface="Carlito"/>
                <a:cs typeface="Carlito"/>
              </a:rPr>
              <a:t>many </a:t>
            </a:r>
            <a:r>
              <a:rPr sz="2200" b="1" spc="-10" dirty="0">
                <a:latin typeface="Carlito"/>
                <a:cs typeface="Carlito"/>
              </a:rPr>
              <a:t>pitfalls.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355600" marR="5715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rlito"/>
                <a:cs typeface="Carlito"/>
              </a:rPr>
              <a:t>It</a:t>
            </a:r>
            <a:r>
              <a:rPr sz="2200" spc="420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ensures</a:t>
            </a:r>
            <a:r>
              <a:rPr sz="2200" spc="420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420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final</a:t>
            </a:r>
            <a:r>
              <a:rPr sz="2200" spc="420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application</a:t>
            </a:r>
            <a:r>
              <a:rPr sz="2200" spc="420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is</a:t>
            </a:r>
            <a:r>
              <a:rPr sz="2200" spc="420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effective,</a:t>
            </a:r>
            <a:r>
              <a:rPr sz="2200" spc="425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usable,</a:t>
            </a:r>
            <a:r>
              <a:rPr sz="2200" spc="420" dirty="0">
                <a:latin typeface="Carlito"/>
                <a:cs typeface="Carlito"/>
              </a:rPr>
              <a:t>  </a:t>
            </a:r>
            <a:r>
              <a:rPr sz="2200" spc="-2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maintainable.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rlito"/>
                <a:cs typeface="Carlito"/>
              </a:rPr>
              <a:t>It</a:t>
            </a:r>
            <a:r>
              <a:rPr sz="2200" spc="2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helps</a:t>
            </a:r>
            <a:r>
              <a:rPr sz="2200" spc="2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2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meet</a:t>
            </a:r>
            <a:r>
              <a:rPr sz="2200" spc="27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milestones</a:t>
            </a:r>
            <a:r>
              <a:rPr sz="2200" spc="2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on</a:t>
            </a:r>
            <a:r>
              <a:rPr sz="2200" spc="2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schedule</a:t>
            </a:r>
            <a:r>
              <a:rPr sz="2200" spc="27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2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produce</a:t>
            </a:r>
            <a:r>
              <a:rPr sz="2200" spc="2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</a:t>
            </a:r>
            <a:r>
              <a:rPr sz="2200" spc="2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finished </a:t>
            </a:r>
            <a:r>
              <a:rPr sz="2200" dirty="0">
                <a:latin typeface="Carlito"/>
                <a:cs typeface="Carlito"/>
              </a:rPr>
              <a:t>project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on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time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within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budget.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355600" marR="5080" indent="-343535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rlito"/>
                <a:cs typeface="Carlito"/>
              </a:rPr>
              <a:t>Perhaps</a:t>
            </a:r>
            <a:r>
              <a:rPr sz="2200" spc="290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most</a:t>
            </a:r>
            <a:r>
              <a:rPr sz="2200" spc="290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important,</a:t>
            </a:r>
            <a:r>
              <a:rPr sz="2200" spc="295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software</a:t>
            </a:r>
            <a:r>
              <a:rPr sz="2200" spc="290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engineering</a:t>
            </a:r>
            <a:r>
              <a:rPr sz="2200" spc="290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gives</a:t>
            </a:r>
            <a:r>
              <a:rPr sz="2200" spc="290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us</a:t>
            </a:r>
            <a:r>
              <a:rPr sz="2200" spc="295" dirty="0">
                <a:latin typeface="Carlito"/>
                <a:cs typeface="Carlito"/>
              </a:rPr>
              <a:t>  </a:t>
            </a:r>
            <a:r>
              <a:rPr sz="2200" spc="-25" dirty="0">
                <a:latin typeface="Carlito"/>
                <a:cs typeface="Carlito"/>
              </a:rPr>
              <a:t>the </a:t>
            </a:r>
            <a:r>
              <a:rPr sz="2200" dirty="0">
                <a:latin typeface="Carlito"/>
                <a:cs typeface="Carlito"/>
              </a:rPr>
              <a:t>flexibility</a:t>
            </a:r>
            <a:r>
              <a:rPr sz="2200" spc="2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2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make</a:t>
            </a:r>
            <a:r>
              <a:rPr sz="2200" spc="229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changes</a:t>
            </a:r>
            <a:r>
              <a:rPr sz="2200" spc="229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229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meet</a:t>
            </a:r>
            <a:r>
              <a:rPr sz="2200" spc="2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unexpected</a:t>
            </a:r>
            <a:r>
              <a:rPr sz="2200" spc="2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demands</a:t>
            </a:r>
            <a:r>
              <a:rPr sz="2200" spc="229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without completely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affecting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our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schedule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budget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constraints.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540" rIns="0" bIns="0" rtlCol="0">
            <a:spAutoFit/>
          </a:bodyPr>
          <a:lstStyle/>
          <a:p>
            <a:pPr marL="807085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229" dirty="0"/>
              <a:t> </a:t>
            </a:r>
            <a:r>
              <a:rPr spc="-10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15" y="1761235"/>
            <a:ext cx="856297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1054735" indent="-470534">
              <a:lnSpc>
                <a:spcPct val="100000"/>
              </a:lnSpc>
              <a:spcBef>
                <a:spcPts val="100"/>
              </a:spcBef>
              <a:buSzPct val="50000"/>
              <a:buFont typeface="Arial"/>
              <a:buChar char="•"/>
              <a:tabLst>
                <a:tab pos="482600" algn="l"/>
              </a:tabLst>
            </a:pPr>
            <a:r>
              <a:rPr sz="3000" dirty="0">
                <a:latin typeface="Carlito"/>
                <a:cs typeface="Carlito"/>
              </a:rPr>
              <a:t>Software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is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developed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or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engineered;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it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is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spc="-25" dirty="0">
                <a:latin typeface="Carlito"/>
                <a:cs typeface="Carlito"/>
              </a:rPr>
              <a:t>not </a:t>
            </a:r>
            <a:r>
              <a:rPr sz="3000" spc="-10" dirty="0">
                <a:latin typeface="Carlito"/>
                <a:cs typeface="Carlito"/>
              </a:rPr>
              <a:t>manufactured.</a:t>
            </a:r>
            <a:endParaRPr sz="3000">
              <a:latin typeface="Carlito"/>
              <a:cs typeface="Carlito"/>
            </a:endParaRPr>
          </a:p>
          <a:p>
            <a:pPr marL="482600" marR="1697355" indent="-470534">
              <a:lnSpc>
                <a:spcPct val="100000"/>
              </a:lnSpc>
              <a:spcBef>
                <a:spcPts val="720"/>
              </a:spcBef>
              <a:buSzPct val="50000"/>
              <a:buFont typeface="Arial"/>
              <a:buChar char="•"/>
              <a:tabLst>
                <a:tab pos="482600" algn="l"/>
              </a:tabLst>
            </a:pPr>
            <a:r>
              <a:rPr sz="3000" dirty="0">
                <a:latin typeface="Carlito"/>
                <a:cs typeface="Carlito"/>
              </a:rPr>
              <a:t>Software</a:t>
            </a:r>
            <a:r>
              <a:rPr sz="3000" spc="-2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does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not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“wear</a:t>
            </a:r>
            <a:r>
              <a:rPr sz="3000" spc="-2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out”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but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it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does </a:t>
            </a:r>
            <a:r>
              <a:rPr sz="3000" spc="-10" dirty="0">
                <a:latin typeface="Carlito"/>
                <a:cs typeface="Carlito"/>
              </a:rPr>
              <a:t>deteriorate.</a:t>
            </a:r>
            <a:endParaRPr sz="3000">
              <a:latin typeface="Carlito"/>
              <a:cs typeface="Carlito"/>
            </a:endParaRPr>
          </a:p>
          <a:p>
            <a:pPr marL="482600" marR="5080" indent="-470534">
              <a:lnSpc>
                <a:spcPct val="100000"/>
              </a:lnSpc>
              <a:spcBef>
                <a:spcPts val="720"/>
              </a:spcBef>
              <a:buSzPct val="50000"/>
              <a:buFont typeface="Arial"/>
              <a:buChar char="•"/>
              <a:tabLst>
                <a:tab pos="482600" algn="l"/>
              </a:tabLst>
            </a:pPr>
            <a:r>
              <a:rPr sz="3000" dirty="0">
                <a:latin typeface="Carlito"/>
                <a:cs typeface="Carlito"/>
              </a:rPr>
              <a:t>Software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continues</a:t>
            </a:r>
            <a:r>
              <a:rPr sz="3000" spc="-9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to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be</a:t>
            </a:r>
            <a:r>
              <a:rPr sz="3000" spc="-8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custom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built,</a:t>
            </a:r>
            <a:r>
              <a:rPr sz="3000" spc="-8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as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industry</a:t>
            </a:r>
            <a:r>
              <a:rPr sz="3000" spc="-75" dirty="0">
                <a:latin typeface="Carlito"/>
                <a:cs typeface="Carlito"/>
              </a:rPr>
              <a:t> </a:t>
            </a:r>
            <a:r>
              <a:rPr sz="3000" spc="-25" dirty="0">
                <a:latin typeface="Carlito"/>
                <a:cs typeface="Carlito"/>
              </a:rPr>
              <a:t>is </a:t>
            </a:r>
            <a:r>
              <a:rPr sz="3000" dirty="0">
                <a:latin typeface="Carlito"/>
                <a:cs typeface="Carlito"/>
              </a:rPr>
              <a:t>moving</a:t>
            </a:r>
            <a:r>
              <a:rPr sz="3000" spc="-8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toward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component</a:t>
            </a:r>
            <a:r>
              <a:rPr sz="3000" spc="-8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based</a:t>
            </a:r>
            <a:r>
              <a:rPr sz="3000" spc="-9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construction.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540" rIns="0" bIns="0" rtlCol="0">
            <a:spAutoFit/>
          </a:bodyPr>
          <a:lstStyle/>
          <a:p>
            <a:pPr marL="807085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229" dirty="0"/>
              <a:t> </a:t>
            </a:r>
            <a:r>
              <a:rPr spc="-10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15" y="1761235"/>
            <a:ext cx="8769985" cy="4085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1054735" indent="-470534">
              <a:lnSpc>
                <a:spcPct val="100000"/>
              </a:lnSpc>
              <a:spcBef>
                <a:spcPts val="100"/>
              </a:spcBef>
              <a:buSzPct val="50000"/>
              <a:buFont typeface="Arial"/>
              <a:buChar char="•"/>
              <a:tabLst>
                <a:tab pos="482600" algn="l"/>
              </a:tabLst>
            </a:pPr>
            <a:r>
              <a:rPr lang="en-US" sz="3000" dirty="0">
                <a:latin typeface="Carlito"/>
                <a:cs typeface="Carlito"/>
              </a:rPr>
              <a:t>What is “software reliability”?</a:t>
            </a:r>
          </a:p>
          <a:p>
            <a:pPr marL="482600" marR="1054735" indent="-470534">
              <a:lnSpc>
                <a:spcPct val="100000"/>
              </a:lnSpc>
              <a:spcBef>
                <a:spcPts val="100"/>
              </a:spcBef>
              <a:buSzPct val="50000"/>
              <a:buFont typeface="Arial"/>
              <a:buChar char="•"/>
              <a:tabLst>
                <a:tab pos="482600" algn="l"/>
              </a:tabLst>
            </a:pPr>
            <a:r>
              <a:rPr lang="en-US" sz="2400" dirty="0">
                <a:latin typeface="Carlito"/>
                <a:cs typeface="Carlito"/>
              </a:rPr>
              <a:t>The system “stands the test of time.”</a:t>
            </a:r>
          </a:p>
          <a:p>
            <a:pPr marL="482600" marR="1054735" indent="-470534">
              <a:lnSpc>
                <a:spcPct val="100000"/>
              </a:lnSpc>
              <a:spcBef>
                <a:spcPts val="100"/>
              </a:spcBef>
              <a:buSzPct val="50000"/>
              <a:buFont typeface="Arial"/>
              <a:buChar char="•"/>
              <a:tabLst>
                <a:tab pos="482600" algn="l"/>
              </a:tabLst>
            </a:pPr>
            <a:r>
              <a:rPr lang="en-US" sz="2400" dirty="0">
                <a:latin typeface="Carlito"/>
                <a:cs typeface="Carlito"/>
              </a:rPr>
              <a:t>There is an absence of known catastrophic errors (those that disable or destroy the system).</a:t>
            </a:r>
          </a:p>
          <a:p>
            <a:pPr marL="482600" marR="1054735" indent="-470534">
              <a:lnSpc>
                <a:spcPct val="100000"/>
              </a:lnSpc>
              <a:spcBef>
                <a:spcPts val="100"/>
              </a:spcBef>
              <a:buSzPct val="50000"/>
              <a:buFont typeface="Arial"/>
              <a:buChar char="•"/>
              <a:tabLst>
                <a:tab pos="482600" algn="l"/>
              </a:tabLst>
            </a:pPr>
            <a:r>
              <a:rPr lang="en-US" sz="2400" dirty="0">
                <a:latin typeface="Carlito"/>
                <a:cs typeface="Carlito"/>
              </a:rPr>
              <a:t>The system recovers “gracefully” from errors.</a:t>
            </a:r>
          </a:p>
          <a:p>
            <a:pPr marL="482600" marR="1054735" indent="-470534">
              <a:lnSpc>
                <a:spcPct val="100000"/>
              </a:lnSpc>
              <a:spcBef>
                <a:spcPts val="100"/>
              </a:spcBef>
              <a:buSzPct val="50000"/>
              <a:buFont typeface="Arial"/>
              <a:buChar char="•"/>
              <a:tabLst>
                <a:tab pos="482600" algn="l"/>
              </a:tabLst>
            </a:pPr>
            <a:endParaRPr lang="en-US" sz="3000" dirty="0">
              <a:latin typeface="Carlito"/>
              <a:cs typeface="Carlito"/>
            </a:endParaRPr>
          </a:p>
          <a:p>
            <a:pPr marL="482600" marR="1054735" indent="-470534">
              <a:lnSpc>
                <a:spcPct val="100000"/>
              </a:lnSpc>
              <a:spcBef>
                <a:spcPts val="100"/>
              </a:spcBef>
              <a:buSzPct val="50000"/>
              <a:buFont typeface="Arial"/>
              <a:buChar char="•"/>
              <a:tabLst>
                <a:tab pos="482600" algn="l"/>
              </a:tabLst>
            </a:pPr>
            <a:r>
              <a:rPr lang="en-US" sz="3000" dirty="0">
                <a:latin typeface="Carlito"/>
                <a:cs typeface="Carlito"/>
              </a:rPr>
              <a:t>How do we measure reliability? </a:t>
            </a:r>
          </a:p>
          <a:p>
            <a:pPr marL="482600" marR="1054735" indent="-470534">
              <a:lnSpc>
                <a:spcPct val="100000"/>
              </a:lnSpc>
              <a:spcBef>
                <a:spcPts val="100"/>
              </a:spcBef>
              <a:buSzPct val="50000"/>
              <a:buFont typeface="Arial"/>
              <a:buChar char="•"/>
              <a:tabLst>
                <a:tab pos="482600" algn="l"/>
              </a:tabLst>
            </a:pPr>
            <a:r>
              <a:rPr lang="en-US" sz="2400" dirty="0">
                <a:latin typeface="Carlito"/>
                <a:cs typeface="Carlito"/>
              </a:rPr>
              <a:t>Downtime is below a certain threshold.</a:t>
            </a:r>
          </a:p>
          <a:p>
            <a:pPr marL="482600" marR="1054735" indent="-470534">
              <a:lnSpc>
                <a:spcPct val="100000"/>
              </a:lnSpc>
              <a:spcBef>
                <a:spcPts val="100"/>
              </a:spcBef>
              <a:buSzPct val="50000"/>
              <a:buFont typeface="Arial"/>
              <a:buChar char="•"/>
              <a:tabLst>
                <a:tab pos="482600" algn="l"/>
              </a:tabLst>
            </a:pPr>
            <a:r>
              <a:rPr lang="en-US" sz="2400" dirty="0">
                <a:latin typeface="Carlito"/>
                <a:cs typeface="Carlito"/>
              </a:rPr>
              <a:t>The accuracy of the system is within a certain tolerance.</a:t>
            </a:r>
          </a:p>
          <a:p>
            <a:pPr marL="482600" marR="1054735" indent="-470534">
              <a:lnSpc>
                <a:spcPct val="100000"/>
              </a:lnSpc>
              <a:spcBef>
                <a:spcPts val="100"/>
              </a:spcBef>
              <a:buSzPct val="50000"/>
              <a:buFont typeface="Arial"/>
              <a:buChar char="•"/>
              <a:tabLst>
                <a:tab pos="482600" algn="l"/>
              </a:tabLst>
            </a:pPr>
            <a:r>
              <a:rPr lang="en-US" sz="2400" dirty="0">
                <a:latin typeface="Carlito"/>
                <a:cs typeface="Carlito"/>
              </a:rPr>
              <a:t>Real-time performance requirements are met consistently</a:t>
            </a:r>
          </a:p>
        </p:txBody>
      </p:sp>
    </p:spTree>
    <p:extLst>
      <p:ext uri="{BB962C8B-B14F-4D97-AF65-F5344CB8AC3E}">
        <p14:creationId xmlns:p14="http://schemas.microsoft.com/office/powerpoint/2010/main" val="32534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0886"/>
            <a:ext cx="8686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2400" b="1" dirty="0">
                <a:latin typeface="Palatino-Bold"/>
              </a:rPr>
              <a:t>S</a:t>
            </a:r>
            <a:r>
              <a:rPr lang="en-US" sz="2400" b="1" i="0" u="none" strike="noStrike" baseline="0" dirty="0">
                <a:latin typeface="Palatino-Bold"/>
              </a:rPr>
              <a:t>oftware doesn’t wear out, so why would it conform to the bathtub </a:t>
            </a:r>
            <a:r>
              <a:rPr lang="en-IN" sz="2400" b="1" i="0" u="none" strike="noStrike" baseline="0" dirty="0">
                <a:latin typeface="Palatino-Bold"/>
              </a:rPr>
              <a:t>curve?</a:t>
            </a:r>
            <a:endParaRPr lang="en-IN" sz="3200" dirty="0">
              <a:latin typeface="Carl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0123D-78DC-EEF7-3CC8-9EB667A38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27152"/>
            <a:ext cx="6963747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2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540" rIns="0" bIns="0" rtlCol="0">
            <a:spAutoFit/>
          </a:bodyPr>
          <a:lstStyle/>
          <a:p>
            <a:pPr marL="807085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229" dirty="0"/>
              <a:t> </a:t>
            </a:r>
            <a:r>
              <a:rPr spc="-10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169188"/>
            <a:ext cx="8769985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2800" b="1" dirty="0">
                <a:latin typeface="Carlito"/>
              </a:rPr>
              <a:t>What is meant by the “correctness” of software?</a:t>
            </a:r>
          </a:p>
          <a:p>
            <a:pPr algn="l"/>
            <a:endParaRPr lang="en-US" sz="2800" dirty="0">
              <a:latin typeface="Carlito"/>
            </a:endParaRPr>
          </a:p>
          <a:p>
            <a:pPr algn="l"/>
            <a:r>
              <a:rPr lang="en-US" sz="2800" dirty="0">
                <a:latin typeface="Carlito"/>
              </a:rPr>
              <a:t>Correctness can be measured in terms of the number of failures detected over time.</a:t>
            </a:r>
          </a:p>
          <a:p>
            <a:pPr algn="l"/>
            <a:endParaRPr lang="en-US" sz="2800" dirty="0">
              <a:latin typeface="Carlito"/>
            </a:endParaRPr>
          </a:p>
          <a:p>
            <a:pPr algn="l"/>
            <a:r>
              <a:rPr lang="en-IN" sz="2800" b="1" dirty="0">
                <a:latin typeface="Carlito"/>
              </a:rPr>
              <a:t>What is software “performance”?</a:t>
            </a:r>
          </a:p>
          <a:p>
            <a:pPr algn="l"/>
            <a:r>
              <a:rPr lang="en-US" sz="2800" dirty="0">
                <a:latin typeface="Carlito"/>
              </a:rPr>
              <a:t>Performance is a measure of some required behavior</a:t>
            </a:r>
          </a:p>
          <a:p>
            <a:pPr algn="l"/>
            <a:endParaRPr lang="en-US" sz="2800" dirty="0">
              <a:latin typeface="Carlito"/>
            </a:endParaRPr>
          </a:p>
          <a:p>
            <a:pPr algn="l"/>
            <a:r>
              <a:rPr lang="en-US" sz="2800" b="1" dirty="0">
                <a:latin typeface="Carlito"/>
              </a:rPr>
              <a:t>How do we characterize software usability?</a:t>
            </a:r>
          </a:p>
          <a:p>
            <a:pPr algn="l"/>
            <a:r>
              <a:rPr lang="en-US" sz="2800" dirty="0">
                <a:latin typeface="Carlito"/>
              </a:rPr>
              <a:t>Usability is a measure of how easy the software is for humans to use. Software usability is synonymous with ease-of-use, or user-friendliness. </a:t>
            </a:r>
          </a:p>
        </p:txBody>
      </p:sp>
    </p:spTree>
    <p:extLst>
      <p:ext uri="{BB962C8B-B14F-4D97-AF65-F5344CB8AC3E}">
        <p14:creationId xmlns:p14="http://schemas.microsoft.com/office/powerpoint/2010/main" val="258036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648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Carlito</vt:lpstr>
      <vt:lpstr>Palatino-Bold</vt:lpstr>
      <vt:lpstr>Office Theme</vt:lpstr>
      <vt:lpstr>PowerPoint Presentation</vt:lpstr>
      <vt:lpstr>What is software engineering?</vt:lpstr>
      <vt:lpstr>PowerPoint Presentation</vt:lpstr>
      <vt:lpstr>WHY IS SOFTWARE ENGINEERING IMPORTANT?</vt:lpstr>
      <vt:lpstr>PowerPoint Presentation</vt:lpstr>
      <vt:lpstr>Software characteristics</vt:lpstr>
      <vt:lpstr>Software characteristics</vt:lpstr>
      <vt:lpstr>PowerPoint Presentation</vt:lpstr>
      <vt:lpstr>Software characteristics</vt:lpstr>
      <vt:lpstr>Software characteristics</vt:lpstr>
      <vt:lpstr>Software characteristics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Dr Sminesh C N</cp:lastModifiedBy>
  <cp:revision>3</cp:revision>
  <dcterms:created xsi:type="dcterms:W3CDTF">2024-09-24T15:15:26Z</dcterms:created>
  <dcterms:modified xsi:type="dcterms:W3CDTF">2024-09-25T02:55:35Z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2020-11-21T00:00:00Z</vt:filetime>
  </property>
  <property fmtid="{D5CDD505-2E9C-101B-9397-08002B2CF9AE}" pid="3" name="LastSaved">
    <vt:filetime>2024-09-24T00:00:00Z</vt:filetime>
  </property>
  <property fmtid="{D5CDD505-2E9C-101B-9397-08002B2CF9AE}" pid="4" name="Producer">
    <vt:lpwstr>3-Heights(TM) PDF Security Shell 4.8.25.2 (http://www.pdf-tools.com)</vt:lpwstr>
  </property>
</Properties>
</file>