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0" r:id="rId4"/>
    <p:sldId id="261" r:id="rId5"/>
    <p:sldId id="264" r:id="rId6"/>
    <p:sldId id="265" r:id="rId7"/>
    <p:sldId id="266" r:id="rId8"/>
    <p:sldId id="267" r:id="rId9"/>
    <p:sldId id="268" r:id="rId10"/>
    <p:sldId id="269" r:id="rId11"/>
    <p:sldId id="270" r:id="rId12"/>
    <p:sldId id="271" r:id="rId13"/>
    <p:sldId id="292" r:id="rId14"/>
    <p:sldId id="272" r:id="rId15"/>
    <p:sldId id="273" r:id="rId16"/>
    <p:sldId id="276" r:id="rId17"/>
    <p:sldId id="277" r:id="rId18"/>
    <p:sldId id="278" r:id="rId19"/>
    <p:sldId id="279" r:id="rId20"/>
    <p:sldId id="280" r:id="rId21"/>
    <p:sldId id="281" r:id="rId22"/>
    <p:sldId id="282" r:id="rId23"/>
    <p:sldId id="287" r:id="rId24"/>
    <p:sldId id="288" r:id="rId25"/>
    <p:sldId id="289" r:id="rId26"/>
    <p:sldId id="290" r:id="rId27"/>
    <p:sldId id="283" r:id="rId28"/>
    <p:sldId id="293" r:id="rId29"/>
    <p:sldId id="285" r:id="rId30"/>
    <p:sldId id="286" r:id="rId31"/>
    <p:sldId id="296" r:id="rId32"/>
    <p:sldId id="295" r:id="rId33"/>
    <p:sldId id="294" r:id="rId34"/>
    <p:sldId id="262" r:id="rId35"/>
    <p:sldId id="263" r:id="rId36"/>
    <p:sldId id="297" r:id="rId37"/>
    <p:sldId id="299" r:id="rId38"/>
    <p:sldId id="300" r:id="rId39"/>
    <p:sldId id="301" r:id="rId40"/>
    <p:sldId id="302" r:id="rId4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000" b="0" i="0">
                <a:solidFill>
                  <a:srgbClr val="666666"/>
                </a:solidFill>
                <a:latin typeface="Liberation Sans Narrow"/>
                <a:cs typeface="Liberation Sans Narrow"/>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66666"/>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66666"/>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5532" y="70104"/>
            <a:ext cx="9012936" cy="6691871"/>
          </a:xfrm>
          <a:prstGeom prst="rect">
            <a:avLst/>
          </a:prstGeom>
        </p:spPr>
      </p:pic>
      <p:sp>
        <p:nvSpPr>
          <p:cNvPr id="17" name="bg object 17"/>
          <p:cNvSpPr/>
          <p:nvPr/>
        </p:nvSpPr>
        <p:spPr>
          <a:xfrm>
            <a:off x="65532" y="70104"/>
            <a:ext cx="9013190" cy="6692265"/>
          </a:xfrm>
          <a:custGeom>
            <a:avLst/>
            <a:gdLst/>
            <a:ahLst/>
            <a:cxnLst/>
            <a:rect l="l" t="t" r="r" b="b"/>
            <a:pathLst>
              <a:path w="9013190" h="6692265">
                <a:moveTo>
                  <a:pt x="0" y="329844"/>
                </a:moveTo>
                <a:lnTo>
                  <a:pt x="3576" y="281102"/>
                </a:lnTo>
                <a:lnTo>
                  <a:pt x="13965" y="234580"/>
                </a:lnTo>
                <a:lnTo>
                  <a:pt x="30656" y="190789"/>
                </a:lnTo>
                <a:lnTo>
                  <a:pt x="53139" y="150240"/>
                </a:lnTo>
                <a:lnTo>
                  <a:pt x="80905" y="113441"/>
                </a:lnTo>
                <a:lnTo>
                  <a:pt x="113441" y="80905"/>
                </a:lnTo>
                <a:lnTo>
                  <a:pt x="150240" y="53139"/>
                </a:lnTo>
                <a:lnTo>
                  <a:pt x="190789" y="30656"/>
                </a:lnTo>
                <a:lnTo>
                  <a:pt x="234580" y="13965"/>
                </a:lnTo>
                <a:lnTo>
                  <a:pt x="281102" y="3576"/>
                </a:lnTo>
                <a:lnTo>
                  <a:pt x="329844" y="0"/>
                </a:lnTo>
                <a:lnTo>
                  <a:pt x="8683091" y="0"/>
                </a:lnTo>
                <a:lnTo>
                  <a:pt x="8731833" y="3576"/>
                </a:lnTo>
                <a:lnTo>
                  <a:pt x="8778355" y="13965"/>
                </a:lnTo>
                <a:lnTo>
                  <a:pt x="8822146" y="30656"/>
                </a:lnTo>
                <a:lnTo>
                  <a:pt x="8862695" y="53139"/>
                </a:lnTo>
                <a:lnTo>
                  <a:pt x="8899494" y="80905"/>
                </a:lnTo>
                <a:lnTo>
                  <a:pt x="8932030" y="113441"/>
                </a:lnTo>
                <a:lnTo>
                  <a:pt x="8959796" y="150240"/>
                </a:lnTo>
                <a:lnTo>
                  <a:pt x="8982279" y="190789"/>
                </a:lnTo>
                <a:lnTo>
                  <a:pt x="8998970" y="234580"/>
                </a:lnTo>
                <a:lnTo>
                  <a:pt x="9009359" y="281102"/>
                </a:lnTo>
                <a:lnTo>
                  <a:pt x="9012936" y="329844"/>
                </a:lnTo>
                <a:lnTo>
                  <a:pt x="9012936" y="6362026"/>
                </a:lnTo>
                <a:lnTo>
                  <a:pt x="9009359" y="6410769"/>
                </a:lnTo>
                <a:lnTo>
                  <a:pt x="8998970" y="6457290"/>
                </a:lnTo>
                <a:lnTo>
                  <a:pt x="8982279" y="6501081"/>
                </a:lnTo>
                <a:lnTo>
                  <a:pt x="8959796" y="6541630"/>
                </a:lnTo>
                <a:lnTo>
                  <a:pt x="8932030" y="6578429"/>
                </a:lnTo>
                <a:lnTo>
                  <a:pt x="8899494" y="6610966"/>
                </a:lnTo>
                <a:lnTo>
                  <a:pt x="8862695" y="6638731"/>
                </a:lnTo>
                <a:lnTo>
                  <a:pt x="8822146" y="6661214"/>
                </a:lnTo>
                <a:lnTo>
                  <a:pt x="8778355" y="6677906"/>
                </a:lnTo>
                <a:lnTo>
                  <a:pt x="8731833" y="6688294"/>
                </a:lnTo>
                <a:lnTo>
                  <a:pt x="8683091" y="6691871"/>
                </a:lnTo>
                <a:lnTo>
                  <a:pt x="329844" y="6691871"/>
                </a:lnTo>
                <a:lnTo>
                  <a:pt x="281102" y="6688294"/>
                </a:lnTo>
                <a:lnTo>
                  <a:pt x="234580" y="6677906"/>
                </a:lnTo>
                <a:lnTo>
                  <a:pt x="190789" y="6661214"/>
                </a:lnTo>
                <a:lnTo>
                  <a:pt x="150240" y="6638731"/>
                </a:lnTo>
                <a:lnTo>
                  <a:pt x="113441" y="6610966"/>
                </a:lnTo>
                <a:lnTo>
                  <a:pt x="80905" y="6578429"/>
                </a:lnTo>
                <a:lnTo>
                  <a:pt x="53139" y="6541630"/>
                </a:lnTo>
                <a:lnTo>
                  <a:pt x="30656" y="6501081"/>
                </a:lnTo>
                <a:lnTo>
                  <a:pt x="13965" y="6457290"/>
                </a:lnTo>
                <a:lnTo>
                  <a:pt x="3576" y="6410769"/>
                </a:lnTo>
                <a:lnTo>
                  <a:pt x="0" y="6362026"/>
                </a:lnTo>
                <a:lnTo>
                  <a:pt x="0" y="329844"/>
                </a:lnTo>
                <a:close/>
              </a:path>
            </a:pathLst>
          </a:custGeom>
          <a:ln w="6096">
            <a:solidFill>
              <a:srgbClr val="000000"/>
            </a:solidFill>
          </a:ln>
        </p:spPr>
        <p:txBody>
          <a:bodyPr wrap="square" lIns="0" tIns="0" rIns="0" bIns="0" rtlCol="0"/>
          <a:lstStyle/>
          <a:p>
            <a:endParaRPr dirty="0"/>
          </a:p>
        </p:txBody>
      </p:sp>
      <p:sp>
        <p:nvSpPr>
          <p:cNvPr id="18" name="bg object 18"/>
          <p:cNvSpPr/>
          <p:nvPr/>
        </p:nvSpPr>
        <p:spPr>
          <a:xfrm>
            <a:off x="63246" y="1396745"/>
            <a:ext cx="9021445" cy="120650"/>
          </a:xfrm>
          <a:custGeom>
            <a:avLst/>
            <a:gdLst/>
            <a:ahLst/>
            <a:cxnLst/>
            <a:rect l="l" t="t" r="r" b="b"/>
            <a:pathLst>
              <a:path w="9021445" h="120650">
                <a:moveTo>
                  <a:pt x="9021318" y="0"/>
                </a:moveTo>
                <a:lnTo>
                  <a:pt x="0" y="0"/>
                </a:lnTo>
                <a:lnTo>
                  <a:pt x="0" y="120396"/>
                </a:lnTo>
                <a:lnTo>
                  <a:pt x="9021318" y="120396"/>
                </a:lnTo>
                <a:lnTo>
                  <a:pt x="9021318" y="0"/>
                </a:lnTo>
                <a:close/>
              </a:path>
            </a:pathLst>
          </a:custGeom>
          <a:solidFill>
            <a:srgbClr val="FFAEC5"/>
          </a:solidFill>
        </p:spPr>
        <p:txBody>
          <a:bodyPr wrap="square" lIns="0" tIns="0" rIns="0" bIns="0" rtlCol="0"/>
          <a:lstStyle/>
          <a:p>
            <a:endParaRPr dirty="0"/>
          </a:p>
        </p:txBody>
      </p:sp>
      <p:sp>
        <p:nvSpPr>
          <p:cNvPr id="19" name="bg object 19"/>
          <p:cNvSpPr/>
          <p:nvPr/>
        </p:nvSpPr>
        <p:spPr>
          <a:xfrm>
            <a:off x="63246" y="2976372"/>
            <a:ext cx="9021445" cy="110489"/>
          </a:xfrm>
          <a:custGeom>
            <a:avLst/>
            <a:gdLst/>
            <a:ahLst/>
            <a:cxnLst/>
            <a:rect l="l" t="t" r="r" b="b"/>
            <a:pathLst>
              <a:path w="9021445" h="110489">
                <a:moveTo>
                  <a:pt x="9021318" y="0"/>
                </a:moveTo>
                <a:lnTo>
                  <a:pt x="0" y="0"/>
                </a:lnTo>
                <a:lnTo>
                  <a:pt x="0" y="110489"/>
                </a:lnTo>
                <a:lnTo>
                  <a:pt x="9021318" y="110489"/>
                </a:lnTo>
                <a:lnTo>
                  <a:pt x="9021318" y="0"/>
                </a:lnTo>
                <a:close/>
              </a:path>
            </a:pathLst>
          </a:custGeom>
          <a:solidFill>
            <a:srgbClr val="005BD3"/>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4000" b="0" i="0">
                <a:solidFill>
                  <a:srgbClr val="666666"/>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825" cy="6693534"/>
          </a:xfrm>
          <a:custGeom>
            <a:avLst/>
            <a:gdLst/>
            <a:ahLst/>
            <a:cxnLst/>
            <a:rect l="l" t="t" r="r" b="b"/>
            <a:pathLst>
              <a:path w="9013825" h="6693534">
                <a:moveTo>
                  <a:pt x="0" y="329920"/>
                </a:moveTo>
                <a:lnTo>
                  <a:pt x="3577" y="281168"/>
                </a:lnTo>
                <a:lnTo>
                  <a:pt x="13968" y="234636"/>
                </a:lnTo>
                <a:lnTo>
                  <a:pt x="30664" y="190835"/>
                </a:lnTo>
                <a:lnTo>
                  <a:pt x="53153" y="150276"/>
                </a:lnTo>
                <a:lnTo>
                  <a:pt x="80925" y="113469"/>
                </a:lnTo>
                <a:lnTo>
                  <a:pt x="113469" y="80925"/>
                </a:lnTo>
                <a:lnTo>
                  <a:pt x="150276" y="53153"/>
                </a:lnTo>
                <a:lnTo>
                  <a:pt x="190835" y="30664"/>
                </a:lnTo>
                <a:lnTo>
                  <a:pt x="234636" y="13968"/>
                </a:lnTo>
                <a:lnTo>
                  <a:pt x="281168" y="3577"/>
                </a:lnTo>
                <a:lnTo>
                  <a:pt x="329920" y="0"/>
                </a:lnTo>
                <a:lnTo>
                  <a:pt x="8683777" y="0"/>
                </a:lnTo>
                <a:lnTo>
                  <a:pt x="8732529" y="3577"/>
                </a:lnTo>
                <a:lnTo>
                  <a:pt x="8779061" y="13968"/>
                </a:lnTo>
                <a:lnTo>
                  <a:pt x="8822862" y="30664"/>
                </a:lnTo>
                <a:lnTo>
                  <a:pt x="8863421" y="53153"/>
                </a:lnTo>
                <a:lnTo>
                  <a:pt x="8900228" y="80925"/>
                </a:lnTo>
                <a:lnTo>
                  <a:pt x="8932772" y="113469"/>
                </a:lnTo>
                <a:lnTo>
                  <a:pt x="8960544" y="150276"/>
                </a:lnTo>
                <a:lnTo>
                  <a:pt x="8983033" y="190835"/>
                </a:lnTo>
                <a:lnTo>
                  <a:pt x="8999729" y="234636"/>
                </a:lnTo>
                <a:lnTo>
                  <a:pt x="9010120" y="281168"/>
                </a:lnTo>
                <a:lnTo>
                  <a:pt x="9013698" y="329920"/>
                </a:lnTo>
                <a:lnTo>
                  <a:pt x="9013698" y="6363487"/>
                </a:lnTo>
                <a:lnTo>
                  <a:pt x="9010120" y="6412239"/>
                </a:lnTo>
                <a:lnTo>
                  <a:pt x="8999729" y="6458771"/>
                </a:lnTo>
                <a:lnTo>
                  <a:pt x="8983033" y="6502572"/>
                </a:lnTo>
                <a:lnTo>
                  <a:pt x="8960544" y="6543131"/>
                </a:lnTo>
                <a:lnTo>
                  <a:pt x="8932772" y="6579938"/>
                </a:lnTo>
                <a:lnTo>
                  <a:pt x="8900228" y="6612482"/>
                </a:lnTo>
                <a:lnTo>
                  <a:pt x="8863421" y="6640254"/>
                </a:lnTo>
                <a:lnTo>
                  <a:pt x="8822862" y="6662743"/>
                </a:lnTo>
                <a:lnTo>
                  <a:pt x="8779061" y="6679439"/>
                </a:lnTo>
                <a:lnTo>
                  <a:pt x="8732529" y="6689830"/>
                </a:lnTo>
                <a:lnTo>
                  <a:pt x="8683777"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20"/>
                </a:lnTo>
                <a:close/>
              </a:path>
            </a:pathLst>
          </a:custGeom>
          <a:ln w="6095">
            <a:solidFill>
              <a:srgbClr val="000000"/>
            </a:solidFill>
          </a:ln>
        </p:spPr>
        <p:txBody>
          <a:bodyPr wrap="square" lIns="0" tIns="0" rIns="0" bIns="0" rtlCol="0"/>
          <a:lstStyle/>
          <a:p>
            <a:endParaRPr dirty="0"/>
          </a:p>
        </p:txBody>
      </p:sp>
      <p:sp>
        <p:nvSpPr>
          <p:cNvPr id="2" name="Holder 2"/>
          <p:cNvSpPr>
            <a:spLocks noGrp="1"/>
          </p:cNvSpPr>
          <p:nvPr>
            <p:ph type="title"/>
          </p:nvPr>
        </p:nvSpPr>
        <p:spPr>
          <a:xfrm>
            <a:off x="993139" y="202501"/>
            <a:ext cx="7402830" cy="1124204"/>
          </a:xfrm>
          <a:prstGeom prst="rect">
            <a:avLst/>
          </a:prstGeom>
        </p:spPr>
        <p:txBody>
          <a:bodyPr wrap="square" lIns="0" tIns="0" rIns="0" bIns="0">
            <a:spAutoFit/>
          </a:bodyPr>
          <a:lstStyle>
            <a:lvl1pPr>
              <a:defRPr sz="4000" b="0" i="0">
                <a:solidFill>
                  <a:srgbClr val="666666"/>
                </a:solidFill>
                <a:latin typeface="Liberation Sans Narrow"/>
                <a:cs typeface="Liberation Sans Narrow"/>
              </a:defRPr>
            </a:lvl1pPr>
          </a:lstStyle>
          <a:p>
            <a:endParaRPr/>
          </a:p>
        </p:txBody>
      </p:sp>
      <p:sp>
        <p:nvSpPr>
          <p:cNvPr id="3" name="Holder 3"/>
          <p:cNvSpPr>
            <a:spLocks noGrp="1"/>
          </p:cNvSpPr>
          <p:nvPr>
            <p:ph type="body" idx="1"/>
          </p:nvPr>
        </p:nvSpPr>
        <p:spPr>
          <a:xfrm>
            <a:off x="993139" y="1434338"/>
            <a:ext cx="7614284" cy="436880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6" y="1517141"/>
            <a:ext cx="9021445" cy="1459230"/>
          </a:xfrm>
          <a:prstGeom prst="rect">
            <a:avLst/>
          </a:prstGeom>
          <a:solidFill>
            <a:srgbClr val="FF388C"/>
          </a:solidFill>
        </p:spPr>
        <p:txBody>
          <a:bodyPr vert="horz" wrap="square" lIns="0" tIns="381000" rIns="0" bIns="0" rtlCol="0">
            <a:spAutoFit/>
          </a:bodyPr>
          <a:lstStyle/>
          <a:p>
            <a:pPr algn="ctr">
              <a:lnSpc>
                <a:spcPct val="100000"/>
              </a:lnSpc>
              <a:spcBef>
                <a:spcPts val="3000"/>
              </a:spcBef>
            </a:pPr>
            <a:r>
              <a:rPr dirty="0">
                <a:solidFill>
                  <a:srgbClr val="FFFFFF"/>
                </a:solidFill>
              </a:rPr>
              <a:t>PROCESS</a:t>
            </a:r>
            <a:r>
              <a:rPr spc="245" dirty="0">
                <a:solidFill>
                  <a:srgbClr val="FFFFFF"/>
                </a:solidFill>
              </a:rPr>
              <a:t> </a:t>
            </a:r>
            <a:r>
              <a:rPr spc="135" dirty="0">
                <a:solidFill>
                  <a:srgbClr val="FFFFFF"/>
                </a:solidFill>
              </a:rPr>
              <a:t>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357833"/>
            <a:ext cx="7362825" cy="4578176"/>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spc="-125" dirty="0">
                <a:latin typeface="Times New Roman"/>
                <a:cs typeface="Times New Roman"/>
              </a:rPr>
              <a:t>Predictive</a:t>
            </a:r>
            <a:r>
              <a:rPr sz="2600" spc="30" dirty="0">
                <a:latin typeface="Times New Roman"/>
                <a:cs typeface="Times New Roman"/>
              </a:rPr>
              <a:t> </a:t>
            </a:r>
            <a:r>
              <a:rPr sz="2600" spc="-10" dirty="0">
                <a:latin typeface="Times New Roman"/>
                <a:cs typeface="Times New Roman"/>
              </a:rPr>
              <a:t>model</a:t>
            </a:r>
            <a:endParaRPr sz="2600" dirty="0">
              <a:latin typeface="Times New Roman"/>
              <a:cs typeface="Times New Roman"/>
            </a:endParaRPr>
          </a:p>
          <a:p>
            <a:pPr marL="286385" marR="5080" indent="-274320">
              <a:lnSpc>
                <a:spcPct val="100000"/>
              </a:lnSpc>
              <a:spcBef>
                <a:spcPts val="600"/>
              </a:spcBef>
              <a:buClr>
                <a:srgbClr val="FF388C"/>
              </a:buClr>
              <a:buSzPct val="84615"/>
              <a:buFont typeface="DejaVu Sans"/>
              <a:buChar char="⚫"/>
              <a:tabLst>
                <a:tab pos="286385" algn="l"/>
              </a:tabLst>
            </a:pPr>
            <a:r>
              <a:rPr sz="2600" spc="-180" dirty="0">
                <a:latin typeface="Times New Roman"/>
                <a:cs typeface="Times New Roman"/>
              </a:rPr>
              <a:t>Finish</a:t>
            </a:r>
            <a:r>
              <a:rPr sz="2600" spc="-15" dirty="0">
                <a:latin typeface="Times New Roman"/>
                <a:cs typeface="Times New Roman"/>
              </a:rPr>
              <a:t> </a:t>
            </a:r>
            <a:r>
              <a:rPr sz="2600" spc="-155" dirty="0">
                <a:latin typeface="Times New Roman"/>
                <a:cs typeface="Times New Roman"/>
              </a:rPr>
              <a:t>each</a:t>
            </a:r>
            <a:r>
              <a:rPr sz="2600" spc="-35" dirty="0">
                <a:latin typeface="Times New Roman"/>
                <a:cs typeface="Times New Roman"/>
              </a:rPr>
              <a:t> </a:t>
            </a:r>
            <a:r>
              <a:rPr sz="2600" spc="-105" dirty="0">
                <a:latin typeface="Times New Roman"/>
                <a:cs typeface="Times New Roman"/>
              </a:rPr>
              <a:t>step</a:t>
            </a:r>
            <a:r>
              <a:rPr sz="2600" spc="-30" dirty="0">
                <a:latin typeface="Times New Roman"/>
                <a:cs typeface="Times New Roman"/>
              </a:rPr>
              <a:t> </a:t>
            </a:r>
            <a:r>
              <a:rPr sz="2600" spc="-130" dirty="0">
                <a:latin typeface="Times New Roman"/>
                <a:cs typeface="Times New Roman"/>
              </a:rPr>
              <a:t>completely</a:t>
            </a:r>
            <a:r>
              <a:rPr sz="2600" spc="-15" dirty="0">
                <a:latin typeface="Times New Roman"/>
                <a:cs typeface="Times New Roman"/>
              </a:rPr>
              <a:t> </a:t>
            </a:r>
            <a:r>
              <a:rPr sz="2600" spc="-160" dirty="0">
                <a:latin typeface="Times New Roman"/>
                <a:cs typeface="Times New Roman"/>
              </a:rPr>
              <a:t>and</a:t>
            </a:r>
            <a:r>
              <a:rPr sz="2600" spc="-20" dirty="0">
                <a:latin typeface="Times New Roman"/>
                <a:cs typeface="Times New Roman"/>
              </a:rPr>
              <a:t> </a:t>
            </a:r>
            <a:r>
              <a:rPr sz="2600" spc="-135" dirty="0">
                <a:latin typeface="Times New Roman"/>
                <a:cs typeface="Times New Roman"/>
              </a:rPr>
              <a:t>thoroughly</a:t>
            </a:r>
            <a:r>
              <a:rPr sz="2600" spc="-5" dirty="0">
                <a:latin typeface="Times New Roman"/>
                <a:cs typeface="Times New Roman"/>
              </a:rPr>
              <a:t> </a:t>
            </a:r>
            <a:r>
              <a:rPr sz="2600" spc="-114" dirty="0">
                <a:latin typeface="Times New Roman"/>
                <a:cs typeface="Times New Roman"/>
              </a:rPr>
              <a:t>before</a:t>
            </a:r>
            <a:r>
              <a:rPr sz="2600" spc="-30" dirty="0">
                <a:latin typeface="Times New Roman"/>
                <a:cs typeface="Times New Roman"/>
              </a:rPr>
              <a:t> </a:t>
            </a:r>
            <a:r>
              <a:rPr sz="2600" spc="-200" dirty="0">
                <a:latin typeface="Times New Roman"/>
                <a:cs typeface="Times New Roman"/>
              </a:rPr>
              <a:t>move</a:t>
            </a:r>
            <a:r>
              <a:rPr sz="2600" spc="-10" dirty="0">
                <a:latin typeface="Times New Roman"/>
                <a:cs typeface="Times New Roman"/>
              </a:rPr>
              <a:t> </a:t>
            </a:r>
            <a:r>
              <a:rPr sz="2600" spc="-25" dirty="0">
                <a:latin typeface="Times New Roman"/>
                <a:cs typeface="Times New Roman"/>
              </a:rPr>
              <a:t>on </a:t>
            </a:r>
            <a:r>
              <a:rPr sz="2600" dirty="0">
                <a:latin typeface="Times New Roman"/>
                <a:cs typeface="Times New Roman"/>
              </a:rPr>
              <a:t>to</a:t>
            </a:r>
            <a:r>
              <a:rPr sz="2600" spc="-130" dirty="0">
                <a:latin typeface="Times New Roman"/>
                <a:cs typeface="Times New Roman"/>
              </a:rPr>
              <a:t> </a:t>
            </a:r>
            <a:r>
              <a:rPr sz="2600" spc="-85" dirty="0">
                <a:latin typeface="Times New Roman"/>
                <a:cs typeface="Times New Roman"/>
              </a:rPr>
              <a:t>the</a:t>
            </a:r>
            <a:r>
              <a:rPr sz="2600" spc="-80" dirty="0">
                <a:latin typeface="Times New Roman"/>
                <a:cs typeface="Times New Roman"/>
              </a:rPr>
              <a:t> </a:t>
            </a:r>
            <a:r>
              <a:rPr sz="2600" spc="-75" dirty="0">
                <a:latin typeface="Times New Roman"/>
                <a:cs typeface="Times New Roman"/>
              </a:rPr>
              <a:t>next</a:t>
            </a:r>
            <a:r>
              <a:rPr sz="2600" spc="-85" dirty="0">
                <a:latin typeface="Times New Roman"/>
                <a:cs typeface="Times New Roman"/>
              </a:rPr>
              <a:t> </a:t>
            </a:r>
            <a:r>
              <a:rPr sz="2600" spc="-20" dirty="0">
                <a:latin typeface="Times New Roman"/>
                <a:cs typeface="Times New Roman"/>
              </a:rPr>
              <a:t>step.</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indent="-273685">
              <a:lnSpc>
                <a:spcPct val="100000"/>
              </a:lnSpc>
              <a:buClr>
                <a:srgbClr val="FF388C"/>
              </a:buClr>
              <a:buSzPct val="84615"/>
              <a:buFont typeface="DejaVu Sans"/>
              <a:buChar char="⚫"/>
              <a:tabLst>
                <a:tab pos="286385" algn="l"/>
              </a:tabLst>
            </a:pPr>
            <a:r>
              <a:rPr sz="2600" spc="-140" dirty="0">
                <a:solidFill>
                  <a:srgbClr val="FF0000"/>
                </a:solidFill>
                <a:latin typeface="Times New Roman"/>
                <a:cs typeface="Times New Roman"/>
              </a:rPr>
              <a:t>The</a:t>
            </a:r>
            <a:r>
              <a:rPr sz="2600" spc="-50" dirty="0">
                <a:solidFill>
                  <a:srgbClr val="FF0000"/>
                </a:solidFill>
                <a:latin typeface="Times New Roman"/>
                <a:cs typeface="Times New Roman"/>
              </a:rPr>
              <a:t> </a:t>
            </a:r>
            <a:r>
              <a:rPr sz="2600" spc="-125" dirty="0">
                <a:solidFill>
                  <a:srgbClr val="FF0000"/>
                </a:solidFill>
                <a:latin typeface="Times New Roman"/>
                <a:cs typeface="Times New Roman"/>
              </a:rPr>
              <a:t>waterfall</a:t>
            </a:r>
            <a:r>
              <a:rPr sz="2600" spc="-15" dirty="0">
                <a:solidFill>
                  <a:srgbClr val="FF0000"/>
                </a:solidFill>
                <a:latin typeface="Times New Roman"/>
                <a:cs typeface="Times New Roman"/>
              </a:rPr>
              <a:t> </a:t>
            </a:r>
            <a:r>
              <a:rPr sz="2600" spc="-175" dirty="0">
                <a:solidFill>
                  <a:srgbClr val="FF0000"/>
                </a:solidFill>
                <a:latin typeface="Times New Roman"/>
                <a:cs typeface="Times New Roman"/>
              </a:rPr>
              <a:t>analogy</a:t>
            </a:r>
            <a:r>
              <a:rPr sz="2600" spc="-25" dirty="0">
                <a:solidFill>
                  <a:srgbClr val="FF0000"/>
                </a:solidFill>
                <a:latin typeface="Times New Roman"/>
                <a:cs typeface="Times New Roman"/>
              </a:rPr>
              <a:t> </a:t>
            </a:r>
            <a:r>
              <a:rPr sz="2600" spc="-165" dirty="0">
                <a:solidFill>
                  <a:srgbClr val="FF0000"/>
                </a:solidFill>
                <a:latin typeface="Times New Roman"/>
                <a:cs typeface="Times New Roman"/>
              </a:rPr>
              <a:t>can</a:t>
            </a:r>
            <a:r>
              <a:rPr sz="2600" spc="-35" dirty="0">
                <a:solidFill>
                  <a:srgbClr val="FF0000"/>
                </a:solidFill>
                <a:latin typeface="Times New Roman"/>
                <a:cs typeface="Times New Roman"/>
              </a:rPr>
              <a:t> </a:t>
            </a:r>
            <a:r>
              <a:rPr sz="2600" spc="-125" dirty="0">
                <a:solidFill>
                  <a:srgbClr val="FF0000"/>
                </a:solidFill>
                <a:latin typeface="Times New Roman"/>
                <a:cs typeface="Times New Roman"/>
              </a:rPr>
              <a:t>be</a:t>
            </a:r>
            <a:r>
              <a:rPr sz="2600" spc="-45" dirty="0">
                <a:solidFill>
                  <a:srgbClr val="FF0000"/>
                </a:solidFill>
                <a:latin typeface="Times New Roman"/>
                <a:cs typeface="Times New Roman"/>
              </a:rPr>
              <a:t> </a:t>
            </a:r>
            <a:r>
              <a:rPr sz="2600" spc="-130" dirty="0">
                <a:solidFill>
                  <a:srgbClr val="FF0000"/>
                </a:solidFill>
                <a:latin typeface="Times New Roman"/>
                <a:cs typeface="Times New Roman"/>
              </a:rPr>
              <a:t>explained</a:t>
            </a:r>
            <a:r>
              <a:rPr sz="2600" spc="-40" dirty="0">
                <a:solidFill>
                  <a:srgbClr val="FF0000"/>
                </a:solidFill>
                <a:latin typeface="Times New Roman"/>
                <a:cs typeface="Times New Roman"/>
              </a:rPr>
              <a:t> </a:t>
            </a:r>
            <a:r>
              <a:rPr sz="2600" spc="-145" dirty="0">
                <a:solidFill>
                  <a:srgbClr val="FF0000"/>
                </a:solidFill>
                <a:latin typeface="Times New Roman"/>
                <a:cs typeface="Times New Roman"/>
              </a:rPr>
              <a:t>like</a:t>
            </a:r>
            <a:r>
              <a:rPr sz="2600" spc="-30" dirty="0">
                <a:solidFill>
                  <a:srgbClr val="FF0000"/>
                </a:solidFill>
                <a:latin typeface="Times New Roman"/>
                <a:cs typeface="Times New Roman"/>
              </a:rPr>
              <a:t> </a:t>
            </a:r>
            <a:r>
              <a:rPr sz="2600" spc="-10" dirty="0">
                <a:solidFill>
                  <a:srgbClr val="FF0000"/>
                </a:solidFill>
                <a:latin typeface="Times New Roman"/>
                <a:cs typeface="Times New Roman"/>
              </a:rPr>
              <a:t>this:</a:t>
            </a:r>
            <a:endParaRPr sz="2600" dirty="0">
              <a:solidFill>
                <a:srgbClr val="FF0000"/>
              </a:solidFill>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417195" indent="-274320">
              <a:lnSpc>
                <a:spcPct val="100000"/>
              </a:lnSpc>
              <a:buClr>
                <a:srgbClr val="FF388C"/>
              </a:buClr>
              <a:buSzPct val="84615"/>
              <a:buFont typeface="DejaVu Sans"/>
              <a:buChar char="⚫"/>
              <a:tabLst>
                <a:tab pos="286385" algn="l"/>
              </a:tabLst>
            </a:pPr>
            <a:r>
              <a:rPr sz="2600" spc="-140" dirty="0">
                <a:latin typeface="Times New Roman"/>
                <a:cs typeface="Times New Roman"/>
              </a:rPr>
              <a:t>The</a:t>
            </a:r>
            <a:r>
              <a:rPr sz="2600" spc="-50" dirty="0">
                <a:latin typeface="Times New Roman"/>
                <a:cs typeface="Times New Roman"/>
              </a:rPr>
              <a:t> </a:t>
            </a:r>
            <a:r>
              <a:rPr sz="2600" spc="-90" dirty="0">
                <a:latin typeface="Times New Roman"/>
                <a:cs typeface="Times New Roman"/>
              </a:rPr>
              <a:t>water</a:t>
            </a:r>
            <a:r>
              <a:rPr sz="2600" spc="-30" dirty="0">
                <a:latin typeface="Times New Roman"/>
                <a:cs typeface="Times New Roman"/>
              </a:rPr>
              <a:t> </a:t>
            </a:r>
            <a:r>
              <a:rPr sz="2600" spc="-100" dirty="0">
                <a:latin typeface="Times New Roman"/>
                <a:cs typeface="Times New Roman"/>
              </a:rPr>
              <a:t>represents</a:t>
            </a:r>
            <a:r>
              <a:rPr sz="2600" spc="-45" dirty="0">
                <a:latin typeface="Times New Roman"/>
                <a:cs typeface="Times New Roman"/>
              </a:rPr>
              <a:t> </a:t>
            </a:r>
            <a:r>
              <a:rPr sz="2600" spc="-114" dirty="0">
                <a:latin typeface="Times New Roman"/>
                <a:cs typeface="Times New Roman"/>
              </a:rPr>
              <a:t>information</a:t>
            </a:r>
            <a:r>
              <a:rPr sz="2600" spc="-10" dirty="0">
                <a:latin typeface="Times New Roman"/>
                <a:cs typeface="Times New Roman"/>
              </a:rPr>
              <a:t> </a:t>
            </a:r>
            <a:r>
              <a:rPr sz="2600" spc="-160" dirty="0">
                <a:latin typeface="Times New Roman"/>
                <a:cs typeface="Times New Roman"/>
              </a:rPr>
              <a:t>and</a:t>
            </a:r>
            <a:r>
              <a:rPr sz="2600" spc="-3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60" dirty="0">
                <a:latin typeface="Times New Roman"/>
                <a:cs typeface="Times New Roman"/>
              </a:rPr>
              <a:t>stages</a:t>
            </a:r>
            <a:r>
              <a:rPr sz="2600" spc="-30" dirty="0">
                <a:latin typeface="Times New Roman"/>
                <a:cs typeface="Times New Roman"/>
              </a:rPr>
              <a:t> </a:t>
            </a:r>
            <a:r>
              <a:rPr sz="2600" spc="-114" dirty="0">
                <a:latin typeface="Times New Roman"/>
                <a:cs typeface="Times New Roman"/>
              </a:rPr>
              <a:t>act</a:t>
            </a:r>
            <a:r>
              <a:rPr sz="2600" spc="-35" dirty="0">
                <a:latin typeface="Times New Roman"/>
                <a:cs typeface="Times New Roman"/>
              </a:rPr>
              <a:t> </a:t>
            </a:r>
            <a:r>
              <a:rPr sz="2600" spc="-60" dirty="0">
                <a:latin typeface="Times New Roman"/>
                <a:cs typeface="Times New Roman"/>
              </a:rPr>
              <a:t>like </a:t>
            </a:r>
            <a:r>
              <a:rPr sz="2600" spc="-10" dirty="0">
                <a:latin typeface="Times New Roman"/>
                <a:cs typeface="Times New Roman"/>
              </a:rPr>
              <a:t>buckets.</a:t>
            </a:r>
            <a:endParaRPr sz="2600" dirty="0">
              <a:latin typeface="Times New Roman"/>
              <a:cs typeface="Times New Roman"/>
            </a:endParaRPr>
          </a:p>
          <a:p>
            <a:pPr marL="286385" marR="33655" indent="-274320">
              <a:lnSpc>
                <a:spcPct val="100000"/>
              </a:lnSpc>
              <a:spcBef>
                <a:spcPts val="600"/>
              </a:spcBef>
              <a:buClr>
                <a:srgbClr val="FF388C"/>
              </a:buClr>
              <a:buSzPct val="84615"/>
              <a:buFont typeface="DejaVu Sans"/>
              <a:buChar char="⚫"/>
              <a:tabLst>
                <a:tab pos="286385" algn="l"/>
              </a:tabLst>
            </a:pPr>
            <a:r>
              <a:rPr sz="2600" spc="-125" dirty="0">
                <a:latin typeface="Times New Roman"/>
                <a:cs typeface="Times New Roman"/>
              </a:rPr>
              <a:t>When</a:t>
            </a:r>
            <a:r>
              <a:rPr sz="2600" spc="-50" dirty="0">
                <a:latin typeface="Times New Roman"/>
                <a:cs typeface="Times New Roman"/>
              </a:rPr>
              <a:t> </a:t>
            </a:r>
            <a:r>
              <a:rPr sz="2600" spc="-120" dirty="0">
                <a:latin typeface="Times New Roman"/>
                <a:cs typeface="Times New Roman"/>
              </a:rPr>
              <a:t>one</a:t>
            </a:r>
            <a:r>
              <a:rPr sz="2600" spc="-45" dirty="0">
                <a:latin typeface="Times New Roman"/>
                <a:cs typeface="Times New Roman"/>
              </a:rPr>
              <a:t> </a:t>
            </a:r>
            <a:r>
              <a:rPr sz="2600" spc="-120" dirty="0">
                <a:latin typeface="Times New Roman"/>
                <a:cs typeface="Times New Roman"/>
              </a:rPr>
              <a:t>bucket</a:t>
            </a:r>
            <a:r>
              <a:rPr sz="2600" spc="-50" dirty="0">
                <a:latin typeface="Times New Roman"/>
                <a:cs typeface="Times New Roman"/>
              </a:rPr>
              <a:t> </a:t>
            </a:r>
            <a:r>
              <a:rPr sz="2600" spc="-175" dirty="0">
                <a:latin typeface="Times New Roman"/>
                <a:cs typeface="Times New Roman"/>
              </a:rPr>
              <a:t>is</a:t>
            </a:r>
            <a:r>
              <a:rPr sz="2600" spc="-35" dirty="0">
                <a:latin typeface="Times New Roman"/>
                <a:cs typeface="Times New Roman"/>
              </a:rPr>
              <a:t> </a:t>
            </a:r>
            <a:r>
              <a:rPr sz="2600" spc="-90" dirty="0">
                <a:latin typeface="Times New Roman"/>
                <a:cs typeface="Times New Roman"/>
              </a:rPr>
              <a:t>full,</a:t>
            </a:r>
            <a:r>
              <a:rPr sz="2600" spc="-13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14" dirty="0">
                <a:latin typeface="Times New Roman"/>
                <a:cs typeface="Times New Roman"/>
              </a:rPr>
              <a:t>information</a:t>
            </a:r>
            <a:r>
              <a:rPr sz="2600" spc="-5" dirty="0">
                <a:latin typeface="Times New Roman"/>
                <a:cs typeface="Times New Roman"/>
              </a:rPr>
              <a:t> </a:t>
            </a:r>
            <a:r>
              <a:rPr sz="2600" spc="-150" dirty="0">
                <a:latin typeface="Times New Roman"/>
                <a:cs typeface="Times New Roman"/>
              </a:rPr>
              <a:t>floods</a:t>
            </a:r>
            <a:r>
              <a:rPr sz="2600" spc="-35" dirty="0">
                <a:latin typeface="Times New Roman"/>
                <a:cs typeface="Times New Roman"/>
              </a:rPr>
              <a:t> </a:t>
            </a:r>
            <a:r>
              <a:rPr sz="2600" spc="-130" dirty="0">
                <a:latin typeface="Times New Roman"/>
                <a:cs typeface="Times New Roman"/>
              </a:rPr>
              <a:t>from</a:t>
            </a:r>
            <a:r>
              <a:rPr sz="2600" spc="-30" dirty="0">
                <a:latin typeface="Times New Roman"/>
                <a:cs typeface="Times New Roman"/>
              </a:rPr>
              <a:t> </a:t>
            </a:r>
            <a:r>
              <a:rPr sz="2600" spc="-20" dirty="0">
                <a:latin typeface="Times New Roman"/>
                <a:cs typeface="Times New Roman"/>
              </a:rPr>
              <a:t>that </a:t>
            </a:r>
            <a:r>
              <a:rPr sz="2600" spc="-120" dirty="0">
                <a:latin typeface="Times New Roman"/>
                <a:cs typeface="Times New Roman"/>
              </a:rPr>
              <a:t>bucket</a:t>
            </a:r>
            <a:r>
              <a:rPr sz="2600" spc="-75" dirty="0">
                <a:latin typeface="Times New Roman"/>
                <a:cs typeface="Times New Roman"/>
              </a:rPr>
              <a:t> </a:t>
            </a:r>
            <a:r>
              <a:rPr sz="2600" spc="-80" dirty="0">
                <a:latin typeface="Times New Roman"/>
                <a:cs typeface="Times New Roman"/>
              </a:rPr>
              <a:t>into</a:t>
            </a:r>
            <a:r>
              <a:rPr sz="2600" spc="-55" dirty="0">
                <a:latin typeface="Times New Roman"/>
                <a:cs typeface="Times New Roman"/>
              </a:rPr>
              <a:t> </a:t>
            </a:r>
            <a:r>
              <a:rPr sz="2600" spc="-85" dirty="0">
                <a:latin typeface="Times New Roman"/>
                <a:cs typeface="Times New Roman"/>
              </a:rPr>
              <a:t>the</a:t>
            </a:r>
            <a:r>
              <a:rPr sz="2600" spc="-70" dirty="0">
                <a:latin typeface="Times New Roman"/>
                <a:cs typeface="Times New Roman"/>
              </a:rPr>
              <a:t> </a:t>
            </a:r>
            <a:r>
              <a:rPr sz="2600" spc="-75" dirty="0">
                <a:latin typeface="Times New Roman"/>
                <a:cs typeface="Times New Roman"/>
              </a:rPr>
              <a:t>next</a:t>
            </a:r>
            <a:r>
              <a:rPr sz="2600" spc="-60" dirty="0">
                <a:latin typeface="Times New Roman"/>
                <a:cs typeface="Times New Roman"/>
              </a:rPr>
              <a:t> </a:t>
            </a:r>
            <a:r>
              <a:rPr sz="2600" spc="-165" dirty="0">
                <a:latin typeface="Times New Roman"/>
                <a:cs typeface="Times New Roman"/>
              </a:rPr>
              <a:t>so</a:t>
            </a:r>
            <a:r>
              <a:rPr sz="2600" spc="-75" dirty="0">
                <a:latin typeface="Times New Roman"/>
                <a:cs typeface="Times New Roman"/>
              </a:rPr>
              <a:t> </a:t>
            </a:r>
            <a:r>
              <a:rPr sz="2600" spc="-85" dirty="0">
                <a:latin typeface="Times New Roman"/>
                <a:cs typeface="Times New Roman"/>
              </a:rPr>
              <a:t>that</a:t>
            </a:r>
            <a:r>
              <a:rPr sz="2600" spc="-55" dirty="0">
                <a:latin typeface="Times New Roman"/>
                <a:cs typeface="Times New Roman"/>
              </a:rPr>
              <a:t> </a:t>
            </a:r>
            <a:r>
              <a:rPr sz="2600" dirty="0">
                <a:latin typeface="Times New Roman"/>
                <a:cs typeface="Times New Roman"/>
              </a:rPr>
              <a:t>it</a:t>
            </a:r>
            <a:r>
              <a:rPr sz="2600" spc="-50" dirty="0">
                <a:latin typeface="Times New Roman"/>
                <a:cs typeface="Times New Roman"/>
              </a:rPr>
              <a:t> </a:t>
            </a:r>
            <a:r>
              <a:rPr sz="2600" spc="-170" dirty="0">
                <a:latin typeface="Times New Roman"/>
                <a:cs typeface="Times New Roman"/>
              </a:rPr>
              <a:t>can</a:t>
            </a:r>
            <a:r>
              <a:rPr sz="2600" spc="-65" dirty="0">
                <a:latin typeface="Times New Roman"/>
                <a:cs typeface="Times New Roman"/>
              </a:rPr>
              <a:t> </a:t>
            </a:r>
            <a:r>
              <a:rPr sz="2600" spc="-80" dirty="0">
                <a:latin typeface="Times New Roman"/>
                <a:cs typeface="Times New Roman"/>
              </a:rPr>
              <a:t>direct</a:t>
            </a:r>
            <a:r>
              <a:rPr sz="2600" spc="-60" dirty="0">
                <a:latin typeface="Times New Roman"/>
                <a:cs typeface="Times New Roman"/>
              </a:rPr>
              <a:t> </a:t>
            </a:r>
            <a:r>
              <a:rPr sz="2600" spc="-85" dirty="0">
                <a:latin typeface="Times New Roman"/>
                <a:cs typeface="Times New Roman"/>
              </a:rPr>
              <a:t>the</a:t>
            </a:r>
            <a:r>
              <a:rPr sz="2600" spc="-60" dirty="0">
                <a:latin typeface="Times New Roman"/>
                <a:cs typeface="Times New Roman"/>
              </a:rPr>
              <a:t> </a:t>
            </a:r>
            <a:r>
              <a:rPr sz="2600" spc="-160" dirty="0">
                <a:latin typeface="Times New Roman"/>
                <a:cs typeface="Times New Roman"/>
              </a:rPr>
              <a:t>following</a:t>
            </a:r>
            <a:r>
              <a:rPr sz="2600" spc="-50" dirty="0">
                <a:latin typeface="Times New Roman"/>
                <a:cs typeface="Times New Roman"/>
              </a:rPr>
              <a:t> </a:t>
            </a:r>
            <a:r>
              <a:rPr sz="2600" spc="-25" dirty="0">
                <a:latin typeface="Times New Roman"/>
                <a:cs typeface="Times New Roman"/>
              </a:rPr>
              <a:t>task.</a:t>
            </a:r>
            <a:endParaRPr sz="2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dirty="0"/>
              <a:t>WATERFALL</a:t>
            </a:r>
            <a:r>
              <a:rPr spc="-195" dirty="0"/>
              <a:t> </a:t>
            </a:r>
            <a:r>
              <a:rPr spc="150" dirty="0"/>
              <a:t>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457200"/>
            <a:ext cx="8101329" cy="5018682"/>
          </a:xfrm>
          <a:prstGeom prst="rect">
            <a:avLst/>
          </a:prstGeom>
        </p:spPr>
        <p:txBody>
          <a:bodyPr vert="horz" wrap="square" lIns="0" tIns="12065" rIns="0" bIns="0" rtlCol="0">
            <a:spAutoFit/>
          </a:bodyPr>
          <a:lstStyle/>
          <a:p>
            <a:pPr marL="286385" marR="785495" indent="-274320">
              <a:lnSpc>
                <a:spcPct val="100000"/>
              </a:lnSpc>
              <a:spcBef>
                <a:spcPts val="95"/>
              </a:spcBef>
              <a:buClr>
                <a:srgbClr val="FF388C"/>
              </a:buClr>
              <a:buSzPct val="84615"/>
              <a:buFont typeface="Wingdings"/>
              <a:buChar char=""/>
              <a:tabLst>
                <a:tab pos="286385" algn="l"/>
              </a:tabLst>
            </a:pPr>
            <a:r>
              <a:rPr sz="2600" b="1" spc="-55" dirty="0">
                <a:latin typeface="Times New Roman"/>
                <a:cs typeface="Times New Roman"/>
              </a:rPr>
              <a:t>The</a:t>
            </a:r>
            <a:r>
              <a:rPr sz="2600" b="1" spc="-60" dirty="0">
                <a:latin typeface="Times New Roman"/>
                <a:cs typeface="Times New Roman"/>
              </a:rPr>
              <a:t> </a:t>
            </a:r>
            <a:r>
              <a:rPr sz="2600" b="1" dirty="0">
                <a:latin typeface="Times New Roman"/>
                <a:cs typeface="Times New Roman"/>
              </a:rPr>
              <a:t>model</a:t>
            </a:r>
            <a:r>
              <a:rPr sz="2600" b="1" spc="-50" dirty="0">
                <a:latin typeface="Times New Roman"/>
                <a:cs typeface="Times New Roman"/>
              </a:rPr>
              <a:t> </a:t>
            </a:r>
            <a:r>
              <a:rPr sz="2600" b="1" dirty="0">
                <a:latin typeface="Times New Roman"/>
                <a:cs typeface="Times New Roman"/>
              </a:rPr>
              <a:t>can</a:t>
            </a:r>
            <a:r>
              <a:rPr sz="2600" b="1" spc="-50" dirty="0">
                <a:latin typeface="Times New Roman"/>
                <a:cs typeface="Times New Roman"/>
              </a:rPr>
              <a:t> </a:t>
            </a:r>
            <a:r>
              <a:rPr sz="2600" b="1" dirty="0">
                <a:latin typeface="Times New Roman"/>
                <a:cs typeface="Times New Roman"/>
              </a:rPr>
              <a:t>work</a:t>
            </a:r>
            <a:r>
              <a:rPr sz="2600" b="1" spc="-70" dirty="0">
                <a:latin typeface="Times New Roman"/>
                <a:cs typeface="Times New Roman"/>
              </a:rPr>
              <a:t> </a:t>
            </a:r>
            <a:r>
              <a:rPr sz="2600" b="1" spc="-20" dirty="0">
                <a:latin typeface="Times New Roman"/>
                <a:cs typeface="Times New Roman"/>
              </a:rPr>
              <a:t>reasonable</a:t>
            </a:r>
            <a:r>
              <a:rPr sz="2600" b="1" spc="-40" dirty="0">
                <a:latin typeface="Times New Roman"/>
                <a:cs typeface="Times New Roman"/>
              </a:rPr>
              <a:t> </a:t>
            </a:r>
            <a:r>
              <a:rPr sz="2600" b="1" dirty="0">
                <a:latin typeface="Times New Roman"/>
                <a:cs typeface="Times New Roman"/>
              </a:rPr>
              <a:t>well</a:t>
            </a:r>
            <a:r>
              <a:rPr sz="2600" b="1" spc="-40" dirty="0">
                <a:latin typeface="Times New Roman"/>
                <a:cs typeface="Times New Roman"/>
              </a:rPr>
              <a:t> </a:t>
            </a:r>
            <a:r>
              <a:rPr sz="2600" b="1" dirty="0">
                <a:latin typeface="Times New Roman"/>
                <a:cs typeface="Times New Roman"/>
              </a:rPr>
              <a:t>if</a:t>
            </a:r>
            <a:r>
              <a:rPr sz="2600" b="1" spc="-60" dirty="0">
                <a:latin typeface="Times New Roman"/>
                <a:cs typeface="Times New Roman"/>
              </a:rPr>
              <a:t> </a:t>
            </a:r>
            <a:r>
              <a:rPr sz="2600" b="1" dirty="0">
                <a:latin typeface="Times New Roman"/>
                <a:cs typeface="Times New Roman"/>
              </a:rPr>
              <a:t>all</a:t>
            </a:r>
            <a:r>
              <a:rPr sz="2600" b="1" spc="-55" dirty="0">
                <a:latin typeface="Times New Roman"/>
                <a:cs typeface="Times New Roman"/>
              </a:rPr>
              <a:t> </a:t>
            </a:r>
            <a:r>
              <a:rPr sz="2600" b="1" spc="-25" dirty="0">
                <a:latin typeface="Times New Roman"/>
                <a:cs typeface="Times New Roman"/>
              </a:rPr>
              <a:t>the </a:t>
            </a:r>
            <a:r>
              <a:rPr sz="2600" b="1" dirty="0">
                <a:latin typeface="Times New Roman"/>
                <a:cs typeface="Times New Roman"/>
              </a:rPr>
              <a:t>following</a:t>
            </a:r>
            <a:r>
              <a:rPr sz="2600" b="1" spc="25" dirty="0">
                <a:latin typeface="Times New Roman"/>
                <a:cs typeface="Times New Roman"/>
              </a:rPr>
              <a:t> </a:t>
            </a:r>
            <a:r>
              <a:rPr sz="2600" b="1" spc="-20" dirty="0">
                <a:latin typeface="Times New Roman"/>
                <a:cs typeface="Times New Roman"/>
              </a:rPr>
              <a:t>assumptions</a:t>
            </a:r>
            <a:r>
              <a:rPr sz="2600" b="1" spc="35" dirty="0">
                <a:latin typeface="Times New Roman"/>
                <a:cs typeface="Times New Roman"/>
              </a:rPr>
              <a:t> </a:t>
            </a:r>
            <a:r>
              <a:rPr sz="2600" b="1" spc="-45" dirty="0">
                <a:latin typeface="Times New Roman"/>
                <a:cs typeface="Times New Roman"/>
              </a:rPr>
              <a:t>are</a:t>
            </a:r>
            <a:r>
              <a:rPr sz="2600" b="1" spc="5" dirty="0">
                <a:latin typeface="Times New Roman"/>
                <a:cs typeface="Times New Roman"/>
              </a:rPr>
              <a:t> </a:t>
            </a:r>
            <a:r>
              <a:rPr sz="2600" b="1" spc="-10" dirty="0">
                <a:latin typeface="Times New Roman"/>
                <a:cs typeface="Times New Roman"/>
              </a:rPr>
              <a:t>satisfied:</a:t>
            </a:r>
            <a:endParaRPr sz="2600" dirty="0">
              <a:latin typeface="Times New Roman"/>
              <a:cs typeface="Times New Roman"/>
            </a:endParaRPr>
          </a:p>
          <a:p>
            <a:pPr>
              <a:lnSpc>
                <a:spcPct val="100000"/>
              </a:lnSpc>
              <a:spcBef>
                <a:spcPts val="1160"/>
              </a:spcBef>
              <a:buClr>
                <a:srgbClr val="FF388C"/>
              </a:buClr>
              <a:buFont typeface="Wingdings"/>
              <a:buChar char=""/>
            </a:pPr>
            <a:endParaRPr sz="2600" dirty="0">
              <a:latin typeface="Times New Roman"/>
              <a:cs typeface="Times New Roman"/>
            </a:endParaRPr>
          </a:p>
          <a:p>
            <a:pPr marL="560705" lvl="1" indent="-227965">
              <a:lnSpc>
                <a:spcPct val="100000"/>
              </a:lnSpc>
              <a:buClr>
                <a:srgbClr val="E40059"/>
              </a:buClr>
              <a:buSzPct val="85416"/>
              <a:buFont typeface="Wingdings"/>
              <a:buChar char=""/>
              <a:tabLst>
                <a:tab pos="560705" algn="l"/>
              </a:tabLst>
            </a:pPr>
            <a:r>
              <a:rPr sz="2800" spc="-135" dirty="0">
                <a:latin typeface="Times New Roman"/>
                <a:cs typeface="Times New Roman"/>
              </a:rPr>
              <a:t>The</a:t>
            </a:r>
            <a:r>
              <a:rPr sz="2800" spc="-30" dirty="0">
                <a:latin typeface="Times New Roman"/>
                <a:cs typeface="Times New Roman"/>
              </a:rPr>
              <a:t> </a:t>
            </a:r>
            <a:r>
              <a:rPr sz="2800" spc="-100" dirty="0">
                <a:latin typeface="Times New Roman"/>
                <a:cs typeface="Times New Roman"/>
              </a:rPr>
              <a:t>requirements</a:t>
            </a:r>
            <a:r>
              <a:rPr sz="2800" spc="-25" dirty="0">
                <a:latin typeface="Times New Roman"/>
                <a:cs typeface="Times New Roman"/>
              </a:rPr>
              <a:t> </a:t>
            </a:r>
            <a:r>
              <a:rPr sz="2800" spc="-100" dirty="0">
                <a:latin typeface="Times New Roman"/>
                <a:cs typeface="Times New Roman"/>
              </a:rPr>
              <a:t>are</a:t>
            </a:r>
            <a:r>
              <a:rPr sz="2800" spc="-25" dirty="0">
                <a:latin typeface="Times New Roman"/>
                <a:cs typeface="Times New Roman"/>
              </a:rPr>
              <a:t> </a:t>
            </a:r>
            <a:r>
              <a:rPr sz="2800" spc="-130" dirty="0">
                <a:latin typeface="Times New Roman"/>
                <a:cs typeface="Times New Roman"/>
              </a:rPr>
              <a:t>precisely</a:t>
            </a:r>
            <a:r>
              <a:rPr sz="2800" spc="-30" dirty="0">
                <a:latin typeface="Times New Roman"/>
                <a:cs typeface="Times New Roman"/>
              </a:rPr>
              <a:t> </a:t>
            </a:r>
            <a:r>
              <a:rPr sz="2800" spc="-150" dirty="0">
                <a:latin typeface="Times New Roman"/>
                <a:cs typeface="Times New Roman"/>
              </a:rPr>
              <a:t>known</a:t>
            </a:r>
            <a:r>
              <a:rPr sz="2800" spc="-25" dirty="0">
                <a:latin typeface="Times New Roman"/>
                <a:cs typeface="Times New Roman"/>
              </a:rPr>
              <a:t> </a:t>
            </a:r>
            <a:r>
              <a:rPr sz="2800" spc="-114" dirty="0">
                <a:latin typeface="Times New Roman"/>
                <a:cs typeface="Times New Roman"/>
              </a:rPr>
              <a:t>in</a:t>
            </a:r>
            <a:r>
              <a:rPr sz="2800" spc="-30" dirty="0">
                <a:latin typeface="Times New Roman"/>
                <a:cs typeface="Times New Roman"/>
              </a:rPr>
              <a:t> </a:t>
            </a:r>
            <a:r>
              <a:rPr sz="2800" spc="-10" dirty="0">
                <a:latin typeface="Times New Roman"/>
                <a:cs typeface="Times New Roman"/>
              </a:rPr>
              <a:t>advance</a:t>
            </a:r>
            <a:endParaRPr sz="2800" dirty="0">
              <a:latin typeface="Times New Roman"/>
              <a:cs typeface="Times New Roman"/>
            </a:endParaRPr>
          </a:p>
          <a:p>
            <a:pPr marL="560705" lvl="1" indent="-227965">
              <a:lnSpc>
                <a:spcPct val="100000"/>
              </a:lnSpc>
              <a:spcBef>
                <a:spcPts val="400"/>
              </a:spcBef>
              <a:buClr>
                <a:srgbClr val="E40059"/>
              </a:buClr>
              <a:buSzPct val="85416"/>
              <a:buFont typeface="Wingdings"/>
              <a:buChar char=""/>
              <a:tabLst>
                <a:tab pos="560705" algn="l"/>
              </a:tabLst>
            </a:pPr>
            <a:r>
              <a:rPr sz="2800" spc="-135" dirty="0">
                <a:latin typeface="Times New Roman"/>
                <a:cs typeface="Times New Roman"/>
              </a:rPr>
              <a:t>The</a:t>
            </a:r>
            <a:r>
              <a:rPr sz="2800" spc="-30" dirty="0">
                <a:latin typeface="Times New Roman"/>
                <a:cs typeface="Times New Roman"/>
              </a:rPr>
              <a:t> </a:t>
            </a:r>
            <a:r>
              <a:rPr sz="2800" spc="-100" dirty="0">
                <a:latin typeface="Times New Roman"/>
                <a:cs typeface="Times New Roman"/>
              </a:rPr>
              <a:t>requirements</a:t>
            </a:r>
            <a:r>
              <a:rPr sz="2800" spc="-25" dirty="0">
                <a:latin typeface="Times New Roman"/>
                <a:cs typeface="Times New Roman"/>
              </a:rPr>
              <a:t> </a:t>
            </a:r>
            <a:r>
              <a:rPr sz="2800" spc="-120" dirty="0">
                <a:latin typeface="Times New Roman"/>
                <a:cs typeface="Times New Roman"/>
              </a:rPr>
              <a:t>include</a:t>
            </a:r>
            <a:r>
              <a:rPr sz="2800" spc="-25" dirty="0">
                <a:latin typeface="Times New Roman"/>
                <a:cs typeface="Times New Roman"/>
              </a:rPr>
              <a:t> </a:t>
            </a:r>
            <a:r>
              <a:rPr sz="2800" spc="-120" dirty="0">
                <a:latin typeface="Times New Roman"/>
                <a:cs typeface="Times New Roman"/>
              </a:rPr>
              <a:t>no</a:t>
            </a:r>
            <a:r>
              <a:rPr sz="2800" spc="-25" dirty="0">
                <a:latin typeface="Times New Roman"/>
                <a:cs typeface="Times New Roman"/>
              </a:rPr>
              <a:t> </a:t>
            </a:r>
            <a:r>
              <a:rPr sz="2800" spc="-120" dirty="0">
                <a:latin typeface="Times New Roman"/>
                <a:cs typeface="Times New Roman"/>
              </a:rPr>
              <a:t>unresolved</a:t>
            </a:r>
            <a:r>
              <a:rPr sz="2800" spc="-25" dirty="0">
                <a:latin typeface="Times New Roman"/>
                <a:cs typeface="Times New Roman"/>
              </a:rPr>
              <a:t> </a:t>
            </a:r>
            <a:r>
              <a:rPr sz="2800" spc="-170" dirty="0">
                <a:latin typeface="Times New Roman"/>
                <a:cs typeface="Times New Roman"/>
              </a:rPr>
              <a:t>high</a:t>
            </a:r>
            <a:r>
              <a:rPr sz="2800" spc="-30" dirty="0">
                <a:latin typeface="Times New Roman"/>
                <a:cs typeface="Times New Roman"/>
              </a:rPr>
              <a:t> </a:t>
            </a:r>
            <a:r>
              <a:rPr sz="2800" spc="-105" dirty="0">
                <a:latin typeface="Times New Roman"/>
                <a:cs typeface="Times New Roman"/>
              </a:rPr>
              <a:t>risk</a:t>
            </a:r>
            <a:r>
              <a:rPr sz="2800" spc="-35" dirty="0">
                <a:latin typeface="Times New Roman"/>
                <a:cs typeface="Times New Roman"/>
              </a:rPr>
              <a:t> </a:t>
            </a:r>
            <a:r>
              <a:rPr sz="2800" spc="-10" dirty="0">
                <a:latin typeface="Times New Roman"/>
                <a:cs typeface="Times New Roman"/>
              </a:rPr>
              <a:t>items.</a:t>
            </a:r>
            <a:endParaRPr sz="2800" dirty="0">
              <a:latin typeface="Times New Roman"/>
              <a:cs typeface="Times New Roman"/>
            </a:endParaRPr>
          </a:p>
          <a:p>
            <a:pPr marL="560705" lvl="1" indent="-227965">
              <a:lnSpc>
                <a:spcPct val="100000"/>
              </a:lnSpc>
              <a:spcBef>
                <a:spcPts val="400"/>
              </a:spcBef>
              <a:buClr>
                <a:srgbClr val="E40059"/>
              </a:buClr>
              <a:buSzPct val="85416"/>
              <a:buFont typeface="Wingdings"/>
              <a:buChar char=""/>
              <a:tabLst>
                <a:tab pos="560705" algn="l"/>
              </a:tabLst>
            </a:pPr>
            <a:r>
              <a:rPr sz="2800" spc="-135" dirty="0">
                <a:latin typeface="Times New Roman"/>
                <a:cs typeface="Times New Roman"/>
              </a:rPr>
              <a:t>The</a:t>
            </a:r>
            <a:r>
              <a:rPr sz="2800" spc="-20" dirty="0">
                <a:latin typeface="Times New Roman"/>
                <a:cs typeface="Times New Roman"/>
              </a:rPr>
              <a:t> </a:t>
            </a:r>
            <a:r>
              <a:rPr sz="2800" spc="-100" dirty="0">
                <a:latin typeface="Times New Roman"/>
                <a:cs typeface="Times New Roman"/>
              </a:rPr>
              <a:t>requirements</a:t>
            </a:r>
            <a:r>
              <a:rPr sz="2800" spc="-20" dirty="0">
                <a:latin typeface="Times New Roman"/>
                <a:cs typeface="Times New Roman"/>
              </a:rPr>
              <a:t> </a:t>
            </a:r>
            <a:r>
              <a:rPr sz="2800" spc="-135" dirty="0">
                <a:latin typeface="Times New Roman"/>
                <a:cs typeface="Times New Roman"/>
              </a:rPr>
              <a:t>won’t</a:t>
            </a:r>
            <a:r>
              <a:rPr sz="2800" spc="-25" dirty="0">
                <a:latin typeface="Times New Roman"/>
                <a:cs typeface="Times New Roman"/>
              </a:rPr>
              <a:t> </a:t>
            </a:r>
            <a:r>
              <a:rPr sz="2800" spc="-150" dirty="0">
                <a:latin typeface="Times New Roman"/>
                <a:cs typeface="Times New Roman"/>
              </a:rPr>
              <a:t>change</a:t>
            </a:r>
            <a:r>
              <a:rPr sz="2800" spc="-15" dirty="0">
                <a:latin typeface="Times New Roman"/>
                <a:cs typeface="Times New Roman"/>
              </a:rPr>
              <a:t> </a:t>
            </a:r>
            <a:r>
              <a:rPr sz="2800" spc="-145" dirty="0">
                <a:latin typeface="Times New Roman"/>
                <a:cs typeface="Times New Roman"/>
              </a:rPr>
              <a:t>much</a:t>
            </a:r>
            <a:r>
              <a:rPr sz="2800" spc="-20" dirty="0">
                <a:latin typeface="Times New Roman"/>
                <a:cs typeface="Times New Roman"/>
              </a:rPr>
              <a:t> </a:t>
            </a:r>
            <a:r>
              <a:rPr sz="2800" spc="-105" dirty="0">
                <a:latin typeface="Times New Roman"/>
                <a:cs typeface="Times New Roman"/>
              </a:rPr>
              <a:t>during</a:t>
            </a:r>
            <a:r>
              <a:rPr sz="2800" spc="-25" dirty="0">
                <a:latin typeface="Times New Roman"/>
                <a:cs typeface="Times New Roman"/>
              </a:rPr>
              <a:t> </a:t>
            </a:r>
            <a:r>
              <a:rPr sz="2800" spc="-10" dirty="0">
                <a:latin typeface="Times New Roman"/>
                <a:cs typeface="Times New Roman"/>
              </a:rPr>
              <a:t>development</a:t>
            </a:r>
            <a:endParaRPr sz="2800" dirty="0">
              <a:latin typeface="Times New Roman"/>
              <a:cs typeface="Times New Roman"/>
            </a:endParaRPr>
          </a:p>
          <a:p>
            <a:pPr marL="561340" marR="5080" lvl="1" indent="-228600">
              <a:lnSpc>
                <a:spcPct val="100000"/>
              </a:lnSpc>
              <a:spcBef>
                <a:spcPts val="400"/>
              </a:spcBef>
              <a:buClr>
                <a:srgbClr val="E40059"/>
              </a:buClr>
              <a:buSzPct val="85416"/>
              <a:buFont typeface="Wingdings"/>
              <a:buChar char=""/>
              <a:tabLst>
                <a:tab pos="561340" algn="l"/>
              </a:tabLst>
            </a:pPr>
            <a:r>
              <a:rPr sz="2800" spc="-135" dirty="0">
                <a:latin typeface="Times New Roman"/>
                <a:cs typeface="Times New Roman"/>
              </a:rPr>
              <a:t>The</a:t>
            </a:r>
            <a:r>
              <a:rPr sz="2800" spc="-25" dirty="0">
                <a:latin typeface="Times New Roman"/>
                <a:cs typeface="Times New Roman"/>
              </a:rPr>
              <a:t> </a:t>
            </a:r>
            <a:r>
              <a:rPr sz="2800" spc="-110" dirty="0">
                <a:latin typeface="Times New Roman"/>
                <a:cs typeface="Times New Roman"/>
              </a:rPr>
              <a:t>team</a:t>
            </a:r>
            <a:r>
              <a:rPr sz="2800" spc="-20" dirty="0">
                <a:latin typeface="Times New Roman"/>
                <a:cs typeface="Times New Roman"/>
              </a:rPr>
              <a:t> </a:t>
            </a:r>
            <a:r>
              <a:rPr sz="2800" spc="-190" dirty="0">
                <a:latin typeface="Times New Roman"/>
                <a:cs typeface="Times New Roman"/>
              </a:rPr>
              <a:t>has</a:t>
            </a:r>
            <a:r>
              <a:rPr sz="2800" spc="-20" dirty="0">
                <a:latin typeface="Times New Roman"/>
                <a:cs typeface="Times New Roman"/>
              </a:rPr>
              <a:t> </a:t>
            </a:r>
            <a:r>
              <a:rPr sz="2800" spc="-130" dirty="0">
                <a:latin typeface="Times New Roman"/>
                <a:cs typeface="Times New Roman"/>
              </a:rPr>
              <a:t>previous</a:t>
            </a:r>
            <a:r>
              <a:rPr sz="2800" spc="-25" dirty="0">
                <a:latin typeface="Times New Roman"/>
                <a:cs typeface="Times New Roman"/>
              </a:rPr>
              <a:t> </a:t>
            </a:r>
            <a:r>
              <a:rPr sz="2800" spc="-100" dirty="0">
                <a:latin typeface="Times New Roman"/>
                <a:cs typeface="Times New Roman"/>
              </a:rPr>
              <a:t>experience</a:t>
            </a:r>
            <a:r>
              <a:rPr sz="2800" spc="-15" dirty="0">
                <a:latin typeface="Times New Roman"/>
                <a:cs typeface="Times New Roman"/>
              </a:rPr>
              <a:t> </a:t>
            </a:r>
            <a:r>
              <a:rPr sz="2800" spc="-100" dirty="0">
                <a:latin typeface="Times New Roman"/>
                <a:cs typeface="Times New Roman"/>
              </a:rPr>
              <a:t>with</a:t>
            </a:r>
            <a:r>
              <a:rPr sz="2800" spc="-25" dirty="0">
                <a:latin typeface="Times New Roman"/>
                <a:cs typeface="Times New Roman"/>
              </a:rPr>
              <a:t> </a:t>
            </a:r>
            <a:r>
              <a:rPr sz="2800" spc="-130" dirty="0">
                <a:latin typeface="Times New Roman"/>
                <a:cs typeface="Times New Roman"/>
              </a:rPr>
              <a:t>similar</a:t>
            </a:r>
            <a:r>
              <a:rPr sz="2800" spc="-35" dirty="0">
                <a:latin typeface="Times New Roman"/>
                <a:cs typeface="Times New Roman"/>
              </a:rPr>
              <a:t> </a:t>
            </a:r>
            <a:r>
              <a:rPr sz="2800" spc="-100" dirty="0">
                <a:latin typeface="Times New Roman"/>
                <a:cs typeface="Times New Roman"/>
              </a:rPr>
              <a:t>projects</a:t>
            </a:r>
            <a:r>
              <a:rPr sz="2800" spc="-25" dirty="0">
                <a:latin typeface="Times New Roman"/>
                <a:cs typeface="Times New Roman"/>
              </a:rPr>
              <a:t> </a:t>
            </a:r>
            <a:r>
              <a:rPr sz="2800" spc="-160" dirty="0">
                <a:latin typeface="Times New Roman"/>
                <a:cs typeface="Times New Roman"/>
              </a:rPr>
              <a:t>so</a:t>
            </a:r>
            <a:r>
              <a:rPr sz="2800" spc="-25" dirty="0">
                <a:latin typeface="Times New Roman"/>
                <a:cs typeface="Times New Roman"/>
              </a:rPr>
              <a:t> </a:t>
            </a:r>
            <a:r>
              <a:rPr sz="2800" spc="-20" dirty="0">
                <a:latin typeface="Times New Roman"/>
                <a:cs typeface="Times New Roman"/>
              </a:rPr>
              <a:t>that </a:t>
            </a:r>
            <a:r>
              <a:rPr sz="2800" spc="-120" dirty="0">
                <a:latin typeface="Times New Roman"/>
                <a:cs typeface="Times New Roman"/>
              </a:rPr>
              <a:t>they</a:t>
            </a:r>
            <a:r>
              <a:rPr sz="2800" spc="-45" dirty="0">
                <a:latin typeface="Times New Roman"/>
                <a:cs typeface="Times New Roman"/>
              </a:rPr>
              <a:t> </a:t>
            </a:r>
            <a:r>
              <a:rPr sz="2800" spc="-155" dirty="0">
                <a:latin typeface="Times New Roman"/>
                <a:cs typeface="Times New Roman"/>
              </a:rPr>
              <a:t>know</a:t>
            </a:r>
            <a:r>
              <a:rPr sz="2800" spc="-30" dirty="0">
                <a:latin typeface="Times New Roman"/>
                <a:cs typeface="Times New Roman"/>
              </a:rPr>
              <a:t> </a:t>
            </a:r>
            <a:r>
              <a:rPr sz="2800" spc="-130" dirty="0">
                <a:latin typeface="Times New Roman"/>
                <a:cs typeface="Times New Roman"/>
              </a:rPr>
              <a:t>what</a:t>
            </a:r>
            <a:r>
              <a:rPr sz="2800" spc="-40" dirty="0">
                <a:latin typeface="Times New Roman"/>
                <a:cs typeface="Times New Roman"/>
              </a:rPr>
              <a:t> </a:t>
            </a:r>
            <a:r>
              <a:rPr sz="2800" spc="-160" dirty="0">
                <a:latin typeface="Times New Roman"/>
                <a:cs typeface="Times New Roman"/>
              </a:rPr>
              <a:t>is</a:t>
            </a:r>
            <a:r>
              <a:rPr sz="2800" spc="-40" dirty="0">
                <a:latin typeface="Times New Roman"/>
                <a:cs typeface="Times New Roman"/>
              </a:rPr>
              <a:t> </a:t>
            </a:r>
            <a:r>
              <a:rPr sz="2800" spc="-160" dirty="0">
                <a:latin typeface="Times New Roman"/>
                <a:cs typeface="Times New Roman"/>
              </a:rPr>
              <a:t>involved</a:t>
            </a:r>
            <a:r>
              <a:rPr sz="2800" spc="-35" dirty="0">
                <a:latin typeface="Times New Roman"/>
                <a:cs typeface="Times New Roman"/>
              </a:rPr>
              <a:t> </a:t>
            </a:r>
            <a:r>
              <a:rPr sz="2800" spc="-114" dirty="0">
                <a:latin typeface="Times New Roman"/>
                <a:cs typeface="Times New Roman"/>
              </a:rPr>
              <a:t>in</a:t>
            </a:r>
            <a:r>
              <a:rPr sz="2800" spc="-35" dirty="0">
                <a:latin typeface="Times New Roman"/>
                <a:cs typeface="Times New Roman"/>
              </a:rPr>
              <a:t> </a:t>
            </a:r>
            <a:r>
              <a:rPr sz="2800" spc="-135" dirty="0">
                <a:latin typeface="Times New Roman"/>
                <a:cs typeface="Times New Roman"/>
              </a:rPr>
              <a:t>building</a:t>
            </a:r>
            <a:r>
              <a:rPr sz="2800" spc="-30" dirty="0">
                <a:latin typeface="Times New Roman"/>
                <a:cs typeface="Times New Roman"/>
              </a:rPr>
              <a:t> </a:t>
            </a:r>
            <a:r>
              <a:rPr sz="2800" spc="-75" dirty="0">
                <a:latin typeface="Times New Roman"/>
                <a:cs typeface="Times New Roman"/>
              </a:rPr>
              <a:t>the</a:t>
            </a:r>
            <a:r>
              <a:rPr sz="2800" spc="-40" dirty="0">
                <a:latin typeface="Times New Roman"/>
                <a:cs typeface="Times New Roman"/>
              </a:rPr>
              <a:t> </a:t>
            </a:r>
            <a:r>
              <a:rPr sz="2800" spc="-10" dirty="0">
                <a:latin typeface="Times New Roman"/>
                <a:cs typeface="Times New Roman"/>
              </a:rPr>
              <a:t>application.</a:t>
            </a:r>
            <a:endParaRPr sz="2800" dirty="0">
              <a:latin typeface="Times New Roman"/>
              <a:cs typeface="Times New Roman"/>
            </a:endParaRPr>
          </a:p>
          <a:p>
            <a:pPr marL="560705" lvl="1" indent="-227965">
              <a:lnSpc>
                <a:spcPct val="100000"/>
              </a:lnSpc>
              <a:spcBef>
                <a:spcPts val="400"/>
              </a:spcBef>
              <a:buClr>
                <a:srgbClr val="E40059"/>
              </a:buClr>
              <a:buSzPct val="85416"/>
              <a:buFont typeface="Wingdings"/>
              <a:buChar char=""/>
              <a:tabLst>
                <a:tab pos="560705" algn="l"/>
              </a:tabLst>
            </a:pPr>
            <a:r>
              <a:rPr sz="2800" spc="-100" dirty="0">
                <a:latin typeface="Times New Roman"/>
                <a:cs typeface="Times New Roman"/>
              </a:rPr>
              <a:t>There</a:t>
            </a:r>
            <a:r>
              <a:rPr sz="2800" spc="-50" dirty="0">
                <a:latin typeface="Times New Roman"/>
                <a:cs typeface="Times New Roman"/>
              </a:rPr>
              <a:t> </a:t>
            </a:r>
            <a:r>
              <a:rPr sz="2800" spc="-160" dirty="0">
                <a:latin typeface="Times New Roman"/>
                <a:cs typeface="Times New Roman"/>
              </a:rPr>
              <a:t>is</a:t>
            </a:r>
            <a:r>
              <a:rPr sz="2800" spc="-55" dirty="0">
                <a:latin typeface="Times New Roman"/>
                <a:cs typeface="Times New Roman"/>
              </a:rPr>
              <a:t> </a:t>
            </a:r>
            <a:r>
              <a:rPr sz="2800" spc="-140" dirty="0">
                <a:latin typeface="Times New Roman"/>
                <a:cs typeface="Times New Roman"/>
              </a:rPr>
              <a:t>enough</a:t>
            </a:r>
            <a:r>
              <a:rPr sz="2800" spc="-45" dirty="0">
                <a:latin typeface="Times New Roman"/>
                <a:cs typeface="Times New Roman"/>
              </a:rPr>
              <a:t> </a:t>
            </a:r>
            <a:r>
              <a:rPr sz="2800" spc="-85" dirty="0">
                <a:latin typeface="Times New Roman"/>
                <a:cs typeface="Times New Roman"/>
              </a:rPr>
              <a:t>time</a:t>
            </a:r>
            <a:r>
              <a:rPr sz="2800" spc="-50" dirty="0">
                <a:latin typeface="Times New Roman"/>
                <a:cs typeface="Times New Roman"/>
              </a:rPr>
              <a:t> </a:t>
            </a:r>
            <a:r>
              <a:rPr sz="2800" dirty="0">
                <a:latin typeface="Times New Roman"/>
                <a:cs typeface="Times New Roman"/>
              </a:rPr>
              <a:t>to</a:t>
            </a:r>
            <a:r>
              <a:rPr sz="2800" spc="-50" dirty="0">
                <a:latin typeface="Times New Roman"/>
                <a:cs typeface="Times New Roman"/>
              </a:rPr>
              <a:t> </a:t>
            </a:r>
            <a:r>
              <a:rPr sz="2800" spc="-120" dirty="0">
                <a:latin typeface="Times New Roman"/>
                <a:cs typeface="Times New Roman"/>
              </a:rPr>
              <a:t>do</a:t>
            </a:r>
            <a:r>
              <a:rPr sz="2800" spc="-50" dirty="0">
                <a:latin typeface="Times New Roman"/>
                <a:cs typeface="Times New Roman"/>
              </a:rPr>
              <a:t> </a:t>
            </a:r>
            <a:r>
              <a:rPr sz="2800" spc="-130" dirty="0">
                <a:latin typeface="Times New Roman"/>
                <a:cs typeface="Times New Roman"/>
              </a:rPr>
              <a:t>everything</a:t>
            </a:r>
            <a:r>
              <a:rPr sz="2800" spc="-55" dirty="0">
                <a:latin typeface="Times New Roman"/>
                <a:cs typeface="Times New Roman"/>
              </a:rPr>
              <a:t> </a:t>
            </a:r>
            <a:r>
              <a:rPr sz="2800" spc="-40" dirty="0">
                <a:latin typeface="Times New Roman"/>
                <a:cs typeface="Times New Roman"/>
              </a:rPr>
              <a:t>sequentially.</a:t>
            </a:r>
            <a:endParaRPr sz="28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527925" cy="3103880"/>
          </a:xfrm>
          <a:prstGeom prst="rect">
            <a:avLst/>
          </a:prstGeom>
        </p:spPr>
        <p:txBody>
          <a:bodyPr vert="horz" wrap="square" lIns="0" tIns="12065" rIns="0" bIns="0" rtlCol="0">
            <a:spAutoFit/>
          </a:bodyPr>
          <a:lstStyle/>
          <a:p>
            <a:pPr marL="286385" marR="5080" indent="-274320">
              <a:lnSpc>
                <a:spcPct val="100000"/>
              </a:lnSpc>
              <a:spcBef>
                <a:spcPts val="95"/>
              </a:spcBef>
              <a:buClr>
                <a:srgbClr val="FF388C"/>
              </a:buClr>
              <a:buSzPct val="84615"/>
              <a:buFont typeface="DejaVu Sans"/>
              <a:buChar char="⚫"/>
              <a:tabLst>
                <a:tab pos="286385" algn="l"/>
              </a:tabLst>
            </a:pPr>
            <a:r>
              <a:rPr sz="2600" spc="-180" dirty="0">
                <a:latin typeface="Times New Roman"/>
                <a:cs typeface="Times New Roman"/>
              </a:rPr>
              <a:t>we</a:t>
            </a:r>
            <a:r>
              <a:rPr sz="2600" spc="-65" dirty="0">
                <a:latin typeface="Times New Roman"/>
                <a:cs typeface="Times New Roman"/>
              </a:rPr>
              <a:t> </a:t>
            </a:r>
            <a:r>
              <a:rPr sz="2600" spc="-170" dirty="0">
                <a:latin typeface="Times New Roman"/>
                <a:cs typeface="Times New Roman"/>
              </a:rPr>
              <a:t>can</a:t>
            </a:r>
            <a:r>
              <a:rPr sz="2600" spc="-65" dirty="0">
                <a:latin typeface="Times New Roman"/>
                <a:cs typeface="Times New Roman"/>
              </a:rPr>
              <a:t> </a:t>
            </a:r>
            <a:r>
              <a:rPr sz="2600" spc="-160" dirty="0">
                <a:latin typeface="Times New Roman"/>
                <a:cs typeface="Times New Roman"/>
              </a:rPr>
              <a:t>add</a:t>
            </a:r>
            <a:r>
              <a:rPr sz="2600" spc="-60" dirty="0">
                <a:latin typeface="Times New Roman"/>
                <a:cs typeface="Times New Roman"/>
              </a:rPr>
              <a:t> </a:t>
            </a:r>
            <a:r>
              <a:rPr sz="2600" spc="-135" dirty="0">
                <a:latin typeface="Times New Roman"/>
                <a:cs typeface="Times New Roman"/>
              </a:rPr>
              <a:t>additional</a:t>
            </a:r>
            <a:r>
              <a:rPr sz="2600" spc="-35" dirty="0">
                <a:latin typeface="Times New Roman"/>
                <a:cs typeface="Times New Roman"/>
              </a:rPr>
              <a:t> </a:t>
            </a:r>
            <a:r>
              <a:rPr sz="2600" spc="-130" dirty="0">
                <a:latin typeface="Times New Roman"/>
                <a:cs typeface="Times New Roman"/>
              </a:rPr>
              <a:t>steps</a:t>
            </a:r>
            <a:r>
              <a:rPr sz="2600" spc="-65" dirty="0">
                <a:latin typeface="Times New Roman"/>
                <a:cs typeface="Times New Roman"/>
              </a:rPr>
              <a:t> </a:t>
            </a:r>
            <a:r>
              <a:rPr sz="2600" dirty="0">
                <a:latin typeface="Times New Roman"/>
                <a:cs typeface="Times New Roman"/>
              </a:rPr>
              <a:t>or</a:t>
            </a:r>
            <a:r>
              <a:rPr sz="2600" spc="-55" dirty="0">
                <a:latin typeface="Times New Roman"/>
                <a:cs typeface="Times New Roman"/>
              </a:rPr>
              <a:t> </a:t>
            </a:r>
            <a:r>
              <a:rPr sz="2600" spc="-110" dirty="0">
                <a:latin typeface="Times New Roman"/>
                <a:cs typeface="Times New Roman"/>
              </a:rPr>
              <a:t>split</a:t>
            </a:r>
            <a:r>
              <a:rPr sz="2600" spc="-45" dirty="0">
                <a:latin typeface="Times New Roman"/>
                <a:cs typeface="Times New Roman"/>
              </a:rPr>
              <a:t> </a:t>
            </a:r>
            <a:r>
              <a:rPr sz="2600" spc="-130" dirty="0">
                <a:latin typeface="Times New Roman"/>
                <a:cs typeface="Times New Roman"/>
              </a:rPr>
              <a:t>steps</a:t>
            </a:r>
            <a:r>
              <a:rPr sz="2600" spc="-65" dirty="0">
                <a:latin typeface="Times New Roman"/>
                <a:cs typeface="Times New Roman"/>
              </a:rPr>
              <a:t> </a:t>
            </a:r>
            <a:r>
              <a:rPr sz="2600" dirty="0">
                <a:latin typeface="Times New Roman"/>
                <a:cs typeface="Times New Roman"/>
              </a:rPr>
              <a:t>to</a:t>
            </a:r>
            <a:r>
              <a:rPr sz="2600" spc="-60" dirty="0">
                <a:latin typeface="Times New Roman"/>
                <a:cs typeface="Times New Roman"/>
              </a:rPr>
              <a:t> </a:t>
            </a:r>
            <a:r>
              <a:rPr sz="2600" spc="-180" dirty="0">
                <a:latin typeface="Times New Roman"/>
                <a:cs typeface="Times New Roman"/>
              </a:rPr>
              <a:t>give</a:t>
            </a:r>
            <a:r>
              <a:rPr sz="2600" spc="-50" dirty="0">
                <a:latin typeface="Times New Roman"/>
                <a:cs typeface="Times New Roman"/>
              </a:rPr>
              <a:t> </a:t>
            </a:r>
            <a:r>
              <a:rPr sz="2600" spc="-95" dirty="0">
                <a:latin typeface="Times New Roman"/>
                <a:cs typeface="Times New Roman"/>
              </a:rPr>
              <a:t>more</a:t>
            </a:r>
            <a:r>
              <a:rPr sz="2600" spc="-45" dirty="0">
                <a:latin typeface="Times New Roman"/>
                <a:cs typeface="Times New Roman"/>
              </a:rPr>
              <a:t> </a:t>
            </a:r>
            <a:r>
              <a:rPr sz="2600" spc="-75" dirty="0">
                <a:latin typeface="Times New Roman"/>
                <a:cs typeface="Times New Roman"/>
              </a:rPr>
              <a:t>details </a:t>
            </a:r>
            <a:r>
              <a:rPr sz="2600" spc="-175" dirty="0">
                <a:latin typeface="Times New Roman"/>
                <a:cs typeface="Times New Roman"/>
              </a:rPr>
              <a:t>if</a:t>
            </a:r>
            <a:r>
              <a:rPr sz="2600" spc="-45" dirty="0">
                <a:latin typeface="Times New Roman"/>
                <a:cs typeface="Times New Roman"/>
              </a:rPr>
              <a:t> </a:t>
            </a:r>
            <a:r>
              <a:rPr sz="2600" spc="-180" dirty="0">
                <a:latin typeface="Times New Roman"/>
                <a:cs typeface="Times New Roman"/>
              </a:rPr>
              <a:t>we</a:t>
            </a:r>
            <a:r>
              <a:rPr sz="2600" spc="-50" dirty="0">
                <a:latin typeface="Times New Roman"/>
                <a:cs typeface="Times New Roman"/>
              </a:rPr>
              <a:t> </a:t>
            </a:r>
            <a:r>
              <a:rPr sz="2600" spc="-20" dirty="0">
                <a:latin typeface="Times New Roman"/>
                <a:cs typeface="Times New Roman"/>
              </a:rPr>
              <a:t>like.</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60" dirty="0">
                <a:latin typeface="Times New Roman"/>
                <a:cs typeface="Times New Roman"/>
              </a:rPr>
              <a:t>Eg:</a:t>
            </a:r>
            <a:r>
              <a:rPr sz="2600" spc="-135" dirty="0">
                <a:latin typeface="Times New Roman"/>
                <a:cs typeface="Times New Roman"/>
              </a:rPr>
              <a:t> </a:t>
            </a:r>
            <a:r>
              <a:rPr sz="2600" spc="-180" dirty="0">
                <a:latin typeface="Times New Roman"/>
                <a:cs typeface="Times New Roman"/>
              </a:rPr>
              <a:t>we</a:t>
            </a:r>
            <a:r>
              <a:rPr sz="2600" spc="-30" dirty="0">
                <a:latin typeface="Times New Roman"/>
                <a:cs typeface="Times New Roman"/>
              </a:rPr>
              <a:t> </a:t>
            </a:r>
            <a:r>
              <a:rPr sz="2600" spc="-170" dirty="0">
                <a:latin typeface="Times New Roman"/>
                <a:cs typeface="Times New Roman"/>
              </a:rPr>
              <a:t>can</a:t>
            </a:r>
            <a:r>
              <a:rPr sz="2600" spc="-25" dirty="0">
                <a:latin typeface="Times New Roman"/>
                <a:cs typeface="Times New Roman"/>
              </a:rPr>
              <a:t> </a:t>
            </a:r>
            <a:r>
              <a:rPr sz="2600" spc="-110" dirty="0">
                <a:latin typeface="Times New Roman"/>
                <a:cs typeface="Times New Roman"/>
              </a:rPr>
              <a:t>split</a:t>
            </a:r>
            <a:r>
              <a:rPr sz="2600" spc="-20" dirty="0">
                <a:latin typeface="Times New Roman"/>
                <a:cs typeface="Times New Roman"/>
              </a:rPr>
              <a:t> </a:t>
            </a:r>
            <a:r>
              <a:rPr sz="2600" spc="-90" dirty="0">
                <a:latin typeface="Times New Roman"/>
                <a:cs typeface="Times New Roman"/>
              </a:rPr>
              <a:t>the</a:t>
            </a:r>
            <a:r>
              <a:rPr sz="2600" spc="-360" dirty="0">
                <a:latin typeface="Times New Roman"/>
                <a:cs typeface="Times New Roman"/>
              </a:rPr>
              <a:t> </a:t>
            </a:r>
            <a:r>
              <a:rPr sz="2600" spc="-180" dirty="0">
                <a:latin typeface="Times New Roman"/>
                <a:cs typeface="Times New Roman"/>
              </a:rPr>
              <a:t>Testing</a:t>
            </a:r>
            <a:r>
              <a:rPr sz="2600" spc="-20" dirty="0">
                <a:latin typeface="Times New Roman"/>
                <a:cs typeface="Times New Roman"/>
              </a:rPr>
              <a:t> </a:t>
            </a:r>
            <a:r>
              <a:rPr sz="2600" spc="-95" dirty="0">
                <a:latin typeface="Times New Roman"/>
                <a:cs typeface="Times New Roman"/>
              </a:rPr>
              <a:t>into</a:t>
            </a:r>
            <a:r>
              <a:rPr sz="2600" spc="-360" dirty="0">
                <a:latin typeface="Times New Roman"/>
                <a:cs typeface="Times New Roman"/>
              </a:rPr>
              <a:t> </a:t>
            </a:r>
            <a:r>
              <a:rPr sz="2600" spc="-165" dirty="0">
                <a:latin typeface="Times New Roman"/>
                <a:cs typeface="Times New Roman"/>
              </a:rPr>
              <a:t>Verification</a:t>
            </a:r>
            <a:r>
              <a:rPr sz="2600" spc="5" dirty="0">
                <a:latin typeface="Times New Roman"/>
                <a:cs typeface="Times New Roman"/>
              </a:rPr>
              <a:t> </a:t>
            </a:r>
            <a:r>
              <a:rPr sz="2600" spc="-160" dirty="0">
                <a:latin typeface="Times New Roman"/>
                <a:cs typeface="Times New Roman"/>
              </a:rPr>
              <a:t>and</a:t>
            </a:r>
            <a:r>
              <a:rPr sz="2600" spc="-370" dirty="0">
                <a:latin typeface="Times New Roman"/>
                <a:cs typeface="Times New Roman"/>
              </a:rPr>
              <a:t> </a:t>
            </a:r>
            <a:r>
              <a:rPr sz="2600" spc="-45" dirty="0">
                <a:latin typeface="Times New Roman"/>
                <a:cs typeface="Times New Roman"/>
              </a:rPr>
              <a:t>Validation.</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indent="-273685">
              <a:lnSpc>
                <a:spcPct val="100000"/>
              </a:lnSpc>
              <a:buClr>
                <a:srgbClr val="FF388C"/>
              </a:buClr>
              <a:buSzPct val="84615"/>
              <a:buFont typeface="DejaVu Sans"/>
              <a:buChar char="⚫"/>
              <a:tabLst>
                <a:tab pos="286385" algn="l"/>
              </a:tabLst>
            </a:pPr>
            <a:r>
              <a:rPr sz="2600" spc="-180" dirty="0">
                <a:latin typeface="Times New Roman"/>
                <a:cs typeface="Times New Roman"/>
              </a:rPr>
              <a:t>we</a:t>
            </a:r>
            <a:r>
              <a:rPr sz="2600" spc="-50" dirty="0">
                <a:latin typeface="Times New Roman"/>
                <a:cs typeface="Times New Roman"/>
              </a:rPr>
              <a:t> </a:t>
            </a:r>
            <a:r>
              <a:rPr sz="2600" spc="-170" dirty="0">
                <a:latin typeface="Times New Roman"/>
                <a:cs typeface="Times New Roman"/>
              </a:rPr>
              <a:t>can</a:t>
            </a:r>
            <a:r>
              <a:rPr sz="2600" spc="-45" dirty="0">
                <a:latin typeface="Times New Roman"/>
                <a:cs typeface="Times New Roman"/>
              </a:rPr>
              <a:t> </a:t>
            </a:r>
            <a:r>
              <a:rPr sz="2600" spc="-165" dirty="0">
                <a:latin typeface="Times New Roman"/>
                <a:cs typeface="Times New Roman"/>
              </a:rPr>
              <a:t>also</a:t>
            </a:r>
            <a:r>
              <a:rPr sz="2600" spc="-50" dirty="0">
                <a:latin typeface="Times New Roman"/>
                <a:cs typeface="Times New Roman"/>
              </a:rPr>
              <a:t> </a:t>
            </a:r>
            <a:r>
              <a:rPr sz="2600" spc="-114" dirty="0">
                <a:latin typeface="Times New Roman"/>
                <a:cs typeface="Times New Roman"/>
              </a:rPr>
              <a:t>elaborate</a:t>
            </a:r>
            <a:r>
              <a:rPr sz="2600" spc="-40" dirty="0">
                <a:latin typeface="Times New Roman"/>
                <a:cs typeface="Times New Roman"/>
              </a:rPr>
              <a:t> </a:t>
            </a:r>
            <a:r>
              <a:rPr sz="2600" spc="-125" dirty="0">
                <a:latin typeface="Times New Roman"/>
                <a:cs typeface="Times New Roman"/>
              </a:rPr>
              <a:t>on</a:t>
            </a:r>
            <a:r>
              <a:rPr sz="2600" spc="-50" dirty="0">
                <a:latin typeface="Times New Roman"/>
                <a:cs typeface="Times New Roman"/>
              </a:rPr>
              <a:t> </a:t>
            </a:r>
            <a:r>
              <a:rPr sz="2600" spc="-215" dirty="0">
                <a:latin typeface="Times New Roman"/>
                <a:cs typeface="Times New Roman"/>
              </a:rPr>
              <a:t>a</a:t>
            </a:r>
            <a:r>
              <a:rPr sz="2600" spc="-40" dirty="0">
                <a:latin typeface="Times New Roman"/>
                <a:cs typeface="Times New Roman"/>
              </a:rPr>
              <a:t> </a:t>
            </a:r>
            <a:r>
              <a:rPr sz="2600" spc="-105" dirty="0">
                <a:latin typeface="Times New Roman"/>
                <a:cs typeface="Times New Roman"/>
              </a:rPr>
              <a:t>step</a:t>
            </a:r>
            <a:r>
              <a:rPr sz="2600" spc="-55" dirty="0">
                <a:latin typeface="Times New Roman"/>
                <a:cs typeface="Times New Roman"/>
              </a:rPr>
              <a:t> </a:t>
            </a:r>
            <a:r>
              <a:rPr sz="2600" spc="50" dirty="0">
                <a:latin typeface="Times New Roman"/>
                <a:cs typeface="Times New Roman"/>
              </a:rPr>
              <a:t>.</a:t>
            </a:r>
            <a:endParaRPr sz="2600" dirty="0">
              <a:latin typeface="Times New Roman"/>
              <a:cs typeface="Times New Roman"/>
            </a:endParaRPr>
          </a:p>
          <a:p>
            <a:pPr marL="287020" marR="931544">
              <a:lnSpc>
                <a:spcPct val="100000"/>
              </a:lnSpc>
              <a:spcBef>
                <a:spcPts val="600"/>
              </a:spcBef>
            </a:pPr>
            <a:r>
              <a:rPr sz="2600" spc="-160" dirty="0">
                <a:latin typeface="Times New Roman"/>
                <a:cs typeface="Times New Roman"/>
              </a:rPr>
              <a:t>Eg:</a:t>
            </a:r>
            <a:r>
              <a:rPr sz="2600" spc="-140" dirty="0">
                <a:latin typeface="Times New Roman"/>
                <a:cs typeface="Times New Roman"/>
              </a:rPr>
              <a:t> </a:t>
            </a:r>
            <a:r>
              <a:rPr sz="2600" spc="-135" dirty="0">
                <a:latin typeface="Times New Roman"/>
                <a:cs typeface="Times New Roman"/>
              </a:rPr>
              <a:t>break</a:t>
            </a:r>
            <a:r>
              <a:rPr sz="2600" spc="-45" dirty="0">
                <a:latin typeface="Times New Roman"/>
                <a:cs typeface="Times New Roman"/>
              </a:rPr>
              <a:t> </a:t>
            </a:r>
            <a:r>
              <a:rPr sz="2600" spc="-155" dirty="0">
                <a:latin typeface="Times New Roman"/>
                <a:cs typeface="Times New Roman"/>
              </a:rPr>
              <a:t>design</a:t>
            </a:r>
            <a:r>
              <a:rPr sz="2600" spc="-40" dirty="0">
                <a:latin typeface="Times New Roman"/>
                <a:cs typeface="Times New Roman"/>
              </a:rPr>
              <a:t> </a:t>
            </a:r>
            <a:r>
              <a:rPr sz="2600" spc="-85" dirty="0">
                <a:latin typeface="Times New Roman"/>
                <a:cs typeface="Times New Roman"/>
              </a:rPr>
              <a:t>into</a:t>
            </a:r>
            <a:r>
              <a:rPr sz="2600" spc="-35" dirty="0">
                <a:latin typeface="Times New Roman"/>
                <a:cs typeface="Times New Roman"/>
              </a:rPr>
              <a:t> </a:t>
            </a:r>
            <a:r>
              <a:rPr sz="2600" spc="-100" dirty="0">
                <a:latin typeface="Times New Roman"/>
                <a:cs typeface="Times New Roman"/>
              </a:rPr>
              <a:t>user</a:t>
            </a:r>
            <a:r>
              <a:rPr sz="2600" spc="-35" dirty="0">
                <a:latin typeface="Times New Roman"/>
                <a:cs typeface="Times New Roman"/>
              </a:rPr>
              <a:t> </a:t>
            </a:r>
            <a:r>
              <a:rPr sz="2600" spc="-114" dirty="0">
                <a:latin typeface="Times New Roman"/>
                <a:cs typeface="Times New Roman"/>
              </a:rPr>
              <a:t>interface</a:t>
            </a:r>
            <a:r>
              <a:rPr sz="2600" spc="-30" dirty="0">
                <a:latin typeface="Times New Roman"/>
                <a:cs typeface="Times New Roman"/>
              </a:rPr>
              <a:t> </a:t>
            </a:r>
            <a:r>
              <a:rPr sz="2600" spc="-120" dirty="0">
                <a:latin typeface="Times New Roman"/>
                <a:cs typeface="Times New Roman"/>
              </a:rPr>
              <a:t>design,</a:t>
            </a:r>
            <a:r>
              <a:rPr sz="2600" spc="-150" dirty="0">
                <a:latin typeface="Times New Roman"/>
                <a:cs typeface="Times New Roman"/>
              </a:rPr>
              <a:t> </a:t>
            </a:r>
            <a:r>
              <a:rPr sz="2600" spc="-180" dirty="0">
                <a:latin typeface="Times New Roman"/>
                <a:cs typeface="Times New Roman"/>
              </a:rPr>
              <a:t>high</a:t>
            </a:r>
            <a:r>
              <a:rPr sz="2600" spc="-40" dirty="0">
                <a:latin typeface="Times New Roman"/>
                <a:cs typeface="Times New Roman"/>
              </a:rPr>
              <a:t> </a:t>
            </a:r>
            <a:r>
              <a:rPr sz="2600" spc="-90" dirty="0">
                <a:latin typeface="Times New Roman"/>
                <a:cs typeface="Times New Roman"/>
              </a:rPr>
              <a:t>level </a:t>
            </a:r>
            <a:r>
              <a:rPr sz="2600" spc="-135" dirty="0">
                <a:latin typeface="Times New Roman"/>
                <a:cs typeface="Times New Roman"/>
              </a:rPr>
              <a:t>design,low</a:t>
            </a:r>
            <a:r>
              <a:rPr sz="2600" spc="10" dirty="0">
                <a:latin typeface="Times New Roman"/>
                <a:cs typeface="Times New Roman"/>
              </a:rPr>
              <a:t> </a:t>
            </a:r>
            <a:r>
              <a:rPr sz="2600" spc="-155" dirty="0">
                <a:latin typeface="Times New Roman"/>
                <a:cs typeface="Times New Roman"/>
              </a:rPr>
              <a:t>level</a:t>
            </a:r>
            <a:r>
              <a:rPr sz="2600" spc="5" dirty="0">
                <a:latin typeface="Times New Roman"/>
                <a:cs typeface="Times New Roman"/>
              </a:rPr>
              <a:t> </a:t>
            </a:r>
            <a:r>
              <a:rPr sz="2600" spc="-10" dirty="0">
                <a:latin typeface="Times New Roman"/>
                <a:cs typeface="Times New Roman"/>
              </a:rPr>
              <a:t>design,etc</a:t>
            </a:r>
            <a:endParaRPr sz="2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30" dirty="0"/>
              <a:t>Contd…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A982-949B-AE59-86B8-F688A06A9C1F}"/>
              </a:ext>
            </a:extLst>
          </p:cNvPr>
          <p:cNvSpPr>
            <a:spLocks noGrp="1"/>
          </p:cNvSpPr>
          <p:nvPr>
            <p:ph type="title"/>
          </p:nvPr>
        </p:nvSpPr>
        <p:spPr>
          <a:xfrm>
            <a:off x="993139" y="202501"/>
            <a:ext cx="7402830" cy="738664"/>
          </a:xfrm>
        </p:spPr>
        <p:txBody>
          <a:bodyPr/>
          <a:lstStyle/>
          <a:p>
            <a:r>
              <a:rPr lang="en-US" sz="2400" b="0" i="0" u="none" strike="noStrike" baseline="0" dirty="0">
                <a:latin typeface="Tahoma" panose="020B0604030504040204" pitchFamily="34" charset="0"/>
              </a:rPr>
              <a:t>Relative effort distribution among different phases of a typical product.</a:t>
            </a:r>
            <a:endParaRPr lang="en-IN" sz="4800" dirty="0"/>
          </a:p>
        </p:txBody>
      </p:sp>
      <p:pic>
        <p:nvPicPr>
          <p:cNvPr id="5" name="Picture 4">
            <a:extLst>
              <a:ext uri="{FF2B5EF4-FFF2-40B4-BE49-F238E27FC236}">
                <a16:creationId xmlns:a16="http://schemas.microsoft.com/office/drawing/2014/main" id="{9ACFBD1C-CFAC-9E87-837E-C3FC96DEDFF4}"/>
              </a:ext>
            </a:extLst>
          </p:cNvPr>
          <p:cNvPicPr>
            <a:picLocks noChangeAspect="1"/>
          </p:cNvPicPr>
          <p:nvPr/>
        </p:nvPicPr>
        <p:blipFill>
          <a:blip r:embed="rId2"/>
          <a:stretch>
            <a:fillRect/>
          </a:stretch>
        </p:blipFill>
        <p:spPr>
          <a:xfrm>
            <a:off x="548685" y="973822"/>
            <a:ext cx="8291737" cy="5519854"/>
          </a:xfrm>
          <a:prstGeom prst="rect">
            <a:avLst/>
          </a:prstGeom>
        </p:spPr>
      </p:pic>
    </p:spTree>
    <p:extLst>
      <p:ext uri="{BB962C8B-B14F-4D97-AF65-F5344CB8AC3E}">
        <p14:creationId xmlns:p14="http://schemas.microsoft.com/office/powerpoint/2010/main" val="2265941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229" dirty="0"/>
              <a:t>Waterfall</a:t>
            </a:r>
            <a:r>
              <a:rPr spc="110" dirty="0"/>
              <a:t> </a:t>
            </a:r>
            <a:r>
              <a:rPr spc="225" dirty="0"/>
              <a:t>Strengths</a:t>
            </a:r>
          </a:p>
        </p:txBody>
      </p:sp>
      <p:sp>
        <p:nvSpPr>
          <p:cNvPr id="3" name="object 3"/>
          <p:cNvSpPr txBox="1"/>
          <p:nvPr/>
        </p:nvSpPr>
        <p:spPr>
          <a:xfrm>
            <a:off x="993139" y="1357833"/>
            <a:ext cx="6584315" cy="2387600"/>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b="1" spc="-165" dirty="0">
                <a:latin typeface="Times New Roman"/>
                <a:cs typeface="Times New Roman"/>
              </a:rPr>
              <a:t>Easy</a:t>
            </a:r>
            <a:r>
              <a:rPr sz="2600" b="1" spc="-45" dirty="0">
                <a:latin typeface="Times New Roman"/>
                <a:cs typeface="Times New Roman"/>
              </a:rPr>
              <a:t> </a:t>
            </a:r>
            <a:r>
              <a:rPr sz="2600" b="1" spc="60" dirty="0">
                <a:latin typeface="Times New Roman"/>
                <a:cs typeface="Times New Roman"/>
              </a:rPr>
              <a:t>to</a:t>
            </a:r>
            <a:r>
              <a:rPr sz="2600" b="1" spc="-35" dirty="0">
                <a:latin typeface="Times New Roman"/>
                <a:cs typeface="Times New Roman"/>
              </a:rPr>
              <a:t> </a:t>
            </a:r>
            <a:r>
              <a:rPr sz="2600" b="1" spc="-10" dirty="0">
                <a:latin typeface="Times New Roman"/>
                <a:cs typeface="Times New Roman"/>
              </a:rPr>
              <a:t>understand</a:t>
            </a:r>
            <a:r>
              <a:rPr sz="2600" spc="-10" dirty="0">
                <a:latin typeface="Times New Roman"/>
                <a:cs typeface="Times New Roman"/>
              </a:rPr>
              <a:t>,</a:t>
            </a:r>
            <a:r>
              <a:rPr sz="2600" spc="-145" dirty="0">
                <a:latin typeface="Times New Roman"/>
                <a:cs typeface="Times New Roman"/>
              </a:rPr>
              <a:t> </a:t>
            </a:r>
            <a:r>
              <a:rPr sz="2600" spc="-190" dirty="0">
                <a:latin typeface="Times New Roman"/>
                <a:cs typeface="Times New Roman"/>
              </a:rPr>
              <a:t>easy</a:t>
            </a:r>
            <a:r>
              <a:rPr sz="2600" spc="-55" dirty="0">
                <a:latin typeface="Times New Roman"/>
                <a:cs typeface="Times New Roman"/>
              </a:rPr>
              <a:t> </a:t>
            </a:r>
            <a:r>
              <a:rPr sz="2600" dirty="0">
                <a:latin typeface="Times New Roman"/>
                <a:cs typeface="Times New Roman"/>
              </a:rPr>
              <a:t>to</a:t>
            </a:r>
            <a:r>
              <a:rPr sz="2600" spc="-40" dirty="0">
                <a:latin typeface="Times New Roman"/>
                <a:cs typeface="Times New Roman"/>
              </a:rPr>
              <a:t> </a:t>
            </a:r>
            <a:r>
              <a:rPr sz="2600" spc="-25" dirty="0">
                <a:latin typeface="Times New Roman"/>
                <a:cs typeface="Times New Roman"/>
              </a:rPr>
              <a:t>use</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b="1" spc="-25" dirty="0">
                <a:latin typeface="Times New Roman"/>
                <a:cs typeface="Times New Roman"/>
              </a:rPr>
              <a:t>Provides</a:t>
            </a:r>
            <a:r>
              <a:rPr sz="2600" b="1" spc="-70" dirty="0">
                <a:latin typeface="Times New Roman"/>
                <a:cs typeface="Times New Roman"/>
              </a:rPr>
              <a:t> </a:t>
            </a:r>
            <a:r>
              <a:rPr sz="2600" b="1" dirty="0">
                <a:latin typeface="Times New Roman"/>
                <a:cs typeface="Times New Roman"/>
              </a:rPr>
              <a:t>structure</a:t>
            </a:r>
            <a:r>
              <a:rPr sz="2600" b="1" spc="-65" dirty="0">
                <a:latin typeface="Times New Roman"/>
                <a:cs typeface="Times New Roman"/>
              </a:rPr>
              <a:t> </a:t>
            </a:r>
            <a:r>
              <a:rPr sz="2600" dirty="0">
                <a:latin typeface="Times New Roman"/>
                <a:cs typeface="Times New Roman"/>
              </a:rPr>
              <a:t>to</a:t>
            </a:r>
            <a:r>
              <a:rPr sz="2600" spc="-70" dirty="0">
                <a:latin typeface="Times New Roman"/>
                <a:cs typeface="Times New Roman"/>
              </a:rPr>
              <a:t> </a:t>
            </a:r>
            <a:r>
              <a:rPr sz="2600" spc="-114" dirty="0">
                <a:latin typeface="Times New Roman"/>
                <a:cs typeface="Times New Roman"/>
              </a:rPr>
              <a:t>inexperienced</a:t>
            </a:r>
            <a:r>
              <a:rPr sz="2600" spc="-80" dirty="0">
                <a:latin typeface="Times New Roman"/>
                <a:cs typeface="Times New Roman"/>
              </a:rPr>
              <a:t> </a:t>
            </a:r>
            <a:r>
              <a:rPr sz="2600" spc="-10" dirty="0">
                <a:latin typeface="Times New Roman"/>
                <a:cs typeface="Times New Roman"/>
              </a:rPr>
              <a:t>staff</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b="1" dirty="0">
                <a:latin typeface="Times New Roman"/>
                <a:cs typeface="Times New Roman"/>
              </a:rPr>
              <a:t>Milestones</a:t>
            </a:r>
            <a:r>
              <a:rPr sz="2600" b="1" spc="20" dirty="0">
                <a:latin typeface="Times New Roman"/>
                <a:cs typeface="Times New Roman"/>
              </a:rPr>
              <a:t> </a:t>
            </a:r>
            <a:r>
              <a:rPr sz="2600" b="1" spc="-45" dirty="0">
                <a:latin typeface="Times New Roman"/>
                <a:cs typeface="Times New Roman"/>
              </a:rPr>
              <a:t>are</a:t>
            </a:r>
            <a:r>
              <a:rPr sz="2600" b="1" spc="-10" dirty="0">
                <a:latin typeface="Times New Roman"/>
                <a:cs typeface="Times New Roman"/>
              </a:rPr>
              <a:t> </a:t>
            </a:r>
            <a:r>
              <a:rPr sz="2600" b="1" dirty="0">
                <a:latin typeface="Times New Roman"/>
                <a:cs typeface="Times New Roman"/>
              </a:rPr>
              <a:t>well</a:t>
            </a:r>
            <a:r>
              <a:rPr sz="2600" b="1" spc="5" dirty="0">
                <a:latin typeface="Times New Roman"/>
                <a:cs typeface="Times New Roman"/>
              </a:rPr>
              <a:t> </a:t>
            </a:r>
            <a:r>
              <a:rPr sz="2600" b="1" spc="-10" dirty="0">
                <a:latin typeface="Times New Roman"/>
                <a:cs typeface="Times New Roman"/>
              </a:rPr>
              <a:t>understood</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70" dirty="0">
                <a:latin typeface="Times New Roman"/>
                <a:cs typeface="Times New Roman"/>
              </a:rPr>
              <a:t>Sets</a:t>
            </a:r>
            <a:r>
              <a:rPr sz="2600" spc="-10" dirty="0">
                <a:latin typeface="Times New Roman"/>
                <a:cs typeface="Times New Roman"/>
              </a:rPr>
              <a:t> </a:t>
            </a:r>
            <a:r>
              <a:rPr sz="2600" spc="-105" dirty="0">
                <a:latin typeface="Times New Roman"/>
                <a:cs typeface="Times New Roman"/>
              </a:rPr>
              <a:t>requirements</a:t>
            </a:r>
            <a:r>
              <a:rPr sz="2600" spc="5" dirty="0">
                <a:latin typeface="Times New Roman"/>
                <a:cs typeface="Times New Roman"/>
              </a:rPr>
              <a:t> </a:t>
            </a:r>
            <a:r>
              <a:rPr sz="2600" b="1" spc="-10" dirty="0">
                <a:latin typeface="Times New Roman"/>
                <a:cs typeface="Times New Roman"/>
              </a:rPr>
              <a:t>stability</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45" dirty="0">
                <a:latin typeface="Times New Roman"/>
                <a:cs typeface="Times New Roman"/>
              </a:rPr>
              <a:t>Good</a:t>
            </a:r>
            <a:r>
              <a:rPr sz="2600" spc="-20" dirty="0">
                <a:latin typeface="Times New Roman"/>
                <a:cs typeface="Times New Roman"/>
              </a:rPr>
              <a:t> </a:t>
            </a:r>
            <a:r>
              <a:rPr sz="2600" spc="-95" dirty="0">
                <a:latin typeface="Times New Roman"/>
                <a:cs typeface="Times New Roman"/>
              </a:rPr>
              <a:t>for</a:t>
            </a:r>
            <a:r>
              <a:rPr sz="2600" spc="5" dirty="0">
                <a:latin typeface="Times New Roman"/>
                <a:cs typeface="Times New Roman"/>
              </a:rPr>
              <a:t> </a:t>
            </a:r>
            <a:r>
              <a:rPr sz="2600" b="1" spc="-20" dirty="0">
                <a:latin typeface="Times New Roman"/>
                <a:cs typeface="Times New Roman"/>
              </a:rPr>
              <a:t>management</a:t>
            </a:r>
            <a:r>
              <a:rPr sz="2600" b="1" spc="25" dirty="0">
                <a:latin typeface="Times New Roman"/>
                <a:cs typeface="Times New Roman"/>
              </a:rPr>
              <a:t> </a:t>
            </a:r>
            <a:r>
              <a:rPr sz="2600" b="1" dirty="0">
                <a:latin typeface="Times New Roman"/>
                <a:cs typeface="Times New Roman"/>
              </a:rPr>
              <a:t>control</a:t>
            </a:r>
            <a:r>
              <a:rPr sz="2600" b="1" spc="10" dirty="0">
                <a:latin typeface="Times New Roman"/>
                <a:cs typeface="Times New Roman"/>
              </a:rPr>
              <a:t> </a:t>
            </a:r>
            <a:r>
              <a:rPr sz="2600" spc="-95" dirty="0">
                <a:latin typeface="Times New Roman"/>
                <a:cs typeface="Times New Roman"/>
              </a:rPr>
              <a:t>(plan,</a:t>
            </a:r>
            <a:r>
              <a:rPr sz="2600" spc="-110" dirty="0">
                <a:latin typeface="Times New Roman"/>
                <a:cs typeface="Times New Roman"/>
              </a:rPr>
              <a:t> </a:t>
            </a:r>
            <a:r>
              <a:rPr sz="2600" spc="-120" dirty="0">
                <a:latin typeface="Times New Roman"/>
                <a:cs typeface="Times New Roman"/>
              </a:rPr>
              <a:t>staff,</a:t>
            </a:r>
            <a:r>
              <a:rPr sz="2600" spc="-105" dirty="0">
                <a:latin typeface="Times New Roman"/>
                <a:cs typeface="Times New Roman"/>
              </a:rPr>
              <a:t> </a:t>
            </a:r>
            <a:r>
              <a:rPr sz="2600" spc="-30" dirty="0">
                <a:latin typeface="Times New Roman"/>
                <a:cs typeface="Times New Roman"/>
              </a:rPr>
              <a:t>track)</a:t>
            </a:r>
            <a:endParaRPr sz="26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229" dirty="0"/>
              <a:t>Waterfall</a:t>
            </a:r>
            <a:r>
              <a:rPr spc="110" dirty="0"/>
              <a:t> </a:t>
            </a:r>
            <a:r>
              <a:rPr spc="220" dirty="0"/>
              <a:t>Deficiencies</a:t>
            </a:r>
          </a:p>
        </p:txBody>
      </p:sp>
      <p:sp>
        <p:nvSpPr>
          <p:cNvPr id="3" name="object 3"/>
          <p:cNvSpPr txBox="1"/>
          <p:nvPr/>
        </p:nvSpPr>
        <p:spPr>
          <a:xfrm>
            <a:off x="535940" y="1990038"/>
            <a:ext cx="7443470" cy="2470150"/>
          </a:xfrm>
          <a:prstGeom prst="rect">
            <a:avLst/>
          </a:prstGeom>
        </p:spPr>
        <p:txBody>
          <a:bodyPr vert="horz" wrap="square" lIns="0" tIns="48895" rIns="0" bIns="0" rtlCol="0">
            <a:spAutoFit/>
          </a:bodyPr>
          <a:lstStyle/>
          <a:p>
            <a:pPr marL="286385" indent="-273685">
              <a:lnSpc>
                <a:spcPct val="100000"/>
              </a:lnSpc>
              <a:spcBef>
                <a:spcPts val="385"/>
              </a:spcBef>
              <a:buClr>
                <a:srgbClr val="FF388C"/>
              </a:buClr>
              <a:buSzPct val="84615"/>
              <a:buFont typeface="DejaVu Sans"/>
              <a:buChar char="⚫"/>
              <a:tabLst>
                <a:tab pos="286385" algn="l"/>
              </a:tabLst>
            </a:pPr>
            <a:r>
              <a:rPr sz="2600" spc="-200" dirty="0">
                <a:latin typeface="Times New Roman"/>
                <a:cs typeface="Times New Roman"/>
              </a:rPr>
              <a:t>All</a:t>
            </a:r>
            <a:r>
              <a:rPr sz="2600" spc="-35" dirty="0">
                <a:latin typeface="Times New Roman"/>
                <a:cs typeface="Times New Roman"/>
              </a:rPr>
              <a:t> </a:t>
            </a:r>
            <a:r>
              <a:rPr sz="2600" b="1" dirty="0">
                <a:latin typeface="Times New Roman"/>
                <a:cs typeface="Times New Roman"/>
              </a:rPr>
              <a:t>requirements</a:t>
            </a:r>
            <a:r>
              <a:rPr sz="2600" b="1" spc="-25" dirty="0">
                <a:latin typeface="Times New Roman"/>
                <a:cs typeface="Times New Roman"/>
              </a:rPr>
              <a:t> </a:t>
            </a:r>
            <a:r>
              <a:rPr sz="2600" b="1" spc="-10" dirty="0">
                <a:latin typeface="Times New Roman"/>
                <a:cs typeface="Times New Roman"/>
              </a:rPr>
              <a:t>must</a:t>
            </a:r>
            <a:r>
              <a:rPr sz="2600" b="1" spc="-45" dirty="0">
                <a:latin typeface="Times New Roman"/>
                <a:cs typeface="Times New Roman"/>
              </a:rPr>
              <a:t> </a:t>
            </a:r>
            <a:r>
              <a:rPr sz="2600" b="1" dirty="0">
                <a:latin typeface="Times New Roman"/>
                <a:cs typeface="Times New Roman"/>
              </a:rPr>
              <a:t>be</a:t>
            </a:r>
            <a:r>
              <a:rPr sz="2600" b="1" spc="-45" dirty="0">
                <a:latin typeface="Times New Roman"/>
                <a:cs typeface="Times New Roman"/>
              </a:rPr>
              <a:t> </a:t>
            </a:r>
            <a:r>
              <a:rPr sz="2600" b="1" dirty="0">
                <a:latin typeface="Times New Roman"/>
                <a:cs typeface="Times New Roman"/>
              </a:rPr>
              <a:t>known</a:t>
            </a:r>
            <a:r>
              <a:rPr sz="2600" b="1" spc="-35" dirty="0">
                <a:latin typeface="Times New Roman"/>
                <a:cs typeface="Times New Roman"/>
              </a:rPr>
              <a:t> </a:t>
            </a:r>
            <a:r>
              <a:rPr sz="2600" spc="-10" dirty="0">
                <a:latin typeface="Times New Roman"/>
                <a:cs typeface="Times New Roman"/>
              </a:rPr>
              <a:t>upfront</a:t>
            </a:r>
            <a:endParaRPr sz="2600" dirty="0">
              <a:latin typeface="Times New Roman"/>
              <a:cs typeface="Times New Roman"/>
            </a:endParaRPr>
          </a:p>
          <a:p>
            <a:pPr marL="286385" indent="-273685">
              <a:lnSpc>
                <a:spcPts val="2965"/>
              </a:lnSpc>
              <a:spcBef>
                <a:spcPts val="290"/>
              </a:spcBef>
              <a:buClr>
                <a:srgbClr val="FF388C"/>
              </a:buClr>
              <a:buSzPct val="84615"/>
              <a:buFont typeface="DejaVu Sans"/>
              <a:buChar char="⚫"/>
              <a:tabLst>
                <a:tab pos="286385" algn="l"/>
              </a:tabLst>
            </a:pPr>
            <a:r>
              <a:rPr sz="2600" spc="-160" dirty="0">
                <a:latin typeface="Times New Roman"/>
                <a:cs typeface="Times New Roman"/>
              </a:rPr>
              <a:t>Does</a:t>
            </a:r>
            <a:r>
              <a:rPr sz="2600" spc="-40" dirty="0">
                <a:latin typeface="Times New Roman"/>
                <a:cs typeface="Times New Roman"/>
              </a:rPr>
              <a:t> </a:t>
            </a:r>
            <a:r>
              <a:rPr sz="2600" spc="-55" dirty="0">
                <a:latin typeface="Times New Roman"/>
                <a:cs typeface="Times New Roman"/>
              </a:rPr>
              <a:t>not</a:t>
            </a:r>
            <a:r>
              <a:rPr sz="2600" spc="-25" dirty="0">
                <a:latin typeface="Times New Roman"/>
                <a:cs typeface="Times New Roman"/>
              </a:rPr>
              <a:t> </a:t>
            </a:r>
            <a:r>
              <a:rPr sz="2600" spc="-95" dirty="0">
                <a:latin typeface="Times New Roman"/>
                <a:cs typeface="Times New Roman"/>
              </a:rPr>
              <a:t>reflect</a:t>
            </a:r>
            <a:r>
              <a:rPr sz="2600" spc="-30" dirty="0">
                <a:latin typeface="Times New Roman"/>
                <a:cs typeface="Times New Roman"/>
              </a:rPr>
              <a:t> </a:t>
            </a:r>
            <a:r>
              <a:rPr sz="2600" b="1" spc="-10" dirty="0">
                <a:latin typeface="Times New Roman"/>
                <a:cs typeface="Times New Roman"/>
              </a:rPr>
              <a:t>problem-</a:t>
            </a:r>
            <a:r>
              <a:rPr sz="2600" b="1" dirty="0">
                <a:latin typeface="Times New Roman"/>
                <a:cs typeface="Times New Roman"/>
              </a:rPr>
              <a:t>solving </a:t>
            </a:r>
            <a:r>
              <a:rPr sz="2600" b="1" spc="-10" dirty="0">
                <a:latin typeface="Times New Roman"/>
                <a:cs typeface="Times New Roman"/>
              </a:rPr>
              <a:t>nature</a:t>
            </a:r>
            <a:r>
              <a:rPr sz="2600" b="1" spc="-30" dirty="0">
                <a:latin typeface="Times New Roman"/>
                <a:cs typeface="Times New Roman"/>
              </a:rPr>
              <a:t> </a:t>
            </a:r>
            <a:r>
              <a:rPr sz="2600" b="1" dirty="0">
                <a:latin typeface="Times New Roman"/>
                <a:cs typeface="Times New Roman"/>
              </a:rPr>
              <a:t>of</a:t>
            </a:r>
            <a:r>
              <a:rPr sz="2600" b="1" spc="-30" dirty="0">
                <a:latin typeface="Times New Roman"/>
                <a:cs typeface="Times New Roman"/>
              </a:rPr>
              <a:t> </a:t>
            </a:r>
            <a:r>
              <a:rPr sz="2600" b="1" spc="-10" dirty="0">
                <a:latin typeface="Times New Roman"/>
                <a:cs typeface="Times New Roman"/>
              </a:rPr>
              <a:t>software</a:t>
            </a:r>
            <a:endParaRPr sz="2600" dirty="0">
              <a:latin typeface="Times New Roman"/>
              <a:cs typeface="Times New Roman"/>
            </a:endParaRPr>
          </a:p>
          <a:p>
            <a:pPr marL="286385">
              <a:lnSpc>
                <a:spcPts val="2965"/>
              </a:lnSpc>
            </a:pPr>
            <a:r>
              <a:rPr sz="2600" spc="-125" dirty="0">
                <a:latin typeface="Times New Roman"/>
                <a:cs typeface="Times New Roman"/>
              </a:rPr>
              <a:t>development</a:t>
            </a:r>
            <a:r>
              <a:rPr sz="2600" spc="-35" dirty="0">
                <a:latin typeface="Times New Roman"/>
                <a:cs typeface="Times New Roman"/>
              </a:rPr>
              <a:t> </a:t>
            </a:r>
            <a:r>
              <a:rPr sz="2600" dirty="0">
                <a:latin typeface="Times New Roman"/>
                <a:cs typeface="Times New Roman"/>
              </a:rPr>
              <a:t>–</a:t>
            </a:r>
            <a:r>
              <a:rPr sz="2600" spc="-35" dirty="0">
                <a:latin typeface="Times New Roman"/>
                <a:cs typeface="Times New Roman"/>
              </a:rPr>
              <a:t> </a:t>
            </a:r>
            <a:r>
              <a:rPr sz="2600" spc="-105" dirty="0">
                <a:latin typeface="Times New Roman"/>
                <a:cs typeface="Times New Roman"/>
              </a:rPr>
              <a:t>iterations</a:t>
            </a:r>
            <a:r>
              <a:rPr sz="2600" spc="-5" dirty="0">
                <a:latin typeface="Times New Roman"/>
                <a:cs typeface="Times New Roman"/>
              </a:rPr>
              <a:t> </a:t>
            </a:r>
            <a:r>
              <a:rPr sz="2600" spc="-160" dirty="0">
                <a:latin typeface="Times New Roman"/>
                <a:cs typeface="Times New Roman"/>
              </a:rPr>
              <a:t>of</a:t>
            </a:r>
            <a:r>
              <a:rPr sz="2600" spc="-25" dirty="0">
                <a:latin typeface="Times New Roman"/>
                <a:cs typeface="Times New Roman"/>
              </a:rPr>
              <a:t> </a:t>
            </a:r>
            <a:r>
              <a:rPr sz="2600" spc="-10" dirty="0">
                <a:latin typeface="Times New Roman"/>
                <a:cs typeface="Times New Roman"/>
              </a:rPr>
              <a:t>phases</a:t>
            </a:r>
            <a:endParaRPr sz="2600" dirty="0">
              <a:latin typeface="Times New Roman"/>
              <a:cs typeface="Times New Roman"/>
            </a:endParaRPr>
          </a:p>
          <a:p>
            <a:pPr marL="286385" indent="-273685">
              <a:lnSpc>
                <a:spcPct val="100000"/>
              </a:lnSpc>
              <a:spcBef>
                <a:spcPts val="290"/>
              </a:spcBef>
              <a:buClr>
                <a:srgbClr val="FF388C"/>
              </a:buClr>
              <a:buSzPct val="84615"/>
              <a:buFont typeface="DejaVu Sans"/>
              <a:buChar char="⚫"/>
              <a:tabLst>
                <a:tab pos="286385" algn="l"/>
              </a:tabLst>
            </a:pPr>
            <a:r>
              <a:rPr sz="2600" b="1" dirty="0">
                <a:latin typeface="Times New Roman"/>
                <a:cs typeface="Times New Roman"/>
              </a:rPr>
              <a:t>Integration</a:t>
            </a:r>
            <a:r>
              <a:rPr sz="2600" b="1" spc="-35" dirty="0">
                <a:latin typeface="Times New Roman"/>
                <a:cs typeface="Times New Roman"/>
              </a:rPr>
              <a:t> </a:t>
            </a:r>
            <a:r>
              <a:rPr sz="2600" spc="-175" dirty="0">
                <a:latin typeface="Times New Roman"/>
                <a:cs typeface="Times New Roman"/>
              </a:rPr>
              <a:t>is</a:t>
            </a:r>
            <a:r>
              <a:rPr sz="2600" spc="-50" dirty="0">
                <a:latin typeface="Times New Roman"/>
                <a:cs typeface="Times New Roman"/>
              </a:rPr>
              <a:t> </a:t>
            </a:r>
            <a:r>
              <a:rPr sz="2600" spc="-114" dirty="0">
                <a:latin typeface="Times New Roman"/>
                <a:cs typeface="Times New Roman"/>
              </a:rPr>
              <a:t>one</a:t>
            </a:r>
            <a:r>
              <a:rPr sz="2600" spc="-60" dirty="0">
                <a:latin typeface="Times New Roman"/>
                <a:cs typeface="Times New Roman"/>
              </a:rPr>
              <a:t> </a:t>
            </a:r>
            <a:r>
              <a:rPr sz="2600" spc="-170" dirty="0">
                <a:latin typeface="Times New Roman"/>
                <a:cs typeface="Times New Roman"/>
              </a:rPr>
              <a:t>big</a:t>
            </a:r>
            <a:r>
              <a:rPr sz="2600" spc="-45" dirty="0">
                <a:latin typeface="Times New Roman"/>
                <a:cs typeface="Times New Roman"/>
              </a:rPr>
              <a:t> </a:t>
            </a:r>
            <a:r>
              <a:rPr sz="2600" spc="-175" dirty="0">
                <a:latin typeface="Times New Roman"/>
                <a:cs typeface="Times New Roman"/>
              </a:rPr>
              <a:t>bang</a:t>
            </a:r>
            <a:r>
              <a:rPr sz="2600" spc="-50" dirty="0">
                <a:latin typeface="Times New Roman"/>
                <a:cs typeface="Times New Roman"/>
              </a:rPr>
              <a:t> </a:t>
            </a:r>
            <a:r>
              <a:rPr sz="2600" spc="-75" dirty="0">
                <a:latin typeface="Times New Roman"/>
                <a:cs typeface="Times New Roman"/>
              </a:rPr>
              <a:t>at</a:t>
            </a:r>
            <a:r>
              <a:rPr sz="2600" spc="-50" dirty="0">
                <a:latin typeface="Times New Roman"/>
                <a:cs typeface="Times New Roman"/>
              </a:rPr>
              <a:t> </a:t>
            </a:r>
            <a:r>
              <a:rPr sz="2600" spc="-90" dirty="0">
                <a:latin typeface="Times New Roman"/>
                <a:cs typeface="Times New Roman"/>
              </a:rPr>
              <a:t>the</a:t>
            </a:r>
            <a:r>
              <a:rPr sz="2600" spc="-60" dirty="0">
                <a:latin typeface="Times New Roman"/>
                <a:cs typeface="Times New Roman"/>
              </a:rPr>
              <a:t> </a:t>
            </a:r>
            <a:r>
              <a:rPr sz="2600" spc="-25" dirty="0">
                <a:latin typeface="Times New Roman"/>
                <a:cs typeface="Times New Roman"/>
              </a:rPr>
              <a:t>end</a:t>
            </a:r>
            <a:endParaRPr sz="2600" dirty="0">
              <a:latin typeface="Times New Roman"/>
              <a:cs typeface="Times New Roman"/>
            </a:endParaRPr>
          </a:p>
          <a:p>
            <a:pPr marL="286385" marR="5080" indent="-274320">
              <a:lnSpc>
                <a:spcPts val="2810"/>
              </a:lnSpc>
              <a:spcBef>
                <a:spcPts val="640"/>
              </a:spcBef>
              <a:buClr>
                <a:srgbClr val="FF388C"/>
              </a:buClr>
              <a:buSzPct val="84615"/>
              <a:buFont typeface="DejaVu Sans"/>
              <a:buChar char="⚫"/>
              <a:tabLst>
                <a:tab pos="286385" algn="l"/>
              </a:tabLst>
            </a:pPr>
            <a:r>
              <a:rPr sz="2600" b="1" spc="-30" dirty="0">
                <a:latin typeface="Times New Roman"/>
                <a:cs typeface="Times New Roman"/>
              </a:rPr>
              <a:t>Little</a:t>
            </a:r>
            <a:r>
              <a:rPr sz="2600" b="1" spc="-20" dirty="0">
                <a:latin typeface="Times New Roman"/>
                <a:cs typeface="Times New Roman"/>
              </a:rPr>
              <a:t> </a:t>
            </a:r>
            <a:r>
              <a:rPr sz="2600" b="1" dirty="0">
                <a:latin typeface="Times New Roman"/>
                <a:cs typeface="Times New Roman"/>
              </a:rPr>
              <a:t>opportunity</a:t>
            </a:r>
            <a:r>
              <a:rPr sz="2600" b="1" spc="-35" dirty="0">
                <a:latin typeface="Times New Roman"/>
                <a:cs typeface="Times New Roman"/>
              </a:rPr>
              <a:t> </a:t>
            </a:r>
            <a:r>
              <a:rPr sz="2600" b="1" dirty="0">
                <a:latin typeface="Times New Roman"/>
                <a:cs typeface="Times New Roman"/>
              </a:rPr>
              <a:t>for</a:t>
            </a:r>
            <a:r>
              <a:rPr sz="2600" b="1" spc="-55" dirty="0">
                <a:latin typeface="Times New Roman"/>
                <a:cs typeface="Times New Roman"/>
              </a:rPr>
              <a:t> </a:t>
            </a:r>
            <a:r>
              <a:rPr sz="2600" b="1" dirty="0">
                <a:latin typeface="Times New Roman"/>
                <a:cs typeface="Times New Roman"/>
              </a:rPr>
              <a:t>customer</a:t>
            </a:r>
            <a:r>
              <a:rPr sz="2600" b="1" spc="-25" dirty="0">
                <a:latin typeface="Times New Roman"/>
                <a:cs typeface="Times New Roman"/>
              </a:rPr>
              <a:t> </a:t>
            </a:r>
            <a:r>
              <a:rPr sz="2600" dirty="0">
                <a:latin typeface="Times New Roman"/>
                <a:cs typeface="Times New Roman"/>
              </a:rPr>
              <a:t>to</a:t>
            </a:r>
            <a:r>
              <a:rPr sz="2600" spc="-45" dirty="0">
                <a:latin typeface="Times New Roman"/>
                <a:cs typeface="Times New Roman"/>
              </a:rPr>
              <a:t> </a:t>
            </a:r>
            <a:r>
              <a:rPr sz="2600" spc="-125" dirty="0">
                <a:latin typeface="Times New Roman"/>
                <a:cs typeface="Times New Roman"/>
              </a:rPr>
              <a:t>preview</a:t>
            </a:r>
            <a:r>
              <a:rPr sz="2600" spc="-40" dirty="0">
                <a:latin typeface="Times New Roman"/>
                <a:cs typeface="Times New Roman"/>
              </a:rPr>
              <a:t> </a:t>
            </a:r>
            <a:r>
              <a:rPr sz="2600" spc="-80" dirty="0">
                <a:latin typeface="Times New Roman"/>
                <a:cs typeface="Times New Roman"/>
              </a:rPr>
              <a:t>the</a:t>
            </a:r>
            <a:r>
              <a:rPr sz="2600" spc="-55" dirty="0">
                <a:latin typeface="Times New Roman"/>
                <a:cs typeface="Times New Roman"/>
              </a:rPr>
              <a:t> </a:t>
            </a:r>
            <a:r>
              <a:rPr sz="2600" spc="-85" dirty="0">
                <a:latin typeface="Times New Roman"/>
                <a:cs typeface="Times New Roman"/>
              </a:rPr>
              <a:t>system </a:t>
            </a:r>
            <a:r>
              <a:rPr sz="2600" spc="-90" dirty="0">
                <a:latin typeface="Times New Roman"/>
                <a:cs typeface="Times New Roman"/>
              </a:rPr>
              <a:t>(until</a:t>
            </a:r>
            <a:r>
              <a:rPr sz="2600" spc="-75" dirty="0">
                <a:latin typeface="Times New Roman"/>
                <a:cs typeface="Times New Roman"/>
              </a:rPr>
              <a:t> </a:t>
            </a:r>
            <a:r>
              <a:rPr sz="2600" dirty="0">
                <a:latin typeface="Times New Roman"/>
                <a:cs typeface="Times New Roman"/>
              </a:rPr>
              <a:t>it</a:t>
            </a:r>
            <a:r>
              <a:rPr sz="2600" spc="-155" dirty="0">
                <a:latin typeface="Times New Roman"/>
                <a:cs typeface="Times New Roman"/>
              </a:rPr>
              <a:t> </a:t>
            </a:r>
            <a:r>
              <a:rPr sz="2600" spc="-229" dirty="0">
                <a:latin typeface="Times New Roman"/>
                <a:cs typeface="Times New Roman"/>
              </a:rPr>
              <a:t>may</a:t>
            </a:r>
            <a:r>
              <a:rPr sz="2600" spc="-50" dirty="0">
                <a:latin typeface="Times New Roman"/>
                <a:cs typeface="Times New Roman"/>
              </a:rPr>
              <a:t> </a:t>
            </a:r>
            <a:r>
              <a:rPr sz="2600" spc="-125" dirty="0">
                <a:latin typeface="Times New Roman"/>
                <a:cs typeface="Times New Roman"/>
              </a:rPr>
              <a:t>be</a:t>
            </a:r>
            <a:r>
              <a:rPr sz="2600" spc="-70" dirty="0">
                <a:latin typeface="Times New Roman"/>
                <a:cs typeface="Times New Roman"/>
              </a:rPr>
              <a:t> </a:t>
            </a:r>
            <a:r>
              <a:rPr sz="2600" spc="-55" dirty="0">
                <a:latin typeface="Times New Roman"/>
                <a:cs typeface="Times New Roman"/>
              </a:rPr>
              <a:t>too</a:t>
            </a:r>
            <a:r>
              <a:rPr sz="2600" spc="-90" dirty="0">
                <a:latin typeface="Times New Roman"/>
                <a:cs typeface="Times New Roman"/>
              </a:rPr>
              <a:t> </a:t>
            </a:r>
            <a:r>
              <a:rPr sz="2600" spc="-10" dirty="0">
                <a:latin typeface="Times New Roman"/>
                <a:cs typeface="Times New Roman"/>
              </a:rPr>
              <a:t>late)</a:t>
            </a:r>
            <a:endParaRPr sz="26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dirty="0"/>
              <a:t>WATERFALL</a:t>
            </a:r>
            <a:r>
              <a:rPr spc="-15" dirty="0"/>
              <a:t> </a:t>
            </a:r>
            <a:r>
              <a:rPr spc="160" dirty="0"/>
              <a:t>MODEL</a:t>
            </a:r>
            <a:r>
              <a:rPr spc="-10" dirty="0"/>
              <a:t> </a:t>
            </a:r>
            <a:r>
              <a:rPr spc="280" dirty="0"/>
              <a:t>with</a:t>
            </a:r>
            <a:r>
              <a:rPr spc="-5" dirty="0"/>
              <a:t> </a:t>
            </a:r>
            <a:r>
              <a:rPr spc="260" dirty="0"/>
              <a:t>feedback</a:t>
            </a:r>
          </a:p>
        </p:txBody>
      </p:sp>
      <p:sp>
        <p:nvSpPr>
          <p:cNvPr id="3" name="object 3"/>
          <p:cNvSpPr txBox="1"/>
          <p:nvPr/>
        </p:nvSpPr>
        <p:spPr>
          <a:xfrm>
            <a:off x="286131" y="1857375"/>
            <a:ext cx="1929130" cy="357505"/>
          </a:xfrm>
          <a:prstGeom prst="rect">
            <a:avLst/>
          </a:prstGeom>
          <a:solidFill>
            <a:srgbClr val="FF388C"/>
          </a:solidFill>
          <a:ln w="12953">
            <a:solidFill>
              <a:srgbClr val="BC2665"/>
            </a:solidFill>
          </a:ln>
        </p:spPr>
        <p:txBody>
          <a:bodyPr vert="horz" wrap="square" lIns="0" tIns="9525" rIns="0" bIns="0" rtlCol="0">
            <a:spAutoFit/>
          </a:bodyPr>
          <a:lstStyle/>
          <a:p>
            <a:pPr marL="384810">
              <a:lnSpc>
                <a:spcPct val="100000"/>
              </a:lnSpc>
              <a:spcBef>
                <a:spcPts val="75"/>
              </a:spcBef>
            </a:pPr>
            <a:r>
              <a:rPr sz="1800" spc="-10" dirty="0">
                <a:solidFill>
                  <a:srgbClr val="FFFFFF"/>
                </a:solidFill>
                <a:latin typeface="Times New Roman"/>
                <a:cs typeface="Times New Roman"/>
              </a:rPr>
              <a:t>Requirements</a:t>
            </a:r>
            <a:endParaRPr sz="1800" dirty="0">
              <a:latin typeface="Times New Roman"/>
              <a:cs typeface="Times New Roman"/>
            </a:endParaRPr>
          </a:p>
        </p:txBody>
      </p:sp>
      <p:sp>
        <p:nvSpPr>
          <p:cNvPr id="4" name="object 4"/>
          <p:cNvSpPr txBox="1"/>
          <p:nvPr/>
        </p:nvSpPr>
        <p:spPr>
          <a:xfrm>
            <a:off x="1714880" y="2643758"/>
            <a:ext cx="1786255" cy="356870"/>
          </a:xfrm>
          <a:prstGeom prst="rect">
            <a:avLst/>
          </a:prstGeom>
          <a:solidFill>
            <a:srgbClr val="FF388C"/>
          </a:solidFill>
          <a:ln w="12953">
            <a:solidFill>
              <a:srgbClr val="BC2665"/>
            </a:solidFill>
          </a:ln>
        </p:spPr>
        <p:txBody>
          <a:bodyPr vert="horz" wrap="square" lIns="0" tIns="8890" rIns="0" bIns="0" rtlCol="0">
            <a:spAutoFit/>
          </a:bodyPr>
          <a:lstStyle/>
          <a:p>
            <a:pPr algn="ctr">
              <a:lnSpc>
                <a:spcPct val="100000"/>
              </a:lnSpc>
              <a:spcBef>
                <a:spcPts val="70"/>
              </a:spcBef>
            </a:pPr>
            <a:r>
              <a:rPr sz="1800" spc="-10" dirty="0">
                <a:solidFill>
                  <a:srgbClr val="FFFFFF"/>
                </a:solidFill>
                <a:latin typeface="Times New Roman"/>
                <a:cs typeface="Times New Roman"/>
              </a:rPr>
              <a:t>Design</a:t>
            </a:r>
            <a:endParaRPr sz="1800" dirty="0">
              <a:latin typeface="Times New Roman"/>
              <a:cs typeface="Times New Roman"/>
            </a:endParaRPr>
          </a:p>
        </p:txBody>
      </p:sp>
      <p:sp>
        <p:nvSpPr>
          <p:cNvPr id="5" name="object 5"/>
          <p:cNvSpPr txBox="1"/>
          <p:nvPr/>
        </p:nvSpPr>
        <p:spPr>
          <a:xfrm>
            <a:off x="3501009" y="3286125"/>
            <a:ext cx="1857375" cy="357505"/>
          </a:xfrm>
          <a:prstGeom prst="rect">
            <a:avLst/>
          </a:prstGeom>
          <a:solidFill>
            <a:srgbClr val="FF388C"/>
          </a:solidFill>
          <a:ln w="12953">
            <a:solidFill>
              <a:srgbClr val="BC2665"/>
            </a:solidFill>
          </a:ln>
        </p:spPr>
        <p:txBody>
          <a:bodyPr vert="horz" wrap="square" lIns="0" tIns="9525" rIns="0" bIns="0" rtlCol="0">
            <a:spAutoFit/>
          </a:bodyPr>
          <a:lstStyle/>
          <a:p>
            <a:pPr marL="273050">
              <a:lnSpc>
                <a:spcPct val="100000"/>
              </a:lnSpc>
              <a:spcBef>
                <a:spcPts val="75"/>
              </a:spcBef>
            </a:pPr>
            <a:r>
              <a:rPr sz="1800" spc="-10" dirty="0">
                <a:solidFill>
                  <a:srgbClr val="FFFFFF"/>
                </a:solidFill>
                <a:latin typeface="Times New Roman"/>
                <a:cs typeface="Times New Roman"/>
              </a:rPr>
              <a:t>implementation</a:t>
            </a:r>
            <a:endParaRPr sz="1800" dirty="0">
              <a:latin typeface="Times New Roman"/>
              <a:cs typeface="Times New Roman"/>
            </a:endParaRPr>
          </a:p>
        </p:txBody>
      </p:sp>
      <p:sp>
        <p:nvSpPr>
          <p:cNvPr id="6" name="object 6"/>
          <p:cNvSpPr txBox="1"/>
          <p:nvPr/>
        </p:nvSpPr>
        <p:spPr>
          <a:xfrm>
            <a:off x="4429125" y="4144136"/>
            <a:ext cx="1715770" cy="356870"/>
          </a:xfrm>
          <a:prstGeom prst="rect">
            <a:avLst/>
          </a:prstGeom>
          <a:solidFill>
            <a:srgbClr val="FF388C"/>
          </a:solidFill>
          <a:ln w="12953">
            <a:solidFill>
              <a:srgbClr val="BC2665"/>
            </a:solidFill>
          </a:ln>
        </p:spPr>
        <p:txBody>
          <a:bodyPr vert="horz" wrap="square" lIns="0" tIns="8255" rIns="0" bIns="0" rtlCol="0">
            <a:spAutoFit/>
          </a:bodyPr>
          <a:lstStyle/>
          <a:p>
            <a:pPr marL="334645">
              <a:lnSpc>
                <a:spcPct val="100000"/>
              </a:lnSpc>
              <a:spcBef>
                <a:spcPts val="65"/>
              </a:spcBef>
            </a:pPr>
            <a:r>
              <a:rPr sz="1800" spc="-10" dirty="0">
                <a:solidFill>
                  <a:srgbClr val="FFFFFF"/>
                </a:solidFill>
                <a:latin typeface="Times New Roman"/>
                <a:cs typeface="Times New Roman"/>
              </a:rPr>
              <a:t>verification</a:t>
            </a:r>
            <a:endParaRPr sz="1800" dirty="0">
              <a:latin typeface="Times New Roman"/>
              <a:cs typeface="Times New Roman"/>
            </a:endParaRPr>
          </a:p>
        </p:txBody>
      </p:sp>
      <p:sp>
        <p:nvSpPr>
          <p:cNvPr id="7" name="object 7"/>
          <p:cNvSpPr txBox="1"/>
          <p:nvPr/>
        </p:nvSpPr>
        <p:spPr>
          <a:xfrm>
            <a:off x="5929503" y="4858130"/>
            <a:ext cx="1786255" cy="357505"/>
          </a:xfrm>
          <a:prstGeom prst="rect">
            <a:avLst/>
          </a:prstGeom>
          <a:solidFill>
            <a:srgbClr val="FF388C"/>
          </a:solidFill>
          <a:ln w="12953">
            <a:solidFill>
              <a:srgbClr val="BC2665"/>
            </a:solidFill>
          </a:ln>
        </p:spPr>
        <p:txBody>
          <a:bodyPr vert="horz" wrap="square" lIns="0" tIns="8890" rIns="0" bIns="0" rtlCol="0">
            <a:spAutoFit/>
          </a:bodyPr>
          <a:lstStyle/>
          <a:p>
            <a:pPr marL="379095">
              <a:lnSpc>
                <a:spcPct val="100000"/>
              </a:lnSpc>
              <a:spcBef>
                <a:spcPts val="70"/>
              </a:spcBef>
            </a:pPr>
            <a:r>
              <a:rPr sz="1800" spc="-10" dirty="0">
                <a:solidFill>
                  <a:srgbClr val="FFFFFF"/>
                </a:solidFill>
                <a:latin typeface="Times New Roman"/>
                <a:cs typeface="Times New Roman"/>
              </a:rPr>
              <a:t>Deployment</a:t>
            </a:r>
            <a:endParaRPr sz="1800" dirty="0">
              <a:latin typeface="Times New Roman"/>
              <a:cs typeface="Times New Roman"/>
            </a:endParaRPr>
          </a:p>
        </p:txBody>
      </p:sp>
      <p:sp>
        <p:nvSpPr>
          <p:cNvPr id="8" name="object 8"/>
          <p:cNvSpPr txBox="1"/>
          <p:nvPr/>
        </p:nvSpPr>
        <p:spPr>
          <a:xfrm>
            <a:off x="6715886" y="5643753"/>
            <a:ext cx="1857375" cy="357505"/>
          </a:xfrm>
          <a:prstGeom prst="rect">
            <a:avLst/>
          </a:prstGeom>
          <a:solidFill>
            <a:srgbClr val="FF388C"/>
          </a:solidFill>
          <a:ln w="12953">
            <a:solidFill>
              <a:srgbClr val="BC2665"/>
            </a:solidFill>
          </a:ln>
        </p:spPr>
        <p:txBody>
          <a:bodyPr vert="horz" wrap="square" lIns="0" tIns="8890" rIns="0" bIns="0" rtlCol="0">
            <a:spAutoFit/>
          </a:bodyPr>
          <a:lstStyle/>
          <a:p>
            <a:pPr marL="402590">
              <a:lnSpc>
                <a:spcPct val="100000"/>
              </a:lnSpc>
              <a:spcBef>
                <a:spcPts val="70"/>
              </a:spcBef>
            </a:pPr>
            <a:r>
              <a:rPr sz="1800" spc="-10" dirty="0">
                <a:solidFill>
                  <a:srgbClr val="FFFFFF"/>
                </a:solidFill>
                <a:latin typeface="Times New Roman"/>
                <a:cs typeface="Times New Roman"/>
              </a:rPr>
              <a:t>Maintenance</a:t>
            </a:r>
            <a:endParaRPr sz="1800" dirty="0">
              <a:latin typeface="Times New Roman"/>
              <a:cs typeface="Times New Roman"/>
            </a:endParaRPr>
          </a:p>
        </p:txBody>
      </p:sp>
      <p:grpSp>
        <p:nvGrpSpPr>
          <p:cNvPr id="9" name="object 9"/>
          <p:cNvGrpSpPr/>
          <p:nvPr/>
        </p:nvGrpSpPr>
        <p:grpSpPr>
          <a:xfrm>
            <a:off x="1279525" y="2280030"/>
            <a:ext cx="429259" cy="593090"/>
            <a:chOff x="1279525" y="2280030"/>
            <a:chExt cx="429259" cy="593090"/>
          </a:xfrm>
        </p:grpSpPr>
        <p:sp>
          <p:nvSpPr>
            <p:cNvPr id="10" name="object 10"/>
            <p:cNvSpPr/>
            <p:nvPr/>
          </p:nvSpPr>
          <p:spPr>
            <a:xfrm>
              <a:off x="1285875" y="2286380"/>
              <a:ext cx="416559" cy="535940"/>
            </a:xfrm>
            <a:custGeom>
              <a:avLst/>
              <a:gdLst/>
              <a:ahLst/>
              <a:cxnLst/>
              <a:rect l="l" t="t" r="r" b="b"/>
              <a:pathLst>
                <a:path w="416560" h="535939">
                  <a:moveTo>
                    <a:pt x="0" y="0"/>
                  </a:moveTo>
                  <a:lnTo>
                    <a:pt x="0" y="535787"/>
                  </a:lnTo>
                  <a:lnTo>
                    <a:pt x="416052" y="535787"/>
                  </a:lnTo>
                </a:path>
              </a:pathLst>
            </a:custGeom>
            <a:ln w="12700">
              <a:solidFill>
                <a:srgbClr val="D3236D"/>
              </a:solidFill>
            </a:ln>
          </p:spPr>
          <p:txBody>
            <a:bodyPr wrap="square" lIns="0" tIns="0" rIns="0" bIns="0" rtlCol="0"/>
            <a:lstStyle/>
            <a:p>
              <a:endParaRPr dirty="0"/>
            </a:p>
          </p:txBody>
        </p:sp>
        <p:sp>
          <p:nvSpPr>
            <p:cNvPr id="11" name="object 11"/>
            <p:cNvSpPr/>
            <p:nvPr/>
          </p:nvSpPr>
          <p:spPr>
            <a:xfrm>
              <a:off x="1625727" y="2777718"/>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2" name="object 12"/>
          <p:cNvGrpSpPr/>
          <p:nvPr/>
        </p:nvGrpSpPr>
        <p:grpSpPr>
          <a:xfrm>
            <a:off x="2601595" y="2994025"/>
            <a:ext cx="750570" cy="414655"/>
            <a:chOff x="2601595" y="2994025"/>
            <a:chExt cx="750570" cy="414655"/>
          </a:xfrm>
        </p:grpSpPr>
        <p:sp>
          <p:nvSpPr>
            <p:cNvPr id="13" name="object 13"/>
            <p:cNvSpPr/>
            <p:nvPr/>
          </p:nvSpPr>
          <p:spPr>
            <a:xfrm>
              <a:off x="2607945" y="3000375"/>
              <a:ext cx="737870" cy="357505"/>
            </a:xfrm>
            <a:custGeom>
              <a:avLst/>
              <a:gdLst/>
              <a:ahLst/>
              <a:cxnLst/>
              <a:rect l="l" t="t" r="r" b="b"/>
              <a:pathLst>
                <a:path w="737870" h="357504">
                  <a:moveTo>
                    <a:pt x="0" y="0"/>
                  </a:moveTo>
                  <a:lnTo>
                    <a:pt x="0" y="357187"/>
                  </a:lnTo>
                  <a:lnTo>
                    <a:pt x="737527" y="357187"/>
                  </a:lnTo>
                </a:path>
              </a:pathLst>
            </a:custGeom>
            <a:ln w="12699">
              <a:solidFill>
                <a:srgbClr val="D3236D"/>
              </a:solidFill>
            </a:ln>
          </p:spPr>
          <p:txBody>
            <a:bodyPr wrap="square" lIns="0" tIns="0" rIns="0" bIns="0" rtlCol="0"/>
            <a:lstStyle/>
            <a:p>
              <a:endParaRPr dirty="0"/>
            </a:p>
          </p:txBody>
        </p:sp>
        <p:sp>
          <p:nvSpPr>
            <p:cNvPr id="14" name="object 14"/>
            <p:cNvSpPr/>
            <p:nvPr/>
          </p:nvSpPr>
          <p:spPr>
            <a:xfrm>
              <a:off x="3269272" y="3313112"/>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5" name="object 15"/>
          <p:cNvGrpSpPr/>
          <p:nvPr/>
        </p:nvGrpSpPr>
        <p:grpSpPr>
          <a:xfrm>
            <a:off x="3780409" y="3637153"/>
            <a:ext cx="643255" cy="735965"/>
            <a:chOff x="3780409" y="3637153"/>
            <a:chExt cx="643255" cy="735965"/>
          </a:xfrm>
        </p:grpSpPr>
        <p:sp>
          <p:nvSpPr>
            <p:cNvPr id="16" name="object 16"/>
            <p:cNvSpPr/>
            <p:nvPr/>
          </p:nvSpPr>
          <p:spPr>
            <a:xfrm>
              <a:off x="3786759" y="3643503"/>
              <a:ext cx="630555" cy="678815"/>
            </a:xfrm>
            <a:custGeom>
              <a:avLst/>
              <a:gdLst/>
              <a:ahLst/>
              <a:cxnLst/>
              <a:rect l="l" t="t" r="r" b="b"/>
              <a:pathLst>
                <a:path w="630554" h="678814">
                  <a:moveTo>
                    <a:pt x="0" y="0"/>
                  </a:moveTo>
                  <a:lnTo>
                    <a:pt x="0" y="678662"/>
                  </a:lnTo>
                  <a:lnTo>
                    <a:pt x="630364" y="678662"/>
                  </a:lnTo>
                </a:path>
              </a:pathLst>
            </a:custGeom>
            <a:ln w="12699">
              <a:solidFill>
                <a:srgbClr val="D3236D"/>
              </a:solidFill>
            </a:ln>
          </p:spPr>
          <p:txBody>
            <a:bodyPr wrap="square" lIns="0" tIns="0" rIns="0" bIns="0" rtlCol="0"/>
            <a:lstStyle/>
            <a:p>
              <a:endParaRPr dirty="0"/>
            </a:p>
          </p:txBody>
        </p:sp>
        <p:sp>
          <p:nvSpPr>
            <p:cNvPr id="17" name="object 17"/>
            <p:cNvSpPr/>
            <p:nvPr/>
          </p:nvSpPr>
          <p:spPr>
            <a:xfrm>
              <a:off x="4340923" y="4277715"/>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8" name="object 18"/>
          <p:cNvGrpSpPr/>
          <p:nvPr/>
        </p:nvGrpSpPr>
        <p:grpSpPr>
          <a:xfrm>
            <a:off x="4995036" y="4494403"/>
            <a:ext cx="857885" cy="700405"/>
            <a:chOff x="4995036" y="4494403"/>
            <a:chExt cx="857885" cy="700405"/>
          </a:xfrm>
        </p:grpSpPr>
        <p:sp>
          <p:nvSpPr>
            <p:cNvPr id="19" name="object 19"/>
            <p:cNvSpPr/>
            <p:nvPr/>
          </p:nvSpPr>
          <p:spPr>
            <a:xfrm>
              <a:off x="5001386" y="4500753"/>
              <a:ext cx="845185" cy="643255"/>
            </a:xfrm>
            <a:custGeom>
              <a:avLst/>
              <a:gdLst/>
              <a:ahLst/>
              <a:cxnLst/>
              <a:rect l="l" t="t" r="r" b="b"/>
              <a:pathLst>
                <a:path w="845185" h="643254">
                  <a:moveTo>
                    <a:pt x="0" y="0"/>
                  </a:moveTo>
                  <a:lnTo>
                    <a:pt x="428625" y="0"/>
                  </a:lnTo>
                  <a:lnTo>
                    <a:pt x="428625" y="642937"/>
                  </a:lnTo>
                  <a:lnTo>
                    <a:pt x="844677" y="642937"/>
                  </a:lnTo>
                </a:path>
              </a:pathLst>
            </a:custGeom>
            <a:ln w="12700">
              <a:solidFill>
                <a:srgbClr val="D3236D"/>
              </a:solidFill>
            </a:ln>
          </p:spPr>
          <p:txBody>
            <a:bodyPr wrap="square" lIns="0" tIns="0" rIns="0" bIns="0" rtlCol="0"/>
            <a:lstStyle/>
            <a:p>
              <a:endParaRPr dirty="0"/>
            </a:p>
          </p:txBody>
        </p:sp>
        <p:sp>
          <p:nvSpPr>
            <p:cNvPr id="20" name="object 20"/>
            <p:cNvSpPr/>
            <p:nvPr/>
          </p:nvSpPr>
          <p:spPr>
            <a:xfrm>
              <a:off x="5769876" y="5099240"/>
              <a:ext cx="76200" cy="88900"/>
            </a:xfrm>
            <a:custGeom>
              <a:avLst/>
              <a:gdLst/>
              <a:ahLst/>
              <a:cxnLst/>
              <a:rect l="l" t="t" r="r" b="b"/>
              <a:pathLst>
                <a:path w="76200" h="88900">
                  <a:moveTo>
                    <a:pt x="0" y="0"/>
                  </a:moveTo>
                  <a:lnTo>
                    <a:pt x="76200" y="44450"/>
                  </a:lnTo>
                  <a:lnTo>
                    <a:pt x="0" y="88900"/>
                  </a:lnTo>
                </a:path>
              </a:pathLst>
            </a:custGeom>
            <a:ln w="12700">
              <a:solidFill>
                <a:srgbClr val="D3236D"/>
              </a:solidFill>
            </a:ln>
          </p:spPr>
          <p:txBody>
            <a:bodyPr wrap="square" lIns="0" tIns="0" rIns="0" bIns="0" rtlCol="0"/>
            <a:lstStyle/>
            <a:p>
              <a:endParaRPr dirty="0"/>
            </a:p>
          </p:txBody>
        </p:sp>
      </p:grpSp>
      <p:grpSp>
        <p:nvGrpSpPr>
          <p:cNvPr id="21" name="object 21"/>
          <p:cNvGrpSpPr/>
          <p:nvPr/>
        </p:nvGrpSpPr>
        <p:grpSpPr>
          <a:xfrm>
            <a:off x="6138036" y="5280786"/>
            <a:ext cx="572135" cy="593090"/>
            <a:chOff x="6138036" y="5280786"/>
            <a:chExt cx="572135" cy="593090"/>
          </a:xfrm>
        </p:grpSpPr>
        <p:sp>
          <p:nvSpPr>
            <p:cNvPr id="22" name="object 22"/>
            <p:cNvSpPr/>
            <p:nvPr/>
          </p:nvSpPr>
          <p:spPr>
            <a:xfrm>
              <a:off x="6144386" y="5287136"/>
              <a:ext cx="559435" cy="535940"/>
            </a:xfrm>
            <a:custGeom>
              <a:avLst/>
              <a:gdLst/>
              <a:ahLst/>
              <a:cxnLst/>
              <a:rect l="l" t="t" r="r" b="b"/>
              <a:pathLst>
                <a:path w="559434" h="535939">
                  <a:moveTo>
                    <a:pt x="0" y="0"/>
                  </a:moveTo>
                  <a:lnTo>
                    <a:pt x="285750" y="0"/>
                  </a:lnTo>
                  <a:lnTo>
                    <a:pt x="285750" y="535787"/>
                  </a:lnTo>
                  <a:lnTo>
                    <a:pt x="558927" y="535787"/>
                  </a:lnTo>
                </a:path>
              </a:pathLst>
            </a:custGeom>
            <a:ln w="12700">
              <a:solidFill>
                <a:srgbClr val="D3236D"/>
              </a:solidFill>
            </a:ln>
          </p:spPr>
          <p:txBody>
            <a:bodyPr wrap="square" lIns="0" tIns="0" rIns="0" bIns="0" rtlCol="0"/>
            <a:lstStyle/>
            <a:p>
              <a:endParaRPr dirty="0"/>
            </a:p>
          </p:txBody>
        </p:sp>
        <p:sp>
          <p:nvSpPr>
            <p:cNvPr id="23" name="object 23"/>
            <p:cNvSpPr/>
            <p:nvPr/>
          </p:nvSpPr>
          <p:spPr>
            <a:xfrm>
              <a:off x="6627113" y="5778468"/>
              <a:ext cx="76200" cy="88900"/>
            </a:xfrm>
            <a:custGeom>
              <a:avLst/>
              <a:gdLst/>
              <a:ahLst/>
              <a:cxnLst/>
              <a:rect l="l" t="t" r="r" b="b"/>
              <a:pathLst>
                <a:path w="76200" h="88900">
                  <a:moveTo>
                    <a:pt x="0" y="0"/>
                  </a:moveTo>
                  <a:lnTo>
                    <a:pt x="76200" y="44450"/>
                  </a:lnTo>
                  <a:lnTo>
                    <a:pt x="0" y="88900"/>
                  </a:lnTo>
                </a:path>
              </a:pathLst>
            </a:custGeom>
            <a:ln w="12700">
              <a:solidFill>
                <a:srgbClr val="D3236D"/>
              </a:solidFill>
            </a:ln>
          </p:spPr>
          <p:txBody>
            <a:bodyPr wrap="square" lIns="0" tIns="0" rIns="0" bIns="0" rtlCol="0"/>
            <a:lstStyle/>
            <a:p>
              <a:endParaRPr dirty="0"/>
            </a:p>
          </p:txBody>
        </p:sp>
      </p:grpSp>
      <p:grpSp>
        <p:nvGrpSpPr>
          <p:cNvPr id="24" name="object 24"/>
          <p:cNvGrpSpPr/>
          <p:nvPr/>
        </p:nvGrpSpPr>
        <p:grpSpPr>
          <a:xfrm>
            <a:off x="2292604" y="2021458"/>
            <a:ext cx="857885" cy="557530"/>
            <a:chOff x="2292604" y="2021458"/>
            <a:chExt cx="857885" cy="557530"/>
          </a:xfrm>
        </p:grpSpPr>
        <p:sp>
          <p:nvSpPr>
            <p:cNvPr id="25" name="object 25"/>
            <p:cNvSpPr/>
            <p:nvPr/>
          </p:nvSpPr>
          <p:spPr>
            <a:xfrm>
              <a:off x="2298954" y="2072258"/>
              <a:ext cx="845185" cy="500380"/>
            </a:xfrm>
            <a:custGeom>
              <a:avLst/>
              <a:gdLst/>
              <a:ahLst/>
              <a:cxnLst/>
              <a:rect l="l" t="t" r="r" b="b"/>
              <a:pathLst>
                <a:path w="845185" h="500380">
                  <a:moveTo>
                    <a:pt x="844677" y="500062"/>
                  </a:moveTo>
                  <a:lnTo>
                    <a:pt x="416052" y="500062"/>
                  </a:lnTo>
                  <a:lnTo>
                    <a:pt x="416052" y="0"/>
                  </a:lnTo>
                  <a:lnTo>
                    <a:pt x="0" y="0"/>
                  </a:lnTo>
                </a:path>
              </a:pathLst>
            </a:custGeom>
            <a:ln w="12700">
              <a:solidFill>
                <a:srgbClr val="D3236D"/>
              </a:solidFill>
            </a:ln>
          </p:spPr>
          <p:txBody>
            <a:bodyPr wrap="square" lIns="0" tIns="0" rIns="0" bIns="0" rtlCol="0"/>
            <a:lstStyle/>
            <a:p>
              <a:endParaRPr dirty="0"/>
            </a:p>
          </p:txBody>
        </p:sp>
        <p:sp>
          <p:nvSpPr>
            <p:cNvPr id="26" name="object 26"/>
            <p:cNvSpPr/>
            <p:nvPr/>
          </p:nvSpPr>
          <p:spPr>
            <a:xfrm>
              <a:off x="2298954" y="2027808"/>
              <a:ext cx="76200" cy="88900"/>
            </a:xfrm>
            <a:custGeom>
              <a:avLst/>
              <a:gdLst/>
              <a:ahLst/>
              <a:cxnLst/>
              <a:rect l="l" t="t" r="r" b="b"/>
              <a:pathLst>
                <a:path w="76200" h="88900">
                  <a:moveTo>
                    <a:pt x="76200" y="88900"/>
                  </a:moveTo>
                  <a:lnTo>
                    <a:pt x="0" y="44450"/>
                  </a:lnTo>
                  <a:lnTo>
                    <a:pt x="76200" y="0"/>
                  </a:lnTo>
                </a:path>
              </a:pathLst>
            </a:custGeom>
            <a:ln w="12700">
              <a:solidFill>
                <a:srgbClr val="D3236D"/>
              </a:solidFill>
            </a:ln>
          </p:spPr>
          <p:txBody>
            <a:bodyPr wrap="square" lIns="0" tIns="0" rIns="0" bIns="0" rtlCol="0"/>
            <a:lstStyle/>
            <a:p>
              <a:endParaRPr dirty="0"/>
            </a:p>
          </p:txBody>
        </p:sp>
      </p:grpSp>
      <p:grpSp>
        <p:nvGrpSpPr>
          <p:cNvPr id="27" name="object 27"/>
          <p:cNvGrpSpPr/>
          <p:nvPr/>
        </p:nvGrpSpPr>
        <p:grpSpPr>
          <a:xfrm>
            <a:off x="3792982" y="2735452"/>
            <a:ext cx="857885" cy="557530"/>
            <a:chOff x="3792982" y="2735452"/>
            <a:chExt cx="857885" cy="557530"/>
          </a:xfrm>
        </p:grpSpPr>
        <p:sp>
          <p:nvSpPr>
            <p:cNvPr id="28" name="object 28"/>
            <p:cNvSpPr/>
            <p:nvPr/>
          </p:nvSpPr>
          <p:spPr>
            <a:xfrm>
              <a:off x="3799332" y="2786252"/>
              <a:ext cx="845185" cy="500380"/>
            </a:xfrm>
            <a:custGeom>
              <a:avLst/>
              <a:gdLst/>
              <a:ahLst/>
              <a:cxnLst/>
              <a:rect l="l" t="t" r="r" b="b"/>
              <a:pathLst>
                <a:path w="845185" h="500379">
                  <a:moveTo>
                    <a:pt x="844676" y="500062"/>
                  </a:moveTo>
                  <a:lnTo>
                    <a:pt x="416051" y="500062"/>
                  </a:lnTo>
                  <a:lnTo>
                    <a:pt x="416051" y="0"/>
                  </a:lnTo>
                  <a:lnTo>
                    <a:pt x="0" y="0"/>
                  </a:lnTo>
                </a:path>
              </a:pathLst>
            </a:custGeom>
            <a:ln w="12700">
              <a:solidFill>
                <a:srgbClr val="D3236D"/>
              </a:solidFill>
            </a:ln>
          </p:spPr>
          <p:txBody>
            <a:bodyPr wrap="square" lIns="0" tIns="0" rIns="0" bIns="0" rtlCol="0"/>
            <a:lstStyle/>
            <a:p>
              <a:endParaRPr dirty="0"/>
            </a:p>
          </p:txBody>
        </p:sp>
        <p:sp>
          <p:nvSpPr>
            <p:cNvPr id="29" name="object 29"/>
            <p:cNvSpPr/>
            <p:nvPr/>
          </p:nvSpPr>
          <p:spPr>
            <a:xfrm>
              <a:off x="3799332" y="2741802"/>
              <a:ext cx="76200" cy="88900"/>
            </a:xfrm>
            <a:custGeom>
              <a:avLst/>
              <a:gdLst/>
              <a:ahLst/>
              <a:cxnLst/>
              <a:rect l="l" t="t" r="r" b="b"/>
              <a:pathLst>
                <a:path w="76200" h="88900">
                  <a:moveTo>
                    <a:pt x="76200" y="88900"/>
                  </a:moveTo>
                  <a:lnTo>
                    <a:pt x="0" y="44450"/>
                  </a:lnTo>
                  <a:lnTo>
                    <a:pt x="76200" y="0"/>
                  </a:lnTo>
                </a:path>
              </a:pathLst>
            </a:custGeom>
            <a:ln w="12700">
              <a:solidFill>
                <a:srgbClr val="D3236D"/>
              </a:solidFill>
            </a:ln>
          </p:spPr>
          <p:txBody>
            <a:bodyPr wrap="square" lIns="0" tIns="0" rIns="0" bIns="0" rtlCol="0"/>
            <a:lstStyle/>
            <a:p>
              <a:endParaRPr dirty="0"/>
            </a:p>
          </p:txBody>
        </p:sp>
      </p:grpSp>
      <p:grpSp>
        <p:nvGrpSpPr>
          <p:cNvPr id="30" name="object 30"/>
          <p:cNvGrpSpPr/>
          <p:nvPr/>
        </p:nvGrpSpPr>
        <p:grpSpPr>
          <a:xfrm>
            <a:off x="5435853" y="3592703"/>
            <a:ext cx="857885" cy="557530"/>
            <a:chOff x="5435853" y="3592703"/>
            <a:chExt cx="857885" cy="557530"/>
          </a:xfrm>
        </p:grpSpPr>
        <p:sp>
          <p:nvSpPr>
            <p:cNvPr id="31" name="object 31"/>
            <p:cNvSpPr/>
            <p:nvPr/>
          </p:nvSpPr>
          <p:spPr>
            <a:xfrm>
              <a:off x="5442203" y="3643503"/>
              <a:ext cx="845185" cy="500380"/>
            </a:xfrm>
            <a:custGeom>
              <a:avLst/>
              <a:gdLst/>
              <a:ahLst/>
              <a:cxnLst/>
              <a:rect l="l" t="t" r="r" b="b"/>
              <a:pathLst>
                <a:path w="845185" h="500379">
                  <a:moveTo>
                    <a:pt x="844676" y="500062"/>
                  </a:moveTo>
                  <a:lnTo>
                    <a:pt x="416051" y="500062"/>
                  </a:lnTo>
                  <a:lnTo>
                    <a:pt x="416051" y="0"/>
                  </a:lnTo>
                  <a:lnTo>
                    <a:pt x="0" y="0"/>
                  </a:lnTo>
                </a:path>
              </a:pathLst>
            </a:custGeom>
            <a:ln w="12700">
              <a:solidFill>
                <a:srgbClr val="D3236D"/>
              </a:solidFill>
            </a:ln>
          </p:spPr>
          <p:txBody>
            <a:bodyPr wrap="square" lIns="0" tIns="0" rIns="0" bIns="0" rtlCol="0"/>
            <a:lstStyle/>
            <a:p>
              <a:endParaRPr dirty="0"/>
            </a:p>
          </p:txBody>
        </p:sp>
        <p:sp>
          <p:nvSpPr>
            <p:cNvPr id="32" name="object 32"/>
            <p:cNvSpPr/>
            <p:nvPr/>
          </p:nvSpPr>
          <p:spPr>
            <a:xfrm>
              <a:off x="5442203" y="3599053"/>
              <a:ext cx="76200" cy="88900"/>
            </a:xfrm>
            <a:custGeom>
              <a:avLst/>
              <a:gdLst/>
              <a:ahLst/>
              <a:cxnLst/>
              <a:rect l="l" t="t" r="r" b="b"/>
              <a:pathLst>
                <a:path w="76200" h="88900">
                  <a:moveTo>
                    <a:pt x="76200" y="88900"/>
                  </a:moveTo>
                  <a:lnTo>
                    <a:pt x="0" y="44450"/>
                  </a:lnTo>
                  <a:lnTo>
                    <a:pt x="76200" y="0"/>
                  </a:lnTo>
                </a:path>
              </a:pathLst>
            </a:custGeom>
            <a:ln w="12700">
              <a:solidFill>
                <a:srgbClr val="D3236D"/>
              </a:solidFill>
            </a:ln>
          </p:spPr>
          <p:txBody>
            <a:bodyPr wrap="square" lIns="0" tIns="0" rIns="0" bIns="0" rtlCol="0"/>
            <a:lstStyle/>
            <a:p>
              <a:endParaRPr dirty="0"/>
            </a:p>
          </p:txBody>
        </p:sp>
      </p:grpSp>
      <p:grpSp>
        <p:nvGrpSpPr>
          <p:cNvPr id="33" name="object 33"/>
          <p:cNvGrpSpPr/>
          <p:nvPr/>
        </p:nvGrpSpPr>
        <p:grpSpPr>
          <a:xfrm>
            <a:off x="6293103" y="4307459"/>
            <a:ext cx="857885" cy="557530"/>
            <a:chOff x="6293103" y="4307459"/>
            <a:chExt cx="857885" cy="557530"/>
          </a:xfrm>
        </p:grpSpPr>
        <p:sp>
          <p:nvSpPr>
            <p:cNvPr id="34" name="object 34"/>
            <p:cNvSpPr/>
            <p:nvPr/>
          </p:nvSpPr>
          <p:spPr>
            <a:xfrm>
              <a:off x="6299453" y="4358259"/>
              <a:ext cx="845185" cy="500380"/>
            </a:xfrm>
            <a:custGeom>
              <a:avLst/>
              <a:gdLst/>
              <a:ahLst/>
              <a:cxnLst/>
              <a:rect l="l" t="t" r="r" b="b"/>
              <a:pathLst>
                <a:path w="845184" h="500379">
                  <a:moveTo>
                    <a:pt x="844676" y="500062"/>
                  </a:moveTo>
                  <a:lnTo>
                    <a:pt x="416051" y="500062"/>
                  </a:lnTo>
                  <a:lnTo>
                    <a:pt x="416051" y="0"/>
                  </a:lnTo>
                  <a:lnTo>
                    <a:pt x="0" y="0"/>
                  </a:lnTo>
                </a:path>
              </a:pathLst>
            </a:custGeom>
            <a:ln w="12700">
              <a:solidFill>
                <a:srgbClr val="D3236D"/>
              </a:solidFill>
            </a:ln>
          </p:spPr>
          <p:txBody>
            <a:bodyPr wrap="square" lIns="0" tIns="0" rIns="0" bIns="0" rtlCol="0"/>
            <a:lstStyle/>
            <a:p>
              <a:endParaRPr dirty="0"/>
            </a:p>
          </p:txBody>
        </p:sp>
        <p:sp>
          <p:nvSpPr>
            <p:cNvPr id="35" name="object 35"/>
            <p:cNvSpPr/>
            <p:nvPr/>
          </p:nvSpPr>
          <p:spPr>
            <a:xfrm>
              <a:off x="6299453" y="4313809"/>
              <a:ext cx="76200" cy="88900"/>
            </a:xfrm>
            <a:custGeom>
              <a:avLst/>
              <a:gdLst/>
              <a:ahLst/>
              <a:cxnLst/>
              <a:rect l="l" t="t" r="r" b="b"/>
              <a:pathLst>
                <a:path w="76200" h="88900">
                  <a:moveTo>
                    <a:pt x="76200" y="88900"/>
                  </a:moveTo>
                  <a:lnTo>
                    <a:pt x="0" y="44450"/>
                  </a:lnTo>
                  <a:lnTo>
                    <a:pt x="76200" y="0"/>
                  </a:lnTo>
                </a:path>
              </a:pathLst>
            </a:custGeom>
            <a:ln w="12700">
              <a:solidFill>
                <a:srgbClr val="D3236D"/>
              </a:solidFill>
            </a:ln>
          </p:spPr>
          <p:txBody>
            <a:bodyPr wrap="square" lIns="0" tIns="0" rIns="0" bIns="0" rtlCol="0"/>
            <a:lstStyle/>
            <a:p>
              <a:endParaRPr dirty="0"/>
            </a:p>
          </p:txBody>
        </p:sp>
      </p:grpSp>
      <p:grpSp>
        <p:nvGrpSpPr>
          <p:cNvPr id="36" name="object 36"/>
          <p:cNvGrpSpPr/>
          <p:nvPr/>
        </p:nvGrpSpPr>
        <p:grpSpPr>
          <a:xfrm>
            <a:off x="7793481" y="5093080"/>
            <a:ext cx="857885" cy="557530"/>
            <a:chOff x="7793481" y="5093080"/>
            <a:chExt cx="857885" cy="557530"/>
          </a:xfrm>
        </p:grpSpPr>
        <p:sp>
          <p:nvSpPr>
            <p:cNvPr id="37" name="object 37"/>
            <p:cNvSpPr/>
            <p:nvPr/>
          </p:nvSpPr>
          <p:spPr>
            <a:xfrm>
              <a:off x="7799844" y="5143883"/>
              <a:ext cx="845185" cy="500380"/>
            </a:xfrm>
            <a:custGeom>
              <a:avLst/>
              <a:gdLst/>
              <a:ahLst/>
              <a:cxnLst/>
              <a:rect l="l" t="t" r="r" b="b"/>
              <a:pathLst>
                <a:path w="845184" h="500379">
                  <a:moveTo>
                    <a:pt x="844676" y="500062"/>
                  </a:moveTo>
                  <a:lnTo>
                    <a:pt x="416051" y="500062"/>
                  </a:lnTo>
                  <a:lnTo>
                    <a:pt x="416051" y="0"/>
                  </a:lnTo>
                  <a:lnTo>
                    <a:pt x="0" y="0"/>
                  </a:lnTo>
                </a:path>
              </a:pathLst>
            </a:custGeom>
            <a:ln w="12700">
              <a:solidFill>
                <a:srgbClr val="D3236D"/>
              </a:solidFill>
            </a:ln>
          </p:spPr>
          <p:txBody>
            <a:bodyPr wrap="square" lIns="0" tIns="0" rIns="0" bIns="0" rtlCol="0"/>
            <a:lstStyle/>
            <a:p>
              <a:endParaRPr dirty="0"/>
            </a:p>
          </p:txBody>
        </p:sp>
        <p:sp>
          <p:nvSpPr>
            <p:cNvPr id="38" name="object 38"/>
            <p:cNvSpPr/>
            <p:nvPr/>
          </p:nvSpPr>
          <p:spPr>
            <a:xfrm>
              <a:off x="7799831" y="5099430"/>
              <a:ext cx="76200" cy="88900"/>
            </a:xfrm>
            <a:custGeom>
              <a:avLst/>
              <a:gdLst/>
              <a:ahLst/>
              <a:cxnLst/>
              <a:rect l="l" t="t" r="r" b="b"/>
              <a:pathLst>
                <a:path w="76200" h="88900">
                  <a:moveTo>
                    <a:pt x="76200" y="88900"/>
                  </a:moveTo>
                  <a:lnTo>
                    <a:pt x="0" y="44450"/>
                  </a:lnTo>
                  <a:lnTo>
                    <a:pt x="76200" y="0"/>
                  </a:lnTo>
                </a:path>
              </a:pathLst>
            </a:custGeom>
            <a:ln w="12700">
              <a:solidFill>
                <a:srgbClr val="D3236D"/>
              </a:solidFill>
            </a:ln>
          </p:spPr>
          <p:txBody>
            <a:bodyPr wrap="square" lIns="0" tIns="0" rIns="0" bIns="0" rtlCol="0"/>
            <a:lstStyle/>
            <a:p>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30" dirty="0"/>
              <a:t>Contd…</a:t>
            </a:r>
          </a:p>
        </p:txBody>
      </p:sp>
      <p:sp>
        <p:nvSpPr>
          <p:cNvPr id="3" name="object 3"/>
          <p:cNvSpPr txBox="1"/>
          <p:nvPr/>
        </p:nvSpPr>
        <p:spPr>
          <a:xfrm>
            <a:off x="993139" y="1899919"/>
            <a:ext cx="7564755" cy="2866390"/>
          </a:xfrm>
          <a:prstGeom prst="rect">
            <a:avLst/>
          </a:prstGeom>
        </p:spPr>
        <p:txBody>
          <a:bodyPr vert="horz" wrap="square" lIns="0" tIns="12065" rIns="0" bIns="0" rtlCol="0">
            <a:spAutoFit/>
          </a:bodyPr>
          <a:lstStyle/>
          <a:p>
            <a:pPr marL="286385" indent="-273685">
              <a:lnSpc>
                <a:spcPct val="100000"/>
              </a:lnSpc>
              <a:spcBef>
                <a:spcPts val="95"/>
              </a:spcBef>
              <a:buClr>
                <a:srgbClr val="FF388C"/>
              </a:buClr>
              <a:buSzPct val="84615"/>
              <a:buFont typeface="DejaVu Sans"/>
              <a:buChar char="⚫"/>
              <a:tabLst>
                <a:tab pos="286385" algn="l"/>
              </a:tabLst>
            </a:pPr>
            <a:r>
              <a:rPr sz="2600" spc="-135" dirty="0">
                <a:latin typeface="Times New Roman"/>
                <a:cs typeface="Times New Roman"/>
              </a:rPr>
              <a:t>Sometimes,</a:t>
            </a:r>
            <a:r>
              <a:rPr sz="2600" spc="-145" dirty="0">
                <a:latin typeface="Times New Roman"/>
                <a:cs typeface="Times New Roman"/>
              </a:rPr>
              <a:t> </a:t>
            </a:r>
            <a:r>
              <a:rPr sz="2600" dirty="0">
                <a:latin typeface="Times New Roman"/>
                <a:cs typeface="Times New Roman"/>
              </a:rPr>
              <a:t>to</a:t>
            </a:r>
            <a:r>
              <a:rPr sz="2600" spc="-45" dirty="0">
                <a:latin typeface="Times New Roman"/>
                <a:cs typeface="Times New Roman"/>
              </a:rPr>
              <a:t> </a:t>
            </a:r>
            <a:r>
              <a:rPr sz="2600" spc="-180" dirty="0">
                <a:latin typeface="Times New Roman"/>
                <a:cs typeface="Times New Roman"/>
              </a:rPr>
              <a:t>go</a:t>
            </a:r>
            <a:r>
              <a:rPr sz="2600" spc="-60" dirty="0">
                <a:latin typeface="Times New Roman"/>
                <a:cs typeface="Times New Roman"/>
              </a:rPr>
              <a:t> </a:t>
            </a:r>
            <a:r>
              <a:rPr sz="2600" spc="-185" dirty="0">
                <a:latin typeface="Times New Roman"/>
                <a:cs typeface="Times New Roman"/>
              </a:rPr>
              <a:t>back</a:t>
            </a:r>
            <a:r>
              <a:rPr sz="2600" spc="-60" dirty="0">
                <a:latin typeface="Times New Roman"/>
                <a:cs typeface="Times New Roman"/>
              </a:rPr>
              <a:t> </a:t>
            </a:r>
            <a:r>
              <a:rPr sz="2600" dirty="0">
                <a:latin typeface="Times New Roman"/>
                <a:cs typeface="Times New Roman"/>
              </a:rPr>
              <a:t>to</a:t>
            </a:r>
            <a:r>
              <a:rPr sz="2600" spc="-50" dirty="0">
                <a:latin typeface="Times New Roman"/>
                <a:cs typeface="Times New Roman"/>
              </a:rPr>
              <a:t> </a:t>
            </a:r>
            <a:r>
              <a:rPr sz="2600" spc="-90" dirty="0">
                <a:latin typeface="Times New Roman"/>
                <a:cs typeface="Times New Roman"/>
              </a:rPr>
              <a:t>the</a:t>
            </a:r>
            <a:r>
              <a:rPr sz="2600" spc="-55" dirty="0">
                <a:latin typeface="Times New Roman"/>
                <a:cs typeface="Times New Roman"/>
              </a:rPr>
              <a:t> </a:t>
            </a:r>
            <a:r>
              <a:rPr sz="2600" spc="-135" dirty="0">
                <a:latin typeface="Times New Roman"/>
                <a:cs typeface="Times New Roman"/>
              </a:rPr>
              <a:t>previous</a:t>
            </a:r>
            <a:r>
              <a:rPr sz="2600" spc="-50" dirty="0">
                <a:latin typeface="Times New Roman"/>
                <a:cs typeface="Times New Roman"/>
              </a:rPr>
              <a:t> </a:t>
            </a:r>
            <a:r>
              <a:rPr sz="2600" spc="-155" dirty="0">
                <a:latin typeface="Times New Roman"/>
                <a:cs typeface="Times New Roman"/>
              </a:rPr>
              <a:t>stage</a:t>
            </a:r>
            <a:r>
              <a:rPr sz="2600" spc="-50" dirty="0">
                <a:latin typeface="Times New Roman"/>
                <a:cs typeface="Times New Roman"/>
              </a:rPr>
              <a:t> </a:t>
            </a:r>
            <a:r>
              <a:rPr sz="2600" spc="-175" dirty="0">
                <a:latin typeface="Times New Roman"/>
                <a:cs typeface="Times New Roman"/>
              </a:rPr>
              <a:t>is</a:t>
            </a:r>
            <a:r>
              <a:rPr sz="2600" spc="-45" dirty="0">
                <a:latin typeface="Times New Roman"/>
                <a:cs typeface="Times New Roman"/>
              </a:rPr>
              <a:t> </a:t>
            </a:r>
            <a:r>
              <a:rPr sz="2600" spc="-100" dirty="0">
                <a:latin typeface="Times New Roman"/>
                <a:cs typeface="Times New Roman"/>
              </a:rPr>
              <a:t>quite</a:t>
            </a:r>
            <a:r>
              <a:rPr sz="2600" spc="-55" dirty="0">
                <a:latin typeface="Times New Roman"/>
                <a:cs typeface="Times New Roman"/>
              </a:rPr>
              <a:t> </a:t>
            </a:r>
            <a:r>
              <a:rPr sz="2600" spc="-10" dirty="0">
                <a:latin typeface="Times New Roman"/>
                <a:cs typeface="Times New Roman"/>
              </a:rPr>
              <a:t>harder.</a:t>
            </a:r>
            <a:endParaRPr sz="2600" dirty="0">
              <a:latin typeface="Times New Roman"/>
              <a:cs typeface="Times New Roman"/>
            </a:endParaRPr>
          </a:p>
          <a:p>
            <a:pPr>
              <a:lnSpc>
                <a:spcPct val="100000"/>
              </a:lnSpc>
              <a:spcBef>
                <a:spcPts val="1060"/>
              </a:spcBef>
              <a:buClr>
                <a:srgbClr val="FF388C"/>
              </a:buClr>
              <a:buFont typeface="DejaVu Sans"/>
              <a:buChar char="⚫"/>
            </a:pPr>
            <a:endParaRPr sz="2600" dirty="0">
              <a:latin typeface="Times New Roman"/>
              <a:cs typeface="Times New Roman"/>
            </a:endParaRPr>
          </a:p>
          <a:p>
            <a:pPr marL="287020" marR="5080" indent="-274320">
              <a:lnSpc>
                <a:spcPts val="2810"/>
              </a:lnSpc>
              <a:buClr>
                <a:srgbClr val="FF388C"/>
              </a:buClr>
              <a:buSzPct val="84615"/>
              <a:buFont typeface="DejaVu Sans"/>
              <a:buChar char="⚫"/>
              <a:tabLst>
                <a:tab pos="287020" algn="l"/>
              </a:tabLst>
            </a:pPr>
            <a:r>
              <a:rPr sz="2600" spc="-150" dirty="0">
                <a:latin typeface="Times New Roman"/>
                <a:cs typeface="Times New Roman"/>
              </a:rPr>
              <a:t>For</a:t>
            </a:r>
            <a:r>
              <a:rPr sz="2600" spc="-35" dirty="0">
                <a:latin typeface="Times New Roman"/>
                <a:cs typeface="Times New Roman"/>
              </a:rPr>
              <a:t> </a:t>
            </a:r>
            <a:r>
              <a:rPr sz="2600" spc="-120" dirty="0">
                <a:latin typeface="Times New Roman"/>
                <a:cs typeface="Times New Roman"/>
              </a:rPr>
              <a:t>example,</a:t>
            </a:r>
            <a:r>
              <a:rPr sz="2600" spc="-140" dirty="0">
                <a:latin typeface="Times New Roman"/>
                <a:cs typeface="Times New Roman"/>
              </a:rPr>
              <a:t> </a:t>
            </a:r>
            <a:r>
              <a:rPr sz="2600" spc="-170" dirty="0">
                <a:latin typeface="Times New Roman"/>
                <a:cs typeface="Times New Roman"/>
              </a:rPr>
              <a:t>if</a:t>
            </a:r>
            <a:r>
              <a:rPr sz="2600" spc="-35" dirty="0">
                <a:latin typeface="Times New Roman"/>
                <a:cs typeface="Times New Roman"/>
              </a:rPr>
              <a:t> </a:t>
            </a:r>
            <a:r>
              <a:rPr sz="2600" spc="-180" dirty="0">
                <a:latin typeface="Times New Roman"/>
                <a:cs typeface="Times New Roman"/>
              </a:rPr>
              <a:t>we</a:t>
            </a:r>
            <a:r>
              <a:rPr sz="2600" spc="-45" dirty="0">
                <a:latin typeface="Times New Roman"/>
                <a:cs typeface="Times New Roman"/>
              </a:rPr>
              <a:t> </a:t>
            </a:r>
            <a:r>
              <a:rPr sz="2600" spc="-105" dirty="0">
                <a:latin typeface="Times New Roman"/>
                <a:cs typeface="Times New Roman"/>
              </a:rPr>
              <a:t>are</a:t>
            </a:r>
            <a:r>
              <a:rPr sz="2600" spc="-40" dirty="0">
                <a:latin typeface="Times New Roman"/>
                <a:cs typeface="Times New Roman"/>
              </a:rPr>
              <a:t> </a:t>
            </a:r>
            <a:r>
              <a:rPr sz="2600" spc="-150" dirty="0">
                <a:latin typeface="Times New Roman"/>
                <a:cs typeface="Times New Roman"/>
              </a:rPr>
              <a:t>working</a:t>
            </a:r>
            <a:r>
              <a:rPr sz="2600" spc="-25" dirty="0">
                <a:latin typeface="Times New Roman"/>
                <a:cs typeface="Times New Roman"/>
              </a:rPr>
              <a:t> </a:t>
            </a:r>
            <a:r>
              <a:rPr sz="2600" spc="-125" dirty="0">
                <a:latin typeface="Times New Roman"/>
                <a:cs typeface="Times New Roman"/>
              </a:rPr>
              <a:t>on</a:t>
            </a:r>
            <a:r>
              <a:rPr sz="2600" spc="-40" dirty="0">
                <a:latin typeface="Times New Roman"/>
                <a:cs typeface="Times New Roman"/>
              </a:rPr>
              <a:t> </a:t>
            </a:r>
            <a:r>
              <a:rPr sz="2600" spc="-110" dirty="0">
                <a:latin typeface="Times New Roman"/>
                <a:cs typeface="Times New Roman"/>
              </a:rPr>
              <a:t>implementation</a:t>
            </a:r>
            <a:r>
              <a:rPr sz="2600" spc="-10" dirty="0">
                <a:latin typeface="Times New Roman"/>
                <a:cs typeface="Times New Roman"/>
              </a:rPr>
              <a:t> </a:t>
            </a:r>
            <a:r>
              <a:rPr sz="2600" spc="-25" dirty="0">
                <a:latin typeface="Times New Roman"/>
                <a:cs typeface="Times New Roman"/>
              </a:rPr>
              <a:t>and </a:t>
            </a:r>
            <a:r>
              <a:rPr sz="2600" spc="-150" dirty="0">
                <a:latin typeface="Times New Roman"/>
                <a:cs typeface="Times New Roman"/>
              </a:rPr>
              <a:t>discover</a:t>
            </a:r>
            <a:r>
              <a:rPr sz="2600" spc="-40" dirty="0">
                <a:latin typeface="Times New Roman"/>
                <a:cs typeface="Times New Roman"/>
              </a:rPr>
              <a:t> </a:t>
            </a:r>
            <a:r>
              <a:rPr sz="2600" spc="-215" dirty="0">
                <a:latin typeface="Times New Roman"/>
                <a:cs typeface="Times New Roman"/>
              </a:rPr>
              <a:t>a</a:t>
            </a:r>
            <a:r>
              <a:rPr sz="2600" spc="-40" dirty="0">
                <a:latin typeface="Times New Roman"/>
                <a:cs typeface="Times New Roman"/>
              </a:rPr>
              <a:t> </a:t>
            </a:r>
            <a:r>
              <a:rPr sz="2600" spc="-110" dirty="0">
                <a:latin typeface="Times New Roman"/>
                <a:cs typeface="Times New Roman"/>
              </a:rPr>
              <a:t>problem</a:t>
            </a:r>
            <a:r>
              <a:rPr sz="2600" spc="-35" dirty="0">
                <a:latin typeface="Times New Roman"/>
                <a:cs typeface="Times New Roman"/>
              </a:rPr>
              <a:t> </a:t>
            </a:r>
            <a:r>
              <a:rPr sz="2600" spc="-130" dirty="0">
                <a:latin typeface="Times New Roman"/>
                <a:cs typeface="Times New Roman"/>
              </a:rPr>
              <a:t>in</a:t>
            </a:r>
            <a:r>
              <a:rPr sz="2600" spc="-35" dirty="0">
                <a:latin typeface="Times New Roman"/>
                <a:cs typeface="Times New Roman"/>
              </a:rPr>
              <a:t> </a:t>
            </a:r>
            <a:r>
              <a:rPr sz="2600" spc="-90" dirty="0">
                <a:latin typeface="Times New Roman"/>
                <a:cs typeface="Times New Roman"/>
              </a:rPr>
              <a:t>the</a:t>
            </a:r>
            <a:r>
              <a:rPr sz="2600" spc="-40" dirty="0">
                <a:latin typeface="Times New Roman"/>
                <a:cs typeface="Times New Roman"/>
              </a:rPr>
              <a:t> </a:t>
            </a:r>
            <a:r>
              <a:rPr sz="2600" spc="-90" dirty="0">
                <a:latin typeface="Times New Roman"/>
                <a:cs typeface="Times New Roman"/>
              </a:rPr>
              <a:t>requirements,</a:t>
            </a:r>
            <a:r>
              <a:rPr sz="2600" spc="-140" dirty="0">
                <a:latin typeface="Times New Roman"/>
                <a:cs typeface="Times New Roman"/>
              </a:rPr>
              <a:t> </a:t>
            </a:r>
            <a:r>
              <a:rPr sz="2600" spc="-175" dirty="0">
                <a:latin typeface="Times New Roman"/>
                <a:cs typeface="Times New Roman"/>
              </a:rPr>
              <a:t>it’s</a:t>
            </a:r>
            <a:r>
              <a:rPr sz="2600" spc="-20" dirty="0">
                <a:latin typeface="Times New Roman"/>
                <a:cs typeface="Times New Roman"/>
              </a:rPr>
              <a:t> </a:t>
            </a:r>
            <a:r>
              <a:rPr sz="2600" spc="-125" dirty="0">
                <a:latin typeface="Times New Roman"/>
                <a:cs typeface="Times New Roman"/>
              </a:rPr>
              <a:t>hard</a:t>
            </a:r>
            <a:r>
              <a:rPr sz="2600" spc="-35" dirty="0">
                <a:latin typeface="Times New Roman"/>
                <a:cs typeface="Times New Roman"/>
              </a:rPr>
              <a:t> </a:t>
            </a:r>
            <a:r>
              <a:rPr sz="2600" dirty="0">
                <a:latin typeface="Times New Roman"/>
                <a:cs typeface="Times New Roman"/>
              </a:rPr>
              <a:t>to</a:t>
            </a:r>
            <a:r>
              <a:rPr sz="2600" spc="-40" dirty="0">
                <a:latin typeface="Times New Roman"/>
                <a:cs typeface="Times New Roman"/>
              </a:rPr>
              <a:t> </a:t>
            </a:r>
            <a:r>
              <a:rPr sz="2600" spc="-170" dirty="0">
                <a:latin typeface="Times New Roman"/>
                <a:cs typeface="Times New Roman"/>
              </a:rPr>
              <a:t>skip</a:t>
            </a:r>
            <a:r>
              <a:rPr sz="2600" spc="-50" dirty="0">
                <a:latin typeface="Times New Roman"/>
                <a:cs typeface="Times New Roman"/>
              </a:rPr>
              <a:t> </a:t>
            </a:r>
            <a:r>
              <a:rPr sz="2600" spc="-90" dirty="0">
                <a:latin typeface="Times New Roman"/>
                <a:cs typeface="Times New Roman"/>
              </a:rPr>
              <a:t>back </a:t>
            </a:r>
            <a:r>
              <a:rPr sz="2600" spc="-125" dirty="0">
                <a:latin typeface="Times New Roman"/>
                <a:cs typeface="Times New Roman"/>
              </a:rPr>
              <a:t>up</a:t>
            </a:r>
            <a:r>
              <a:rPr sz="2600" spc="-60" dirty="0">
                <a:latin typeface="Times New Roman"/>
                <a:cs typeface="Times New Roman"/>
              </a:rPr>
              <a:t> </a:t>
            </a:r>
            <a:r>
              <a:rPr sz="2600" spc="-120" dirty="0">
                <a:latin typeface="Times New Roman"/>
                <a:cs typeface="Times New Roman"/>
              </a:rPr>
              <a:t>two</a:t>
            </a:r>
            <a:r>
              <a:rPr sz="2600" spc="-55" dirty="0">
                <a:latin typeface="Times New Roman"/>
                <a:cs typeface="Times New Roman"/>
              </a:rPr>
              <a:t> </a:t>
            </a:r>
            <a:r>
              <a:rPr sz="2600" spc="-160" dirty="0">
                <a:latin typeface="Times New Roman"/>
                <a:cs typeface="Times New Roman"/>
              </a:rPr>
              <a:t>stages</a:t>
            </a:r>
            <a:r>
              <a:rPr sz="2600" spc="-65" dirty="0">
                <a:latin typeface="Times New Roman"/>
                <a:cs typeface="Times New Roman"/>
              </a:rPr>
              <a:t> </a:t>
            </a:r>
            <a:r>
              <a:rPr sz="2600" dirty="0">
                <a:latin typeface="Times New Roman"/>
                <a:cs typeface="Times New Roman"/>
              </a:rPr>
              <a:t>to</a:t>
            </a:r>
            <a:r>
              <a:rPr sz="2600" spc="-50" dirty="0">
                <a:latin typeface="Times New Roman"/>
                <a:cs typeface="Times New Roman"/>
              </a:rPr>
              <a:t> </a:t>
            </a:r>
            <a:r>
              <a:rPr sz="2600" spc="-160" dirty="0">
                <a:latin typeface="Times New Roman"/>
                <a:cs typeface="Times New Roman"/>
              </a:rPr>
              <a:t>fix</a:t>
            </a:r>
            <a:r>
              <a:rPr sz="2600" spc="-50" dirty="0">
                <a:latin typeface="Times New Roman"/>
                <a:cs typeface="Times New Roman"/>
              </a:rPr>
              <a:t> </a:t>
            </a:r>
            <a:r>
              <a:rPr sz="2600" spc="-95" dirty="0">
                <a:latin typeface="Times New Roman"/>
                <a:cs typeface="Times New Roman"/>
              </a:rPr>
              <a:t>the</a:t>
            </a:r>
            <a:r>
              <a:rPr sz="2600" spc="-65" dirty="0">
                <a:latin typeface="Times New Roman"/>
                <a:cs typeface="Times New Roman"/>
              </a:rPr>
              <a:t> </a:t>
            </a:r>
            <a:r>
              <a:rPr sz="2600" spc="-10" dirty="0">
                <a:latin typeface="Times New Roman"/>
                <a:cs typeface="Times New Roman"/>
              </a:rPr>
              <a:t>problem.</a:t>
            </a:r>
            <a:endParaRPr sz="2600" dirty="0">
              <a:latin typeface="Times New Roman"/>
              <a:cs typeface="Times New Roman"/>
            </a:endParaRPr>
          </a:p>
          <a:p>
            <a:pPr>
              <a:lnSpc>
                <a:spcPct val="100000"/>
              </a:lnSpc>
              <a:spcBef>
                <a:spcPts val="660"/>
              </a:spcBef>
              <a:buClr>
                <a:srgbClr val="FF388C"/>
              </a:buClr>
              <a:buFont typeface="DejaVu Sans"/>
              <a:buChar char="⚫"/>
            </a:pPr>
            <a:endParaRPr sz="2600" dirty="0">
              <a:latin typeface="Times New Roman"/>
              <a:cs typeface="Times New Roman"/>
            </a:endParaRPr>
          </a:p>
          <a:p>
            <a:pPr marL="286385" indent="-273685">
              <a:lnSpc>
                <a:spcPct val="100000"/>
              </a:lnSpc>
              <a:buClr>
                <a:srgbClr val="FF388C"/>
              </a:buClr>
              <a:buSzPct val="84615"/>
              <a:buFont typeface="DejaVu Sans"/>
              <a:buChar char="⚫"/>
              <a:tabLst>
                <a:tab pos="286385" algn="l"/>
              </a:tabLst>
            </a:pPr>
            <a:r>
              <a:rPr sz="2600" spc="-190" dirty="0">
                <a:latin typeface="Times New Roman"/>
                <a:cs typeface="Times New Roman"/>
              </a:rPr>
              <a:t>It’s</a:t>
            </a:r>
            <a:r>
              <a:rPr sz="2600" spc="-25" dirty="0">
                <a:latin typeface="Times New Roman"/>
                <a:cs typeface="Times New Roman"/>
              </a:rPr>
              <a:t> </a:t>
            </a:r>
            <a:r>
              <a:rPr sz="2600" spc="-170" dirty="0">
                <a:latin typeface="Times New Roman"/>
                <a:cs typeface="Times New Roman"/>
              </a:rPr>
              <a:t>also</a:t>
            </a:r>
            <a:r>
              <a:rPr sz="2600" spc="-45" dirty="0">
                <a:latin typeface="Times New Roman"/>
                <a:cs typeface="Times New Roman"/>
              </a:rPr>
              <a:t> </a:t>
            </a:r>
            <a:r>
              <a:rPr sz="2600" spc="-165" dirty="0">
                <a:latin typeface="Times New Roman"/>
                <a:cs typeface="Times New Roman"/>
              </a:rPr>
              <a:t>less</a:t>
            </a:r>
            <a:r>
              <a:rPr sz="2600" spc="-45" dirty="0">
                <a:latin typeface="Times New Roman"/>
                <a:cs typeface="Times New Roman"/>
              </a:rPr>
              <a:t> </a:t>
            </a:r>
            <a:r>
              <a:rPr sz="2600" spc="-155" dirty="0">
                <a:latin typeface="Times New Roman"/>
                <a:cs typeface="Times New Roman"/>
              </a:rPr>
              <a:t>meaningful</a:t>
            </a:r>
            <a:r>
              <a:rPr sz="2600" spc="-25" dirty="0">
                <a:latin typeface="Times New Roman"/>
                <a:cs typeface="Times New Roman"/>
              </a:rPr>
              <a:t> </a:t>
            </a:r>
            <a:r>
              <a:rPr sz="2600" dirty="0">
                <a:latin typeface="Times New Roman"/>
                <a:cs typeface="Times New Roman"/>
              </a:rPr>
              <a:t>to</a:t>
            </a:r>
            <a:r>
              <a:rPr sz="2600" spc="-35" dirty="0">
                <a:latin typeface="Times New Roman"/>
                <a:cs typeface="Times New Roman"/>
              </a:rPr>
              <a:t> </a:t>
            </a:r>
            <a:r>
              <a:rPr sz="2600" spc="-180" dirty="0">
                <a:latin typeface="Times New Roman"/>
                <a:cs typeface="Times New Roman"/>
              </a:rPr>
              <a:t>move</a:t>
            </a:r>
            <a:r>
              <a:rPr sz="2600" spc="-25" dirty="0">
                <a:latin typeface="Times New Roman"/>
                <a:cs typeface="Times New Roman"/>
              </a:rPr>
              <a:t> </a:t>
            </a:r>
            <a:r>
              <a:rPr sz="2600" spc="-185" dirty="0">
                <a:latin typeface="Times New Roman"/>
                <a:cs typeface="Times New Roman"/>
              </a:rPr>
              <a:t>back</a:t>
            </a:r>
            <a:r>
              <a:rPr sz="2600" spc="-45" dirty="0">
                <a:latin typeface="Times New Roman"/>
                <a:cs typeface="Times New Roman"/>
              </a:rPr>
              <a:t> </a:t>
            </a:r>
            <a:r>
              <a:rPr sz="2600" spc="-90" dirty="0">
                <a:latin typeface="Times New Roman"/>
                <a:cs typeface="Times New Roman"/>
              </a:rPr>
              <a:t>the</a:t>
            </a:r>
            <a:r>
              <a:rPr sz="2600" spc="-40" dirty="0">
                <a:latin typeface="Times New Roman"/>
                <a:cs typeface="Times New Roman"/>
              </a:rPr>
              <a:t> </a:t>
            </a:r>
            <a:r>
              <a:rPr sz="2600" spc="-135" dirty="0">
                <a:latin typeface="Times New Roman"/>
                <a:cs typeface="Times New Roman"/>
              </a:rPr>
              <a:t>previous</a:t>
            </a:r>
            <a:r>
              <a:rPr sz="2600" spc="-30" dirty="0">
                <a:latin typeface="Times New Roman"/>
                <a:cs typeface="Times New Roman"/>
              </a:rPr>
              <a:t> </a:t>
            </a:r>
            <a:r>
              <a:rPr sz="2600" spc="-10" dirty="0">
                <a:latin typeface="Times New Roman"/>
                <a:cs typeface="Times New Roman"/>
              </a:rPr>
              <a:t>steps.</a:t>
            </a:r>
            <a:endParaRPr sz="2600" dirty="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610842"/>
            <a:ext cx="7526655" cy="3652520"/>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spc="-340" dirty="0">
                <a:latin typeface="Times New Roman"/>
                <a:cs typeface="Times New Roman"/>
              </a:rPr>
              <a:t>A</a:t>
            </a:r>
            <a:r>
              <a:rPr sz="2600" spc="-35" dirty="0">
                <a:latin typeface="Times New Roman"/>
                <a:cs typeface="Times New Roman"/>
              </a:rPr>
              <a:t> </a:t>
            </a:r>
            <a:r>
              <a:rPr sz="2600" spc="-145" dirty="0">
                <a:latin typeface="Times New Roman"/>
                <a:cs typeface="Times New Roman"/>
              </a:rPr>
              <a:t>modified</a:t>
            </a:r>
            <a:r>
              <a:rPr sz="2600" spc="-25" dirty="0">
                <a:latin typeface="Times New Roman"/>
                <a:cs typeface="Times New Roman"/>
              </a:rPr>
              <a:t> </a:t>
            </a:r>
            <a:r>
              <a:rPr sz="2600" spc="-135" dirty="0">
                <a:latin typeface="Times New Roman"/>
                <a:cs typeface="Times New Roman"/>
              </a:rPr>
              <a:t>version</a:t>
            </a:r>
            <a:r>
              <a:rPr sz="2600" spc="-40" dirty="0">
                <a:latin typeface="Times New Roman"/>
                <a:cs typeface="Times New Roman"/>
              </a:rPr>
              <a:t> </a:t>
            </a:r>
            <a:r>
              <a:rPr sz="2600" spc="-160" dirty="0">
                <a:latin typeface="Times New Roman"/>
                <a:cs typeface="Times New Roman"/>
              </a:rPr>
              <a:t>of</a:t>
            </a:r>
            <a:r>
              <a:rPr sz="2600" spc="-30"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25" dirty="0">
                <a:latin typeface="Times New Roman"/>
                <a:cs typeface="Times New Roman"/>
              </a:rPr>
              <a:t>waterfall</a:t>
            </a:r>
            <a:r>
              <a:rPr sz="2600" spc="-20" dirty="0">
                <a:latin typeface="Times New Roman"/>
                <a:cs typeface="Times New Roman"/>
              </a:rPr>
              <a:t> </a:t>
            </a:r>
            <a:r>
              <a:rPr sz="2600" spc="-10" dirty="0">
                <a:latin typeface="Times New Roman"/>
                <a:cs typeface="Times New Roman"/>
              </a:rPr>
              <a:t>model.</a:t>
            </a:r>
            <a:endParaRPr sz="2600" dirty="0">
              <a:latin typeface="Times New Roman"/>
              <a:cs typeface="Times New Roman"/>
            </a:endParaRPr>
          </a:p>
          <a:p>
            <a:pPr marL="286385" marR="353060" indent="-274320">
              <a:lnSpc>
                <a:spcPct val="100000"/>
              </a:lnSpc>
              <a:spcBef>
                <a:spcPts val="600"/>
              </a:spcBef>
              <a:buClr>
                <a:srgbClr val="FF388C"/>
              </a:buClr>
              <a:buSzPct val="84615"/>
              <a:buFont typeface="DejaVu Sans"/>
              <a:buChar char="⚫"/>
              <a:tabLst>
                <a:tab pos="286385" algn="l"/>
              </a:tabLst>
            </a:pPr>
            <a:r>
              <a:rPr sz="2600" spc="-200" dirty="0">
                <a:latin typeface="Times New Roman"/>
                <a:cs typeface="Times New Roman"/>
              </a:rPr>
              <a:t>Also</a:t>
            </a:r>
            <a:r>
              <a:rPr sz="2600" spc="-45" dirty="0">
                <a:latin typeface="Times New Roman"/>
                <a:cs typeface="Times New Roman"/>
              </a:rPr>
              <a:t> </a:t>
            </a:r>
            <a:r>
              <a:rPr sz="2600" spc="-145" dirty="0">
                <a:latin typeface="Times New Roman"/>
                <a:cs typeface="Times New Roman"/>
              </a:rPr>
              <a:t>called</a:t>
            </a:r>
            <a:r>
              <a:rPr sz="2600" spc="-50" dirty="0">
                <a:latin typeface="Times New Roman"/>
                <a:cs typeface="Times New Roman"/>
              </a:rPr>
              <a:t> </a:t>
            </a:r>
            <a:r>
              <a:rPr sz="2600" spc="-185" dirty="0">
                <a:latin typeface="Times New Roman"/>
                <a:cs typeface="Times New Roman"/>
              </a:rPr>
              <a:t>sashimi</a:t>
            </a:r>
            <a:r>
              <a:rPr sz="2600" spc="-30" dirty="0">
                <a:latin typeface="Times New Roman"/>
                <a:cs typeface="Times New Roman"/>
              </a:rPr>
              <a:t> </a:t>
            </a:r>
            <a:r>
              <a:rPr sz="2600" spc="-125" dirty="0">
                <a:latin typeface="Times New Roman"/>
                <a:cs typeface="Times New Roman"/>
              </a:rPr>
              <a:t>waterfall</a:t>
            </a:r>
            <a:r>
              <a:rPr sz="2600" spc="-25" dirty="0">
                <a:latin typeface="Times New Roman"/>
                <a:cs typeface="Times New Roman"/>
              </a:rPr>
              <a:t> </a:t>
            </a:r>
            <a:r>
              <a:rPr sz="2600" dirty="0">
                <a:latin typeface="Times New Roman"/>
                <a:cs typeface="Times New Roman"/>
              </a:rPr>
              <a:t>or</a:t>
            </a:r>
            <a:r>
              <a:rPr sz="2600" spc="-45" dirty="0">
                <a:latin typeface="Times New Roman"/>
                <a:cs typeface="Times New Roman"/>
              </a:rPr>
              <a:t> </a:t>
            </a:r>
            <a:r>
              <a:rPr sz="2600" spc="-125" dirty="0">
                <a:latin typeface="Times New Roman"/>
                <a:cs typeface="Times New Roman"/>
              </a:rPr>
              <a:t>waterfall</a:t>
            </a:r>
            <a:r>
              <a:rPr sz="2600" spc="-25" dirty="0">
                <a:latin typeface="Times New Roman"/>
                <a:cs typeface="Times New Roman"/>
              </a:rPr>
              <a:t> </a:t>
            </a:r>
            <a:r>
              <a:rPr sz="2600" spc="-110" dirty="0">
                <a:latin typeface="Times New Roman"/>
                <a:cs typeface="Times New Roman"/>
              </a:rPr>
              <a:t>with</a:t>
            </a:r>
            <a:r>
              <a:rPr sz="2600" spc="-30" dirty="0">
                <a:latin typeface="Times New Roman"/>
                <a:cs typeface="Times New Roman"/>
              </a:rPr>
              <a:t> </a:t>
            </a:r>
            <a:r>
              <a:rPr sz="2600" spc="-120" dirty="0">
                <a:latin typeface="Times New Roman"/>
                <a:cs typeface="Times New Roman"/>
              </a:rPr>
              <a:t>overlapping </a:t>
            </a:r>
            <a:r>
              <a:rPr sz="2600" spc="-10" dirty="0">
                <a:latin typeface="Times New Roman"/>
                <a:cs typeface="Times New Roman"/>
              </a:rPr>
              <a:t>phase.</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5080" indent="-274320">
              <a:lnSpc>
                <a:spcPct val="100000"/>
              </a:lnSpc>
              <a:buClr>
                <a:srgbClr val="FF388C"/>
              </a:buClr>
              <a:buSzPct val="84615"/>
              <a:buFont typeface="DejaVu Sans"/>
              <a:buChar char="⚫"/>
              <a:tabLst>
                <a:tab pos="286385" algn="l"/>
              </a:tabLst>
            </a:pPr>
            <a:r>
              <a:rPr sz="2600" spc="-60" dirty="0">
                <a:latin typeface="Times New Roman"/>
                <a:cs typeface="Times New Roman"/>
              </a:rPr>
              <a:t>It</a:t>
            </a:r>
            <a:r>
              <a:rPr sz="2600" spc="-55" dirty="0">
                <a:latin typeface="Times New Roman"/>
                <a:cs typeface="Times New Roman"/>
              </a:rPr>
              <a:t> </a:t>
            </a:r>
            <a:r>
              <a:rPr sz="2600" spc="-175" dirty="0">
                <a:latin typeface="Times New Roman"/>
                <a:cs typeface="Times New Roman"/>
              </a:rPr>
              <a:t>is</a:t>
            </a:r>
            <a:r>
              <a:rPr sz="2600" spc="-55" dirty="0">
                <a:latin typeface="Times New Roman"/>
                <a:cs typeface="Times New Roman"/>
              </a:rPr>
              <a:t> </a:t>
            </a:r>
            <a:r>
              <a:rPr sz="2600" spc="-140" dirty="0">
                <a:latin typeface="Times New Roman"/>
                <a:cs typeface="Times New Roman"/>
              </a:rPr>
              <a:t>similar</a:t>
            </a:r>
            <a:r>
              <a:rPr sz="2600" spc="-40" dirty="0">
                <a:latin typeface="Times New Roman"/>
                <a:cs typeface="Times New Roman"/>
              </a:rPr>
              <a:t> </a:t>
            </a:r>
            <a:r>
              <a:rPr sz="2600" dirty="0">
                <a:latin typeface="Times New Roman"/>
                <a:cs typeface="Times New Roman"/>
              </a:rPr>
              <a:t>to</a:t>
            </a:r>
            <a:r>
              <a:rPr sz="2600" spc="-55" dirty="0">
                <a:latin typeface="Times New Roman"/>
                <a:cs typeface="Times New Roman"/>
              </a:rPr>
              <a:t> </a:t>
            </a:r>
            <a:r>
              <a:rPr sz="2600" spc="-85" dirty="0">
                <a:latin typeface="Times New Roman"/>
                <a:cs typeface="Times New Roman"/>
              </a:rPr>
              <a:t>the</a:t>
            </a:r>
            <a:r>
              <a:rPr sz="2600" spc="-65" dirty="0">
                <a:latin typeface="Times New Roman"/>
                <a:cs typeface="Times New Roman"/>
              </a:rPr>
              <a:t> </a:t>
            </a:r>
            <a:r>
              <a:rPr sz="2600" spc="-125" dirty="0">
                <a:latin typeface="Times New Roman"/>
                <a:cs typeface="Times New Roman"/>
              </a:rPr>
              <a:t>waterfall</a:t>
            </a:r>
            <a:r>
              <a:rPr sz="2600" spc="-45" dirty="0">
                <a:latin typeface="Times New Roman"/>
                <a:cs typeface="Times New Roman"/>
              </a:rPr>
              <a:t> </a:t>
            </a:r>
            <a:r>
              <a:rPr sz="2600" b="1" spc="50" dirty="0">
                <a:latin typeface="Times New Roman"/>
                <a:cs typeface="Times New Roman"/>
              </a:rPr>
              <a:t>except</a:t>
            </a:r>
            <a:r>
              <a:rPr sz="2600" b="1" spc="-35" dirty="0">
                <a:latin typeface="Times New Roman"/>
                <a:cs typeface="Times New Roman"/>
              </a:rPr>
              <a:t> </a:t>
            </a:r>
            <a:r>
              <a:rPr sz="2600" b="1" dirty="0">
                <a:latin typeface="Times New Roman"/>
                <a:cs typeface="Times New Roman"/>
              </a:rPr>
              <a:t>the</a:t>
            </a:r>
            <a:r>
              <a:rPr sz="2600" b="1" spc="-50" dirty="0">
                <a:latin typeface="Times New Roman"/>
                <a:cs typeface="Times New Roman"/>
              </a:rPr>
              <a:t> </a:t>
            </a:r>
            <a:r>
              <a:rPr sz="2600" b="1" dirty="0">
                <a:latin typeface="Times New Roman"/>
                <a:cs typeface="Times New Roman"/>
              </a:rPr>
              <a:t>steps</a:t>
            </a:r>
            <a:r>
              <a:rPr sz="2600" b="1" spc="-40" dirty="0">
                <a:latin typeface="Times New Roman"/>
                <a:cs typeface="Times New Roman"/>
              </a:rPr>
              <a:t> </a:t>
            </a:r>
            <a:r>
              <a:rPr sz="2600" b="1" spc="-45" dirty="0">
                <a:latin typeface="Times New Roman"/>
                <a:cs typeface="Times New Roman"/>
              </a:rPr>
              <a:t>are</a:t>
            </a:r>
            <a:r>
              <a:rPr sz="2600" b="1" spc="-65" dirty="0">
                <a:latin typeface="Times New Roman"/>
                <a:cs typeface="Times New Roman"/>
              </a:rPr>
              <a:t> </a:t>
            </a:r>
            <a:r>
              <a:rPr sz="2600" b="1" spc="-10" dirty="0">
                <a:latin typeface="Times New Roman"/>
                <a:cs typeface="Times New Roman"/>
              </a:rPr>
              <a:t>allowed </a:t>
            </a:r>
            <a:r>
              <a:rPr sz="2600" b="1" spc="60" dirty="0">
                <a:latin typeface="Times New Roman"/>
                <a:cs typeface="Times New Roman"/>
              </a:rPr>
              <a:t>to</a:t>
            </a:r>
            <a:r>
              <a:rPr sz="2600" b="1" spc="-50" dirty="0">
                <a:latin typeface="Times New Roman"/>
                <a:cs typeface="Times New Roman"/>
              </a:rPr>
              <a:t> </a:t>
            </a:r>
            <a:r>
              <a:rPr sz="2600" b="1" spc="-10" dirty="0">
                <a:latin typeface="Times New Roman"/>
                <a:cs typeface="Times New Roman"/>
              </a:rPr>
              <a:t>overlap.</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indent="-273685">
              <a:lnSpc>
                <a:spcPct val="100000"/>
              </a:lnSpc>
              <a:buClr>
                <a:srgbClr val="FF388C"/>
              </a:buClr>
              <a:buSzPct val="84615"/>
              <a:buFont typeface="DejaVu Sans"/>
              <a:buChar char="⚫"/>
              <a:tabLst>
                <a:tab pos="286385" algn="l"/>
              </a:tabLst>
            </a:pPr>
            <a:r>
              <a:rPr sz="2600" spc="-125" dirty="0">
                <a:latin typeface="Times New Roman"/>
                <a:cs typeface="Times New Roman"/>
              </a:rPr>
              <a:t>Introducing</a:t>
            </a:r>
            <a:r>
              <a:rPr sz="2600" spc="5" dirty="0">
                <a:latin typeface="Times New Roman"/>
                <a:cs typeface="Times New Roman"/>
              </a:rPr>
              <a:t> </a:t>
            </a:r>
            <a:r>
              <a:rPr sz="2600" spc="-150" dirty="0">
                <a:latin typeface="Times New Roman"/>
                <a:cs typeface="Times New Roman"/>
              </a:rPr>
              <a:t>feedback</a:t>
            </a:r>
            <a:r>
              <a:rPr sz="2600" spc="-40" dirty="0">
                <a:latin typeface="Times New Roman"/>
                <a:cs typeface="Times New Roman"/>
              </a:rPr>
              <a:t> </a:t>
            </a:r>
            <a:r>
              <a:rPr sz="2600" spc="-80" dirty="0">
                <a:latin typeface="Times New Roman"/>
                <a:cs typeface="Times New Roman"/>
              </a:rPr>
              <a:t>into</a:t>
            </a:r>
            <a:r>
              <a:rPr sz="2600" spc="-10" dirty="0">
                <a:latin typeface="Times New Roman"/>
                <a:cs typeface="Times New Roman"/>
              </a:rPr>
              <a:t> </a:t>
            </a:r>
            <a:r>
              <a:rPr sz="2600" spc="-85" dirty="0">
                <a:latin typeface="Times New Roman"/>
                <a:cs typeface="Times New Roman"/>
              </a:rPr>
              <a:t>the</a:t>
            </a:r>
            <a:r>
              <a:rPr sz="2600" spc="-25" dirty="0">
                <a:latin typeface="Times New Roman"/>
                <a:cs typeface="Times New Roman"/>
              </a:rPr>
              <a:t> </a:t>
            </a:r>
            <a:r>
              <a:rPr sz="2600" spc="-175" dirty="0">
                <a:latin typeface="Times New Roman"/>
                <a:cs typeface="Times New Roman"/>
              </a:rPr>
              <a:t>classical</a:t>
            </a:r>
            <a:r>
              <a:rPr sz="2600" spc="-20" dirty="0">
                <a:latin typeface="Times New Roman"/>
                <a:cs typeface="Times New Roman"/>
              </a:rPr>
              <a:t> </a:t>
            </a:r>
            <a:r>
              <a:rPr sz="2600" spc="-125" dirty="0">
                <a:latin typeface="Times New Roman"/>
                <a:cs typeface="Times New Roman"/>
              </a:rPr>
              <a:t>waterfall</a:t>
            </a:r>
            <a:r>
              <a:rPr sz="2600" spc="-5" dirty="0">
                <a:latin typeface="Times New Roman"/>
                <a:cs typeface="Times New Roman"/>
              </a:rPr>
              <a:t> </a:t>
            </a:r>
            <a:r>
              <a:rPr sz="2600" spc="-10" dirty="0">
                <a:latin typeface="Times New Roman"/>
                <a:cs typeface="Times New Roman"/>
              </a:rPr>
              <a:t>model.</a:t>
            </a:r>
            <a:endParaRPr sz="2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20" dirty="0"/>
              <a:t>SASHIMI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9207" y="1494091"/>
            <a:ext cx="1513840" cy="1085215"/>
            <a:chOff x="1279207" y="1494091"/>
            <a:chExt cx="1513840" cy="1085215"/>
          </a:xfrm>
        </p:grpSpPr>
        <p:sp>
          <p:nvSpPr>
            <p:cNvPr id="3" name="object 3"/>
            <p:cNvSpPr/>
            <p:nvPr/>
          </p:nvSpPr>
          <p:spPr>
            <a:xfrm>
              <a:off x="1285874" y="1500758"/>
              <a:ext cx="1500505" cy="1071880"/>
            </a:xfrm>
            <a:custGeom>
              <a:avLst/>
              <a:gdLst/>
              <a:ahLst/>
              <a:cxnLst/>
              <a:rect l="l" t="t" r="r" b="b"/>
              <a:pathLst>
                <a:path w="1500505" h="1071880">
                  <a:moveTo>
                    <a:pt x="1500377" y="0"/>
                  </a:moveTo>
                  <a:lnTo>
                    <a:pt x="0" y="0"/>
                  </a:lnTo>
                  <a:lnTo>
                    <a:pt x="0" y="1071372"/>
                  </a:lnTo>
                  <a:lnTo>
                    <a:pt x="1500377" y="1071372"/>
                  </a:lnTo>
                  <a:lnTo>
                    <a:pt x="1500377" y="0"/>
                  </a:lnTo>
                  <a:close/>
                </a:path>
              </a:pathLst>
            </a:custGeom>
            <a:solidFill>
              <a:srgbClr val="FF388C"/>
            </a:solidFill>
          </p:spPr>
          <p:txBody>
            <a:bodyPr wrap="square" lIns="0" tIns="0" rIns="0" bIns="0" rtlCol="0"/>
            <a:lstStyle/>
            <a:p>
              <a:endParaRPr dirty="0"/>
            </a:p>
          </p:txBody>
        </p:sp>
        <p:sp>
          <p:nvSpPr>
            <p:cNvPr id="4" name="object 4"/>
            <p:cNvSpPr/>
            <p:nvPr/>
          </p:nvSpPr>
          <p:spPr>
            <a:xfrm>
              <a:off x="1285874" y="1500758"/>
              <a:ext cx="1500505" cy="1071880"/>
            </a:xfrm>
            <a:custGeom>
              <a:avLst/>
              <a:gdLst/>
              <a:ahLst/>
              <a:cxnLst/>
              <a:rect l="l" t="t" r="r" b="b"/>
              <a:pathLst>
                <a:path w="1500505" h="1071880">
                  <a:moveTo>
                    <a:pt x="0" y="0"/>
                  </a:moveTo>
                  <a:lnTo>
                    <a:pt x="1500377" y="0"/>
                  </a:lnTo>
                  <a:lnTo>
                    <a:pt x="1500377" y="1071372"/>
                  </a:lnTo>
                  <a:lnTo>
                    <a:pt x="0" y="1071372"/>
                  </a:lnTo>
                  <a:lnTo>
                    <a:pt x="0" y="0"/>
                  </a:lnTo>
                  <a:close/>
                </a:path>
              </a:pathLst>
            </a:custGeom>
            <a:ln w="12954">
              <a:solidFill>
                <a:srgbClr val="BC2665"/>
              </a:solidFill>
            </a:ln>
          </p:spPr>
          <p:txBody>
            <a:bodyPr wrap="square" lIns="0" tIns="0" rIns="0" bIns="0" rtlCol="0"/>
            <a:lstStyle/>
            <a:p>
              <a:endParaRPr dirty="0"/>
            </a:p>
          </p:txBody>
        </p:sp>
      </p:grpSp>
      <p:sp>
        <p:nvSpPr>
          <p:cNvPr id="5" name="object 5"/>
          <p:cNvSpPr txBox="1"/>
          <p:nvPr/>
        </p:nvSpPr>
        <p:spPr>
          <a:xfrm>
            <a:off x="1364589" y="1854098"/>
            <a:ext cx="1183005" cy="299720"/>
          </a:xfrm>
          <a:prstGeom prst="rect">
            <a:avLst/>
          </a:prstGeom>
        </p:spPr>
        <p:txBody>
          <a:bodyPr vert="horz" wrap="square" lIns="0" tIns="12700" rIns="0" bIns="0" rtlCol="0">
            <a:spAutoFit/>
          </a:bodyPr>
          <a:lstStyle/>
          <a:p>
            <a:pPr marL="12700">
              <a:lnSpc>
                <a:spcPct val="100000"/>
              </a:lnSpc>
              <a:spcBef>
                <a:spcPts val="100"/>
              </a:spcBef>
            </a:pPr>
            <a:r>
              <a:rPr sz="1800" spc="-75" dirty="0">
                <a:solidFill>
                  <a:srgbClr val="FFFFFF"/>
                </a:solidFill>
                <a:latin typeface="Times New Roman"/>
                <a:cs typeface="Times New Roman"/>
              </a:rPr>
              <a:t>Requirements</a:t>
            </a:r>
            <a:endParaRPr sz="1800" dirty="0">
              <a:latin typeface="Times New Roman"/>
              <a:cs typeface="Times New Roman"/>
            </a:endParaRPr>
          </a:p>
        </p:txBody>
      </p:sp>
      <p:grpSp>
        <p:nvGrpSpPr>
          <p:cNvPr id="6" name="object 6"/>
          <p:cNvGrpSpPr/>
          <p:nvPr/>
        </p:nvGrpSpPr>
        <p:grpSpPr>
          <a:xfrm>
            <a:off x="2065591" y="2208085"/>
            <a:ext cx="1727835" cy="1228090"/>
            <a:chOff x="2065591" y="2208085"/>
            <a:chExt cx="1727835" cy="1228090"/>
          </a:xfrm>
        </p:grpSpPr>
        <p:sp>
          <p:nvSpPr>
            <p:cNvPr id="7" name="object 7"/>
            <p:cNvSpPr/>
            <p:nvPr/>
          </p:nvSpPr>
          <p:spPr>
            <a:xfrm>
              <a:off x="2072259" y="2214753"/>
              <a:ext cx="1714500" cy="1214755"/>
            </a:xfrm>
            <a:custGeom>
              <a:avLst/>
              <a:gdLst/>
              <a:ahLst/>
              <a:cxnLst/>
              <a:rect l="l" t="t" r="r" b="b"/>
              <a:pathLst>
                <a:path w="1714500" h="1214754">
                  <a:moveTo>
                    <a:pt x="1714499" y="0"/>
                  </a:moveTo>
                  <a:lnTo>
                    <a:pt x="0" y="0"/>
                  </a:lnTo>
                  <a:lnTo>
                    <a:pt x="0" y="1214627"/>
                  </a:lnTo>
                  <a:lnTo>
                    <a:pt x="1714499" y="1214627"/>
                  </a:lnTo>
                  <a:lnTo>
                    <a:pt x="1714499" y="0"/>
                  </a:lnTo>
                  <a:close/>
                </a:path>
              </a:pathLst>
            </a:custGeom>
            <a:solidFill>
              <a:srgbClr val="FF388C"/>
            </a:solidFill>
          </p:spPr>
          <p:txBody>
            <a:bodyPr wrap="square" lIns="0" tIns="0" rIns="0" bIns="0" rtlCol="0"/>
            <a:lstStyle/>
            <a:p>
              <a:endParaRPr dirty="0"/>
            </a:p>
          </p:txBody>
        </p:sp>
        <p:sp>
          <p:nvSpPr>
            <p:cNvPr id="8" name="object 8"/>
            <p:cNvSpPr/>
            <p:nvPr/>
          </p:nvSpPr>
          <p:spPr>
            <a:xfrm>
              <a:off x="2072259" y="2214753"/>
              <a:ext cx="1714500" cy="1214755"/>
            </a:xfrm>
            <a:custGeom>
              <a:avLst/>
              <a:gdLst/>
              <a:ahLst/>
              <a:cxnLst/>
              <a:rect l="l" t="t" r="r" b="b"/>
              <a:pathLst>
                <a:path w="1714500" h="1214754">
                  <a:moveTo>
                    <a:pt x="0" y="0"/>
                  </a:moveTo>
                  <a:lnTo>
                    <a:pt x="1714499" y="0"/>
                  </a:lnTo>
                  <a:lnTo>
                    <a:pt x="1714499" y="1214627"/>
                  </a:lnTo>
                  <a:lnTo>
                    <a:pt x="0" y="1214627"/>
                  </a:lnTo>
                  <a:lnTo>
                    <a:pt x="0" y="0"/>
                  </a:lnTo>
                  <a:close/>
                </a:path>
              </a:pathLst>
            </a:custGeom>
            <a:ln w="12954">
              <a:solidFill>
                <a:srgbClr val="BC2665"/>
              </a:solidFill>
            </a:ln>
          </p:spPr>
          <p:txBody>
            <a:bodyPr wrap="square" lIns="0" tIns="0" rIns="0" bIns="0" rtlCol="0"/>
            <a:lstStyle/>
            <a:p>
              <a:endParaRPr dirty="0"/>
            </a:p>
          </p:txBody>
        </p:sp>
      </p:grpSp>
      <p:sp>
        <p:nvSpPr>
          <p:cNvPr id="9" name="object 9"/>
          <p:cNvSpPr txBox="1"/>
          <p:nvPr/>
        </p:nvSpPr>
        <p:spPr>
          <a:xfrm>
            <a:off x="2150414" y="2639910"/>
            <a:ext cx="594995" cy="29972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FFFFFF"/>
                </a:solidFill>
                <a:latin typeface="Times New Roman"/>
                <a:cs typeface="Times New Roman"/>
              </a:rPr>
              <a:t>Design</a:t>
            </a:r>
            <a:endParaRPr sz="1800" dirty="0">
              <a:latin typeface="Times New Roman"/>
              <a:cs typeface="Times New Roman"/>
            </a:endParaRPr>
          </a:p>
        </p:txBody>
      </p:sp>
      <p:grpSp>
        <p:nvGrpSpPr>
          <p:cNvPr id="10" name="object 10"/>
          <p:cNvGrpSpPr/>
          <p:nvPr/>
        </p:nvGrpSpPr>
        <p:grpSpPr>
          <a:xfrm>
            <a:off x="3136963" y="2565463"/>
            <a:ext cx="1871345" cy="1370965"/>
            <a:chOff x="3136963" y="2565463"/>
            <a:chExt cx="1871345" cy="1370965"/>
          </a:xfrm>
        </p:grpSpPr>
        <p:sp>
          <p:nvSpPr>
            <p:cNvPr id="11" name="object 11"/>
            <p:cNvSpPr/>
            <p:nvPr/>
          </p:nvSpPr>
          <p:spPr>
            <a:xfrm>
              <a:off x="3143631" y="2572131"/>
              <a:ext cx="1858010" cy="1357630"/>
            </a:xfrm>
            <a:custGeom>
              <a:avLst/>
              <a:gdLst/>
              <a:ahLst/>
              <a:cxnLst/>
              <a:rect l="l" t="t" r="r" b="b"/>
              <a:pathLst>
                <a:path w="1858010" h="1357629">
                  <a:moveTo>
                    <a:pt x="1857756" y="0"/>
                  </a:moveTo>
                  <a:lnTo>
                    <a:pt x="0" y="0"/>
                  </a:lnTo>
                  <a:lnTo>
                    <a:pt x="0" y="1357122"/>
                  </a:lnTo>
                  <a:lnTo>
                    <a:pt x="1857756" y="1357122"/>
                  </a:lnTo>
                  <a:lnTo>
                    <a:pt x="1857756" y="0"/>
                  </a:lnTo>
                  <a:close/>
                </a:path>
              </a:pathLst>
            </a:custGeom>
            <a:solidFill>
              <a:srgbClr val="FF388C"/>
            </a:solidFill>
          </p:spPr>
          <p:txBody>
            <a:bodyPr wrap="square" lIns="0" tIns="0" rIns="0" bIns="0" rtlCol="0"/>
            <a:lstStyle/>
            <a:p>
              <a:endParaRPr dirty="0"/>
            </a:p>
          </p:txBody>
        </p:sp>
        <p:sp>
          <p:nvSpPr>
            <p:cNvPr id="12" name="object 12"/>
            <p:cNvSpPr/>
            <p:nvPr/>
          </p:nvSpPr>
          <p:spPr>
            <a:xfrm>
              <a:off x="3143631" y="2572131"/>
              <a:ext cx="1858010" cy="1357630"/>
            </a:xfrm>
            <a:custGeom>
              <a:avLst/>
              <a:gdLst/>
              <a:ahLst/>
              <a:cxnLst/>
              <a:rect l="l" t="t" r="r" b="b"/>
              <a:pathLst>
                <a:path w="1858010" h="1357629">
                  <a:moveTo>
                    <a:pt x="0" y="0"/>
                  </a:moveTo>
                  <a:lnTo>
                    <a:pt x="1857756" y="0"/>
                  </a:lnTo>
                  <a:lnTo>
                    <a:pt x="1857756" y="1357122"/>
                  </a:lnTo>
                  <a:lnTo>
                    <a:pt x="0" y="1357122"/>
                  </a:lnTo>
                  <a:lnTo>
                    <a:pt x="0" y="0"/>
                  </a:lnTo>
                  <a:close/>
                </a:path>
              </a:pathLst>
            </a:custGeom>
            <a:ln w="12954">
              <a:solidFill>
                <a:srgbClr val="BC2665"/>
              </a:solidFill>
            </a:ln>
          </p:spPr>
          <p:txBody>
            <a:bodyPr wrap="square" lIns="0" tIns="0" rIns="0" bIns="0" rtlCol="0"/>
            <a:lstStyle/>
            <a:p>
              <a:endParaRPr dirty="0"/>
            </a:p>
          </p:txBody>
        </p:sp>
      </p:grpSp>
      <p:sp>
        <p:nvSpPr>
          <p:cNvPr id="13" name="object 13"/>
          <p:cNvSpPr txBox="1"/>
          <p:nvPr/>
        </p:nvSpPr>
        <p:spPr>
          <a:xfrm>
            <a:off x="3221977" y="2572765"/>
            <a:ext cx="1341120" cy="299720"/>
          </a:xfrm>
          <a:prstGeom prst="rect">
            <a:avLst/>
          </a:prstGeom>
        </p:spPr>
        <p:txBody>
          <a:bodyPr vert="horz" wrap="square" lIns="0" tIns="12700" rIns="0" bIns="0" rtlCol="0">
            <a:spAutoFit/>
          </a:bodyPr>
          <a:lstStyle/>
          <a:p>
            <a:pPr marL="12700">
              <a:lnSpc>
                <a:spcPct val="100000"/>
              </a:lnSpc>
              <a:spcBef>
                <a:spcPts val="100"/>
              </a:spcBef>
            </a:pPr>
            <a:r>
              <a:rPr sz="1800" spc="-80" dirty="0">
                <a:solidFill>
                  <a:srgbClr val="FFFFFF"/>
                </a:solidFill>
                <a:latin typeface="Times New Roman"/>
                <a:cs typeface="Times New Roman"/>
              </a:rPr>
              <a:t>Implementation</a:t>
            </a:r>
            <a:endParaRPr sz="1800" dirty="0">
              <a:latin typeface="Times New Roman"/>
              <a:cs typeface="Times New Roman"/>
            </a:endParaRPr>
          </a:p>
        </p:txBody>
      </p:sp>
      <p:grpSp>
        <p:nvGrpSpPr>
          <p:cNvPr id="14" name="object 14"/>
          <p:cNvGrpSpPr/>
          <p:nvPr/>
        </p:nvGrpSpPr>
        <p:grpSpPr>
          <a:xfrm>
            <a:off x="4208335" y="3208591"/>
            <a:ext cx="3086100" cy="1799589"/>
            <a:chOff x="4208335" y="3208591"/>
            <a:chExt cx="3086100" cy="1799589"/>
          </a:xfrm>
        </p:grpSpPr>
        <p:sp>
          <p:nvSpPr>
            <p:cNvPr id="15" name="object 15"/>
            <p:cNvSpPr/>
            <p:nvPr/>
          </p:nvSpPr>
          <p:spPr>
            <a:xfrm>
              <a:off x="4215002" y="3215259"/>
              <a:ext cx="1786255" cy="1285875"/>
            </a:xfrm>
            <a:custGeom>
              <a:avLst/>
              <a:gdLst/>
              <a:ahLst/>
              <a:cxnLst/>
              <a:rect l="l" t="t" r="r" b="b"/>
              <a:pathLst>
                <a:path w="1786254" h="1285875">
                  <a:moveTo>
                    <a:pt x="1786127" y="0"/>
                  </a:moveTo>
                  <a:lnTo>
                    <a:pt x="0" y="0"/>
                  </a:lnTo>
                  <a:lnTo>
                    <a:pt x="0" y="1285494"/>
                  </a:lnTo>
                  <a:lnTo>
                    <a:pt x="1786127" y="1285494"/>
                  </a:lnTo>
                  <a:lnTo>
                    <a:pt x="1786127" y="0"/>
                  </a:lnTo>
                  <a:close/>
                </a:path>
              </a:pathLst>
            </a:custGeom>
            <a:solidFill>
              <a:srgbClr val="FF388C"/>
            </a:solidFill>
          </p:spPr>
          <p:txBody>
            <a:bodyPr wrap="square" lIns="0" tIns="0" rIns="0" bIns="0" rtlCol="0"/>
            <a:lstStyle/>
            <a:p>
              <a:endParaRPr dirty="0"/>
            </a:p>
          </p:txBody>
        </p:sp>
        <p:sp>
          <p:nvSpPr>
            <p:cNvPr id="16" name="object 16"/>
            <p:cNvSpPr/>
            <p:nvPr/>
          </p:nvSpPr>
          <p:spPr>
            <a:xfrm>
              <a:off x="4215002" y="3215259"/>
              <a:ext cx="1786255" cy="1285875"/>
            </a:xfrm>
            <a:custGeom>
              <a:avLst/>
              <a:gdLst/>
              <a:ahLst/>
              <a:cxnLst/>
              <a:rect l="l" t="t" r="r" b="b"/>
              <a:pathLst>
                <a:path w="1786254" h="1285875">
                  <a:moveTo>
                    <a:pt x="0" y="0"/>
                  </a:moveTo>
                  <a:lnTo>
                    <a:pt x="1786127" y="0"/>
                  </a:lnTo>
                  <a:lnTo>
                    <a:pt x="1786127" y="1285494"/>
                  </a:lnTo>
                  <a:lnTo>
                    <a:pt x="0" y="1285494"/>
                  </a:lnTo>
                  <a:lnTo>
                    <a:pt x="0" y="0"/>
                  </a:lnTo>
                  <a:close/>
                </a:path>
              </a:pathLst>
            </a:custGeom>
            <a:ln w="12954">
              <a:solidFill>
                <a:srgbClr val="BC2665"/>
              </a:solidFill>
            </a:ln>
          </p:spPr>
          <p:txBody>
            <a:bodyPr wrap="square" lIns="0" tIns="0" rIns="0" bIns="0" rtlCol="0"/>
            <a:lstStyle/>
            <a:p>
              <a:endParaRPr dirty="0"/>
            </a:p>
          </p:txBody>
        </p:sp>
        <p:sp>
          <p:nvSpPr>
            <p:cNvPr id="17" name="object 17"/>
            <p:cNvSpPr/>
            <p:nvPr/>
          </p:nvSpPr>
          <p:spPr>
            <a:xfrm>
              <a:off x="5143880" y="3858387"/>
              <a:ext cx="2143760" cy="1143000"/>
            </a:xfrm>
            <a:custGeom>
              <a:avLst/>
              <a:gdLst/>
              <a:ahLst/>
              <a:cxnLst/>
              <a:rect l="l" t="t" r="r" b="b"/>
              <a:pathLst>
                <a:path w="2143759" h="1143000">
                  <a:moveTo>
                    <a:pt x="2143505" y="0"/>
                  </a:moveTo>
                  <a:lnTo>
                    <a:pt x="0" y="0"/>
                  </a:lnTo>
                  <a:lnTo>
                    <a:pt x="0" y="1143000"/>
                  </a:lnTo>
                  <a:lnTo>
                    <a:pt x="2143505" y="1143000"/>
                  </a:lnTo>
                  <a:lnTo>
                    <a:pt x="2143505" y="0"/>
                  </a:lnTo>
                  <a:close/>
                </a:path>
              </a:pathLst>
            </a:custGeom>
            <a:solidFill>
              <a:srgbClr val="FF388C"/>
            </a:solidFill>
          </p:spPr>
          <p:txBody>
            <a:bodyPr wrap="square" lIns="0" tIns="0" rIns="0" bIns="0" rtlCol="0"/>
            <a:lstStyle/>
            <a:p>
              <a:endParaRPr dirty="0"/>
            </a:p>
          </p:txBody>
        </p:sp>
        <p:sp>
          <p:nvSpPr>
            <p:cNvPr id="18" name="object 18"/>
            <p:cNvSpPr/>
            <p:nvPr/>
          </p:nvSpPr>
          <p:spPr>
            <a:xfrm>
              <a:off x="5143880" y="3858387"/>
              <a:ext cx="2143760" cy="1143000"/>
            </a:xfrm>
            <a:custGeom>
              <a:avLst/>
              <a:gdLst/>
              <a:ahLst/>
              <a:cxnLst/>
              <a:rect l="l" t="t" r="r" b="b"/>
              <a:pathLst>
                <a:path w="2143759" h="1143000">
                  <a:moveTo>
                    <a:pt x="0" y="0"/>
                  </a:moveTo>
                  <a:lnTo>
                    <a:pt x="2143505" y="0"/>
                  </a:lnTo>
                  <a:lnTo>
                    <a:pt x="2143505" y="1143000"/>
                  </a:lnTo>
                  <a:lnTo>
                    <a:pt x="0" y="1143000"/>
                  </a:lnTo>
                  <a:lnTo>
                    <a:pt x="0" y="0"/>
                  </a:lnTo>
                  <a:close/>
                </a:path>
              </a:pathLst>
            </a:custGeom>
            <a:ln w="12954">
              <a:solidFill>
                <a:srgbClr val="BC2665"/>
              </a:solidFill>
            </a:ln>
          </p:spPr>
          <p:txBody>
            <a:bodyPr wrap="square" lIns="0" tIns="0" rIns="0" bIns="0" rtlCol="0"/>
            <a:lstStyle/>
            <a:p>
              <a:endParaRPr dirty="0"/>
            </a:p>
          </p:txBody>
        </p:sp>
      </p:grpSp>
      <p:sp>
        <p:nvSpPr>
          <p:cNvPr id="19" name="object 19"/>
          <p:cNvSpPr txBox="1"/>
          <p:nvPr/>
        </p:nvSpPr>
        <p:spPr>
          <a:xfrm>
            <a:off x="4620323" y="3215703"/>
            <a:ext cx="2120900" cy="94297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Times New Roman"/>
                <a:cs typeface="Times New Roman"/>
              </a:rPr>
              <a:t>Verification</a:t>
            </a:r>
            <a:endParaRPr sz="1800" dirty="0">
              <a:latin typeface="Times New Roman"/>
              <a:cs typeface="Times New Roman"/>
            </a:endParaRPr>
          </a:p>
          <a:p>
            <a:pPr>
              <a:lnSpc>
                <a:spcPct val="100000"/>
              </a:lnSpc>
              <a:spcBef>
                <a:spcPts val="830"/>
              </a:spcBef>
            </a:pPr>
            <a:endParaRPr sz="1800" dirty="0">
              <a:latin typeface="Times New Roman"/>
              <a:cs typeface="Times New Roman"/>
            </a:endParaRPr>
          </a:p>
          <a:p>
            <a:pPr marL="1081405">
              <a:lnSpc>
                <a:spcPct val="100000"/>
              </a:lnSpc>
            </a:pPr>
            <a:r>
              <a:rPr sz="1800" spc="-85" dirty="0">
                <a:solidFill>
                  <a:srgbClr val="FFFFFF"/>
                </a:solidFill>
                <a:latin typeface="Times New Roman"/>
                <a:cs typeface="Times New Roman"/>
              </a:rPr>
              <a:t>Deployment</a:t>
            </a:r>
            <a:endParaRPr sz="1800" dirty="0">
              <a:latin typeface="Times New Roman"/>
              <a:cs typeface="Times New Roman"/>
            </a:endParaRPr>
          </a:p>
        </p:txBody>
      </p:sp>
      <p:grpSp>
        <p:nvGrpSpPr>
          <p:cNvPr id="20" name="object 20"/>
          <p:cNvGrpSpPr/>
          <p:nvPr/>
        </p:nvGrpSpPr>
        <p:grpSpPr>
          <a:xfrm>
            <a:off x="6208776" y="4423409"/>
            <a:ext cx="2013585" cy="1298575"/>
            <a:chOff x="6208776" y="4423409"/>
            <a:chExt cx="2013585" cy="1298575"/>
          </a:xfrm>
        </p:grpSpPr>
        <p:sp>
          <p:nvSpPr>
            <p:cNvPr id="21" name="object 21"/>
            <p:cNvSpPr/>
            <p:nvPr/>
          </p:nvSpPr>
          <p:spPr>
            <a:xfrm>
              <a:off x="6215253" y="4429886"/>
              <a:ext cx="2000250" cy="1285875"/>
            </a:xfrm>
            <a:custGeom>
              <a:avLst/>
              <a:gdLst/>
              <a:ahLst/>
              <a:cxnLst/>
              <a:rect l="l" t="t" r="r" b="b"/>
              <a:pathLst>
                <a:path w="2000250" h="1285875">
                  <a:moveTo>
                    <a:pt x="2000250" y="0"/>
                  </a:moveTo>
                  <a:lnTo>
                    <a:pt x="0" y="0"/>
                  </a:lnTo>
                  <a:lnTo>
                    <a:pt x="0" y="1285494"/>
                  </a:lnTo>
                  <a:lnTo>
                    <a:pt x="2000250" y="1285494"/>
                  </a:lnTo>
                  <a:lnTo>
                    <a:pt x="2000250" y="0"/>
                  </a:lnTo>
                  <a:close/>
                </a:path>
              </a:pathLst>
            </a:custGeom>
            <a:solidFill>
              <a:srgbClr val="FF388C"/>
            </a:solidFill>
          </p:spPr>
          <p:txBody>
            <a:bodyPr wrap="square" lIns="0" tIns="0" rIns="0" bIns="0" rtlCol="0"/>
            <a:lstStyle/>
            <a:p>
              <a:endParaRPr dirty="0"/>
            </a:p>
          </p:txBody>
        </p:sp>
        <p:sp>
          <p:nvSpPr>
            <p:cNvPr id="22" name="object 22"/>
            <p:cNvSpPr/>
            <p:nvPr/>
          </p:nvSpPr>
          <p:spPr>
            <a:xfrm>
              <a:off x="6215253" y="4429886"/>
              <a:ext cx="2000250" cy="1285875"/>
            </a:xfrm>
            <a:custGeom>
              <a:avLst/>
              <a:gdLst/>
              <a:ahLst/>
              <a:cxnLst/>
              <a:rect l="l" t="t" r="r" b="b"/>
              <a:pathLst>
                <a:path w="2000250" h="1285875">
                  <a:moveTo>
                    <a:pt x="0" y="0"/>
                  </a:moveTo>
                  <a:lnTo>
                    <a:pt x="2000250" y="0"/>
                  </a:lnTo>
                  <a:lnTo>
                    <a:pt x="2000250" y="1285494"/>
                  </a:lnTo>
                  <a:lnTo>
                    <a:pt x="0" y="1285494"/>
                  </a:lnTo>
                  <a:lnTo>
                    <a:pt x="0" y="0"/>
                  </a:lnTo>
                  <a:close/>
                </a:path>
              </a:pathLst>
            </a:custGeom>
            <a:ln w="12953">
              <a:solidFill>
                <a:srgbClr val="BC2665"/>
              </a:solidFill>
            </a:ln>
          </p:spPr>
          <p:txBody>
            <a:bodyPr wrap="square" lIns="0" tIns="0" rIns="0" bIns="0" rtlCol="0"/>
            <a:lstStyle/>
            <a:p>
              <a:endParaRPr dirty="0"/>
            </a:p>
          </p:txBody>
        </p:sp>
      </p:grpSp>
      <p:sp>
        <p:nvSpPr>
          <p:cNvPr id="23" name="object 23"/>
          <p:cNvSpPr txBox="1"/>
          <p:nvPr/>
        </p:nvSpPr>
        <p:spPr>
          <a:xfrm>
            <a:off x="6677012" y="4890211"/>
            <a:ext cx="1075690" cy="299720"/>
          </a:xfrm>
          <a:prstGeom prst="rect">
            <a:avLst/>
          </a:prstGeom>
        </p:spPr>
        <p:txBody>
          <a:bodyPr vert="horz" wrap="square" lIns="0" tIns="12700" rIns="0" bIns="0" rtlCol="0">
            <a:spAutoFit/>
          </a:bodyPr>
          <a:lstStyle/>
          <a:p>
            <a:pPr marL="12700">
              <a:lnSpc>
                <a:spcPct val="100000"/>
              </a:lnSpc>
              <a:spcBef>
                <a:spcPts val="100"/>
              </a:spcBef>
            </a:pPr>
            <a:r>
              <a:rPr sz="1800" spc="-95" dirty="0">
                <a:solidFill>
                  <a:srgbClr val="FFFFFF"/>
                </a:solidFill>
                <a:latin typeface="Times New Roman"/>
                <a:cs typeface="Times New Roman"/>
              </a:rPr>
              <a:t>Maintenance</a:t>
            </a:r>
            <a:endParaRPr sz="1800" dirty="0">
              <a:latin typeface="Times New Roman"/>
              <a:cs typeface="Times New Roman"/>
            </a:endParaRPr>
          </a:p>
        </p:txBody>
      </p:sp>
      <p:sp>
        <p:nvSpPr>
          <p:cNvPr id="24" name="object 24"/>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20" dirty="0"/>
              <a:t>SASHIMI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C01A1-5A0B-F781-8397-C456602BDB82}"/>
              </a:ext>
            </a:extLst>
          </p:cNvPr>
          <p:cNvSpPr txBox="1"/>
          <p:nvPr/>
        </p:nvSpPr>
        <p:spPr>
          <a:xfrm>
            <a:off x="228600" y="1524000"/>
            <a:ext cx="8763000" cy="4524315"/>
          </a:xfrm>
          <a:prstGeom prst="rect">
            <a:avLst/>
          </a:prstGeom>
          <a:noFill/>
        </p:spPr>
        <p:txBody>
          <a:bodyPr wrap="square">
            <a:spAutoFit/>
          </a:bodyPr>
          <a:lstStyle/>
          <a:p>
            <a:r>
              <a:rPr lang="en-US" sz="2400" dirty="0"/>
              <a:t>The software engineering approaches emphasize software development through a well-defined and ordered set of activities. </a:t>
            </a:r>
          </a:p>
          <a:p>
            <a:endParaRPr lang="en-US" sz="2400" dirty="0"/>
          </a:p>
          <a:p>
            <a:r>
              <a:rPr lang="en-US" sz="2400" dirty="0"/>
              <a:t>These activities are graphically modelled (represented) as well as textually described and are variously called as software life cycle model, software development life cycle (SDLC) model, and software development process model.</a:t>
            </a:r>
          </a:p>
          <a:p>
            <a:endParaRPr lang="en-US" sz="2400" dirty="0"/>
          </a:p>
          <a:p>
            <a:r>
              <a:rPr lang="en-US" sz="2400" dirty="0">
                <a:solidFill>
                  <a:srgbClr val="FF0000"/>
                </a:solidFill>
              </a:rPr>
              <a:t>PREDICTIVE AND ADAPTIVE DEVELOPMENT </a:t>
            </a:r>
            <a:r>
              <a:rPr lang="en-IN" sz="4800" dirty="0">
                <a:solidFill>
                  <a:srgbClr val="FFFFFF"/>
                </a:solidFill>
              </a:rPr>
              <a:t>DICTIVE</a:t>
            </a:r>
            <a:r>
              <a:rPr lang="en-IN" sz="4800" spc="225" dirty="0">
                <a:solidFill>
                  <a:srgbClr val="FFFFFF"/>
                </a:solidFill>
              </a:rPr>
              <a:t> </a:t>
            </a:r>
            <a:r>
              <a:rPr lang="en-IN" sz="4800" spc="130" dirty="0">
                <a:solidFill>
                  <a:srgbClr val="FFFFFF"/>
                </a:solidFill>
              </a:rPr>
              <a:t>AND</a:t>
            </a:r>
            <a:r>
              <a:rPr lang="en-IN" sz="4800" spc="250" dirty="0">
                <a:solidFill>
                  <a:srgbClr val="FFFFFF"/>
                </a:solidFill>
              </a:rPr>
              <a:t> </a:t>
            </a:r>
            <a:r>
              <a:rPr lang="en-IN" sz="4800" spc="-10" dirty="0">
                <a:solidFill>
                  <a:srgbClr val="FFFFFF"/>
                </a:solidFill>
              </a:rPr>
              <a:t>ADAPTIVE</a:t>
            </a:r>
            <a:endParaRPr lang="en-IN" sz="2400" dirty="0"/>
          </a:p>
        </p:txBody>
      </p:sp>
      <p:sp>
        <p:nvSpPr>
          <p:cNvPr id="6" name="Title 5">
            <a:extLst>
              <a:ext uri="{FF2B5EF4-FFF2-40B4-BE49-F238E27FC236}">
                <a16:creationId xmlns:a16="http://schemas.microsoft.com/office/drawing/2014/main" id="{DD949920-F266-48C4-B13A-C1006C0A3872}"/>
              </a:ext>
            </a:extLst>
          </p:cNvPr>
          <p:cNvSpPr>
            <a:spLocks noGrp="1"/>
          </p:cNvSpPr>
          <p:nvPr>
            <p:ph type="title"/>
          </p:nvPr>
        </p:nvSpPr>
        <p:spPr/>
        <p:txBody>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700" rIns="0" bIns="0" rtlCol="0">
            <a:spAutoFit/>
          </a:bodyPr>
          <a:lstStyle/>
          <a:p>
            <a:pPr marL="286385" marR="5715" indent="-274320" algn="just">
              <a:lnSpc>
                <a:spcPct val="100000"/>
              </a:lnSpc>
              <a:spcBef>
                <a:spcPts val="100"/>
              </a:spcBef>
              <a:buClr>
                <a:srgbClr val="FF388C"/>
              </a:buClr>
              <a:buSzPct val="85416"/>
              <a:buFont typeface="DejaVu Sans"/>
              <a:buChar char="⚫"/>
              <a:tabLst>
                <a:tab pos="286385" algn="l"/>
              </a:tabLst>
            </a:pPr>
            <a:r>
              <a:rPr sz="2400" spc="-140" dirty="0"/>
              <a:t>In</a:t>
            </a:r>
            <a:r>
              <a:rPr sz="2400" spc="20" dirty="0"/>
              <a:t> </a:t>
            </a:r>
            <a:r>
              <a:rPr sz="2400" spc="-195" dirty="0"/>
              <a:t>a</a:t>
            </a:r>
            <a:r>
              <a:rPr sz="2400" spc="20" dirty="0"/>
              <a:t> </a:t>
            </a:r>
            <a:r>
              <a:rPr sz="2400" spc="-120" dirty="0"/>
              <a:t>project’s</a:t>
            </a:r>
            <a:r>
              <a:rPr sz="2400" spc="15" dirty="0"/>
              <a:t> </a:t>
            </a:r>
            <a:r>
              <a:rPr sz="2400" spc="-80" dirty="0"/>
              <a:t>first</a:t>
            </a:r>
            <a:r>
              <a:rPr sz="2400" spc="15" dirty="0"/>
              <a:t> </a:t>
            </a:r>
            <a:r>
              <a:rPr sz="2400" spc="-120" dirty="0"/>
              <a:t>phase,</a:t>
            </a:r>
            <a:r>
              <a:rPr sz="2400" spc="-75" dirty="0"/>
              <a:t> </a:t>
            </a:r>
            <a:r>
              <a:rPr sz="2400" spc="-140" dirty="0"/>
              <a:t>some</a:t>
            </a:r>
            <a:r>
              <a:rPr sz="2400" spc="20" dirty="0"/>
              <a:t> </a:t>
            </a:r>
            <a:r>
              <a:rPr sz="2400" spc="-95" dirty="0"/>
              <a:t>requirements</a:t>
            </a:r>
            <a:r>
              <a:rPr sz="2400" spc="15" dirty="0"/>
              <a:t> </a:t>
            </a:r>
            <a:r>
              <a:rPr sz="2400" spc="-114" dirty="0"/>
              <a:t>will</a:t>
            </a:r>
            <a:r>
              <a:rPr sz="2400" spc="15" dirty="0"/>
              <a:t> </a:t>
            </a:r>
            <a:r>
              <a:rPr sz="2400" spc="-120" dirty="0"/>
              <a:t>be</a:t>
            </a:r>
            <a:r>
              <a:rPr sz="2400" spc="20" dirty="0"/>
              <a:t> </a:t>
            </a:r>
            <a:r>
              <a:rPr sz="2400" spc="-120" dirty="0"/>
              <a:t>defined</a:t>
            </a:r>
            <a:r>
              <a:rPr sz="2400" spc="20" dirty="0"/>
              <a:t> </a:t>
            </a:r>
            <a:r>
              <a:rPr sz="2400" spc="-125" dirty="0"/>
              <a:t>while</a:t>
            </a:r>
            <a:r>
              <a:rPr sz="2400" spc="-55" dirty="0"/>
              <a:t> </a:t>
            </a:r>
            <a:r>
              <a:rPr sz="2400" spc="-155" dirty="0"/>
              <a:t>you</a:t>
            </a:r>
            <a:r>
              <a:rPr sz="2400" spc="-65" dirty="0"/>
              <a:t> </a:t>
            </a:r>
            <a:r>
              <a:rPr sz="2400" spc="-100" dirty="0"/>
              <a:t>are</a:t>
            </a:r>
            <a:r>
              <a:rPr sz="2400" spc="-75" dirty="0"/>
              <a:t> </a:t>
            </a:r>
            <a:r>
              <a:rPr sz="2400" spc="-90" dirty="0"/>
              <a:t>still</a:t>
            </a:r>
            <a:r>
              <a:rPr sz="2400" spc="-65" dirty="0"/>
              <a:t> </a:t>
            </a:r>
            <a:r>
              <a:rPr sz="2400" spc="-130" dirty="0"/>
              <a:t>working</a:t>
            </a:r>
            <a:r>
              <a:rPr sz="2400" spc="-65" dirty="0"/>
              <a:t> </a:t>
            </a:r>
            <a:r>
              <a:rPr sz="2400" spc="-114" dirty="0"/>
              <a:t>on</a:t>
            </a:r>
            <a:r>
              <a:rPr sz="2400" spc="-65" dirty="0"/>
              <a:t> </a:t>
            </a:r>
            <a:r>
              <a:rPr sz="2400" spc="-60" dirty="0"/>
              <a:t>others.</a:t>
            </a:r>
            <a:endParaRPr sz="2400" dirty="0"/>
          </a:p>
          <a:p>
            <a:pPr marL="286385" marR="5080" indent="-274320" algn="just">
              <a:lnSpc>
                <a:spcPct val="100000"/>
              </a:lnSpc>
              <a:spcBef>
                <a:spcPts val="600"/>
              </a:spcBef>
              <a:buClr>
                <a:srgbClr val="FF388C"/>
              </a:buClr>
              <a:buSzPct val="85416"/>
              <a:buFont typeface="DejaVu Sans"/>
              <a:buChar char="⚫"/>
              <a:tabLst>
                <a:tab pos="286385" algn="l"/>
              </a:tabLst>
            </a:pPr>
            <a:r>
              <a:rPr sz="2400" spc="-30" dirty="0"/>
              <a:t>At</a:t>
            </a:r>
            <a:r>
              <a:rPr sz="2400" spc="-120" dirty="0"/>
              <a:t> </a:t>
            </a:r>
            <a:r>
              <a:rPr sz="2400" spc="-20" dirty="0"/>
              <a:t>that</a:t>
            </a:r>
            <a:r>
              <a:rPr sz="2400" spc="-105" dirty="0"/>
              <a:t> </a:t>
            </a:r>
            <a:r>
              <a:rPr sz="2400" spc="-35" dirty="0"/>
              <a:t>point,</a:t>
            </a:r>
            <a:r>
              <a:rPr sz="2400" spc="-114" dirty="0"/>
              <a:t> </a:t>
            </a:r>
            <a:r>
              <a:rPr sz="2400" spc="-95" dirty="0"/>
              <a:t>some</a:t>
            </a:r>
            <a:r>
              <a:rPr sz="2400" spc="-55" dirty="0"/>
              <a:t> </a:t>
            </a:r>
            <a:r>
              <a:rPr sz="2400" spc="-30" dirty="0"/>
              <a:t>of</a:t>
            </a:r>
            <a:r>
              <a:rPr sz="2400" spc="-65" dirty="0"/>
              <a:t> </a:t>
            </a:r>
            <a:r>
              <a:rPr sz="2400" dirty="0"/>
              <a:t>the</a:t>
            </a:r>
            <a:r>
              <a:rPr sz="2400" spc="-70" dirty="0"/>
              <a:t> </a:t>
            </a:r>
            <a:r>
              <a:rPr sz="2400" spc="-50" dirty="0"/>
              <a:t>team</a:t>
            </a:r>
            <a:r>
              <a:rPr sz="2400" spc="-65" dirty="0"/>
              <a:t> </a:t>
            </a:r>
            <a:r>
              <a:rPr sz="2400" spc="-85" dirty="0"/>
              <a:t>members</a:t>
            </a:r>
            <a:r>
              <a:rPr sz="2400" spc="-60" dirty="0"/>
              <a:t> </a:t>
            </a:r>
            <a:r>
              <a:rPr sz="2400" spc="-90" dirty="0"/>
              <a:t>can</a:t>
            </a:r>
            <a:r>
              <a:rPr sz="2400" spc="-60" dirty="0"/>
              <a:t> </a:t>
            </a:r>
            <a:r>
              <a:rPr sz="2400" dirty="0"/>
              <a:t>start</a:t>
            </a:r>
            <a:r>
              <a:rPr sz="2400" spc="-70" dirty="0"/>
              <a:t> </a:t>
            </a:r>
            <a:r>
              <a:rPr sz="2400" spc="-130" dirty="0"/>
              <a:t>designing</a:t>
            </a:r>
            <a:r>
              <a:rPr sz="2400" spc="-20" dirty="0"/>
              <a:t> </a:t>
            </a:r>
            <a:r>
              <a:rPr sz="2400" spc="-25" dirty="0"/>
              <a:t>the </a:t>
            </a:r>
            <a:r>
              <a:rPr sz="2400" spc="-95" dirty="0"/>
              <a:t>defined</a:t>
            </a:r>
            <a:r>
              <a:rPr sz="2400" spc="-50" dirty="0"/>
              <a:t> </a:t>
            </a:r>
            <a:r>
              <a:rPr sz="2400" spc="-90" dirty="0"/>
              <a:t>features</a:t>
            </a:r>
            <a:r>
              <a:rPr sz="2400" spc="-45" dirty="0"/>
              <a:t> </a:t>
            </a:r>
            <a:r>
              <a:rPr sz="2400" spc="-85" dirty="0"/>
              <a:t>while</a:t>
            </a:r>
            <a:r>
              <a:rPr sz="2400" spc="-50" dirty="0"/>
              <a:t> </a:t>
            </a:r>
            <a:r>
              <a:rPr sz="2400" spc="-35" dirty="0"/>
              <a:t>others</a:t>
            </a:r>
            <a:r>
              <a:rPr sz="2400" spc="-45" dirty="0"/>
              <a:t> </a:t>
            </a:r>
            <a:r>
              <a:rPr sz="2400" spc="-75" dirty="0"/>
              <a:t>continue</a:t>
            </a:r>
            <a:r>
              <a:rPr sz="2400" spc="-35" dirty="0"/>
              <a:t> </a:t>
            </a:r>
            <a:r>
              <a:rPr sz="2400" spc="-110" dirty="0"/>
              <a:t>working</a:t>
            </a:r>
            <a:r>
              <a:rPr sz="2400" spc="-40" dirty="0"/>
              <a:t> </a:t>
            </a:r>
            <a:r>
              <a:rPr sz="2400" dirty="0"/>
              <a:t>on</a:t>
            </a:r>
            <a:r>
              <a:rPr sz="2400" spc="-50" dirty="0"/>
              <a:t> </a:t>
            </a:r>
            <a:r>
              <a:rPr sz="2400" dirty="0"/>
              <a:t>the</a:t>
            </a:r>
            <a:r>
              <a:rPr sz="2400" spc="-45" dirty="0"/>
              <a:t> </a:t>
            </a:r>
            <a:r>
              <a:rPr sz="2400" spc="-90" dirty="0"/>
              <a:t>remaining </a:t>
            </a:r>
            <a:r>
              <a:rPr sz="2400" spc="-10" dirty="0"/>
              <a:t>requirements.</a:t>
            </a:r>
            <a:endParaRPr sz="2400" dirty="0"/>
          </a:p>
          <a:p>
            <a:pPr>
              <a:lnSpc>
                <a:spcPct val="100000"/>
              </a:lnSpc>
              <a:spcBef>
                <a:spcPts val="1320"/>
              </a:spcBef>
              <a:buClr>
                <a:srgbClr val="FF388C"/>
              </a:buClr>
              <a:buFont typeface="DejaVu Sans"/>
              <a:buChar char="⚫"/>
            </a:pPr>
            <a:endParaRPr sz="2400" dirty="0"/>
          </a:p>
          <a:p>
            <a:pPr marL="287020" marR="6350" indent="-274320" algn="just">
              <a:lnSpc>
                <a:spcPct val="100000"/>
              </a:lnSpc>
              <a:buClr>
                <a:srgbClr val="FF388C"/>
              </a:buClr>
              <a:buSzPct val="85416"/>
              <a:buFont typeface="DejaVu Sans"/>
              <a:buChar char="⚫"/>
              <a:tabLst>
                <a:tab pos="287020" algn="l"/>
              </a:tabLst>
            </a:pPr>
            <a:r>
              <a:rPr sz="2400" spc="-60" dirty="0"/>
              <a:t>The</a:t>
            </a:r>
            <a:r>
              <a:rPr sz="2400" spc="-90" dirty="0"/>
              <a:t> </a:t>
            </a:r>
            <a:r>
              <a:rPr sz="2400" spc="-120" dirty="0"/>
              <a:t>design</a:t>
            </a:r>
            <a:r>
              <a:rPr sz="2400" spc="-30" dirty="0"/>
              <a:t> </a:t>
            </a:r>
            <a:r>
              <a:rPr sz="2400" spc="-20" dirty="0"/>
              <a:t>for</a:t>
            </a:r>
            <a:r>
              <a:rPr sz="2400" spc="-130" dirty="0"/>
              <a:t> </a:t>
            </a:r>
            <a:r>
              <a:rPr sz="2400" spc="-95" dirty="0"/>
              <a:t>some</a:t>
            </a:r>
            <a:r>
              <a:rPr sz="2400" spc="-55" dirty="0"/>
              <a:t> </a:t>
            </a:r>
            <a:r>
              <a:rPr sz="2400" spc="-30" dirty="0"/>
              <a:t>parts</a:t>
            </a:r>
            <a:r>
              <a:rPr sz="2400" spc="-75" dirty="0"/>
              <a:t> </a:t>
            </a:r>
            <a:r>
              <a:rPr sz="2400" spc="-50" dirty="0"/>
              <a:t>of</a:t>
            </a:r>
            <a:r>
              <a:rPr sz="2400" spc="-75" dirty="0"/>
              <a:t> </a:t>
            </a:r>
            <a:r>
              <a:rPr sz="2400" dirty="0"/>
              <a:t>the</a:t>
            </a:r>
            <a:r>
              <a:rPr sz="2400" spc="-70" dirty="0"/>
              <a:t> </a:t>
            </a:r>
            <a:r>
              <a:rPr sz="2400" spc="-105" dirty="0"/>
              <a:t>application</a:t>
            </a:r>
            <a:r>
              <a:rPr sz="2400" spc="-45" dirty="0"/>
              <a:t> </a:t>
            </a:r>
            <a:r>
              <a:rPr sz="2400" spc="-65" dirty="0"/>
              <a:t>will</a:t>
            </a:r>
            <a:r>
              <a:rPr sz="2400" spc="-70" dirty="0"/>
              <a:t> </a:t>
            </a:r>
            <a:r>
              <a:rPr sz="2400" dirty="0"/>
              <a:t>be</a:t>
            </a:r>
            <a:r>
              <a:rPr sz="2400" spc="-75" dirty="0"/>
              <a:t> </a:t>
            </a:r>
            <a:r>
              <a:rPr sz="2400" spc="-45" dirty="0"/>
              <a:t>more</a:t>
            </a:r>
            <a:r>
              <a:rPr sz="2400" spc="-70" dirty="0"/>
              <a:t> </a:t>
            </a:r>
            <a:r>
              <a:rPr sz="2400" dirty="0"/>
              <a:t>or</a:t>
            </a:r>
            <a:r>
              <a:rPr sz="2400" spc="-75" dirty="0"/>
              <a:t> </a:t>
            </a:r>
            <a:r>
              <a:rPr sz="2400" spc="-60" dirty="0"/>
              <a:t>less </a:t>
            </a:r>
            <a:r>
              <a:rPr sz="2400" spc="-145" dirty="0"/>
              <a:t>finished</a:t>
            </a:r>
            <a:r>
              <a:rPr sz="2400" spc="-50" dirty="0"/>
              <a:t> </a:t>
            </a:r>
            <a:r>
              <a:rPr sz="2400" spc="-80" dirty="0"/>
              <a:t>but</a:t>
            </a:r>
            <a:r>
              <a:rPr sz="2400" spc="-45" dirty="0"/>
              <a:t> </a:t>
            </a:r>
            <a:r>
              <a:rPr sz="2400" spc="-65" dirty="0"/>
              <a:t>the</a:t>
            </a:r>
            <a:r>
              <a:rPr sz="2400" spc="-45" dirty="0"/>
              <a:t> </a:t>
            </a:r>
            <a:r>
              <a:rPr sz="2400" spc="-145" dirty="0"/>
              <a:t>design</a:t>
            </a:r>
            <a:r>
              <a:rPr sz="2400" spc="-45" dirty="0"/>
              <a:t> </a:t>
            </a:r>
            <a:r>
              <a:rPr sz="2400" spc="-95" dirty="0"/>
              <a:t>for</a:t>
            </a:r>
            <a:r>
              <a:rPr sz="2400" spc="-45" dirty="0"/>
              <a:t> </a:t>
            </a:r>
            <a:r>
              <a:rPr sz="2400" spc="-60" dirty="0"/>
              <a:t>other</a:t>
            </a:r>
            <a:r>
              <a:rPr sz="2400" spc="-45" dirty="0"/>
              <a:t> </a:t>
            </a:r>
            <a:r>
              <a:rPr sz="2400" spc="-75" dirty="0"/>
              <a:t>parts</a:t>
            </a:r>
            <a:r>
              <a:rPr sz="2400" spc="-55" dirty="0"/>
              <a:t> </a:t>
            </a:r>
            <a:r>
              <a:rPr sz="2400" spc="-155" dirty="0"/>
              <a:t>of</a:t>
            </a:r>
            <a:r>
              <a:rPr sz="2400" spc="-50" dirty="0"/>
              <a:t> </a:t>
            </a:r>
            <a:r>
              <a:rPr sz="2400" spc="-65" dirty="0"/>
              <a:t>the</a:t>
            </a:r>
            <a:r>
              <a:rPr sz="2400" spc="-45" dirty="0"/>
              <a:t> </a:t>
            </a:r>
            <a:r>
              <a:rPr sz="2400" spc="-140" dirty="0"/>
              <a:t>system</a:t>
            </a:r>
            <a:r>
              <a:rPr sz="2400" spc="-50" dirty="0"/>
              <a:t> </a:t>
            </a:r>
            <a:r>
              <a:rPr sz="2400" spc="-135" dirty="0"/>
              <a:t>won’t</a:t>
            </a:r>
            <a:r>
              <a:rPr sz="2400" spc="-50" dirty="0"/>
              <a:t> </a:t>
            </a:r>
            <a:r>
              <a:rPr sz="2400" spc="-25" dirty="0"/>
              <a:t>be.</a:t>
            </a:r>
            <a:endParaRPr sz="2400" dirty="0"/>
          </a:p>
          <a:p>
            <a:pPr marL="287020" marR="5080" indent="-274320" algn="just">
              <a:lnSpc>
                <a:spcPct val="100000"/>
              </a:lnSpc>
              <a:spcBef>
                <a:spcPts val="600"/>
              </a:spcBef>
              <a:buClr>
                <a:srgbClr val="FF388C"/>
              </a:buClr>
              <a:buSzPct val="85416"/>
              <a:buFont typeface="DejaVu Sans"/>
              <a:buChar char="⚫"/>
              <a:tabLst>
                <a:tab pos="287020" algn="l"/>
              </a:tabLst>
            </a:pPr>
            <a:r>
              <a:rPr sz="2400" dirty="0"/>
              <a:t>At</a:t>
            </a:r>
            <a:r>
              <a:rPr sz="2400" spc="45" dirty="0"/>
              <a:t> </a:t>
            </a:r>
            <a:r>
              <a:rPr sz="2400" dirty="0"/>
              <a:t>that</a:t>
            </a:r>
            <a:r>
              <a:rPr sz="2400" spc="55" dirty="0"/>
              <a:t> </a:t>
            </a:r>
            <a:r>
              <a:rPr sz="2400" dirty="0"/>
              <a:t>point,</a:t>
            </a:r>
            <a:r>
              <a:rPr sz="2400" spc="-10" dirty="0"/>
              <a:t> </a:t>
            </a:r>
            <a:r>
              <a:rPr sz="2400" dirty="0"/>
              <a:t>some</a:t>
            </a:r>
            <a:r>
              <a:rPr sz="2400" spc="55" dirty="0"/>
              <a:t> </a:t>
            </a:r>
            <a:r>
              <a:rPr sz="2400" spc="-60" dirty="0"/>
              <a:t>developers</a:t>
            </a:r>
            <a:r>
              <a:rPr sz="2400" spc="50" dirty="0"/>
              <a:t> </a:t>
            </a:r>
            <a:r>
              <a:rPr sz="2400" dirty="0"/>
              <a:t>can</a:t>
            </a:r>
            <a:r>
              <a:rPr sz="2400" spc="50" dirty="0"/>
              <a:t> </a:t>
            </a:r>
            <a:r>
              <a:rPr sz="2400" dirty="0"/>
              <a:t>start</a:t>
            </a:r>
            <a:r>
              <a:rPr sz="2400" spc="50" dirty="0"/>
              <a:t> </a:t>
            </a:r>
            <a:r>
              <a:rPr sz="2400" dirty="0"/>
              <a:t>writing</a:t>
            </a:r>
            <a:r>
              <a:rPr sz="2400" spc="40" dirty="0"/>
              <a:t> </a:t>
            </a:r>
            <a:r>
              <a:rPr sz="2400" dirty="0"/>
              <a:t>code</a:t>
            </a:r>
            <a:r>
              <a:rPr sz="2400" spc="50" dirty="0"/>
              <a:t> </a:t>
            </a:r>
            <a:r>
              <a:rPr sz="2400" dirty="0"/>
              <a:t>for</a:t>
            </a:r>
            <a:r>
              <a:rPr sz="2400" spc="50" dirty="0"/>
              <a:t> </a:t>
            </a:r>
            <a:r>
              <a:rPr sz="2400" spc="-25" dirty="0"/>
              <a:t>the </a:t>
            </a:r>
            <a:r>
              <a:rPr sz="2400" spc="-140" dirty="0"/>
              <a:t>designed</a:t>
            </a:r>
            <a:r>
              <a:rPr sz="2400" spc="-10" dirty="0"/>
              <a:t> </a:t>
            </a:r>
            <a:r>
              <a:rPr sz="2400" spc="-70" dirty="0"/>
              <a:t>parts</a:t>
            </a:r>
            <a:r>
              <a:rPr sz="2400" spc="-50" dirty="0"/>
              <a:t> </a:t>
            </a:r>
            <a:r>
              <a:rPr sz="2400" spc="-195" dirty="0"/>
              <a:t>of</a:t>
            </a:r>
            <a:r>
              <a:rPr sz="2400" spc="45" dirty="0"/>
              <a:t> </a:t>
            </a:r>
            <a:r>
              <a:rPr sz="2400" spc="-70" dirty="0"/>
              <a:t>the</a:t>
            </a:r>
            <a:r>
              <a:rPr sz="2400" spc="-5" dirty="0"/>
              <a:t> </a:t>
            </a:r>
            <a:r>
              <a:rPr sz="2400" spc="-145" dirty="0"/>
              <a:t>system</a:t>
            </a:r>
            <a:r>
              <a:rPr sz="2400" dirty="0"/>
              <a:t> </a:t>
            </a:r>
            <a:r>
              <a:rPr sz="2400" spc="-140" dirty="0"/>
              <a:t>while</a:t>
            </a:r>
            <a:r>
              <a:rPr sz="2400" spc="-5" dirty="0"/>
              <a:t> </a:t>
            </a:r>
            <a:r>
              <a:rPr sz="2400" spc="-75" dirty="0"/>
              <a:t>others</a:t>
            </a:r>
            <a:r>
              <a:rPr sz="2400" spc="-10" dirty="0"/>
              <a:t> </a:t>
            </a:r>
            <a:r>
              <a:rPr sz="2400" spc="-100" dirty="0"/>
              <a:t>continue</a:t>
            </a:r>
            <a:r>
              <a:rPr sz="2400" spc="-5" dirty="0"/>
              <a:t> </a:t>
            </a:r>
            <a:r>
              <a:rPr sz="2400" spc="-140" dirty="0"/>
              <a:t>working</a:t>
            </a:r>
            <a:r>
              <a:rPr sz="2400" spc="-5" dirty="0"/>
              <a:t> </a:t>
            </a:r>
            <a:r>
              <a:rPr sz="2400" spc="-120" dirty="0"/>
              <a:t>on</a:t>
            </a:r>
            <a:r>
              <a:rPr sz="2400" spc="-5" dirty="0"/>
              <a:t> </a:t>
            </a:r>
            <a:r>
              <a:rPr sz="2400" spc="-25" dirty="0"/>
              <a:t>the </a:t>
            </a:r>
            <a:r>
              <a:rPr sz="2400" spc="-65" dirty="0"/>
              <a:t>rest</a:t>
            </a:r>
            <a:r>
              <a:rPr sz="2400" spc="-60" dirty="0"/>
              <a:t> </a:t>
            </a:r>
            <a:r>
              <a:rPr sz="2400" spc="-155" dirty="0"/>
              <a:t>of</a:t>
            </a:r>
            <a:r>
              <a:rPr sz="2400" spc="-50" dirty="0"/>
              <a:t> </a:t>
            </a:r>
            <a:r>
              <a:rPr sz="2400" spc="-65" dirty="0"/>
              <a:t>the</a:t>
            </a:r>
            <a:r>
              <a:rPr sz="2400" spc="-55" dirty="0"/>
              <a:t> </a:t>
            </a:r>
            <a:r>
              <a:rPr sz="2400" spc="-145" dirty="0"/>
              <a:t>design</a:t>
            </a:r>
            <a:r>
              <a:rPr sz="2400" spc="-45" dirty="0"/>
              <a:t> </a:t>
            </a:r>
            <a:r>
              <a:rPr sz="2400" spc="-110" dirty="0"/>
              <a:t>tasks,</a:t>
            </a:r>
            <a:r>
              <a:rPr sz="2400" spc="-155" dirty="0"/>
              <a:t> </a:t>
            </a:r>
            <a:r>
              <a:rPr sz="2400" spc="-145" dirty="0"/>
              <a:t>and</a:t>
            </a:r>
            <a:r>
              <a:rPr sz="2400" spc="-50" dirty="0"/>
              <a:t> </a:t>
            </a:r>
            <a:r>
              <a:rPr sz="2400" spc="-220" dirty="0"/>
              <a:t>may</a:t>
            </a:r>
            <a:r>
              <a:rPr sz="2400" spc="-55" dirty="0"/>
              <a:t> </a:t>
            </a:r>
            <a:r>
              <a:rPr sz="2400" spc="-125" dirty="0"/>
              <a:t>be</a:t>
            </a:r>
            <a:r>
              <a:rPr sz="2400" spc="-55" dirty="0"/>
              <a:t> </a:t>
            </a:r>
            <a:r>
              <a:rPr sz="2400" spc="-10" dirty="0"/>
              <a:t>or</a:t>
            </a:r>
            <a:r>
              <a:rPr sz="2400" spc="-50" dirty="0"/>
              <a:t> </a:t>
            </a:r>
            <a:r>
              <a:rPr sz="2400" spc="-130" dirty="0"/>
              <a:t>remaining</a:t>
            </a:r>
            <a:r>
              <a:rPr sz="2400" spc="-55" dirty="0"/>
              <a:t> </a:t>
            </a:r>
            <a:r>
              <a:rPr sz="2400" spc="-10" dirty="0"/>
              <a:t>requirements.</a:t>
            </a:r>
            <a:endParaRPr sz="2400" dirty="0"/>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20" dirty="0"/>
              <a:t>SASHIMI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993138"/>
            <a:ext cx="7076440" cy="1762760"/>
          </a:xfrm>
          <a:prstGeom prst="rect">
            <a:avLst/>
          </a:prstGeom>
        </p:spPr>
        <p:txBody>
          <a:bodyPr vert="horz" wrap="square" lIns="0" tIns="12065" rIns="0" bIns="0" rtlCol="0">
            <a:spAutoFit/>
          </a:bodyPr>
          <a:lstStyle/>
          <a:p>
            <a:pPr marL="286385" indent="-273685">
              <a:lnSpc>
                <a:spcPct val="100000"/>
              </a:lnSpc>
              <a:spcBef>
                <a:spcPts val="95"/>
              </a:spcBef>
              <a:buClr>
                <a:srgbClr val="FF388C"/>
              </a:buClr>
              <a:buSzPct val="84615"/>
              <a:buFont typeface="DejaVu Sans"/>
              <a:buChar char="⚫"/>
              <a:tabLst>
                <a:tab pos="286385" algn="l"/>
              </a:tabLst>
            </a:pPr>
            <a:r>
              <a:rPr sz="2600" spc="-100" dirty="0">
                <a:latin typeface="Times New Roman"/>
                <a:cs typeface="Times New Roman"/>
              </a:rPr>
              <a:t>There</a:t>
            </a:r>
            <a:r>
              <a:rPr sz="2600" spc="-55" dirty="0">
                <a:latin typeface="Times New Roman"/>
                <a:cs typeface="Times New Roman"/>
              </a:rPr>
              <a:t> </a:t>
            </a:r>
            <a:r>
              <a:rPr sz="2600" spc="-175" dirty="0">
                <a:latin typeface="Times New Roman"/>
                <a:cs typeface="Times New Roman"/>
              </a:rPr>
              <a:t>is</a:t>
            </a:r>
            <a:r>
              <a:rPr sz="2600" spc="-35" dirty="0">
                <a:latin typeface="Times New Roman"/>
                <a:cs typeface="Times New Roman"/>
              </a:rPr>
              <a:t> </a:t>
            </a:r>
            <a:r>
              <a:rPr sz="2600" spc="-210" dirty="0">
                <a:latin typeface="Times New Roman"/>
                <a:cs typeface="Times New Roman"/>
              </a:rPr>
              <a:t>a</a:t>
            </a:r>
            <a:r>
              <a:rPr sz="2600" spc="-35" dirty="0">
                <a:latin typeface="Times New Roman"/>
                <a:cs typeface="Times New Roman"/>
              </a:rPr>
              <a:t> </a:t>
            </a:r>
            <a:r>
              <a:rPr sz="2600" spc="-110" dirty="0">
                <a:latin typeface="Times New Roman"/>
                <a:cs typeface="Times New Roman"/>
              </a:rPr>
              <a:t>limitation</a:t>
            </a:r>
            <a:r>
              <a:rPr sz="2600" spc="-20" dirty="0">
                <a:latin typeface="Times New Roman"/>
                <a:cs typeface="Times New Roman"/>
              </a:rPr>
              <a:t> </a:t>
            </a:r>
            <a:r>
              <a:rPr sz="2600" spc="-95" dirty="0">
                <a:latin typeface="Times New Roman"/>
                <a:cs typeface="Times New Roman"/>
              </a:rPr>
              <a:t>for</a:t>
            </a:r>
            <a:r>
              <a:rPr sz="2600" spc="-30"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40" dirty="0">
                <a:latin typeface="Times New Roman"/>
                <a:cs typeface="Times New Roman"/>
              </a:rPr>
              <a:t>overlap</a:t>
            </a:r>
            <a:r>
              <a:rPr sz="2600" spc="-35" dirty="0">
                <a:latin typeface="Times New Roman"/>
                <a:cs typeface="Times New Roman"/>
              </a:rPr>
              <a:t> </a:t>
            </a:r>
            <a:r>
              <a:rPr sz="2600" spc="-10" dirty="0">
                <a:latin typeface="Times New Roman"/>
                <a:cs typeface="Times New Roman"/>
              </a:rPr>
              <a:t>process.</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5080" indent="-274320">
              <a:lnSpc>
                <a:spcPct val="100000"/>
              </a:lnSpc>
              <a:buClr>
                <a:srgbClr val="FF388C"/>
              </a:buClr>
              <a:buSzPct val="84615"/>
              <a:buFont typeface="DejaVu Sans"/>
              <a:buChar char="⚫"/>
              <a:tabLst>
                <a:tab pos="286385" algn="l"/>
              </a:tabLst>
            </a:pPr>
            <a:r>
              <a:rPr sz="2600" spc="-155" dirty="0">
                <a:latin typeface="Times New Roman"/>
                <a:cs typeface="Times New Roman"/>
              </a:rPr>
              <a:t>For</a:t>
            </a:r>
            <a:r>
              <a:rPr sz="2600" spc="-50" dirty="0">
                <a:latin typeface="Times New Roman"/>
                <a:cs typeface="Times New Roman"/>
              </a:rPr>
              <a:t> </a:t>
            </a:r>
            <a:r>
              <a:rPr sz="2600" spc="-114" dirty="0">
                <a:latin typeface="Times New Roman"/>
                <a:cs typeface="Times New Roman"/>
              </a:rPr>
              <a:t>example,</a:t>
            </a:r>
            <a:r>
              <a:rPr sz="2600" spc="-150" dirty="0">
                <a:latin typeface="Times New Roman"/>
                <a:cs typeface="Times New Roman"/>
              </a:rPr>
              <a:t> </a:t>
            </a:r>
            <a:r>
              <a:rPr sz="2600" spc="-180" dirty="0">
                <a:latin typeface="Times New Roman"/>
                <a:cs typeface="Times New Roman"/>
              </a:rPr>
              <a:t>we</a:t>
            </a:r>
            <a:r>
              <a:rPr sz="2600" spc="-55" dirty="0">
                <a:latin typeface="Times New Roman"/>
                <a:cs typeface="Times New Roman"/>
              </a:rPr>
              <a:t> </a:t>
            </a:r>
            <a:r>
              <a:rPr sz="2600" spc="-229" dirty="0">
                <a:latin typeface="Times New Roman"/>
                <a:cs typeface="Times New Roman"/>
              </a:rPr>
              <a:t>may</a:t>
            </a:r>
            <a:r>
              <a:rPr sz="2600" spc="-35" dirty="0">
                <a:latin typeface="Times New Roman"/>
                <a:cs typeface="Times New Roman"/>
              </a:rPr>
              <a:t> </a:t>
            </a:r>
            <a:r>
              <a:rPr sz="2600" spc="-114" dirty="0">
                <a:latin typeface="Times New Roman"/>
                <a:cs typeface="Times New Roman"/>
              </a:rPr>
              <a:t>want</a:t>
            </a:r>
            <a:r>
              <a:rPr sz="2600" spc="-50" dirty="0">
                <a:latin typeface="Times New Roman"/>
                <a:cs typeface="Times New Roman"/>
              </a:rPr>
              <a:t> </a:t>
            </a:r>
            <a:r>
              <a:rPr sz="2600" dirty="0">
                <a:latin typeface="Times New Roman"/>
                <a:cs typeface="Times New Roman"/>
              </a:rPr>
              <a:t>to</a:t>
            </a:r>
            <a:r>
              <a:rPr sz="2600" spc="-45" dirty="0">
                <a:latin typeface="Times New Roman"/>
                <a:cs typeface="Times New Roman"/>
              </a:rPr>
              <a:t> </a:t>
            </a:r>
            <a:r>
              <a:rPr sz="2600" spc="-180" dirty="0">
                <a:latin typeface="Times New Roman"/>
                <a:cs typeface="Times New Roman"/>
              </a:rPr>
              <a:t>delay</a:t>
            </a:r>
            <a:r>
              <a:rPr sz="2600" spc="-45" dirty="0">
                <a:latin typeface="Times New Roman"/>
                <a:cs typeface="Times New Roman"/>
              </a:rPr>
              <a:t> </a:t>
            </a:r>
            <a:r>
              <a:rPr sz="2600" spc="-135" dirty="0">
                <a:latin typeface="Times New Roman"/>
                <a:cs typeface="Times New Roman"/>
              </a:rPr>
              <a:t>deployment</a:t>
            </a:r>
            <a:r>
              <a:rPr sz="2600" spc="-50" dirty="0">
                <a:latin typeface="Times New Roman"/>
                <a:cs typeface="Times New Roman"/>
              </a:rPr>
              <a:t> </a:t>
            </a:r>
            <a:r>
              <a:rPr sz="2600" spc="-90" dirty="0">
                <a:latin typeface="Times New Roman"/>
                <a:cs typeface="Times New Roman"/>
              </a:rPr>
              <a:t>until</a:t>
            </a:r>
            <a:r>
              <a:rPr sz="2600" spc="-40" dirty="0">
                <a:latin typeface="Times New Roman"/>
                <a:cs typeface="Times New Roman"/>
              </a:rPr>
              <a:t> </a:t>
            </a:r>
            <a:r>
              <a:rPr sz="2600" spc="-25" dirty="0">
                <a:latin typeface="Times New Roman"/>
                <a:cs typeface="Times New Roman"/>
              </a:rPr>
              <a:t>the </a:t>
            </a:r>
            <a:r>
              <a:rPr sz="2600" spc="-135" dirty="0">
                <a:latin typeface="Times New Roman"/>
                <a:cs typeface="Times New Roman"/>
              </a:rPr>
              <a:t>application</a:t>
            </a:r>
            <a:r>
              <a:rPr sz="2600" spc="-20" dirty="0">
                <a:latin typeface="Times New Roman"/>
                <a:cs typeface="Times New Roman"/>
              </a:rPr>
              <a:t> </a:t>
            </a:r>
            <a:r>
              <a:rPr sz="2600" spc="-175" dirty="0">
                <a:latin typeface="Times New Roman"/>
                <a:cs typeface="Times New Roman"/>
              </a:rPr>
              <a:t>is</a:t>
            </a:r>
            <a:r>
              <a:rPr sz="2600" spc="-35" dirty="0">
                <a:latin typeface="Times New Roman"/>
                <a:cs typeface="Times New Roman"/>
              </a:rPr>
              <a:t> </a:t>
            </a:r>
            <a:r>
              <a:rPr sz="2600" spc="-85" dirty="0">
                <a:latin typeface="Times New Roman"/>
                <a:cs typeface="Times New Roman"/>
              </a:rPr>
              <a:t>tested</a:t>
            </a:r>
            <a:r>
              <a:rPr sz="2600" spc="-35" dirty="0">
                <a:latin typeface="Times New Roman"/>
                <a:cs typeface="Times New Roman"/>
              </a:rPr>
              <a:t> </a:t>
            </a:r>
            <a:r>
              <a:rPr sz="2600" spc="-160" dirty="0">
                <a:latin typeface="Times New Roman"/>
                <a:cs typeface="Times New Roman"/>
              </a:rPr>
              <a:t>and</a:t>
            </a:r>
            <a:r>
              <a:rPr sz="2600" spc="-40" dirty="0">
                <a:latin typeface="Times New Roman"/>
                <a:cs typeface="Times New Roman"/>
              </a:rPr>
              <a:t> </a:t>
            </a:r>
            <a:r>
              <a:rPr sz="2600" spc="-10" dirty="0">
                <a:latin typeface="Times New Roman"/>
                <a:cs typeface="Times New Roman"/>
              </a:rPr>
              <a:t>verified.</a:t>
            </a:r>
            <a:endParaRPr sz="2600" dirty="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956053"/>
            <a:ext cx="7624445" cy="1860550"/>
          </a:xfrm>
          <a:prstGeom prst="rect">
            <a:avLst/>
          </a:prstGeom>
        </p:spPr>
        <p:txBody>
          <a:bodyPr vert="horz" wrap="square" lIns="0" tIns="53975" rIns="0" bIns="0" rtlCol="0">
            <a:spAutoFit/>
          </a:bodyPr>
          <a:lstStyle/>
          <a:p>
            <a:pPr marL="287020" marR="5080" indent="-274320">
              <a:lnSpc>
                <a:spcPts val="2590"/>
              </a:lnSpc>
              <a:spcBef>
                <a:spcPts val="425"/>
              </a:spcBef>
              <a:buClr>
                <a:srgbClr val="FF388C"/>
              </a:buClr>
              <a:buSzPct val="85416"/>
              <a:buFont typeface="DejaVu Sans"/>
              <a:buChar char="⚫"/>
              <a:tabLst>
                <a:tab pos="287020" algn="l"/>
              </a:tabLst>
            </a:pPr>
            <a:r>
              <a:rPr sz="2400" spc="-95" dirty="0">
                <a:latin typeface="Times New Roman"/>
                <a:cs typeface="Times New Roman"/>
              </a:rPr>
              <a:t>People</a:t>
            </a:r>
            <a:r>
              <a:rPr sz="2400" spc="-55" dirty="0">
                <a:latin typeface="Times New Roman"/>
                <a:cs typeface="Times New Roman"/>
              </a:rPr>
              <a:t> </a:t>
            </a:r>
            <a:r>
              <a:rPr sz="2400" spc="-50" dirty="0">
                <a:latin typeface="Times New Roman"/>
                <a:cs typeface="Times New Roman"/>
              </a:rPr>
              <a:t>with</a:t>
            </a:r>
            <a:r>
              <a:rPr sz="2400" spc="-75" dirty="0">
                <a:latin typeface="Times New Roman"/>
                <a:cs typeface="Times New Roman"/>
              </a:rPr>
              <a:t> </a:t>
            </a:r>
            <a:r>
              <a:rPr sz="2400" spc="-70" dirty="0">
                <a:latin typeface="Times New Roman"/>
                <a:cs typeface="Times New Roman"/>
              </a:rPr>
              <a:t>different</a:t>
            </a:r>
            <a:r>
              <a:rPr sz="2400" spc="-45" dirty="0">
                <a:latin typeface="Times New Roman"/>
                <a:cs typeface="Times New Roman"/>
              </a:rPr>
              <a:t> </a:t>
            </a:r>
            <a:r>
              <a:rPr sz="2400" spc="-114" dirty="0">
                <a:latin typeface="Times New Roman"/>
                <a:cs typeface="Times New Roman"/>
              </a:rPr>
              <a:t>skills</a:t>
            </a:r>
            <a:r>
              <a:rPr sz="2400" spc="-35" dirty="0">
                <a:latin typeface="Times New Roman"/>
                <a:cs typeface="Times New Roman"/>
              </a:rPr>
              <a:t> </a:t>
            </a:r>
            <a:r>
              <a:rPr sz="2400" spc="-95" dirty="0">
                <a:latin typeface="Times New Roman"/>
                <a:cs typeface="Times New Roman"/>
              </a:rPr>
              <a:t>can</a:t>
            </a:r>
            <a:r>
              <a:rPr sz="2400" spc="-45" dirty="0">
                <a:latin typeface="Times New Roman"/>
                <a:cs typeface="Times New Roman"/>
              </a:rPr>
              <a:t> </a:t>
            </a:r>
            <a:r>
              <a:rPr sz="2400" spc="-120" dirty="0">
                <a:latin typeface="Times New Roman"/>
                <a:cs typeface="Times New Roman"/>
              </a:rPr>
              <a:t>focus</a:t>
            </a:r>
            <a:r>
              <a:rPr sz="2400" spc="-30" dirty="0">
                <a:latin typeface="Times New Roman"/>
                <a:cs typeface="Times New Roman"/>
              </a:rPr>
              <a:t> </a:t>
            </a:r>
            <a:r>
              <a:rPr sz="2400" dirty="0">
                <a:latin typeface="Times New Roman"/>
                <a:cs typeface="Times New Roman"/>
              </a:rPr>
              <a:t>on</a:t>
            </a:r>
            <a:r>
              <a:rPr sz="2400" spc="-45" dirty="0">
                <a:latin typeface="Times New Roman"/>
                <a:cs typeface="Times New Roman"/>
              </a:rPr>
              <a:t> </a:t>
            </a:r>
            <a:r>
              <a:rPr sz="2400" spc="-20" dirty="0">
                <a:latin typeface="Times New Roman"/>
                <a:cs typeface="Times New Roman"/>
              </a:rPr>
              <a:t>their</a:t>
            </a:r>
            <a:r>
              <a:rPr sz="2400" spc="-45" dirty="0">
                <a:latin typeface="Times New Roman"/>
                <a:cs typeface="Times New Roman"/>
              </a:rPr>
              <a:t> </a:t>
            </a:r>
            <a:r>
              <a:rPr sz="2400" spc="-110" dirty="0">
                <a:latin typeface="Times New Roman"/>
                <a:cs typeface="Times New Roman"/>
              </a:rPr>
              <a:t>specialities</a:t>
            </a:r>
            <a:r>
              <a:rPr sz="2400" spc="-40" dirty="0">
                <a:latin typeface="Times New Roman"/>
                <a:cs typeface="Times New Roman"/>
              </a:rPr>
              <a:t> </a:t>
            </a:r>
            <a:r>
              <a:rPr sz="2400" spc="-55" dirty="0">
                <a:latin typeface="Times New Roman"/>
                <a:cs typeface="Times New Roman"/>
              </a:rPr>
              <a:t>without </a:t>
            </a:r>
            <a:r>
              <a:rPr sz="2400" spc="-130" dirty="0">
                <a:latin typeface="Times New Roman"/>
                <a:cs typeface="Times New Roman"/>
              </a:rPr>
              <a:t>waiting</a:t>
            </a:r>
            <a:r>
              <a:rPr sz="2400" spc="-40" dirty="0">
                <a:latin typeface="Times New Roman"/>
                <a:cs typeface="Times New Roman"/>
              </a:rPr>
              <a:t> </a:t>
            </a:r>
            <a:r>
              <a:rPr sz="2400" spc="-95" dirty="0">
                <a:latin typeface="Times New Roman"/>
                <a:cs typeface="Times New Roman"/>
              </a:rPr>
              <a:t>for</a:t>
            </a:r>
            <a:r>
              <a:rPr sz="2400" spc="-20" dirty="0">
                <a:latin typeface="Times New Roman"/>
                <a:cs typeface="Times New Roman"/>
              </a:rPr>
              <a:t> </a:t>
            </a:r>
            <a:r>
              <a:rPr sz="2400" spc="-10" dirty="0">
                <a:latin typeface="Times New Roman"/>
                <a:cs typeface="Times New Roman"/>
              </a:rPr>
              <a:t>others.</a:t>
            </a:r>
            <a:endParaRPr sz="2400" dirty="0">
              <a:latin typeface="Times New Roman"/>
              <a:cs typeface="Times New Roman"/>
            </a:endParaRPr>
          </a:p>
          <a:p>
            <a:pPr>
              <a:lnSpc>
                <a:spcPct val="100000"/>
              </a:lnSpc>
              <a:spcBef>
                <a:spcPts val="1035"/>
              </a:spcBef>
              <a:buClr>
                <a:srgbClr val="FF388C"/>
              </a:buClr>
              <a:buFont typeface="DejaVu Sans"/>
              <a:buChar char="⚫"/>
            </a:pPr>
            <a:endParaRPr sz="2400" dirty="0">
              <a:latin typeface="Times New Roman"/>
              <a:cs typeface="Times New Roman"/>
            </a:endParaRPr>
          </a:p>
          <a:p>
            <a:pPr marL="287020" marR="151130" indent="-274320">
              <a:lnSpc>
                <a:spcPts val="2590"/>
              </a:lnSpc>
              <a:spcBef>
                <a:spcPts val="5"/>
              </a:spcBef>
              <a:buClr>
                <a:srgbClr val="FF388C"/>
              </a:buClr>
              <a:buSzPct val="85416"/>
              <a:buFont typeface="DejaVu Sans"/>
              <a:buChar char="⚫"/>
              <a:tabLst>
                <a:tab pos="287020" algn="l"/>
              </a:tabLst>
            </a:pPr>
            <a:r>
              <a:rPr sz="2400" spc="-190" dirty="0">
                <a:latin typeface="Times New Roman"/>
                <a:cs typeface="Times New Roman"/>
              </a:rPr>
              <a:t>If</a:t>
            </a:r>
            <a:r>
              <a:rPr sz="2400" spc="-40" dirty="0">
                <a:latin typeface="Times New Roman"/>
                <a:cs typeface="Times New Roman"/>
              </a:rPr>
              <a:t> </a:t>
            </a:r>
            <a:r>
              <a:rPr sz="2400" spc="-130" dirty="0">
                <a:latin typeface="Times New Roman"/>
                <a:cs typeface="Times New Roman"/>
              </a:rPr>
              <a:t>we</a:t>
            </a:r>
            <a:r>
              <a:rPr sz="2400" spc="-35" dirty="0">
                <a:latin typeface="Times New Roman"/>
                <a:cs typeface="Times New Roman"/>
              </a:rPr>
              <a:t> </a:t>
            </a:r>
            <a:r>
              <a:rPr sz="2400" spc="-135" dirty="0">
                <a:latin typeface="Times New Roman"/>
                <a:cs typeface="Times New Roman"/>
              </a:rPr>
              <a:t>discover</a:t>
            </a:r>
            <a:r>
              <a:rPr sz="2400" spc="-45" dirty="0">
                <a:latin typeface="Times New Roman"/>
                <a:cs typeface="Times New Roman"/>
              </a:rPr>
              <a:t> </a:t>
            </a:r>
            <a:r>
              <a:rPr sz="2400" spc="-110" dirty="0">
                <a:latin typeface="Times New Roman"/>
                <a:cs typeface="Times New Roman"/>
              </a:rPr>
              <a:t>during</a:t>
            </a:r>
            <a:r>
              <a:rPr sz="2400" spc="-35" dirty="0">
                <a:latin typeface="Times New Roman"/>
                <a:cs typeface="Times New Roman"/>
              </a:rPr>
              <a:t> </a:t>
            </a:r>
            <a:r>
              <a:rPr sz="2400" spc="-145" dirty="0">
                <a:latin typeface="Times New Roman"/>
                <a:cs typeface="Times New Roman"/>
              </a:rPr>
              <a:t>design</a:t>
            </a:r>
            <a:r>
              <a:rPr sz="2400" spc="-40" dirty="0">
                <a:latin typeface="Times New Roman"/>
                <a:cs typeface="Times New Roman"/>
              </a:rPr>
              <a:t> </a:t>
            </a:r>
            <a:r>
              <a:rPr sz="2400" spc="-70" dirty="0">
                <a:latin typeface="Times New Roman"/>
                <a:cs typeface="Times New Roman"/>
              </a:rPr>
              <a:t>that</a:t>
            </a:r>
            <a:r>
              <a:rPr sz="2400" spc="-35" dirty="0">
                <a:latin typeface="Times New Roman"/>
                <a:cs typeface="Times New Roman"/>
              </a:rPr>
              <a:t> </a:t>
            </a:r>
            <a:r>
              <a:rPr sz="2400" spc="-65" dirty="0">
                <a:latin typeface="Times New Roman"/>
                <a:cs typeface="Times New Roman"/>
              </a:rPr>
              <a:t>the</a:t>
            </a:r>
            <a:r>
              <a:rPr sz="2400" spc="-40" dirty="0">
                <a:latin typeface="Times New Roman"/>
                <a:cs typeface="Times New Roman"/>
              </a:rPr>
              <a:t> </a:t>
            </a:r>
            <a:r>
              <a:rPr sz="2400" spc="-85" dirty="0">
                <a:latin typeface="Times New Roman"/>
                <a:cs typeface="Times New Roman"/>
              </a:rPr>
              <a:t>requirements</a:t>
            </a:r>
            <a:r>
              <a:rPr sz="2400" spc="-35" dirty="0">
                <a:latin typeface="Times New Roman"/>
                <a:cs typeface="Times New Roman"/>
              </a:rPr>
              <a:t> </a:t>
            </a:r>
            <a:r>
              <a:rPr sz="2400" spc="-95" dirty="0">
                <a:latin typeface="Times New Roman"/>
                <a:cs typeface="Times New Roman"/>
              </a:rPr>
              <a:t>are</a:t>
            </a:r>
            <a:r>
              <a:rPr sz="2400" spc="-40" dirty="0">
                <a:latin typeface="Times New Roman"/>
                <a:cs typeface="Times New Roman"/>
              </a:rPr>
              <a:t> </a:t>
            </a:r>
            <a:r>
              <a:rPr sz="2400" spc="-100" dirty="0">
                <a:latin typeface="Times New Roman"/>
                <a:cs typeface="Times New Roman"/>
              </a:rPr>
              <a:t>impossible </a:t>
            </a:r>
            <a:r>
              <a:rPr sz="2400" dirty="0">
                <a:latin typeface="Times New Roman"/>
                <a:cs typeface="Times New Roman"/>
              </a:rPr>
              <a:t>or</a:t>
            </a:r>
            <a:r>
              <a:rPr sz="2400" spc="-65" dirty="0">
                <a:latin typeface="Times New Roman"/>
                <a:cs typeface="Times New Roman"/>
              </a:rPr>
              <a:t> </a:t>
            </a:r>
            <a:r>
              <a:rPr sz="2400" spc="-105" dirty="0">
                <a:latin typeface="Times New Roman"/>
                <a:cs typeface="Times New Roman"/>
              </a:rPr>
              <a:t>need</a:t>
            </a:r>
            <a:r>
              <a:rPr sz="2400" spc="-60" dirty="0">
                <a:latin typeface="Times New Roman"/>
                <a:cs typeface="Times New Roman"/>
              </a:rPr>
              <a:t> </a:t>
            </a:r>
            <a:r>
              <a:rPr sz="2400" spc="-70" dirty="0">
                <a:latin typeface="Times New Roman"/>
                <a:cs typeface="Times New Roman"/>
              </a:rPr>
              <a:t>alterations,</a:t>
            </a:r>
            <a:r>
              <a:rPr sz="2400" spc="-55" dirty="0">
                <a:latin typeface="Times New Roman"/>
                <a:cs typeface="Times New Roman"/>
              </a:rPr>
              <a:t> </a:t>
            </a:r>
            <a:r>
              <a:rPr sz="2400" spc="-130" dirty="0">
                <a:latin typeface="Times New Roman"/>
                <a:cs typeface="Times New Roman"/>
              </a:rPr>
              <a:t>we</a:t>
            </a:r>
            <a:r>
              <a:rPr sz="2400" spc="-60" dirty="0">
                <a:latin typeface="Times New Roman"/>
                <a:cs typeface="Times New Roman"/>
              </a:rPr>
              <a:t> </a:t>
            </a:r>
            <a:r>
              <a:rPr sz="2400" spc="-150" dirty="0">
                <a:latin typeface="Times New Roman"/>
                <a:cs typeface="Times New Roman"/>
              </a:rPr>
              <a:t>can</a:t>
            </a:r>
            <a:r>
              <a:rPr sz="2400" spc="-60" dirty="0">
                <a:latin typeface="Times New Roman"/>
                <a:cs typeface="Times New Roman"/>
              </a:rPr>
              <a:t> </a:t>
            </a:r>
            <a:r>
              <a:rPr sz="2400" spc="-150" dirty="0">
                <a:latin typeface="Times New Roman"/>
                <a:cs typeface="Times New Roman"/>
              </a:rPr>
              <a:t>make</a:t>
            </a:r>
            <a:r>
              <a:rPr sz="2400" spc="-55" dirty="0">
                <a:latin typeface="Times New Roman"/>
                <a:cs typeface="Times New Roman"/>
              </a:rPr>
              <a:t> </a:t>
            </a:r>
            <a:r>
              <a:rPr sz="2400" spc="-65" dirty="0">
                <a:latin typeface="Times New Roman"/>
                <a:cs typeface="Times New Roman"/>
              </a:rPr>
              <a:t>the</a:t>
            </a:r>
            <a:r>
              <a:rPr sz="2400" spc="-60" dirty="0">
                <a:latin typeface="Times New Roman"/>
                <a:cs typeface="Times New Roman"/>
              </a:rPr>
              <a:t> </a:t>
            </a:r>
            <a:r>
              <a:rPr sz="2400" spc="-140" dirty="0">
                <a:latin typeface="Times New Roman"/>
                <a:cs typeface="Times New Roman"/>
              </a:rPr>
              <a:t>necessary</a:t>
            </a:r>
            <a:r>
              <a:rPr sz="2400" spc="-60" dirty="0">
                <a:latin typeface="Times New Roman"/>
                <a:cs typeface="Times New Roman"/>
              </a:rPr>
              <a:t> </a:t>
            </a:r>
            <a:r>
              <a:rPr sz="2400" spc="-10" dirty="0">
                <a:latin typeface="Times New Roman"/>
                <a:cs typeface="Times New Roman"/>
              </a:rPr>
              <a:t>changes.</a:t>
            </a:r>
            <a:endParaRPr sz="24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80" dirty="0"/>
              <a:t>SASHMI(advantages)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75" dirty="0"/>
              <a:t>V-</a:t>
            </a:r>
            <a:r>
              <a:rPr spc="150" dirty="0"/>
              <a:t>MODEL</a:t>
            </a:r>
          </a:p>
        </p:txBody>
      </p:sp>
      <p:sp>
        <p:nvSpPr>
          <p:cNvPr id="3" name="object 3"/>
          <p:cNvSpPr txBox="1"/>
          <p:nvPr/>
        </p:nvSpPr>
        <p:spPr>
          <a:xfrm>
            <a:off x="993139" y="1434338"/>
            <a:ext cx="7378700" cy="421640"/>
          </a:xfrm>
          <a:prstGeom prst="rect">
            <a:avLst/>
          </a:prstGeom>
        </p:spPr>
        <p:txBody>
          <a:bodyPr vert="horz" wrap="square" lIns="0" tIns="12065" rIns="0" bIns="0" rtlCol="0">
            <a:spAutoFit/>
          </a:bodyPr>
          <a:lstStyle/>
          <a:p>
            <a:pPr marL="286385" indent="-273685">
              <a:lnSpc>
                <a:spcPct val="100000"/>
              </a:lnSpc>
              <a:spcBef>
                <a:spcPts val="95"/>
              </a:spcBef>
              <a:buClr>
                <a:srgbClr val="FF388C"/>
              </a:buClr>
              <a:buSzPct val="84615"/>
              <a:buFont typeface="DejaVu Sans"/>
              <a:buChar char="⚫"/>
              <a:tabLst>
                <a:tab pos="286385" algn="l"/>
              </a:tabLst>
            </a:pPr>
            <a:r>
              <a:rPr sz="2600" spc="-210" dirty="0">
                <a:latin typeface="Times New Roman"/>
                <a:cs typeface="Times New Roman"/>
              </a:rPr>
              <a:t>Basically</a:t>
            </a:r>
            <a:r>
              <a:rPr sz="2600" spc="-30" dirty="0">
                <a:latin typeface="Times New Roman"/>
                <a:cs typeface="Times New Roman"/>
              </a:rPr>
              <a:t> </a:t>
            </a:r>
            <a:r>
              <a:rPr sz="2600" spc="-210" dirty="0">
                <a:latin typeface="Times New Roman"/>
                <a:cs typeface="Times New Roman"/>
              </a:rPr>
              <a:t>a</a:t>
            </a:r>
            <a:r>
              <a:rPr sz="2600" spc="-30" dirty="0">
                <a:latin typeface="Times New Roman"/>
                <a:cs typeface="Times New Roman"/>
              </a:rPr>
              <a:t> </a:t>
            </a:r>
            <a:r>
              <a:rPr sz="2600" spc="-130" dirty="0">
                <a:latin typeface="Times New Roman"/>
                <a:cs typeface="Times New Roman"/>
              </a:rPr>
              <a:t>waterfall</a:t>
            </a:r>
            <a:r>
              <a:rPr sz="2600" spc="-25" dirty="0">
                <a:latin typeface="Times New Roman"/>
                <a:cs typeface="Times New Roman"/>
              </a:rPr>
              <a:t> </a:t>
            </a:r>
            <a:r>
              <a:rPr sz="2600" spc="-130" dirty="0">
                <a:latin typeface="Times New Roman"/>
                <a:cs typeface="Times New Roman"/>
              </a:rPr>
              <a:t>model</a:t>
            </a:r>
            <a:r>
              <a:rPr sz="2600" spc="-30" dirty="0">
                <a:latin typeface="Times New Roman"/>
                <a:cs typeface="Times New Roman"/>
              </a:rPr>
              <a:t> </a:t>
            </a:r>
            <a:r>
              <a:rPr sz="2600" spc="-160" dirty="0">
                <a:latin typeface="Times New Roman"/>
                <a:cs typeface="Times New Roman"/>
              </a:rPr>
              <a:t>that’s</a:t>
            </a:r>
            <a:r>
              <a:rPr sz="2600" spc="-20" dirty="0">
                <a:latin typeface="Times New Roman"/>
                <a:cs typeface="Times New Roman"/>
              </a:rPr>
              <a:t> </a:t>
            </a:r>
            <a:r>
              <a:rPr sz="2600" spc="-120" dirty="0">
                <a:latin typeface="Times New Roman"/>
                <a:cs typeface="Times New Roman"/>
              </a:rPr>
              <a:t>been</a:t>
            </a:r>
            <a:r>
              <a:rPr sz="2600" spc="-50" dirty="0">
                <a:latin typeface="Times New Roman"/>
                <a:cs typeface="Times New Roman"/>
              </a:rPr>
              <a:t> </a:t>
            </a:r>
            <a:r>
              <a:rPr sz="2600" spc="-90" dirty="0">
                <a:latin typeface="Times New Roman"/>
                <a:cs typeface="Times New Roman"/>
              </a:rPr>
              <a:t>bent</a:t>
            </a:r>
            <a:r>
              <a:rPr sz="2600" spc="-50" dirty="0">
                <a:latin typeface="Times New Roman"/>
                <a:cs typeface="Times New Roman"/>
              </a:rPr>
              <a:t> </a:t>
            </a:r>
            <a:r>
              <a:rPr sz="2600" spc="-80" dirty="0">
                <a:latin typeface="Times New Roman"/>
                <a:cs typeface="Times New Roman"/>
              </a:rPr>
              <a:t>into</a:t>
            </a:r>
            <a:r>
              <a:rPr sz="2600" spc="-25" dirty="0">
                <a:latin typeface="Times New Roman"/>
                <a:cs typeface="Times New Roman"/>
              </a:rPr>
              <a:t> </a:t>
            </a:r>
            <a:r>
              <a:rPr sz="2600" spc="-210" dirty="0">
                <a:latin typeface="Times New Roman"/>
                <a:cs typeface="Times New Roman"/>
              </a:rPr>
              <a:t>a</a:t>
            </a:r>
            <a:r>
              <a:rPr sz="2600" spc="-30" dirty="0">
                <a:latin typeface="Times New Roman"/>
                <a:cs typeface="Times New Roman"/>
              </a:rPr>
              <a:t> </a:t>
            </a:r>
            <a:r>
              <a:rPr sz="2600" b="1" spc="-285" dirty="0">
                <a:latin typeface="Times New Roman"/>
                <a:cs typeface="Times New Roman"/>
              </a:rPr>
              <a:t>V</a:t>
            </a:r>
            <a:r>
              <a:rPr sz="2600" b="1" spc="-30" dirty="0">
                <a:latin typeface="Times New Roman"/>
                <a:cs typeface="Times New Roman"/>
              </a:rPr>
              <a:t> </a:t>
            </a:r>
            <a:r>
              <a:rPr sz="2600" b="1" spc="-10" dirty="0">
                <a:latin typeface="Times New Roman"/>
                <a:cs typeface="Times New Roman"/>
              </a:rPr>
              <a:t>shape</a:t>
            </a:r>
            <a:r>
              <a:rPr sz="2600" spc="-10" dirty="0">
                <a:latin typeface="Times New Roman"/>
                <a:cs typeface="Times New Roman"/>
              </a:rPr>
              <a:t>.</a:t>
            </a:r>
            <a:endParaRPr sz="2600" dirty="0">
              <a:latin typeface="Times New Roman"/>
              <a:cs typeface="Times New Roman"/>
            </a:endParaRPr>
          </a:p>
        </p:txBody>
      </p:sp>
      <p:sp>
        <p:nvSpPr>
          <p:cNvPr id="4" name="object 4"/>
          <p:cNvSpPr txBox="1"/>
          <p:nvPr/>
        </p:nvSpPr>
        <p:spPr>
          <a:xfrm>
            <a:off x="4470905" y="6158834"/>
            <a:ext cx="657860" cy="421640"/>
          </a:xfrm>
          <a:prstGeom prst="rect">
            <a:avLst/>
          </a:prstGeom>
        </p:spPr>
        <p:txBody>
          <a:bodyPr vert="horz" wrap="square" lIns="0" tIns="12065" rIns="0" bIns="0" rtlCol="0">
            <a:spAutoFit/>
          </a:bodyPr>
          <a:lstStyle/>
          <a:p>
            <a:pPr marL="12700">
              <a:lnSpc>
                <a:spcPct val="100000"/>
              </a:lnSpc>
              <a:spcBef>
                <a:spcPts val="95"/>
              </a:spcBef>
            </a:pPr>
            <a:r>
              <a:rPr sz="2600" spc="-120" dirty="0">
                <a:latin typeface="Times New Roman"/>
                <a:cs typeface="Times New Roman"/>
              </a:rPr>
              <a:t>Time</a:t>
            </a:r>
            <a:endParaRPr sz="2600" dirty="0">
              <a:latin typeface="Times New Roman"/>
              <a:cs typeface="Times New Roman"/>
            </a:endParaRPr>
          </a:p>
        </p:txBody>
      </p:sp>
      <p:grpSp>
        <p:nvGrpSpPr>
          <p:cNvPr id="5" name="object 5"/>
          <p:cNvGrpSpPr/>
          <p:nvPr/>
        </p:nvGrpSpPr>
        <p:grpSpPr>
          <a:xfrm>
            <a:off x="1495678" y="3066923"/>
            <a:ext cx="5868670" cy="2868295"/>
            <a:chOff x="1495678" y="3066923"/>
            <a:chExt cx="5868670" cy="2868295"/>
          </a:xfrm>
        </p:grpSpPr>
        <p:sp>
          <p:nvSpPr>
            <p:cNvPr id="6" name="object 6"/>
            <p:cNvSpPr/>
            <p:nvPr/>
          </p:nvSpPr>
          <p:spPr>
            <a:xfrm>
              <a:off x="1500758" y="3072003"/>
              <a:ext cx="1572260" cy="2786380"/>
            </a:xfrm>
            <a:custGeom>
              <a:avLst/>
              <a:gdLst/>
              <a:ahLst/>
              <a:cxnLst/>
              <a:rect l="l" t="t" r="r" b="b"/>
              <a:pathLst>
                <a:path w="1572260" h="2786379">
                  <a:moveTo>
                    <a:pt x="0" y="0"/>
                  </a:moveTo>
                  <a:lnTo>
                    <a:pt x="1571637" y="2786087"/>
                  </a:lnTo>
                </a:path>
              </a:pathLst>
            </a:custGeom>
            <a:ln w="9905">
              <a:solidFill>
                <a:srgbClr val="D3236D"/>
              </a:solidFill>
            </a:ln>
          </p:spPr>
          <p:txBody>
            <a:bodyPr wrap="square" lIns="0" tIns="0" rIns="0" bIns="0" rtlCol="0"/>
            <a:lstStyle/>
            <a:p>
              <a:endParaRPr dirty="0"/>
            </a:p>
          </p:txBody>
        </p:sp>
        <p:sp>
          <p:nvSpPr>
            <p:cNvPr id="7" name="object 7"/>
            <p:cNvSpPr/>
            <p:nvPr/>
          </p:nvSpPr>
          <p:spPr>
            <a:xfrm>
              <a:off x="3072002" y="5858637"/>
              <a:ext cx="3001010" cy="71755"/>
            </a:xfrm>
            <a:custGeom>
              <a:avLst/>
              <a:gdLst/>
              <a:ahLst/>
              <a:cxnLst/>
              <a:rect l="l" t="t" r="r" b="b"/>
              <a:pathLst>
                <a:path w="3001010" h="71754">
                  <a:moveTo>
                    <a:pt x="0" y="0"/>
                  </a:moveTo>
                  <a:lnTo>
                    <a:pt x="3000400" y="71437"/>
                  </a:lnTo>
                </a:path>
              </a:pathLst>
            </a:custGeom>
            <a:ln w="9906">
              <a:solidFill>
                <a:srgbClr val="D3236D"/>
              </a:solidFill>
            </a:ln>
          </p:spPr>
          <p:txBody>
            <a:bodyPr wrap="square" lIns="0" tIns="0" rIns="0" bIns="0" rtlCol="0"/>
            <a:lstStyle/>
            <a:p>
              <a:endParaRPr dirty="0"/>
            </a:p>
          </p:txBody>
        </p:sp>
        <p:sp>
          <p:nvSpPr>
            <p:cNvPr id="8" name="object 8"/>
            <p:cNvSpPr/>
            <p:nvPr/>
          </p:nvSpPr>
          <p:spPr>
            <a:xfrm>
              <a:off x="5858637" y="3143624"/>
              <a:ext cx="1429385" cy="2786380"/>
            </a:xfrm>
            <a:custGeom>
              <a:avLst/>
              <a:gdLst/>
              <a:ahLst/>
              <a:cxnLst/>
              <a:rect l="l" t="t" r="r" b="b"/>
              <a:pathLst>
                <a:path w="1429384" h="2786379">
                  <a:moveTo>
                    <a:pt x="0" y="2786087"/>
                  </a:moveTo>
                  <a:lnTo>
                    <a:pt x="1428762" y="0"/>
                  </a:lnTo>
                </a:path>
              </a:pathLst>
            </a:custGeom>
            <a:ln w="9906">
              <a:solidFill>
                <a:srgbClr val="D3236D"/>
              </a:solidFill>
            </a:ln>
          </p:spPr>
          <p:txBody>
            <a:bodyPr wrap="square" lIns="0" tIns="0" rIns="0" bIns="0" rtlCol="0"/>
            <a:lstStyle/>
            <a:p>
              <a:endParaRPr dirty="0"/>
            </a:p>
          </p:txBody>
        </p:sp>
        <p:sp>
          <p:nvSpPr>
            <p:cNvPr id="9" name="object 9"/>
            <p:cNvSpPr/>
            <p:nvPr/>
          </p:nvSpPr>
          <p:spPr>
            <a:xfrm>
              <a:off x="1500758" y="3072003"/>
              <a:ext cx="1572260" cy="1905"/>
            </a:xfrm>
            <a:custGeom>
              <a:avLst/>
              <a:gdLst/>
              <a:ahLst/>
              <a:cxnLst/>
              <a:rect l="l" t="t" r="r" b="b"/>
              <a:pathLst>
                <a:path w="1572260" h="1905">
                  <a:moveTo>
                    <a:pt x="0" y="0"/>
                  </a:moveTo>
                  <a:lnTo>
                    <a:pt x="1571637" y="1587"/>
                  </a:lnTo>
                </a:path>
              </a:pathLst>
            </a:custGeom>
            <a:ln w="9906">
              <a:solidFill>
                <a:srgbClr val="D3236D"/>
              </a:solidFill>
            </a:ln>
          </p:spPr>
          <p:txBody>
            <a:bodyPr wrap="square" lIns="0" tIns="0" rIns="0" bIns="0" rtlCol="0"/>
            <a:lstStyle/>
            <a:p>
              <a:endParaRPr dirty="0"/>
            </a:p>
          </p:txBody>
        </p:sp>
        <p:sp>
          <p:nvSpPr>
            <p:cNvPr id="10" name="object 10"/>
            <p:cNvSpPr/>
            <p:nvPr/>
          </p:nvSpPr>
          <p:spPr>
            <a:xfrm>
              <a:off x="5572887" y="3072003"/>
              <a:ext cx="1786255" cy="1905"/>
            </a:xfrm>
            <a:custGeom>
              <a:avLst/>
              <a:gdLst/>
              <a:ahLst/>
              <a:cxnLst/>
              <a:rect l="l" t="t" r="r" b="b"/>
              <a:pathLst>
                <a:path w="1786254" h="1905">
                  <a:moveTo>
                    <a:pt x="0" y="0"/>
                  </a:moveTo>
                  <a:lnTo>
                    <a:pt x="1785950" y="1587"/>
                  </a:lnTo>
                </a:path>
              </a:pathLst>
            </a:custGeom>
            <a:ln w="9906">
              <a:solidFill>
                <a:srgbClr val="D3236D"/>
              </a:solidFill>
            </a:ln>
          </p:spPr>
          <p:txBody>
            <a:bodyPr wrap="square" lIns="0" tIns="0" rIns="0" bIns="0" rtlCol="0"/>
            <a:lstStyle/>
            <a:p>
              <a:endParaRPr dirty="0"/>
            </a:p>
          </p:txBody>
        </p:sp>
        <p:sp>
          <p:nvSpPr>
            <p:cNvPr id="11" name="object 11"/>
            <p:cNvSpPr/>
            <p:nvPr/>
          </p:nvSpPr>
          <p:spPr>
            <a:xfrm>
              <a:off x="3072002" y="3072003"/>
              <a:ext cx="1143635" cy="1357630"/>
            </a:xfrm>
            <a:custGeom>
              <a:avLst/>
              <a:gdLst/>
              <a:ahLst/>
              <a:cxnLst/>
              <a:rect l="l" t="t" r="r" b="b"/>
              <a:pathLst>
                <a:path w="1143635" h="1357629">
                  <a:moveTo>
                    <a:pt x="0" y="0"/>
                  </a:moveTo>
                  <a:lnTo>
                    <a:pt x="1143012" y="1357325"/>
                  </a:lnTo>
                </a:path>
              </a:pathLst>
            </a:custGeom>
            <a:ln w="9905">
              <a:solidFill>
                <a:srgbClr val="D3236D"/>
              </a:solidFill>
            </a:ln>
          </p:spPr>
          <p:txBody>
            <a:bodyPr wrap="square" lIns="0" tIns="0" rIns="0" bIns="0" rtlCol="0"/>
            <a:lstStyle/>
            <a:p>
              <a:endParaRPr dirty="0"/>
            </a:p>
          </p:txBody>
        </p:sp>
        <p:sp>
          <p:nvSpPr>
            <p:cNvPr id="12" name="object 12"/>
            <p:cNvSpPr/>
            <p:nvPr/>
          </p:nvSpPr>
          <p:spPr>
            <a:xfrm>
              <a:off x="4286630" y="3072003"/>
              <a:ext cx="1357630" cy="1357630"/>
            </a:xfrm>
            <a:custGeom>
              <a:avLst/>
              <a:gdLst/>
              <a:ahLst/>
              <a:cxnLst/>
              <a:rect l="l" t="t" r="r" b="b"/>
              <a:pathLst>
                <a:path w="1357629" h="1357629">
                  <a:moveTo>
                    <a:pt x="0" y="1357325"/>
                  </a:moveTo>
                  <a:lnTo>
                    <a:pt x="1357325" y="0"/>
                  </a:lnTo>
                </a:path>
              </a:pathLst>
            </a:custGeom>
            <a:ln w="9906">
              <a:solidFill>
                <a:srgbClr val="D3236D"/>
              </a:solidFill>
            </a:ln>
          </p:spPr>
          <p:txBody>
            <a:bodyPr wrap="square" lIns="0" tIns="0" rIns="0" bIns="0" rtlCol="0"/>
            <a:lstStyle/>
            <a:p>
              <a:endParaRPr dirty="0"/>
            </a:p>
          </p:txBody>
        </p:sp>
      </p:grpSp>
      <p:sp>
        <p:nvSpPr>
          <p:cNvPr id="13" name="object 13"/>
          <p:cNvSpPr txBox="1"/>
          <p:nvPr/>
        </p:nvSpPr>
        <p:spPr>
          <a:xfrm>
            <a:off x="2007527" y="3287140"/>
            <a:ext cx="727075" cy="299720"/>
          </a:xfrm>
          <a:prstGeom prst="rect">
            <a:avLst/>
          </a:prstGeom>
        </p:spPr>
        <p:txBody>
          <a:bodyPr vert="horz" wrap="square" lIns="0" tIns="12700" rIns="0" bIns="0" rtlCol="0">
            <a:spAutoFit/>
          </a:bodyPr>
          <a:lstStyle/>
          <a:p>
            <a:pPr marL="12700">
              <a:lnSpc>
                <a:spcPct val="100000"/>
              </a:lnSpc>
              <a:spcBef>
                <a:spcPts val="100"/>
              </a:spcBef>
            </a:pPr>
            <a:r>
              <a:rPr sz="1800" spc="-70" dirty="0">
                <a:latin typeface="Times New Roman"/>
                <a:cs typeface="Times New Roman"/>
              </a:rPr>
              <a:t>Concept</a:t>
            </a:r>
            <a:endParaRPr sz="1800" dirty="0">
              <a:latin typeface="Times New Roman"/>
              <a:cs typeface="Times New Roman"/>
            </a:endParaRPr>
          </a:p>
        </p:txBody>
      </p:sp>
      <p:sp>
        <p:nvSpPr>
          <p:cNvPr id="14" name="object 14"/>
          <p:cNvSpPr txBox="1"/>
          <p:nvPr/>
        </p:nvSpPr>
        <p:spPr>
          <a:xfrm>
            <a:off x="3472258" y="3287140"/>
            <a:ext cx="1657985" cy="299720"/>
          </a:xfrm>
          <a:prstGeom prst="rect">
            <a:avLst/>
          </a:prstGeom>
        </p:spPr>
        <p:txBody>
          <a:bodyPr vert="horz" wrap="square" lIns="0" tIns="12700" rIns="0" bIns="0" rtlCol="0">
            <a:spAutoFit/>
          </a:bodyPr>
          <a:lstStyle/>
          <a:p>
            <a:pPr marL="12700">
              <a:lnSpc>
                <a:spcPct val="100000"/>
              </a:lnSpc>
              <a:spcBef>
                <a:spcPts val="100"/>
              </a:spcBef>
            </a:pPr>
            <a:r>
              <a:rPr sz="1800" spc="180" dirty="0">
                <a:latin typeface="Times New Roman"/>
                <a:cs typeface="Times New Roman"/>
              </a:rPr>
              <a:t>&lt;</a:t>
            </a:r>
            <a:r>
              <a:rPr sz="1800" spc="90" dirty="0">
                <a:latin typeface="Times New Roman"/>
                <a:cs typeface="Times New Roman"/>
              </a:rPr>
              <a:t> </a:t>
            </a:r>
            <a:r>
              <a:rPr sz="1800" spc="-50" dirty="0">
                <a:latin typeface="Times New Roman"/>
                <a:cs typeface="Times New Roman"/>
              </a:rPr>
              <a:t>------------</a:t>
            </a:r>
            <a:r>
              <a:rPr sz="1800" spc="-60" dirty="0">
                <a:latin typeface="Times New Roman"/>
                <a:cs typeface="Times New Roman"/>
              </a:rPr>
              <a:t>-</a:t>
            </a:r>
            <a:r>
              <a:rPr sz="1800" spc="-50" dirty="0">
                <a:latin typeface="Times New Roman"/>
                <a:cs typeface="Times New Roman"/>
              </a:rPr>
              <a:t>---</a:t>
            </a:r>
            <a:r>
              <a:rPr sz="1800" spc="-60" dirty="0">
                <a:latin typeface="Times New Roman"/>
                <a:cs typeface="Times New Roman"/>
              </a:rPr>
              <a:t>-</a:t>
            </a:r>
            <a:r>
              <a:rPr sz="1800" spc="-50" dirty="0">
                <a:latin typeface="Times New Roman"/>
                <a:cs typeface="Times New Roman"/>
              </a:rPr>
              <a:t>--</a:t>
            </a:r>
            <a:r>
              <a:rPr sz="1800" spc="-60" dirty="0">
                <a:latin typeface="Times New Roman"/>
                <a:cs typeface="Times New Roman"/>
              </a:rPr>
              <a:t>-</a:t>
            </a:r>
            <a:endParaRPr sz="1800" dirty="0">
              <a:latin typeface="Times New Roman"/>
              <a:cs typeface="Times New Roman"/>
            </a:endParaRPr>
          </a:p>
        </p:txBody>
      </p:sp>
      <p:sp>
        <p:nvSpPr>
          <p:cNvPr id="15" name="object 15"/>
          <p:cNvSpPr txBox="1"/>
          <p:nvPr/>
        </p:nvSpPr>
        <p:spPr>
          <a:xfrm>
            <a:off x="5436527" y="3215817"/>
            <a:ext cx="2171700"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Times New Roman"/>
                <a:cs typeface="Times New Roman"/>
              </a:rPr>
              <a:t>Operation</a:t>
            </a:r>
            <a:r>
              <a:rPr sz="1800" spc="-45" dirty="0">
                <a:latin typeface="Times New Roman"/>
                <a:cs typeface="Times New Roman"/>
              </a:rPr>
              <a:t> </a:t>
            </a:r>
            <a:r>
              <a:rPr sz="1800" spc="-295" dirty="0">
                <a:latin typeface="Times New Roman"/>
                <a:cs typeface="Times New Roman"/>
              </a:rPr>
              <a:t>&amp;</a:t>
            </a:r>
            <a:r>
              <a:rPr sz="1800" spc="-45" dirty="0">
                <a:latin typeface="Times New Roman"/>
                <a:cs typeface="Times New Roman"/>
              </a:rPr>
              <a:t> </a:t>
            </a:r>
            <a:r>
              <a:rPr sz="1800" spc="-90" dirty="0">
                <a:latin typeface="Times New Roman"/>
                <a:cs typeface="Times New Roman"/>
              </a:rPr>
              <a:t>Maintenance</a:t>
            </a:r>
            <a:endParaRPr sz="1800" dirty="0">
              <a:latin typeface="Times New Roman"/>
              <a:cs typeface="Times New Roman"/>
            </a:endParaRPr>
          </a:p>
        </p:txBody>
      </p:sp>
      <p:sp>
        <p:nvSpPr>
          <p:cNvPr id="16" name="object 16"/>
          <p:cNvSpPr txBox="1"/>
          <p:nvPr/>
        </p:nvSpPr>
        <p:spPr>
          <a:xfrm>
            <a:off x="2150402" y="3639184"/>
            <a:ext cx="1183640" cy="882650"/>
          </a:xfrm>
          <a:prstGeom prst="rect">
            <a:avLst/>
          </a:prstGeom>
        </p:spPr>
        <p:txBody>
          <a:bodyPr vert="horz" wrap="square" lIns="0" tIns="167005" rIns="0" bIns="0" rtlCol="0">
            <a:spAutoFit/>
          </a:bodyPr>
          <a:lstStyle/>
          <a:p>
            <a:pPr marL="12700">
              <a:lnSpc>
                <a:spcPct val="100000"/>
              </a:lnSpc>
              <a:spcBef>
                <a:spcPts val="1315"/>
              </a:spcBef>
            </a:pPr>
            <a:r>
              <a:rPr sz="1800" spc="-75" dirty="0">
                <a:latin typeface="Times New Roman"/>
                <a:cs typeface="Times New Roman"/>
              </a:rPr>
              <a:t>Requirements</a:t>
            </a:r>
            <a:endParaRPr sz="1800" dirty="0">
              <a:latin typeface="Times New Roman"/>
              <a:cs typeface="Times New Roman"/>
            </a:endParaRPr>
          </a:p>
          <a:p>
            <a:pPr marL="440690">
              <a:lnSpc>
                <a:spcPct val="100000"/>
              </a:lnSpc>
              <a:spcBef>
                <a:spcPts val="1215"/>
              </a:spcBef>
            </a:pPr>
            <a:r>
              <a:rPr sz="1800" spc="-10" dirty="0">
                <a:latin typeface="Times New Roman"/>
                <a:cs typeface="Times New Roman"/>
              </a:rPr>
              <a:t>Design</a:t>
            </a:r>
            <a:endParaRPr sz="1800" dirty="0">
              <a:latin typeface="Times New Roman"/>
              <a:cs typeface="Times New Roman"/>
            </a:endParaRPr>
          </a:p>
        </p:txBody>
      </p:sp>
      <p:sp>
        <p:nvSpPr>
          <p:cNvPr id="17" name="object 17"/>
          <p:cNvSpPr txBox="1"/>
          <p:nvPr/>
        </p:nvSpPr>
        <p:spPr>
          <a:xfrm>
            <a:off x="3793578" y="3639184"/>
            <a:ext cx="3121660" cy="1519555"/>
          </a:xfrm>
          <a:prstGeom prst="rect">
            <a:avLst/>
          </a:prstGeom>
        </p:spPr>
        <p:txBody>
          <a:bodyPr vert="horz" wrap="square" lIns="0" tIns="167005" rIns="0" bIns="0" rtlCol="0">
            <a:spAutoFit/>
          </a:bodyPr>
          <a:lstStyle/>
          <a:p>
            <a:pPr marL="84455">
              <a:lnSpc>
                <a:spcPct val="100000"/>
              </a:lnSpc>
              <a:spcBef>
                <a:spcPts val="1315"/>
              </a:spcBef>
            </a:pPr>
            <a:r>
              <a:rPr sz="1800" spc="-30" dirty="0">
                <a:latin typeface="Wingdings"/>
                <a:cs typeface="Wingdings"/>
              </a:rPr>
              <a:t></a:t>
            </a:r>
            <a:r>
              <a:rPr sz="1800" spc="-30" dirty="0">
                <a:latin typeface="Times New Roman"/>
                <a:cs typeface="Times New Roman"/>
              </a:rPr>
              <a:t>-</a:t>
            </a:r>
            <a:r>
              <a:rPr sz="1800" spc="-50" dirty="0">
                <a:latin typeface="Times New Roman"/>
                <a:cs typeface="Times New Roman"/>
              </a:rPr>
              <a:t>--------</a:t>
            </a:r>
            <a:r>
              <a:rPr sz="1800" dirty="0">
                <a:latin typeface="Times New Roman"/>
                <a:cs typeface="Times New Roman"/>
              </a:rPr>
              <a:t>-</a:t>
            </a:r>
            <a:r>
              <a:rPr sz="1800" spc="50" dirty="0">
                <a:latin typeface="Times New Roman"/>
                <a:cs typeface="Times New Roman"/>
              </a:rPr>
              <a:t>  </a:t>
            </a:r>
            <a:r>
              <a:rPr sz="1800" spc="-110" dirty="0">
                <a:latin typeface="Times New Roman"/>
                <a:cs typeface="Times New Roman"/>
              </a:rPr>
              <a:t>Verification</a:t>
            </a:r>
            <a:r>
              <a:rPr sz="1800" spc="-40" dirty="0">
                <a:latin typeface="Times New Roman"/>
                <a:cs typeface="Times New Roman"/>
              </a:rPr>
              <a:t> </a:t>
            </a:r>
            <a:r>
              <a:rPr sz="1800" spc="-120" dirty="0">
                <a:latin typeface="Times New Roman"/>
                <a:cs typeface="Times New Roman"/>
              </a:rPr>
              <a:t>&amp;Validation</a:t>
            </a:r>
            <a:endParaRPr sz="1800" dirty="0">
              <a:latin typeface="Times New Roman"/>
              <a:cs typeface="Times New Roman"/>
            </a:endParaRPr>
          </a:p>
          <a:p>
            <a:pPr marL="27305">
              <a:lnSpc>
                <a:spcPct val="100000"/>
              </a:lnSpc>
              <a:spcBef>
                <a:spcPts val="1215"/>
              </a:spcBef>
              <a:tabLst>
                <a:tab pos="1314450" algn="l"/>
              </a:tabLst>
            </a:pPr>
            <a:r>
              <a:rPr sz="1800" spc="-30" dirty="0">
                <a:latin typeface="Wingdings"/>
                <a:cs typeface="Wingdings"/>
              </a:rPr>
              <a:t></a:t>
            </a:r>
            <a:r>
              <a:rPr sz="1800" spc="-30" dirty="0">
                <a:latin typeface="Times New Roman"/>
                <a:cs typeface="Times New Roman"/>
              </a:rPr>
              <a:t>-</a:t>
            </a:r>
            <a:r>
              <a:rPr sz="1800" spc="-50" dirty="0">
                <a:latin typeface="Times New Roman"/>
                <a:cs typeface="Times New Roman"/>
              </a:rPr>
              <a:t>----------</a:t>
            </a:r>
            <a:r>
              <a:rPr sz="1800" dirty="0">
                <a:latin typeface="Times New Roman"/>
                <a:cs typeface="Times New Roman"/>
              </a:rPr>
              <a:t>	</a:t>
            </a:r>
            <a:r>
              <a:rPr sz="1800" spc="-10" dirty="0">
                <a:latin typeface="Times New Roman"/>
                <a:cs typeface="Times New Roman"/>
              </a:rPr>
              <a:t>Testing</a:t>
            </a:r>
            <a:endParaRPr sz="1800" dirty="0">
              <a:latin typeface="Times New Roman"/>
              <a:cs typeface="Times New Roman"/>
            </a:endParaRPr>
          </a:p>
          <a:p>
            <a:pPr>
              <a:lnSpc>
                <a:spcPct val="100000"/>
              </a:lnSpc>
              <a:spcBef>
                <a:spcPts val="785"/>
              </a:spcBef>
            </a:pPr>
            <a:endParaRPr sz="1800" dirty="0">
              <a:latin typeface="Times New Roman"/>
              <a:cs typeface="Times New Roman"/>
            </a:endParaRPr>
          </a:p>
          <a:p>
            <a:pPr marL="12700">
              <a:lnSpc>
                <a:spcPct val="100000"/>
              </a:lnSpc>
            </a:pPr>
            <a:r>
              <a:rPr sz="1800" spc="-10" dirty="0">
                <a:latin typeface="Times New Roman"/>
                <a:cs typeface="Times New Roman"/>
              </a:rPr>
              <a:t>Implementation</a:t>
            </a:r>
            <a:endParaRPr sz="1800" dirty="0">
              <a:latin typeface="Times New Roman"/>
              <a:cs typeface="Times New Roman"/>
            </a:endParaRPr>
          </a:p>
        </p:txBody>
      </p:sp>
      <p:grpSp>
        <p:nvGrpSpPr>
          <p:cNvPr id="18" name="object 18"/>
          <p:cNvGrpSpPr/>
          <p:nvPr/>
        </p:nvGrpSpPr>
        <p:grpSpPr>
          <a:xfrm>
            <a:off x="1279525" y="6451762"/>
            <a:ext cx="6001385" cy="101600"/>
            <a:chOff x="1279525" y="6451762"/>
            <a:chExt cx="6001385" cy="101600"/>
          </a:xfrm>
        </p:grpSpPr>
        <p:sp>
          <p:nvSpPr>
            <p:cNvPr id="19" name="object 19"/>
            <p:cNvSpPr/>
            <p:nvPr/>
          </p:nvSpPr>
          <p:spPr>
            <a:xfrm>
              <a:off x="1285875" y="6501002"/>
              <a:ext cx="5988685" cy="1905"/>
            </a:xfrm>
            <a:custGeom>
              <a:avLst/>
              <a:gdLst/>
              <a:ahLst/>
              <a:cxnLst/>
              <a:rect l="l" t="t" r="r" b="b"/>
              <a:pathLst>
                <a:path w="5988684" h="1904">
                  <a:moveTo>
                    <a:pt x="0" y="0"/>
                  </a:moveTo>
                  <a:lnTo>
                    <a:pt x="5988215" y="1587"/>
                  </a:lnTo>
                </a:path>
              </a:pathLst>
            </a:custGeom>
            <a:ln w="12700">
              <a:solidFill>
                <a:srgbClr val="D3236D"/>
              </a:solidFill>
            </a:ln>
          </p:spPr>
          <p:txBody>
            <a:bodyPr wrap="square" lIns="0" tIns="0" rIns="0" bIns="0" rtlCol="0"/>
            <a:lstStyle/>
            <a:p>
              <a:endParaRPr dirty="0"/>
            </a:p>
          </p:txBody>
        </p:sp>
        <p:sp>
          <p:nvSpPr>
            <p:cNvPr id="20" name="object 20"/>
            <p:cNvSpPr/>
            <p:nvPr/>
          </p:nvSpPr>
          <p:spPr>
            <a:xfrm>
              <a:off x="7197877" y="6458112"/>
              <a:ext cx="76835" cy="88900"/>
            </a:xfrm>
            <a:custGeom>
              <a:avLst/>
              <a:gdLst/>
              <a:ahLst/>
              <a:cxnLst/>
              <a:rect l="l" t="t" r="r" b="b"/>
              <a:pathLst>
                <a:path w="76834" h="88900">
                  <a:moveTo>
                    <a:pt x="25" y="0"/>
                  </a:moveTo>
                  <a:lnTo>
                    <a:pt x="76212" y="44475"/>
                  </a:lnTo>
                  <a:lnTo>
                    <a:pt x="0" y="88900"/>
                  </a:lnTo>
                </a:path>
              </a:pathLst>
            </a:custGeom>
            <a:ln w="12700">
              <a:solidFill>
                <a:srgbClr val="D3236D"/>
              </a:solidFill>
            </a:ln>
          </p:spPr>
          <p:txBody>
            <a:bodyPr wrap="square" lIns="0" tIns="0" rIns="0" bIns="0" rtlCol="0"/>
            <a:lstStyle/>
            <a:p>
              <a:endParaRPr dirty="0"/>
            </a:p>
          </p:txBody>
        </p:sp>
      </p:grpSp>
      <p:grpSp>
        <p:nvGrpSpPr>
          <p:cNvPr id="21" name="object 21"/>
          <p:cNvGrpSpPr/>
          <p:nvPr/>
        </p:nvGrpSpPr>
        <p:grpSpPr>
          <a:xfrm>
            <a:off x="708025" y="3065652"/>
            <a:ext cx="7436484" cy="2930525"/>
            <a:chOff x="708025" y="3065652"/>
            <a:chExt cx="7436484" cy="2930525"/>
          </a:xfrm>
        </p:grpSpPr>
        <p:sp>
          <p:nvSpPr>
            <p:cNvPr id="22" name="object 22"/>
            <p:cNvSpPr/>
            <p:nvPr/>
          </p:nvSpPr>
          <p:spPr>
            <a:xfrm>
              <a:off x="714375" y="3072002"/>
              <a:ext cx="1138555" cy="2917825"/>
            </a:xfrm>
            <a:custGeom>
              <a:avLst/>
              <a:gdLst/>
              <a:ahLst/>
              <a:cxnLst/>
              <a:rect l="l" t="t" r="r" b="b"/>
              <a:pathLst>
                <a:path w="1138555" h="2917825">
                  <a:moveTo>
                    <a:pt x="0" y="0"/>
                  </a:moveTo>
                  <a:lnTo>
                    <a:pt x="1138440" y="2917240"/>
                  </a:lnTo>
                </a:path>
              </a:pathLst>
            </a:custGeom>
            <a:ln w="12700">
              <a:solidFill>
                <a:srgbClr val="D3236D"/>
              </a:solidFill>
            </a:ln>
          </p:spPr>
          <p:txBody>
            <a:bodyPr wrap="square" lIns="0" tIns="0" rIns="0" bIns="0" rtlCol="0"/>
            <a:lstStyle/>
            <a:p>
              <a:endParaRPr dirty="0"/>
            </a:p>
          </p:txBody>
        </p:sp>
        <p:sp>
          <p:nvSpPr>
            <p:cNvPr id="23" name="object 23"/>
            <p:cNvSpPr/>
            <p:nvPr/>
          </p:nvSpPr>
          <p:spPr>
            <a:xfrm>
              <a:off x="1783702" y="5902104"/>
              <a:ext cx="83185" cy="87630"/>
            </a:xfrm>
            <a:custGeom>
              <a:avLst/>
              <a:gdLst/>
              <a:ahLst/>
              <a:cxnLst/>
              <a:rect l="l" t="t" r="r" b="b"/>
              <a:pathLst>
                <a:path w="83185" h="87629">
                  <a:moveTo>
                    <a:pt x="0" y="32321"/>
                  </a:moveTo>
                  <a:lnTo>
                    <a:pt x="69113" y="87147"/>
                  </a:lnTo>
                  <a:lnTo>
                    <a:pt x="82816" y="0"/>
                  </a:lnTo>
                </a:path>
              </a:pathLst>
            </a:custGeom>
            <a:ln w="12700">
              <a:solidFill>
                <a:srgbClr val="D3236D"/>
              </a:solidFill>
            </a:ln>
          </p:spPr>
          <p:txBody>
            <a:bodyPr wrap="square" lIns="0" tIns="0" rIns="0" bIns="0" rtlCol="0"/>
            <a:lstStyle/>
            <a:p>
              <a:endParaRPr dirty="0"/>
            </a:p>
          </p:txBody>
        </p:sp>
        <p:sp>
          <p:nvSpPr>
            <p:cNvPr id="24" name="object 24"/>
            <p:cNvSpPr/>
            <p:nvPr/>
          </p:nvSpPr>
          <p:spPr>
            <a:xfrm>
              <a:off x="6644259" y="3583245"/>
              <a:ext cx="1493520" cy="2346960"/>
            </a:xfrm>
            <a:custGeom>
              <a:avLst/>
              <a:gdLst/>
              <a:ahLst/>
              <a:cxnLst/>
              <a:rect l="l" t="t" r="r" b="b"/>
              <a:pathLst>
                <a:path w="1493520" h="2346960">
                  <a:moveTo>
                    <a:pt x="0" y="2346845"/>
                  </a:moveTo>
                  <a:lnTo>
                    <a:pt x="1493443" y="0"/>
                  </a:lnTo>
                </a:path>
              </a:pathLst>
            </a:custGeom>
            <a:ln w="12700">
              <a:solidFill>
                <a:srgbClr val="D3236D"/>
              </a:solidFill>
            </a:ln>
          </p:spPr>
          <p:txBody>
            <a:bodyPr wrap="square" lIns="0" tIns="0" rIns="0" bIns="0" rtlCol="0"/>
            <a:lstStyle/>
            <a:p>
              <a:endParaRPr dirty="0"/>
            </a:p>
          </p:txBody>
        </p:sp>
        <p:sp>
          <p:nvSpPr>
            <p:cNvPr id="25" name="object 25"/>
            <p:cNvSpPr/>
            <p:nvPr/>
          </p:nvSpPr>
          <p:spPr>
            <a:xfrm>
              <a:off x="8059293" y="3583241"/>
              <a:ext cx="78740" cy="88265"/>
            </a:xfrm>
            <a:custGeom>
              <a:avLst/>
              <a:gdLst/>
              <a:ahLst/>
              <a:cxnLst/>
              <a:rect l="l" t="t" r="r" b="b"/>
              <a:pathLst>
                <a:path w="78740" h="88264">
                  <a:moveTo>
                    <a:pt x="0" y="40424"/>
                  </a:moveTo>
                  <a:lnTo>
                    <a:pt x="78409" y="0"/>
                  </a:lnTo>
                  <a:lnTo>
                    <a:pt x="74993" y="88150"/>
                  </a:lnTo>
                </a:path>
              </a:pathLst>
            </a:custGeom>
            <a:ln w="12700">
              <a:solidFill>
                <a:srgbClr val="D3236D"/>
              </a:solidFill>
            </a:ln>
          </p:spPr>
          <p:txBody>
            <a:bodyPr wrap="square" lIns="0" tIns="0" rIns="0" bIns="0" rtlCol="0"/>
            <a:lstStyle/>
            <a:p>
              <a:endParaRPr dirty="0"/>
            </a:p>
          </p:txBody>
        </p:sp>
        <p:pic>
          <p:nvPicPr>
            <p:cNvPr id="26" name="object 26"/>
            <p:cNvPicPr/>
            <p:nvPr/>
          </p:nvPicPr>
          <p:blipFill>
            <a:blip r:embed="rId2" cstate="print"/>
            <a:stretch>
              <a:fillRect/>
            </a:stretch>
          </p:blipFill>
          <p:spPr>
            <a:xfrm>
              <a:off x="942657" y="4449419"/>
              <a:ext cx="493644" cy="1140256"/>
            </a:xfrm>
            <a:prstGeom prst="rect">
              <a:avLst/>
            </a:prstGeom>
          </p:spPr>
        </p:pic>
        <p:pic>
          <p:nvPicPr>
            <p:cNvPr id="27" name="object 27"/>
            <p:cNvPicPr/>
            <p:nvPr/>
          </p:nvPicPr>
          <p:blipFill>
            <a:blip r:embed="rId3" cstate="print"/>
            <a:stretch>
              <a:fillRect/>
            </a:stretch>
          </p:blipFill>
          <p:spPr>
            <a:xfrm>
              <a:off x="7168781" y="4877257"/>
              <a:ext cx="619315" cy="754380"/>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93139" y="1434338"/>
            <a:ext cx="7614284" cy="4679255"/>
          </a:xfrm>
          <a:prstGeom prst="rect">
            <a:avLst/>
          </a:prstGeom>
        </p:spPr>
        <p:txBody>
          <a:bodyPr vert="horz" wrap="square" lIns="0" tIns="481101" rIns="0" bIns="0" rtlCol="0">
            <a:spAutoFit/>
          </a:bodyPr>
          <a:lstStyle/>
          <a:p>
            <a:pPr marL="287020" marR="5080" indent="-274320" algn="just">
              <a:lnSpc>
                <a:spcPct val="100000"/>
              </a:lnSpc>
              <a:spcBef>
                <a:spcPts val="95"/>
              </a:spcBef>
              <a:buClr>
                <a:srgbClr val="FF388C"/>
              </a:buClr>
              <a:buSzPct val="84615"/>
              <a:buFont typeface="DejaVu Sans"/>
              <a:buChar char="⚫"/>
              <a:tabLst>
                <a:tab pos="287020" algn="l"/>
              </a:tabLst>
            </a:pPr>
            <a:r>
              <a:rPr lang="en-US" spc="-105" dirty="0"/>
              <a:t>In this model verification and validation activities are carried out throughout the development life cycle, and therefore the chances bugs in the work products considerably reduce.</a:t>
            </a:r>
          </a:p>
          <a:p>
            <a:pPr marL="287020" marR="5080" indent="-274320" algn="just">
              <a:lnSpc>
                <a:spcPct val="100000"/>
              </a:lnSpc>
              <a:spcBef>
                <a:spcPts val="95"/>
              </a:spcBef>
              <a:buClr>
                <a:srgbClr val="FF388C"/>
              </a:buClr>
              <a:buSzPct val="84615"/>
              <a:buFont typeface="DejaVu Sans"/>
              <a:buChar char="⚫"/>
              <a:tabLst>
                <a:tab pos="287020" algn="l"/>
              </a:tabLst>
            </a:pPr>
            <a:endParaRPr lang="en-US" spc="-105" dirty="0"/>
          </a:p>
          <a:p>
            <a:pPr marL="287020" marR="5080" indent="-274320" algn="just">
              <a:lnSpc>
                <a:spcPct val="100000"/>
              </a:lnSpc>
              <a:spcBef>
                <a:spcPts val="95"/>
              </a:spcBef>
              <a:buClr>
                <a:srgbClr val="FF388C"/>
              </a:buClr>
              <a:buSzPct val="84615"/>
              <a:buFont typeface="DejaVu Sans"/>
              <a:buChar char="⚫"/>
              <a:tabLst>
                <a:tab pos="287020" algn="l"/>
              </a:tabLst>
            </a:pPr>
            <a:r>
              <a:rPr spc="-135" dirty="0"/>
              <a:t>The</a:t>
            </a:r>
            <a:r>
              <a:rPr spc="35" dirty="0"/>
              <a:t> </a:t>
            </a:r>
            <a:r>
              <a:rPr spc="-135" dirty="0"/>
              <a:t>task</a:t>
            </a:r>
            <a:r>
              <a:rPr spc="35" dirty="0"/>
              <a:t> </a:t>
            </a:r>
            <a:r>
              <a:rPr spc="-120" dirty="0"/>
              <a:t>on</a:t>
            </a:r>
            <a:r>
              <a:rPr spc="35" dirty="0"/>
              <a:t> </a:t>
            </a:r>
            <a:r>
              <a:rPr spc="-85" dirty="0"/>
              <a:t>the</a:t>
            </a:r>
            <a:r>
              <a:rPr spc="35" dirty="0"/>
              <a:t> </a:t>
            </a:r>
            <a:r>
              <a:rPr spc="-95" dirty="0"/>
              <a:t>left</a:t>
            </a:r>
            <a:r>
              <a:rPr spc="35" dirty="0"/>
              <a:t> </a:t>
            </a:r>
            <a:r>
              <a:rPr spc="-145" dirty="0"/>
              <a:t>side</a:t>
            </a:r>
            <a:r>
              <a:rPr spc="40" dirty="0"/>
              <a:t> </a:t>
            </a:r>
            <a:r>
              <a:rPr spc="-155" dirty="0"/>
              <a:t>of</a:t>
            </a:r>
            <a:r>
              <a:rPr spc="35" dirty="0"/>
              <a:t> </a:t>
            </a:r>
            <a:r>
              <a:rPr spc="-85" dirty="0"/>
              <a:t>the</a:t>
            </a:r>
            <a:r>
              <a:rPr spc="40" dirty="0"/>
              <a:t> </a:t>
            </a:r>
            <a:r>
              <a:rPr spc="-340" dirty="0"/>
              <a:t>V</a:t>
            </a:r>
            <a:r>
              <a:rPr spc="35" dirty="0"/>
              <a:t> </a:t>
            </a:r>
            <a:r>
              <a:rPr spc="-125" dirty="0"/>
              <a:t>break</a:t>
            </a:r>
            <a:r>
              <a:rPr spc="40" dirty="0"/>
              <a:t> </a:t>
            </a:r>
            <a:r>
              <a:rPr spc="-85" dirty="0"/>
              <a:t>the</a:t>
            </a:r>
            <a:r>
              <a:rPr spc="25" dirty="0"/>
              <a:t> </a:t>
            </a:r>
            <a:r>
              <a:rPr spc="-130" dirty="0"/>
              <a:t>application</a:t>
            </a:r>
            <a:r>
              <a:rPr spc="40" dirty="0"/>
              <a:t> </a:t>
            </a:r>
            <a:r>
              <a:rPr spc="-145" dirty="0"/>
              <a:t>down</a:t>
            </a:r>
            <a:r>
              <a:rPr spc="-60" dirty="0"/>
              <a:t> </a:t>
            </a:r>
            <a:r>
              <a:rPr spc="-120" dirty="0"/>
              <a:t>from</a:t>
            </a:r>
            <a:r>
              <a:rPr spc="944" dirty="0"/>
              <a:t> </a:t>
            </a:r>
            <a:r>
              <a:rPr spc="-105" dirty="0"/>
              <a:t>its</a:t>
            </a:r>
            <a:r>
              <a:rPr spc="940" dirty="0"/>
              <a:t> </a:t>
            </a:r>
            <a:r>
              <a:rPr spc="-140" dirty="0"/>
              <a:t>highest</a:t>
            </a:r>
            <a:r>
              <a:rPr spc="930" dirty="0"/>
              <a:t> </a:t>
            </a:r>
            <a:r>
              <a:rPr spc="-120" dirty="0"/>
              <a:t>conceptual</a:t>
            </a:r>
            <a:r>
              <a:rPr spc="935" dirty="0"/>
              <a:t> </a:t>
            </a:r>
            <a:r>
              <a:rPr spc="-150" dirty="0"/>
              <a:t>level</a:t>
            </a:r>
            <a:r>
              <a:rPr spc="935" dirty="0"/>
              <a:t> </a:t>
            </a:r>
            <a:r>
              <a:rPr spc="-85" dirty="0"/>
              <a:t>into</a:t>
            </a:r>
            <a:r>
              <a:rPr spc="940" dirty="0"/>
              <a:t> </a:t>
            </a:r>
            <a:r>
              <a:rPr spc="-100" dirty="0"/>
              <a:t>more</a:t>
            </a:r>
            <a:r>
              <a:rPr spc="930" dirty="0"/>
              <a:t> </a:t>
            </a:r>
            <a:r>
              <a:rPr spc="-155" dirty="0"/>
              <a:t>and</a:t>
            </a:r>
            <a:r>
              <a:rPr spc="935" dirty="0"/>
              <a:t> </a:t>
            </a:r>
            <a:r>
              <a:rPr spc="-110" dirty="0"/>
              <a:t>more</a:t>
            </a:r>
            <a:r>
              <a:rPr spc="-55" dirty="0"/>
              <a:t> </a:t>
            </a:r>
            <a:r>
              <a:rPr spc="-110" dirty="0"/>
              <a:t>detailed</a:t>
            </a:r>
            <a:r>
              <a:rPr spc="-65" dirty="0"/>
              <a:t> </a:t>
            </a:r>
            <a:r>
              <a:rPr spc="-120" dirty="0"/>
              <a:t>tasks.</a:t>
            </a:r>
          </a:p>
          <a:p>
            <a:pPr>
              <a:lnSpc>
                <a:spcPct val="100000"/>
              </a:lnSpc>
              <a:spcBef>
                <a:spcPts val="1330"/>
              </a:spcBef>
              <a:buClr>
                <a:srgbClr val="FF388C"/>
              </a:buClr>
              <a:buFont typeface="DejaVu Sans"/>
              <a:buChar char="⚫"/>
            </a:pPr>
            <a:endParaRPr spc="-120" dirty="0"/>
          </a:p>
          <a:p>
            <a:pPr marL="286385" marR="5080" indent="-274320" algn="just">
              <a:lnSpc>
                <a:spcPct val="100000"/>
              </a:lnSpc>
              <a:buClr>
                <a:srgbClr val="FF388C"/>
              </a:buClr>
              <a:buSzPct val="84615"/>
              <a:buFont typeface="DejaVu Sans"/>
              <a:buChar char="⚫"/>
              <a:tabLst>
                <a:tab pos="286385" algn="l"/>
              </a:tabLst>
            </a:pPr>
            <a:r>
              <a:rPr spc="-20" dirty="0"/>
              <a:t>The</a:t>
            </a:r>
            <a:r>
              <a:rPr spc="-60" dirty="0"/>
              <a:t> </a:t>
            </a:r>
            <a:r>
              <a:rPr spc="-95" dirty="0"/>
              <a:t>process</a:t>
            </a:r>
            <a:r>
              <a:rPr spc="-65" dirty="0"/>
              <a:t> </a:t>
            </a:r>
            <a:r>
              <a:rPr dirty="0"/>
              <a:t>of</a:t>
            </a:r>
            <a:r>
              <a:rPr spc="-55" dirty="0"/>
              <a:t> </a:t>
            </a:r>
            <a:r>
              <a:rPr spc="-105" dirty="0"/>
              <a:t>breaking</a:t>
            </a:r>
            <a:r>
              <a:rPr spc="-55" dirty="0"/>
              <a:t> </a:t>
            </a:r>
            <a:r>
              <a:rPr dirty="0"/>
              <a:t>the</a:t>
            </a:r>
            <a:r>
              <a:rPr spc="-60" dirty="0"/>
              <a:t> </a:t>
            </a:r>
            <a:r>
              <a:rPr spc="-110" dirty="0"/>
              <a:t>application</a:t>
            </a:r>
            <a:r>
              <a:rPr spc="-50" dirty="0"/>
              <a:t> </a:t>
            </a:r>
            <a:r>
              <a:rPr spc="-65" dirty="0"/>
              <a:t>down</a:t>
            </a:r>
            <a:r>
              <a:rPr spc="-55" dirty="0"/>
              <a:t> </a:t>
            </a:r>
            <a:r>
              <a:rPr dirty="0"/>
              <a:t>into</a:t>
            </a:r>
            <a:r>
              <a:rPr spc="-55" dirty="0"/>
              <a:t> </a:t>
            </a:r>
            <a:r>
              <a:rPr spc="-90" dirty="0"/>
              <a:t>pieces</a:t>
            </a:r>
            <a:r>
              <a:rPr spc="-60" dirty="0"/>
              <a:t> </a:t>
            </a:r>
            <a:r>
              <a:rPr spc="-35" dirty="0"/>
              <a:t>is </a:t>
            </a:r>
            <a:r>
              <a:rPr spc="-145" dirty="0"/>
              <a:t>called</a:t>
            </a:r>
            <a:r>
              <a:rPr spc="-20" dirty="0"/>
              <a:t> </a:t>
            </a:r>
            <a:r>
              <a:rPr b="1" spc="-10" dirty="0">
                <a:latin typeface="Times New Roman"/>
                <a:cs typeface="Times New Roman"/>
              </a:rPr>
              <a:t>Decomposition</a:t>
            </a:r>
            <a:r>
              <a:rPr spc="-10" dirty="0"/>
              <a:t>.</a:t>
            </a: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75" dirty="0"/>
              <a:t>V-</a:t>
            </a:r>
            <a:r>
              <a:rPr spc="150" dirty="0"/>
              <a:t>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065" rIns="0" bIns="0" rtlCol="0">
            <a:spAutoFit/>
          </a:bodyPr>
          <a:lstStyle/>
          <a:p>
            <a:pPr marL="287020" marR="5080" indent="-274320" algn="just">
              <a:lnSpc>
                <a:spcPct val="100000"/>
              </a:lnSpc>
              <a:spcBef>
                <a:spcPts val="95"/>
              </a:spcBef>
              <a:buClr>
                <a:srgbClr val="FF388C"/>
              </a:buClr>
              <a:buSzPct val="84615"/>
              <a:buFont typeface="DejaVu Sans"/>
              <a:buChar char="⚫"/>
              <a:tabLst>
                <a:tab pos="287020" algn="l"/>
              </a:tabLst>
            </a:pPr>
            <a:r>
              <a:rPr dirty="0"/>
              <a:t>The</a:t>
            </a:r>
            <a:r>
              <a:rPr spc="-60" dirty="0"/>
              <a:t> </a:t>
            </a:r>
            <a:r>
              <a:rPr spc="-55" dirty="0"/>
              <a:t>tasks</a:t>
            </a:r>
            <a:r>
              <a:rPr spc="65" dirty="0"/>
              <a:t> </a:t>
            </a:r>
            <a:r>
              <a:rPr dirty="0"/>
              <a:t>on</a:t>
            </a:r>
            <a:r>
              <a:rPr spc="60" dirty="0"/>
              <a:t> </a:t>
            </a:r>
            <a:r>
              <a:rPr dirty="0"/>
              <a:t>the</a:t>
            </a:r>
            <a:r>
              <a:rPr spc="55" dirty="0"/>
              <a:t> </a:t>
            </a:r>
            <a:r>
              <a:rPr dirty="0"/>
              <a:t>right</a:t>
            </a:r>
            <a:r>
              <a:rPr spc="60" dirty="0"/>
              <a:t> </a:t>
            </a:r>
            <a:r>
              <a:rPr spc="-10" dirty="0"/>
              <a:t>side</a:t>
            </a:r>
            <a:r>
              <a:rPr spc="70" dirty="0"/>
              <a:t> </a:t>
            </a:r>
            <a:r>
              <a:rPr dirty="0"/>
              <a:t>of</a:t>
            </a:r>
            <a:r>
              <a:rPr spc="60" dirty="0"/>
              <a:t> </a:t>
            </a:r>
            <a:r>
              <a:rPr dirty="0"/>
              <a:t>the</a:t>
            </a:r>
            <a:r>
              <a:rPr spc="65" dirty="0"/>
              <a:t> </a:t>
            </a:r>
            <a:r>
              <a:rPr spc="-340" dirty="0"/>
              <a:t>V</a:t>
            </a:r>
            <a:r>
              <a:rPr spc="180" dirty="0"/>
              <a:t> </a:t>
            </a:r>
            <a:r>
              <a:rPr spc="-55" dirty="0"/>
              <a:t>consider</a:t>
            </a:r>
            <a:r>
              <a:rPr spc="65" dirty="0"/>
              <a:t> </a:t>
            </a:r>
            <a:r>
              <a:rPr dirty="0"/>
              <a:t>the</a:t>
            </a:r>
            <a:r>
              <a:rPr spc="60" dirty="0"/>
              <a:t> </a:t>
            </a:r>
            <a:r>
              <a:rPr spc="-114" dirty="0"/>
              <a:t>finished </a:t>
            </a:r>
            <a:r>
              <a:rPr spc="-140" dirty="0"/>
              <a:t>application</a:t>
            </a:r>
            <a:r>
              <a:rPr spc="-15" dirty="0"/>
              <a:t> </a:t>
            </a:r>
            <a:r>
              <a:rPr spc="-105" dirty="0"/>
              <a:t>at</a:t>
            </a:r>
            <a:r>
              <a:rPr spc="-30" dirty="0"/>
              <a:t> </a:t>
            </a:r>
            <a:r>
              <a:rPr spc="-80" dirty="0"/>
              <a:t>greater</a:t>
            </a:r>
            <a:r>
              <a:rPr spc="-25" dirty="0"/>
              <a:t> </a:t>
            </a:r>
            <a:r>
              <a:rPr spc="-160" dirty="0"/>
              <a:t>and</a:t>
            </a:r>
            <a:r>
              <a:rPr spc="-35" dirty="0"/>
              <a:t> </a:t>
            </a:r>
            <a:r>
              <a:rPr spc="-80" dirty="0"/>
              <a:t>greater</a:t>
            </a:r>
            <a:r>
              <a:rPr spc="-30" dirty="0"/>
              <a:t> </a:t>
            </a:r>
            <a:r>
              <a:rPr spc="-165" dirty="0"/>
              <a:t>levels</a:t>
            </a:r>
            <a:r>
              <a:rPr spc="-45" dirty="0"/>
              <a:t> </a:t>
            </a:r>
            <a:r>
              <a:rPr spc="-160" dirty="0"/>
              <a:t>of</a:t>
            </a:r>
            <a:r>
              <a:rPr spc="-30" dirty="0"/>
              <a:t> </a:t>
            </a:r>
            <a:r>
              <a:rPr spc="-10" dirty="0"/>
              <a:t>abstraction.</a:t>
            </a:r>
          </a:p>
          <a:p>
            <a:pPr>
              <a:lnSpc>
                <a:spcPct val="100000"/>
              </a:lnSpc>
              <a:spcBef>
                <a:spcPts val="1330"/>
              </a:spcBef>
              <a:buClr>
                <a:srgbClr val="FF388C"/>
              </a:buClr>
              <a:buFont typeface="DejaVu Sans"/>
              <a:buChar char="⚫"/>
            </a:pPr>
            <a:endParaRPr spc="-10" dirty="0"/>
          </a:p>
          <a:p>
            <a:pPr marL="286385" indent="-273685" algn="just">
              <a:lnSpc>
                <a:spcPct val="100000"/>
              </a:lnSpc>
              <a:buClr>
                <a:srgbClr val="FF388C"/>
              </a:buClr>
              <a:buSzPct val="84615"/>
              <a:buFont typeface="DejaVu Sans"/>
              <a:buChar char="⚫"/>
              <a:tabLst>
                <a:tab pos="286385" algn="l"/>
              </a:tabLst>
            </a:pPr>
            <a:r>
              <a:rPr spc="-160" dirty="0"/>
              <a:t>At</a:t>
            </a:r>
            <a:r>
              <a:rPr spc="-55" dirty="0"/>
              <a:t> </a:t>
            </a:r>
            <a:r>
              <a:rPr spc="-80" dirty="0"/>
              <a:t>the</a:t>
            </a:r>
            <a:r>
              <a:rPr spc="-50" dirty="0"/>
              <a:t> </a:t>
            </a:r>
            <a:r>
              <a:rPr spc="-145" dirty="0"/>
              <a:t>lowest</a:t>
            </a:r>
            <a:r>
              <a:rPr spc="-60" dirty="0"/>
              <a:t> </a:t>
            </a:r>
            <a:r>
              <a:rPr spc="-110" dirty="0"/>
              <a:t>level,</a:t>
            </a:r>
            <a:r>
              <a:rPr spc="-370" dirty="0"/>
              <a:t> </a:t>
            </a:r>
            <a:r>
              <a:rPr b="1" spc="-55" dirty="0">
                <a:latin typeface="Times New Roman"/>
                <a:cs typeface="Times New Roman"/>
              </a:rPr>
              <a:t>Testing</a:t>
            </a:r>
            <a:r>
              <a:rPr b="1" spc="-35" dirty="0">
                <a:latin typeface="Times New Roman"/>
                <a:cs typeface="Times New Roman"/>
              </a:rPr>
              <a:t> </a:t>
            </a:r>
            <a:r>
              <a:rPr spc="-145" dirty="0"/>
              <a:t>verifies</a:t>
            </a:r>
            <a:r>
              <a:rPr spc="-45" dirty="0"/>
              <a:t> </a:t>
            </a:r>
            <a:r>
              <a:rPr spc="-85" dirty="0"/>
              <a:t>that</a:t>
            </a:r>
            <a:r>
              <a:rPr spc="-40" dirty="0"/>
              <a:t> </a:t>
            </a:r>
            <a:r>
              <a:rPr spc="-80" dirty="0"/>
              <a:t>the</a:t>
            </a:r>
            <a:r>
              <a:rPr spc="-55" dirty="0"/>
              <a:t> </a:t>
            </a:r>
            <a:r>
              <a:rPr b="1" spc="65" dirty="0">
                <a:latin typeface="Times New Roman"/>
                <a:cs typeface="Times New Roman"/>
              </a:rPr>
              <a:t>code</a:t>
            </a:r>
            <a:r>
              <a:rPr b="1" spc="-40" dirty="0">
                <a:latin typeface="Times New Roman"/>
                <a:cs typeface="Times New Roman"/>
              </a:rPr>
              <a:t> </a:t>
            </a:r>
            <a:r>
              <a:rPr b="1" spc="-10" dirty="0">
                <a:latin typeface="Times New Roman"/>
                <a:cs typeface="Times New Roman"/>
              </a:rPr>
              <a:t>works</a:t>
            </a:r>
            <a:r>
              <a:rPr spc="-10" dirty="0"/>
              <a:t>.</a:t>
            </a:r>
          </a:p>
          <a:p>
            <a:pPr marL="285750" marR="5080" indent="-273685" algn="just">
              <a:lnSpc>
                <a:spcPct val="100000"/>
              </a:lnSpc>
              <a:spcBef>
                <a:spcPts val="600"/>
              </a:spcBef>
              <a:buClr>
                <a:srgbClr val="FF388C"/>
              </a:buClr>
              <a:buSzPct val="84615"/>
              <a:buFont typeface="DejaVu Sans"/>
              <a:buChar char="⚫"/>
              <a:tabLst>
                <a:tab pos="287020" algn="l"/>
              </a:tabLst>
            </a:pPr>
            <a:r>
              <a:rPr spc="-145" dirty="0"/>
              <a:t>At</a:t>
            </a:r>
            <a:r>
              <a:rPr spc="-20" dirty="0"/>
              <a:t> </a:t>
            </a:r>
            <a:r>
              <a:rPr spc="-45" dirty="0"/>
              <a:t>the</a:t>
            </a:r>
            <a:r>
              <a:rPr spc="-114" dirty="0"/>
              <a:t> </a:t>
            </a:r>
            <a:r>
              <a:rPr spc="-55" dirty="0"/>
              <a:t>next</a:t>
            </a:r>
            <a:r>
              <a:rPr spc="-90" dirty="0"/>
              <a:t> </a:t>
            </a:r>
            <a:r>
              <a:rPr spc="-114" dirty="0"/>
              <a:t>level,</a:t>
            </a:r>
            <a:r>
              <a:rPr spc="-45" dirty="0"/>
              <a:t> </a:t>
            </a:r>
            <a:r>
              <a:rPr b="1" dirty="0">
                <a:latin typeface="Times New Roman"/>
                <a:cs typeface="Times New Roman"/>
              </a:rPr>
              <a:t>verification</a:t>
            </a:r>
            <a:r>
              <a:rPr b="1" spc="-50" dirty="0">
                <a:latin typeface="Times New Roman"/>
                <a:cs typeface="Times New Roman"/>
              </a:rPr>
              <a:t> </a:t>
            </a:r>
            <a:r>
              <a:rPr spc="-120" dirty="0"/>
              <a:t>confirms</a:t>
            </a:r>
            <a:r>
              <a:rPr spc="-35" dirty="0"/>
              <a:t> </a:t>
            </a:r>
            <a:r>
              <a:rPr spc="-60" dirty="0"/>
              <a:t>that</a:t>
            </a:r>
            <a:r>
              <a:rPr spc="-35" dirty="0"/>
              <a:t> </a:t>
            </a:r>
            <a:r>
              <a:rPr spc="-50" dirty="0"/>
              <a:t>the </a:t>
            </a:r>
            <a:r>
              <a:rPr spc="-100" dirty="0"/>
              <a:t>application 	</a:t>
            </a:r>
            <a:r>
              <a:rPr b="1" spc="-25" dirty="0">
                <a:latin typeface="Times New Roman"/>
                <a:cs typeface="Times New Roman"/>
              </a:rPr>
              <a:t>satisfies</a:t>
            </a:r>
            <a:r>
              <a:rPr b="1" spc="-60" dirty="0">
                <a:latin typeface="Times New Roman"/>
                <a:cs typeface="Times New Roman"/>
              </a:rPr>
              <a:t> </a:t>
            </a:r>
            <a:r>
              <a:rPr b="1" dirty="0">
                <a:latin typeface="Times New Roman"/>
                <a:cs typeface="Times New Roman"/>
              </a:rPr>
              <a:t>the</a:t>
            </a:r>
            <a:r>
              <a:rPr b="1" spc="-30" dirty="0">
                <a:latin typeface="Times New Roman"/>
                <a:cs typeface="Times New Roman"/>
              </a:rPr>
              <a:t> </a:t>
            </a:r>
            <a:r>
              <a:rPr b="1" dirty="0">
                <a:latin typeface="Times New Roman"/>
                <a:cs typeface="Times New Roman"/>
              </a:rPr>
              <a:t>requirements</a:t>
            </a:r>
            <a:r>
              <a:rPr dirty="0"/>
              <a:t>,</a:t>
            </a:r>
            <a:r>
              <a:rPr spc="-130" dirty="0"/>
              <a:t> </a:t>
            </a:r>
            <a:r>
              <a:rPr spc="-175" dirty="0"/>
              <a:t>and</a:t>
            </a:r>
            <a:r>
              <a:rPr spc="10" dirty="0"/>
              <a:t> </a:t>
            </a:r>
            <a:r>
              <a:rPr b="1" dirty="0">
                <a:latin typeface="Times New Roman"/>
                <a:cs typeface="Times New Roman"/>
              </a:rPr>
              <a:t>validation</a:t>
            </a:r>
            <a:r>
              <a:rPr b="1" spc="-20" dirty="0">
                <a:latin typeface="Times New Roman"/>
                <a:cs typeface="Times New Roman"/>
              </a:rPr>
              <a:t> </a:t>
            </a:r>
            <a:r>
              <a:rPr spc="-130" dirty="0"/>
              <a:t>confirms</a:t>
            </a:r>
            <a:r>
              <a:rPr spc="-20" dirty="0"/>
              <a:t> that 	</a:t>
            </a:r>
            <a:r>
              <a:rPr spc="-80" dirty="0"/>
              <a:t>the</a:t>
            </a:r>
            <a:r>
              <a:rPr spc="-50" dirty="0"/>
              <a:t> </a:t>
            </a:r>
            <a:r>
              <a:rPr spc="-140" dirty="0"/>
              <a:t>application</a:t>
            </a:r>
            <a:r>
              <a:rPr spc="-35" dirty="0"/>
              <a:t> </a:t>
            </a:r>
            <a:r>
              <a:rPr b="1" dirty="0">
                <a:latin typeface="Times New Roman"/>
                <a:cs typeface="Times New Roman"/>
              </a:rPr>
              <a:t>meets</a:t>
            </a:r>
            <a:r>
              <a:rPr b="1" spc="-30" dirty="0">
                <a:latin typeface="Times New Roman"/>
                <a:cs typeface="Times New Roman"/>
              </a:rPr>
              <a:t> </a:t>
            </a:r>
            <a:r>
              <a:rPr b="1" dirty="0">
                <a:latin typeface="Times New Roman"/>
                <a:cs typeface="Times New Roman"/>
              </a:rPr>
              <a:t>customer</a:t>
            </a:r>
            <a:r>
              <a:rPr b="1" spc="-25" dirty="0">
                <a:latin typeface="Times New Roman"/>
                <a:cs typeface="Times New Roman"/>
              </a:rPr>
              <a:t> </a:t>
            </a:r>
            <a:r>
              <a:rPr b="1" spc="-10" dirty="0">
                <a:latin typeface="Times New Roman"/>
                <a:cs typeface="Times New Roman"/>
              </a:rPr>
              <a:t>needs</a:t>
            </a:r>
            <a:r>
              <a:rPr spc="-10" dirty="0"/>
              <a:t>.</a:t>
            </a:r>
          </a:p>
          <a:p>
            <a:pPr>
              <a:lnSpc>
                <a:spcPct val="100000"/>
              </a:lnSpc>
              <a:spcBef>
                <a:spcPts val="1330"/>
              </a:spcBef>
              <a:buClr>
                <a:srgbClr val="FF388C"/>
              </a:buClr>
              <a:buFont typeface="DejaVu Sans"/>
              <a:buChar char="⚫"/>
            </a:pPr>
            <a:endParaRPr spc="-10" dirty="0"/>
          </a:p>
          <a:p>
            <a:pPr marL="286385" marR="5080" indent="-274320" algn="just">
              <a:lnSpc>
                <a:spcPct val="100000"/>
              </a:lnSpc>
              <a:buClr>
                <a:srgbClr val="FF388C"/>
              </a:buClr>
              <a:buSzPct val="84615"/>
              <a:buFont typeface="DejaVu Sans"/>
              <a:buChar char="⚫"/>
              <a:tabLst>
                <a:tab pos="286385" algn="l"/>
              </a:tabLst>
            </a:pPr>
            <a:r>
              <a:rPr spc="-105" dirty="0"/>
              <a:t>The</a:t>
            </a:r>
            <a:r>
              <a:rPr spc="-60" dirty="0"/>
              <a:t> </a:t>
            </a:r>
            <a:r>
              <a:rPr spc="-120" dirty="0"/>
              <a:t>process</a:t>
            </a:r>
            <a:r>
              <a:rPr spc="-40" dirty="0"/>
              <a:t> </a:t>
            </a:r>
            <a:r>
              <a:rPr spc="-95" dirty="0"/>
              <a:t>of</a:t>
            </a:r>
            <a:r>
              <a:rPr spc="-70" dirty="0"/>
              <a:t> </a:t>
            </a:r>
            <a:r>
              <a:rPr spc="-130" dirty="0"/>
              <a:t>working</a:t>
            </a:r>
            <a:r>
              <a:rPr spc="-30" dirty="0"/>
              <a:t> </a:t>
            </a:r>
            <a:r>
              <a:rPr spc="-145" dirty="0"/>
              <a:t>back</a:t>
            </a:r>
            <a:r>
              <a:rPr spc="-20" dirty="0"/>
              <a:t> </a:t>
            </a:r>
            <a:r>
              <a:rPr spc="-30" dirty="0"/>
              <a:t>up</a:t>
            </a:r>
            <a:r>
              <a:rPr spc="-105" dirty="0"/>
              <a:t> </a:t>
            </a:r>
            <a:r>
              <a:rPr dirty="0"/>
              <a:t>to</a:t>
            </a:r>
            <a:r>
              <a:rPr spc="-40" dirty="0"/>
              <a:t> </a:t>
            </a:r>
            <a:r>
              <a:rPr spc="-30" dirty="0"/>
              <a:t>the</a:t>
            </a:r>
            <a:r>
              <a:rPr spc="-60" dirty="0"/>
              <a:t> </a:t>
            </a:r>
            <a:r>
              <a:rPr spc="-114" dirty="0"/>
              <a:t>conceptual</a:t>
            </a:r>
            <a:r>
              <a:rPr spc="-40" dirty="0"/>
              <a:t> </a:t>
            </a:r>
            <a:r>
              <a:rPr spc="-10" dirty="0"/>
              <a:t>top</a:t>
            </a:r>
            <a:r>
              <a:rPr spc="-60" dirty="0"/>
              <a:t> </a:t>
            </a:r>
            <a:r>
              <a:rPr spc="-90" dirty="0"/>
              <a:t>of</a:t>
            </a:r>
            <a:r>
              <a:rPr spc="-50" dirty="0"/>
              <a:t> </a:t>
            </a:r>
            <a:r>
              <a:rPr spc="-25" dirty="0"/>
              <a:t>the </a:t>
            </a:r>
            <a:r>
              <a:rPr spc="-140" dirty="0"/>
              <a:t>application</a:t>
            </a:r>
            <a:r>
              <a:rPr spc="10" dirty="0"/>
              <a:t> </a:t>
            </a:r>
            <a:r>
              <a:rPr spc="-175" dirty="0"/>
              <a:t>is</a:t>
            </a:r>
            <a:r>
              <a:rPr spc="-5" dirty="0"/>
              <a:t> </a:t>
            </a:r>
            <a:r>
              <a:rPr spc="-145" dirty="0"/>
              <a:t>called</a:t>
            </a:r>
            <a:r>
              <a:rPr spc="-15" dirty="0"/>
              <a:t> </a:t>
            </a:r>
            <a:r>
              <a:rPr b="1" spc="-10" dirty="0">
                <a:latin typeface="Times New Roman"/>
                <a:cs typeface="Times New Roman"/>
              </a:rPr>
              <a:t>Integration</a:t>
            </a:r>
            <a:r>
              <a:rPr spc="-10" dirty="0"/>
              <a:t>.</a:t>
            </a: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75" dirty="0"/>
              <a:t>V-</a:t>
            </a:r>
            <a:r>
              <a:rPr spc="150" dirty="0"/>
              <a:t>MODEL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6974205" cy="4445000"/>
          </a:xfrm>
          <a:prstGeom prst="rect">
            <a:avLst/>
          </a:prstGeom>
        </p:spPr>
        <p:txBody>
          <a:bodyPr vert="horz" wrap="square" lIns="0" tIns="12065" rIns="0" bIns="0" rtlCol="0">
            <a:spAutoFit/>
          </a:bodyPr>
          <a:lstStyle/>
          <a:p>
            <a:pPr marL="286385" marR="5080" indent="-274320">
              <a:lnSpc>
                <a:spcPct val="100000"/>
              </a:lnSpc>
              <a:spcBef>
                <a:spcPts val="95"/>
              </a:spcBef>
              <a:buClr>
                <a:srgbClr val="FF388C"/>
              </a:buClr>
              <a:buSzPct val="84615"/>
              <a:buFont typeface="DejaVu Sans"/>
              <a:buChar char="⚫"/>
              <a:tabLst>
                <a:tab pos="286385" algn="l"/>
              </a:tabLst>
            </a:pPr>
            <a:r>
              <a:rPr sz="2600" spc="-195" dirty="0">
                <a:latin typeface="Times New Roman"/>
                <a:cs typeface="Times New Roman"/>
              </a:rPr>
              <a:t>Each</a:t>
            </a:r>
            <a:r>
              <a:rPr sz="2600" spc="-55" dirty="0">
                <a:latin typeface="Times New Roman"/>
                <a:cs typeface="Times New Roman"/>
              </a:rPr>
              <a:t> </a:t>
            </a:r>
            <a:r>
              <a:rPr sz="2600" spc="-160" dirty="0">
                <a:latin typeface="Times New Roman"/>
                <a:cs typeface="Times New Roman"/>
              </a:rPr>
              <a:t>of</a:t>
            </a:r>
            <a:r>
              <a:rPr sz="2600" spc="-50" dirty="0">
                <a:latin typeface="Times New Roman"/>
                <a:cs typeface="Times New Roman"/>
              </a:rPr>
              <a:t> </a:t>
            </a:r>
            <a:r>
              <a:rPr sz="2600" spc="-85" dirty="0">
                <a:latin typeface="Times New Roman"/>
                <a:cs typeface="Times New Roman"/>
              </a:rPr>
              <a:t>the</a:t>
            </a:r>
            <a:r>
              <a:rPr sz="2600" spc="-50" dirty="0">
                <a:latin typeface="Times New Roman"/>
                <a:cs typeface="Times New Roman"/>
              </a:rPr>
              <a:t> </a:t>
            </a:r>
            <a:r>
              <a:rPr sz="2600" spc="-160" dirty="0">
                <a:latin typeface="Times New Roman"/>
                <a:cs typeface="Times New Roman"/>
              </a:rPr>
              <a:t>tasks</a:t>
            </a:r>
            <a:r>
              <a:rPr sz="2600" spc="-45" dirty="0">
                <a:latin typeface="Times New Roman"/>
                <a:cs typeface="Times New Roman"/>
              </a:rPr>
              <a:t> </a:t>
            </a:r>
            <a:r>
              <a:rPr sz="2600" spc="-120" dirty="0">
                <a:latin typeface="Times New Roman"/>
                <a:cs typeface="Times New Roman"/>
              </a:rPr>
              <a:t>on</a:t>
            </a:r>
            <a:r>
              <a:rPr sz="2600" spc="-60" dirty="0">
                <a:latin typeface="Times New Roman"/>
                <a:cs typeface="Times New Roman"/>
              </a:rPr>
              <a:t> </a:t>
            </a:r>
            <a:r>
              <a:rPr sz="2600" spc="-85" dirty="0">
                <a:latin typeface="Times New Roman"/>
                <a:cs typeface="Times New Roman"/>
              </a:rPr>
              <a:t>the</a:t>
            </a:r>
            <a:r>
              <a:rPr sz="2600" spc="-50" dirty="0">
                <a:latin typeface="Times New Roman"/>
                <a:cs typeface="Times New Roman"/>
              </a:rPr>
              <a:t> </a:t>
            </a:r>
            <a:r>
              <a:rPr sz="2600" spc="-100" dirty="0">
                <a:latin typeface="Times New Roman"/>
                <a:cs typeface="Times New Roman"/>
              </a:rPr>
              <a:t>left</a:t>
            </a:r>
            <a:r>
              <a:rPr sz="2600" spc="-45" dirty="0">
                <a:latin typeface="Times New Roman"/>
                <a:cs typeface="Times New Roman"/>
              </a:rPr>
              <a:t> </a:t>
            </a:r>
            <a:r>
              <a:rPr sz="2600" spc="-120" dirty="0">
                <a:latin typeface="Times New Roman"/>
                <a:cs typeface="Times New Roman"/>
              </a:rPr>
              <a:t>corresponds</a:t>
            </a:r>
            <a:r>
              <a:rPr sz="2600" spc="-60" dirty="0">
                <a:latin typeface="Times New Roman"/>
                <a:cs typeface="Times New Roman"/>
              </a:rPr>
              <a:t> </a:t>
            </a:r>
            <a:r>
              <a:rPr sz="2600" dirty="0">
                <a:latin typeface="Times New Roman"/>
                <a:cs typeface="Times New Roman"/>
              </a:rPr>
              <a:t>to</a:t>
            </a:r>
            <a:r>
              <a:rPr sz="2600" spc="-45" dirty="0">
                <a:latin typeface="Times New Roman"/>
                <a:cs typeface="Times New Roman"/>
              </a:rPr>
              <a:t> </a:t>
            </a:r>
            <a:r>
              <a:rPr sz="2600" spc="-215" dirty="0">
                <a:latin typeface="Times New Roman"/>
                <a:cs typeface="Times New Roman"/>
              </a:rPr>
              <a:t>a</a:t>
            </a:r>
            <a:r>
              <a:rPr sz="2600" spc="-50" dirty="0">
                <a:latin typeface="Times New Roman"/>
                <a:cs typeface="Times New Roman"/>
              </a:rPr>
              <a:t> </a:t>
            </a:r>
            <a:r>
              <a:rPr sz="2600" spc="-145" dirty="0">
                <a:latin typeface="Times New Roman"/>
                <a:cs typeface="Times New Roman"/>
              </a:rPr>
              <a:t>task</a:t>
            </a:r>
            <a:r>
              <a:rPr sz="2600" spc="-40" dirty="0">
                <a:latin typeface="Times New Roman"/>
                <a:cs typeface="Times New Roman"/>
              </a:rPr>
              <a:t> </a:t>
            </a:r>
            <a:r>
              <a:rPr sz="2600" spc="-120" dirty="0">
                <a:latin typeface="Times New Roman"/>
                <a:cs typeface="Times New Roman"/>
              </a:rPr>
              <a:t>on</a:t>
            </a:r>
            <a:r>
              <a:rPr sz="2600" spc="-60" dirty="0">
                <a:latin typeface="Times New Roman"/>
                <a:cs typeface="Times New Roman"/>
              </a:rPr>
              <a:t> </a:t>
            </a:r>
            <a:r>
              <a:rPr sz="2600" spc="-25" dirty="0">
                <a:latin typeface="Times New Roman"/>
                <a:cs typeface="Times New Roman"/>
              </a:rPr>
              <a:t>the </a:t>
            </a:r>
            <a:r>
              <a:rPr sz="2600" spc="-85" dirty="0">
                <a:latin typeface="Times New Roman"/>
                <a:cs typeface="Times New Roman"/>
              </a:rPr>
              <a:t>right</a:t>
            </a:r>
            <a:r>
              <a:rPr sz="2600" spc="-35" dirty="0">
                <a:latin typeface="Times New Roman"/>
                <a:cs typeface="Times New Roman"/>
              </a:rPr>
              <a:t> </a:t>
            </a:r>
            <a:r>
              <a:rPr sz="2600" spc="-110" dirty="0">
                <a:latin typeface="Times New Roman"/>
                <a:cs typeface="Times New Roman"/>
              </a:rPr>
              <a:t>with</a:t>
            </a:r>
            <a:r>
              <a:rPr sz="2600" spc="-35" dirty="0">
                <a:latin typeface="Times New Roman"/>
                <a:cs typeface="Times New Roman"/>
              </a:rPr>
              <a:t> </a:t>
            </a:r>
            <a:r>
              <a:rPr sz="2600" spc="-215" dirty="0">
                <a:latin typeface="Times New Roman"/>
                <a:cs typeface="Times New Roman"/>
              </a:rPr>
              <a:t>a</a:t>
            </a:r>
            <a:r>
              <a:rPr sz="2600" spc="-50" dirty="0">
                <a:latin typeface="Times New Roman"/>
                <a:cs typeface="Times New Roman"/>
              </a:rPr>
              <a:t> </a:t>
            </a:r>
            <a:r>
              <a:rPr sz="2600" spc="-140" dirty="0">
                <a:latin typeface="Times New Roman"/>
                <a:cs typeface="Times New Roman"/>
              </a:rPr>
              <a:t>similar</a:t>
            </a:r>
            <a:r>
              <a:rPr sz="2600" spc="-20" dirty="0">
                <a:latin typeface="Times New Roman"/>
                <a:cs typeface="Times New Roman"/>
              </a:rPr>
              <a:t> </a:t>
            </a:r>
            <a:r>
              <a:rPr sz="2600" spc="-155" dirty="0">
                <a:latin typeface="Times New Roman"/>
                <a:cs typeface="Times New Roman"/>
              </a:rPr>
              <a:t>level</a:t>
            </a:r>
            <a:r>
              <a:rPr sz="2600" spc="-50" dirty="0">
                <a:latin typeface="Times New Roman"/>
                <a:cs typeface="Times New Roman"/>
              </a:rPr>
              <a:t> </a:t>
            </a:r>
            <a:r>
              <a:rPr sz="2600" spc="-165" dirty="0">
                <a:latin typeface="Times New Roman"/>
                <a:cs typeface="Times New Roman"/>
              </a:rPr>
              <a:t>of</a:t>
            </a:r>
            <a:r>
              <a:rPr sz="2600" spc="-55" dirty="0">
                <a:latin typeface="Times New Roman"/>
                <a:cs typeface="Times New Roman"/>
              </a:rPr>
              <a:t> </a:t>
            </a:r>
            <a:r>
              <a:rPr sz="2600" spc="-10" dirty="0">
                <a:latin typeface="Times New Roman"/>
                <a:cs typeface="Times New Roman"/>
              </a:rPr>
              <a:t>abstraction.</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7020" marR="255904" indent="-274320">
              <a:lnSpc>
                <a:spcPct val="100000"/>
              </a:lnSpc>
              <a:buClr>
                <a:srgbClr val="FF388C"/>
              </a:buClr>
              <a:buSzPct val="84615"/>
              <a:buFont typeface="DejaVu Sans"/>
              <a:buChar char="⚫"/>
              <a:tabLst>
                <a:tab pos="287020" algn="l"/>
              </a:tabLst>
            </a:pPr>
            <a:r>
              <a:rPr sz="2600" spc="-160" dirty="0">
                <a:latin typeface="Times New Roman"/>
                <a:cs typeface="Times New Roman"/>
              </a:rPr>
              <a:t>At</a:t>
            </a:r>
            <a:r>
              <a:rPr sz="2600" spc="-15" dirty="0">
                <a:latin typeface="Times New Roman"/>
                <a:cs typeface="Times New Roman"/>
              </a:rPr>
              <a:t> </a:t>
            </a:r>
            <a:r>
              <a:rPr sz="2600" spc="-85" dirty="0">
                <a:latin typeface="Times New Roman"/>
                <a:cs typeface="Times New Roman"/>
              </a:rPr>
              <a:t>the</a:t>
            </a:r>
            <a:r>
              <a:rPr sz="2600" spc="-25" dirty="0">
                <a:latin typeface="Times New Roman"/>
                <a:cs typeface="Times New Roman"/>
              </a:rPr>
              <a:t> </a:t>
            </a:r>
            <a:r>
              <a:rPr sz="2600" spc="-145" dirty="0">
                <a:latin typeface="Times New Roman"/>
                <a:cs typeface="Times New Roman"/>
              </a:rPr>
              <a:t>highest</a:t>
            </a:r>
            <a:r>
              <a:rPr sz="2600" spc="-30" dirty="0">
                <a:latin typeface="Times New Roman"/>
                <a:cs typeface="Times New Roman"/>
              </a:rPr>
              <a:t> </a:t>
            </a:r>
            <a:r>
              <a:rPr sz="2600" spc="-114" dirty="0">
                <a:latin typeface="Times New Roman"/>
                <a:cs typeface="Times New Roman"/>
              </a:rPr>
              <a:t>level,</a:t>
            </a:r>
            <a:r>
              <a:rPr sz="2600" spc="-140" dirty="0">
                <a:latin typeface="Times New Roman"/>
                <a:cs typeface="Times New Roman"/>
              </a:rPr>
              <a:t> </a:t>
            </a:r>
            <a:r>
              <a:rPr sz="2600" spc="-85" dirty="0">
                <a:latin typeface="Times New Roman"/>
                <a:cs typeface="Times New Roman"/>
              </a:rPr>
              <a:t>the</a:t>
            </a:r>
            <a:r>
              <a:rPr sz="2600" spc="-30" dirty="0">
                <a:latin typeface="Times New Roman"/>
                <a:cs typeface="Times New Roman"/>
              </a:rPr>
              <a:t> </a:t>
            </a:r>
            <a:r>
              <a:rPr sz="2600" spc="-120" dirty="0">
                <a:latin typeface="Times New Roman"/>
                <a:cs typeface="Times New Roman"/>
              </a:rPr>
              <a:t>initial</a:t>
            </a:r>
            <a:r>
              <a:rPr sz="2600" spc="10" dirty="0">
                <a:latin typeface="Times New Roman"/>
                <a:cs typeface="Times New Roman"/>
              </a:rPr>
              <a:t> </a:t>
            </a:r>
            <a:r>
              <a:rPr sz="2600" spc="-114" dirty="0">
                <a:latin typeface="Times New Roman"/>
                <a:cs typeface="Times New Roman"/>
              </a:rPr>
              <a:t>concept</a:t>
            </a:r>
            <a:r>
              <a:rPr sz="2600" spc="-40" dirty="0">
                <a:latin typeface="Times New Roman"/>
                <a:cs typeface="Times New Roman"/>
              </a:rPr>
              <a:t> </a:t>
            </a:r>
            <a:r>
              <a:rPr sz="2600" spc="-120" dirty="0">
                <a:latin typeface="Times New Roman"/>
                <a:cs typeface="Times New Roman"/>
              </a:rPr>
              <a:t>corresponds</a:t>
            </a:r>
            <a:r>
              <a:rPr sz="2600" spc="-35" dirty="0">
                <a:latin typeface="Times New Roman"/>
                <a:cs typeface="Times New Roman"/>
              </a:rPr>
              <a:t> </a:t>
            </a:r>
            <a:r>
              <a:rPr sz="2600" spc="-25" dirty="0">
                <a:latin typeface="Times New Roman"/>
                <a:cs typeface="Times New Roman"/>
              </a:rPr>
              <a:t>to </a:t>
            </a:r>
            <a:r>
              <a:rPr sz="2600" spc="-105" dirty="0">
                <a:latin typeface="Times New Roman"/>
                <a:cs typeface="Times New Roman"/>
              </a:rPr>
              <a:t>operation</a:t>
            </a:r>
            <a:r>
              <a:rPr sz="2600" spc="-25"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30" dirty="0">
                <a:latin typeface="Times New Roman"/>
                <a:cs typeface="Times New Roman"/>
              </a:rPr>
              <a:t>maintenance.</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765810" indent="-274320">
              <a:lnSpc>
                <a:spcPct val="100000"/>
              </a:lnSpc>
              <a:buClr>
                <a:srgbClr val="FF388C"/>
              </a:buClr>
              <a:buSzPct val="84615"/>
              <a:buFont typeface="DejaVu Sans"/>
              <a:buChar char="⚫"/>
              <a:tabLst>
                <a:tab pos="286385" algn="l"/>
              </a:tabLst>
            </a:pPr>
            <a:r>
              <a:rPr sz="2600" spc="-160" dirty="0">
                <a:latin typeface="Times New Roman"/>
                <a:cs typeface="Times New Roman"/>
              </a:rPr>
              <a:t>At</a:t>
            </a:r>
            <a:r>
              <a:rPr sz="2600" spc="-3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75" dirty="0">
                <a:latin typeface="Times New Roman"/>
                <a:cs typeface="Times New Roman"/>
              </a:rPr>
              <a:t>next</a:t>
            </a:r>
            <a:r>
              <a:rPr sz="2600" spc="-45" dirty="0">
                <a:latin typeface="Times New Roman"/>
                <a:cs typeface="Times New Roman"/>
              </a:rPr>
              <a:t> </a:t>
            </a:r>
            <a:r>
              <a:rPr sz="2600" spc="-114" dirty="0">
                <a:latin typeface="Times New Roman"/>
                <a:cs typeface="Times New Roman"/>
              </a:rPr>
              <a:t>level,</a:t>
            </a:r>
            <a:r>
              <a:rPr sz="2600" spc="-15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05" dirty="0">
                <a:latin typeface="Times New Roman"/>
                <a:cs typeface="Times New Roman"/>
              </a:rPr>
              <a:t>requirements</a:t>
            </a:r>
            <a:r>
              <a:rPr sz="2600" spc="-35" dirty="0">
                <a:latin typeface="Times New Roman"/>
                <a:cs typeface="Times New Roman"/>
              </a:rPr>
              <a:t> </a:t>
            </a:r>
            <a:r>
              <a:rPr sz="2600" spc="-100" dirty="0">
                <a:latin typeface="Times New Roman"/>
                <a:cs typeface="Times New Roman"/>
              </a:rPr>
              <a:t>correspond</a:t>
            </a:r>
            <a:r>
              <a:rPr sz="2600" spc="-55" dirty="0">
                <a:latin typeface="Times New Roman"/>
                <a:cs typeface="Times New Roman"/>
              </a:rPr>
              <a:t> </a:t>
            </a:r>
            <a:r>
              <a:rPr sz="2600" spc="-25" dirty="0">
                <a:latin typeface="Times New Roman"/>
                <a:cs typeface="Times New Roman"/>
              </a:rPr>
              <a:t>to </a:t>
            </a:r>
            <a:r>
              <a:rPr sz="2600" spc="-135" dirty="0">
                <a:latin typeface="Times New Roman"/>
                <a:cs typeface="Times New Roman"/>
              </a:rPr>
              <a:t>verification</a:t>
            </a:r>
            <a:r>
              <a:rPr sz="2600" spc="15"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30" dirty="0">
                <a:latin typeface="Times New Roman"/>
                <a:cs typeface="Times New Roman"/>
              </a:rPr>
              <a:t>validation.</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indent="-273685">
              <a:lnSpc>
                <a:spcPct val="100000"/>
              </a:lnSpc>
              <a:buClr>
                <a:srgbClr val="FF388C"/>
              </a:buClr>
              <a:buSzPct val="84615"/>
              <a:buFont typeface="DejaVu Sans"/>
              <a:buChar char="⚫"/>
              <a:tabLst>
                <a:tab pos="286385" algn="l"/>
              </a:tabLst>
            </a:pPr>
            <a:r>
              <a:rPr sz="2600" spc="-180" dirty="0">
                <a:latin typeface="Times New Roman"/>
                <a:cs typeface="Times New Roman"/>
              </a:rPr>
              <a:t>Testing</a:t>
            </a:r>
            <a:r>
              <a:rPr sz="2600" spc="-40" dirty="0">
                <a:latin typeface="Times New Roman"/>
                <a:cs typeface="Times New Roman"/>
              </a:rPr>
              <a:t> </a:t>
            </a:r>
            <a:r>
              <a:rPr sz="2600" spc="-130" dirty="0">
                <a:latin typeface="Times New Roman"/>
                <a:cs typeface="Times New Roman"/>
              </a:rPr>
              <a:t>confirms</a:t>
            </a:r>
            <a:r>
              <a:rPr sz="2600" spc="-15" dirty="0">
                <a:latin typeface="Times New Roman"/>
                <a:cs typeface="Times New Roman"/>
              </a:rPr>
              <a:t> </a:t>
            </a:r>
            <a:r>
              <a:rPr sz="2600" spc="-85" dirty="0">
                <a:latin typeface="Times New Roman"/>
                <a:cs typeface="Times New Roman"/>
              </a:rPr>
              <a:t>that</a:t>
            </a:r>
            <a:r>
              <a:rPr sz="2600" spc="-30" dirty="0">
                <a:latin typeface="Times New Roman"/>
                <a:cs typeface="Times New Roman"/>
              </a:rPr>
              <a:t> </a:t>
            </a:r>
            <a:r>
              <a:rPr sz="2600" spc="-85" dirty="0">
                <a:latin typeface="Times New Roman"/>
                <a:cs typeface="Times New Roman"/>
              </a:rPr>
              <a:t>the</a:t>
            </a:r>
            <a:r>
              <a:rPr sz="2600" spc="-40" dirty="0">
                <a:latin typeface="Times New Roman"/>
                <a:cs typeface="Times New Roman"/>
              </a:rPr>
              <a:t> </a:t>
            </a:r>
            <a:r>
              <a:rPr sz="2600" spc="-160" dirty="0">
                <a:latin typeface="Times New Roman"/>
                <a:cs typeface="Times New Roman"/>
              </a:rPr>
              <a:t>design</a:t>
            </a:r>
            <a:r>
              <a:rPr sz="2600" spc="-45" dirty="0">
                <a:latin typeface="Times New Roman"/>
                <a:cs typeface="Times New Roman"/>
              </a:rPr>
              <a:t> </a:t>
            </a:r>
            <a:r>
              <a:rPr sz="2600" spc="-10" dirty="0">
                <a:latin typeface="Times New Roman"/>
                <a:cs typeface="Times New Roman"/>
              </a:rPr>
              <a:t>worked.</a:t>
            </a:r>
            <a:endParaRPr sz="26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265" dirty="0"/>
              <a:t>Incremental</a:t>
            </a:r>
            <a:r>
              <a:rPr spc="90" dirty="0"/>
              <a:t> </a:t>
            </a:r>
            <a:r>
              <a:rPr spc="240" dirty="0"/>
              <a:t>waterfall</a:t>
            </a:r>
          </a:p>
        </p:txBody>
      </p:sp>
      <p:sp>
        <p:nvSpPr>
          <p:cNvPr id="3" name="object 3"/>
          <p:cNvSpPr txBox="1"/>
          <p:nvPr/>
        </p:nvSpPr>
        <p:spPr>
          <a:xfrm>
            <a:off x="978331" y="1682851"/>
            <a:ext cx="7214234" cy="3180080"/>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spc="-200" dirty="0">
                <a:latin typeface="Times New Roman"/>
                <a:cs typeface="Times New Roman"/>
              </a:rPr>
              <a:t>Also</a:t>
            </a:r>
            <a:r>
              <a:rPr sz="2600" spc="-10" dirty="0">
                <a:latin typeface="Times New Roman"/>
                <a:cs typeface="Times New Roman"/>
              </a:rPr>
              <a:t> </a:t>
            </a:r>
            <a:r>
              <a:rPr sz="2600" spc="-140" dirty="0">
                <a:latin typeface="Times New Roman"/>
                <a:cs typeface="Times New Roman"/>
              </a:rPr>
              <a:t>called</a:t>
            </a:r>
            <a:r>
              <a:rPr sz="2600" spc="-30" dirty="0">
                <a:latin typeface="Times New Roman"/>
                <a:cs typeface="Times New Roman"/>
              </a:rPr>
              <a:t> </a:t>
            </a:r>
            <a:r>
              <a:rPr sz="2600" spc="-105" dirty="0">
                <a:latin typeface="Times New Roman"/>
                <a:cs typeface="Times New Roman"/>
              </a:rPr>
              <a:t>multi-</a:t>
            </a:r>
            <a:r>
              <a:rPr sz="2600" spc="-125" dirty="0">
                <a:latin typeface="Times New Roman"/>
                <a:cs typeface="Times New Roman"/>
              </a:rPr>
              <a:t>waterfall</a:t>
            </a:r>
            <a:r>
              <a:rPr sz="2600" spc="20" dirty="0">
                <a:latin typeface="Times New Roman"/>
                <a:cs typeface="Times New Roman"/>
              </a:rPr>
              <a:t> </a:t>
            </a:r>
            <a:r>
              <a:rPr sz="2600" spc="-10" dirty="0">
                <a:latin typeface="Times New Roman"/>
                <a:cs typeface="Times New Roman"/>
              </a:rPr>
              <a:t>model.</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70" dirty="0">
                <a:latin typeface="Times New Roman"/>
                <a:cs typeface="Times New Roman"/>
              </a:rPr>
              <a:t>Uses</a:t>
            </a:r>
            <a:r>
              <a:rPr sz="2600" spc="-45" dirty="0">
                <a:latin typeface="Times New Roman"/>
                <a:cs typeface="Times New Roman"/>
              </a:rPr>
              <a:t> </a:t>
            </a:r>
            <a:r>
              <a:rPr sz="2600" spc="-210" dirty="0">
                <a:latin typeface="Times New Roman"/>
                <a:cs typeface="Times New Roman"/>
              </a:rPr>
              <a:t>a</a:t>
            </a:r>
            <a:r>
              <a:rPr sz="2600" spc="-25" dirty="0">
                <a:latin typeface="Times New Roman"/>
                <a:cs typeface="Times New Roman"/>
              </a:rPr>
              <a:t> </a:t>
            </a:r>
            <a:r>
              <a:rPr sz="2600" spc="-120" dirty="0">
                <a:latin typeface="Times New Roman"/>
                <a:cs typeface="Times New Roman"/>
              </a:rPr>
              <a:t>series</a:t>
            </a:r>
            <a:r>
              <a:rPr sz="2600" spc="-40" dirty="0">
                <a:latin typeface="Times New Roman"/>
                <a:cs typeface="Times New Roman"/>
              </a:rPr>
              <a:t> </a:t>
            </a:r>
            <a:r>
              <a:rPr sz="2600" spc="-165" dirty="0">
                <a:latin typeface="Times New Roman"/>
                <a:cs typeface="Times New Roman"/>
              </a:rPr>
              <a:t>of</a:t>
            </a:r>
            <a:r>
              <a:rPr sz="2600" spc="-30" dirty="0">
                <a:latin typeface="Times New Roman"/>
                <a:cs typeface="Times New Roman"/>
              </a:rPr>
              <a:t> </a:t>
            </a:r>
            <a:r>
              <a:rPr sz="2600" spc="-125" dirty="0">
                <a:latin typeface="Times New Roman"/>
                <a:cs typeface="Times New Roman"/>
              </a:rPr>
              <a:t>separate</a:t>
            </a:r>
            <a:r>
              <a:rPr sz="2600" spc="-35" dirty="0">
                <a:latin typeface="Times New Roman"/>
                <a:cs typeface="Times New Roman"/>
              </a:rPr>
              <a:t> </a:t>
            </a:r>
            <a:r>
              <a:rPr sz="2600" spc="-125" dirty="0">
                <a:latin typeface="Times New Roman"/>
                <a:cs typeface="Times New Roman"/>
              </a:rPr>
              <a:t>waterfall</a:t>
            </a:r>
            <a:r>
              <a:rPr sz="2600" spc="-10" dirty="0">
                <a:latin typeface="Times New Roman"/>
                <a:cs typeface="Times New Roman"/>
              </a:rPr>
              <a:t> </a:t>
            </a:r>
            <a:r>
              <a:rPr sz="2600" spc="-25" dirty="0">
                <a:latin typeface="Times New Roman"/>
                <a:cs typeface="Times New Roman"/>
              </a:rPr>
              <a:t>cascades.</a:t>
            </a:r>
            <a:endParaRPr sz="2600" dirty="0">
              <a:latin typeface="Times New Roman"/>
              <a:cs typeface="Times New Roman"/>
            </a:endParaRPr>
          </a:p>
          <a:p>
            <a:pPr marL="286385" marR="5080" indent="-274320">
              <a:lnSpc>
                <a:spcPct val="100000"/>
              </a:lnSpc>
              <a:spcBef>
                <a:spcPts val="600"/>
              </a:spcBef>
              <a:buClr>
                <a:srgbClr val="FF388C"/>
              </a:buClr>
              <a:buSzPct val="84615"/>
              <a:buFont typeface="DejaVu Sans"/>
              <a:buChar char="⚫"/>
              <a:tabLst>
                <a:tab pos="286385" algn="l"/>
              </a:tabLst>
            </a:pPr>
            <a:r>
              <a:rPr sz="2600" spc="-195" dirty="0">
                <a:latin typeface="Times New Roman"/>
                <a:cs typeface="Times New Roman"/>
              </a:rPr>
              <a:t>Each</a:t>
            </a:r>
            <a:r>
              <a:rPr sz="2600" spc="-45" dirty="0">
                <a:latin typeface="Times New Roman"/>
                <a:cs typeface="Times New Roman"/>
              </a:rPr>
              <a:t> </a:t>
            </a:r>
            <a:r>
              <a:rPr sz="2600" spc="-175" dirty="0">
                <a:latin typeface="Times New Roman"/>
                <a:cs typeface="Times New Roman"/>
              </a:rPr>
              <a:t>cascade</a:t>
            </a:r>
            <a:r>
              <a:rPr sz="2600" spc="-50" dirty="0">
                <a:latin typeface="Times New Roman"/>
                <a:cs typeface="Times New Roman"/>
              </a:rPr>
              <a:t> </a:t>
            </a:r>
            <a:r>
              <a:rPr sz="2600" spc="-145" dirty="0">
                <a:latin typeface="Times New Roman"/>
                <a:cs typeface="Times New Roman"/>
              </a:rPr>
              <a:t>ends</a:t>
            </a:r>
            <a:r>
              <a:rPr sz="2600" spc="-50" dirty="0">
                <a:latin typeface="Times New Roman"/>
                <a:cs typeface="Times New Roman"/>
              </a:rPr>
              <a:t> </a:t>
            </a:r>
            <a:r>
              <a:rPr sz="2600" spc="-105" dirty="0">
                <a:latin typeface="Times New Roman"/>
                <a:cs typeface="Times New Roman"/>
              </a:rPr>
              <a:t>with</a:t>
            </a:r>
            <a:r>
              <a:rPr sz="2600" spc="-1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35" dirty="0">
                <a:latin typeface="Times New Roman"/>
                <a:cs typeface="Times New Roman"/>
              </a:rPr>
              <a:t>delivery</a:t>
            </a:r>
            <a:r>
              <a:rPr sz="2600" spc="-30" dirty="0">
                <a:latin typeface="Times New Roman"/>
                <a:cs typeface="Times New Roman"/>
              </a:rPr>
              <a:t> </a:t>
            </a:r>
            <a:r>
              <a:rPr sz="2600" spc="-160" dirty="0">
                <a:latin typeface="Times New Roman"/>
                <a:cs typeface="Times New Roman"/>
              </a:rPr>
              <a:t>of</a:t>
            </a:r>
            <a:r>
              <a:rPr sz="2600" spc="-30" dirty="0">
                <a:latin typeface="Times New Roman"/>
                <a:cs typeface="Times New Roman"/>
              </a:rPr>
              <a:t> </a:t>
            </a:r>
            <a:r>
              <a:rPr sz="2600" spc="-215" dirty="0">
                <a:latin typeface="Times New Roman"/>
                <a:cs typeface="Times New Roman"/>
              </a:rPr>
              <a:t>a</a:t>
            </a:r>
            <a:r>
              <a:rPr sz="2600" spc="-40" dirty="0">
                <a:latin typeface="Times New Roman"/>
                <a:cs typeface="Times New Roman"/>
              </a:rPr>
              <a:t> </a:t>
            </a:r>
            <a:r>
              <a:rPr sz="2600" spc="-165" dirty="0">
                <a:latin typeface="Times New Roman"/>
                <a:cs typeface="Times New Roman"/>
              </a:rPr>
              <a:t>usable</a:t>
            </a:r>
            <a:r>
              <a:rPr sz="2600" spc="-45" dirty="0">
                <a:latin typeface="Times New Roman"/>
                <a:cs typeface="Times New Roman"/>
              </a:rPr>
              <a:t> </a:t>
            </a:r>
            <a:r>
              <a:rPr sz="2600" spc="-105" dirty="0">
                <a:latin typeface="Times New Roman"/>
                <a:cs typeface="Times New Roman"/>
              </a:rPr>
              <a:t>application </a:t>
            </a:r>
            <a:r>
              <a:rPr sz="2600" spc="-140" dirty="0">
                <a:latin typeface="Times New Roman"/>
                <a:cs typeface="Times New Roman"/>
              </a:rPr>
              <a:t>called</a:t>
            </a:r>
            <a:r>
              <a:rPr sz="2600" spc="-55" dirty="0">
                <a:latin typeface="Times New Roman"/>
                <a:cs typeface="Times New Roman"/>
              </a:rPr>
              <a:t> </a:t>
            </a:r>
            <a:r>
              <a:rPr sz="2600" spc="-170" dirty="0">
                <a:latin typeface="Times New Roman"/>
                <a:cs typeface="Times New Roman"/>
              </a:rPr>
              <a:t>an</a:t>
            </a:r>
            <a:r>
              <a:rPr sz="2600" spc="-45" dirty="0">
                <a:latin typeface="Times New Roman"/>
                <a:cs typeface="Times New Roman"/>
              </a:rPr>
              <a:t> </a:t>
            </a:r>
            <a:r>
              <a:rPr sz="2600" spc="-10" dirty="0">
                <a:latin typeface="Times New Roman"/>
                <a:cs typeface="Times New Roman"/>
              </a:rPr>
              <a:t>increment.</a:t>
            </a:r>
            <a:endParaRPr sz="2600" dirty="0">
              <a:latin typeface="Times New Roman"/>
              <a:cs typeface="Times New Roman"/>
            </a:endParaRPr>
          </a:p>
          <a:p>
            <a:pPr marL="286385" marR="180975" indent="-274320">
              <a:lnSpc>
                <a:spcPct val="100000"/>
              </a:lnSpc>
              <a:spcBef>
                <a:spcPts val="600"/>
              </a:spcBef>
              <a:buClr>
                <a:srgbClr val="FF388C"/>
              </a:buClr>
              <a:buSzPct val="84615"/>
              <a:buFont typeface="DejaVu Sans"/>
              <a:buChar char="⚫"/>
              <a:tabLst>
                <a:tab pos="286385" algn="l"/>
              </a:tabLst>
            </a:pPr>
            <a:r>
              <a:rPr sz="2600" spc="-195" dirty="0">
                <a:latin typeface="Times New Roman"/>
                <a:cs typeface="Times New Roman"/>
              </a:rPr>
              <a:t>Each</a:t>
            </a:r>
            <a:r>
              <a:rPr sz="2600" spc="-45" dirty="0">
                <a:latin typeface="Times New Roman"/>
                <a:cs typeface="Times New Roman"/>
              </a:rPr>
              <a:t> </a:t>
            </a:r>
            <a:r>
              <a:rPr sz="2600" spc="-100" dirty="0">
                <a:latin typeface="Times New Roman"/>
                <a:cs typeface="Times New Roman"/>
              </a:rPr>
              <a:t>increment</a:t>
            </a:r>
            <a:r>
              <a:rPr sz="2600" spc="-25" dirty="0">
                <a:latin typeface="Times New Roman"/>
                <a:cs typeface="Times New Roman"/>
              </a:rPr>
              <a:t> </a:t>
            </a:r>
            <a:r>
              <a:rPr sz="2600" spc="-140" dirty="0">
                <a:latin typeface="Times New Roman"/>
                <a:cs typeface="Times New Roman"/>
              </a:rPr>
              <a:t>includes</a:t>
            </a:r>
            <a:r>
              <a:rPr sz="2600" spc="-40" dirty="0">
                <a:latin typeface="Times New Roman"/>
                <a:cs typeface="Times New Roman"/>
              </a:rPr>
              <a:t> </a:t>
            </a:r>
            <a:r>
              <a:rPr sz="2600" spc="-95" dirty="0">
                <a:latin typeface="Times New Roman"/>
                <a:cs typeface="Times New Roman"/>
              </a:rPr>
              <a:t>more</a:t>
            </a:r>
            <a:r>
              <a:rPr sz="2600" spc="-30" dirty="0">
                <a:latin typeface="Times New Roman"/>
                <a:cs typeface="Times New Roman"/>
              </a:rPr>
              <a:t> </a:t>
            </a:r>
            <a:r>
              <a:rPr sz="2600" spc="-125" dirty="0">
                <a:latin typeface="Times New Roman"/>
                <a:cs typeface="Times New Roman"/>
              </a:rPr>
              <a:t>features</a:t>
            </a:r>
            <a:r>
              <a:rPr sz="2600" spc="-40" dirty="0">
                <a:latin typeface="Times New Roman"/>
                <a:cs typeface="Times New Roman"/>
              </a:rPr>
              <a:t> </a:t>
            </a:r>
            <a:r>
              <a:rPr sz="2600" spc="-125" dirty="0">
                <a:latin typeface="Times New Roman"/>
                <a:cs typeface="Times New Roman"/>
              </a:rPr>
              <a:t>than</a:t>
            </a:r>
            <a:r>
              <a:rPr sz="2600" spc="-30" dirty="0">
                <a:latin typeface="Times New Roman"/>
                <a:cs typeface="Times New Roman"/>
              </a:rPr>
              <a:t> </a:t>
            </a:r>
            <a:r>
              <a:rPr sz="2600" spc="-85" dirty="0">
                <a:latin typeface="Times New Roman"/>
                <a:cs typeface="Times New Roman"/>
              </a:rPr>
              <a:t>the</a:t>
            </a:r>
            <a:r>
              <a:rPr sz="2600" spc="-35" dirty="0">
                <a:latin typeface="Times New Roman"/>
                <a:cs typeface="Times New Roman"/>
              </a:rPr>
              <a:t> </a:t>
            </a:r>
            <a:r>
              <a:rPr sz="2600" spc="-100" dirty="0">
                <a:latin typeface="Times New Roman"/>
                <a:cs typeface="Times New Roman"/>
              </a:rPr>
              <a:t>previous </a:t>
            </a:r>
            <a:r>
              <a:rPr sz="2600" spc="-20" dirty="0">
                <a:latin typeface="Times New Roman"/>
                <a:cs typeface="Times New Roman"/>
              </a:rPr>
              <a:t>one.</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50" dirty="0">
                <a:latin typeface="Times New Roman"/>
                <a:cs typeface="Times New Roman"/>
              </a:rPr>
              <a:t>So,</a:t>
            </a:r>
            <a:r>
              <a:rPr sz="2600" spc="-140" dirty="0">
                <a:latin typeface="Times New Roman"/>
                <a:cs typeface="Times New Roman"/>
              </a:rPr>
              <a:t> </a:t>
            </a:r>
            <a:r>
              <a:rPr sz="2600" spc="-180" dirty="0">
                <a:latin typeface="Times New Roman"/>
                <a:cs typeface="Times New Roman"/>
              </a:rPr>
              <a:t>we</a:t>
            </a:r>
            <a:r>
              <a:rPr sz="2600" spc="-40" dirty="0">
                <a:latin typeface="Times New Roman"/>
                <a:cs typeface="Times New Roman"/>
              </a:rPr>
              <a:t> </a:t>
            </a:r>
            <a:r>
              <a:rPr sz="2600" spc="-105" dirty="0">
                <a:latin typeface="Times New Roman"/>
                <a:cs typeface="Times New Roman"/>
              </a:rPr>
              <a:t>are</a:t>
            </a:r>
            <a:r>
              <a:rPr sz="2600" spc="-30" dirty="0">
                <a:latin typeface="Times New Roman"/>
                <a:cs typeface="Times New Roman"/>
              </a:rPr>
              <a:t> </a:t>
            </a:r>
            <a:r>
              <a:rPr sz="2600" spc="-150" dirty="0">
                <a:latin typeface="Times New Roman"/>
                <a:cs typeface="Times New Roman"/>
              </a:rPr>
              <a:t>building</a:t>
            </a:r>
            <a:r>
              <a:rPr sz="2600" spc="-15" dirty="0">
                <a:latin typeface="Times New Roman"/>
                <a:cs typeface="Times New Roman"/>
              </a:rPr>
              <a:t> </a:t>
            </a:r>
            <a:r>
              <a:rPr sz="2600" spc="-85" dirty="0">
                <a:latin typeface="Times New Roman"/>
                <a:cs typeface="Times New Roman"/>
              </a:rPr>
              <a:t>the</a:t>
            </a:r>
            <a:r>
              <a:rPr sz="2600" spc="-35" dirty="0">
                <a:latin typeface="Times New Roman"/>
                <a:cs typeface="Times New Roman"/>
              </a:rPr>
              <a:t> </a:t>
            </a:r>
            <a:r>
              <a:rPr sz="2600" spc="-160" dirty="0">
                <a:latin typeface="Times New Roman"/>
                <a:cs typeface="Times New Roman"/>
              </a:rPr>
              <a:t>final</a:t>
            </a:r>
            <a:r>
              <a:rPr sz="2600" spc="-25" dirty="0">
                <a:latin typeface="Times New Roman"/>
                <a:cs typeface="Times New Roman"/>
              </a:rPr>
              <a:t> </a:t>
            </a:r>
            <a:r>
              <a:rPr sz="2600" spc="-140" dirty="0">
                <a:latin typeface="Times New Roman"/>
                <a:cs typeface="Times New Roman"/>
              </a:rPr>
              <a:t>application</a:t>
            </a:r>
            <a:r>
              <a:rPr sz="2600" spc="-15" dirty="0">
                <a:latin typeface="Times New Roman"/>
                <a:cs typeface="Times New Roman"/>
              </a:rPr>
              <a:t> </a:t>
            </a:r>
            <a:r>
              <a:rPr sz="2600" spc="-45" dirty="0">
                <a:latin typeface="Times New Roman"/>
                <a:cs typeface="Times New Roman"/>
              </a:rPr>
              <a:t>incrementally.</a:t>
            </a:r>
            <a:endParaRPr sz="26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265" dirty="0"/>
              <a:t>Incremental</a:t>
            </a:r>
            <a:r>
              <a:rPr spc="90" dirty="0"/>
              <a:t> </a:t>
            </a:r>
            <a:r>
              <a:rPr spc="240" dirty="0"/>
              <a:t>waterfall</a:t>
            </a:r>
          </a:p>
        </p:txBody>
      </p:sp>
      <p:pic>
        <p:nvPicPr>
          <p:cNvPr id="4" name="Picture 3">
            <a:extLst>
              <a:ext uri="{FF2B5EF4-FFF2-40B4-BE49-F238E27FC236}">
                <a16:creationId xmlns:a16="http://schemas.microsoft.com/office/drawing/2014/main" id="{7484B4FF-3EB3-B253-78A9-FA5403FCA721}"/>
              </a:ext>
            </a:extLst>
          </p:cNvPr>
          <p:cNvPicPr>
            <a:picLocks noChangeAspect="1"/>
          </p:cNvPicPr>
          <p:nvPr/>
        </p:nvPicPr>
        <p:blipFill>
          <a:blip r:embed="rId2"/>
          <a:stretch>
            <a:fillRect/>
          </a:stretch>
        </p:blipFill>
        <p:spPr>
          <a:xfrm>
            <a:off x="1114423" y="1326705"/>
            <a:ext cx="7160261" cy="5226991"/>
          </a:xfrm>
          <a:prstGeom prst="rect">
            <a:avLst/>
          </a:prstGeom>
        </p:spPr>
      </p:pic>
    </p:spTree>
    <p:extLst>
      <p:ext uri="{BB962C8B-B14F-4D97-AF65-F5344CB8AC3E}">
        <p14:creationId xmlns:p14="http://schemas.microsoft.com/office/powerpoint/2010/main" val="2990276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8" y="2115819"/>
            <a:ext cx="7846061" cy="2276264"/>
          </a:xfrm>
          <a:prstGeom prst="rect">
            <a:avLst/>
          </a:prstGeom>
        </p:spPr>
        <p:txBody>
          <a:bodyPr vert="horz" wrap="square" lIns="0" tIns="57150" rIns="0" bIns="0" rtlCol="0">
            <a:spAutoFit/>
          </a:bodyPr>
          <a:lstStyle/>
          <a:p>
            <a:pPr marL="285750" marR="17145" indent="-273685">
              <a:lnSpc>
                <a:spcPts val="2810"/>
              </a:lnSpc>
              <a:spcBef>
                <a:spcPts val="450"/>
              </a:spcBef>
              <a:buClr>
                <a:srgbClr val="FF388C"/>
              </a:buClr>
              <a:buSzPct val="84615"/>
              <a:buFont typeface="DejaVu Sans"/>
              <a:buChar char="⚫"/>
              <a:tabLst>
                <a:tab pos="285750" algn="l"/>
              </a:tabLst>
            </a:pPr>
            <a:r>
              <a:rPr lang="en-US" sz="2600" spc="-135" dirty="0">
                <a:latin typeface="Times New Roman"/>
                <a:cs typeface="Times New Roman"/>
              </a:rPr>
              <a:t>In the incremental life cycle model, the requirements of the software are first broken down into several modules or features that can be incrementally constructed and delivered.</a:t>
            </a:r>
          </a:p>
          <a:p>
            <a:pPr marL="285750" marR="17145" indent="-273685">
              <a:lnSpc>
                <a:spcPts val="2810"/>
              </a:lnSpc>
              <a:spcBef>
                <a:spcPts val="450"/>
              </a:spcBef>
              <a:buClr>
                <a:srgbClr val="FF388C"/>
              </a:buClr>
              <a:buSzPct val="84615"/>
              <a:buFont typeface="DejaVu Sans"/>
              <a:buChar char="⚫"/>
              <a:tabLst>
                <a:tab pos="285750" algn="l"/>
              </a:tabLst>
            </a:pPr>
            <a:endParaRPr sz="2600" dirty="0">
              <a:latin typeface="Times New Roman"/>
              <a:cs typeface="Times New Roman"/>
            </a:endParaRPr>
          </a:p>
          <a:p>
            <a:pPr marL="285750" marR="5080" indent="-273685">
              <a:lnSpc>
                <a:spcPts val="2810"/>
              </a:lnSpc>
              <a:spcBef>
                <a:spcPts val="5"/>
              </a:spcBef>
              <a:buClr>
                <a:srgbClr val="FF388C"/>
              </a:buClr>
              <a:buSzPct val="84615"/>
              <a:buFont typeface="DejaVu Sans"/>
              <a:buChar char="⚫"/>
              <a:tabLst>
                <a:tab pos="285750" algn="l"/>
                <a:tab pos="772160" algn="l"/>
                <a:tab pos="1536065" algn="l"/>
                <a:tab pos="2258060" algn="l"/>
                <a:tab pos="2791460" algn="l"/>
                <a:tab pos="3368040" algn="l"/>
                <a:tab pos="4230370" algn="l"/>
                <a:tab pos="5004435" algn="l"/>
                <a:tab pos="5648960" algn="l"/>
                <a:tab pos="6031230" algn="l"/>
                <a:tab pos="6560820" algn="l"/>
              </a:tabLst>
            </a:pPr>
            <a:r>
              <a:rPr lang="en-IN" sz="2600" spc="-25" dirty="0">
                <a:latin typeface="Times New Roman"/>
                <a:cs typeface="Times New Roman"/>
              </a:rPr>
              <a:t>W</a:t>
            </a:r>
            <a:r>
              <a:rPr sz="2600" spc="-25" dirty="0">
                <a:latin typeface="Times New Roman"/>
                <a:cs typeface="Times New Roman"/>
              </a:rPr>
              <a:t>e</a:t>
            </a:r>
            <a:r>
              <a:rPr lang="en-US" sz="2600" spc="-25" dirty="0">
                <a:latin typeface="Times New Roman"/>
                <a:cs typeface="Times New Roman"/>
              </a:rPr>
              <a:t> can </a:t>
            </a:r>
            <a:r>
              <a:rPr sz="2600" spc="-20" dirty="0">
                <a:latin typeface="Times New Roman"/>
                <a:cs typeface="Times New Roman"/>
              </a:rPr>
              <a:t>learn</a:t>
            </a:r>
            <a:r>
              <a:rPr sz="2600" dirty="0">
                <a:latin typeface="Times New Roman"/>
                <a:cs typeface="Times New Roman"/>
              </a:rPr>
              <a:t>	</a:t>
            </a:r>
            <a:r>
              <a:rPr sz="2600" spc="-20" dirty="0">
                <a:latin typeface="Times New Roman"/>
                <a:cs typeface="Times New Roman"/>
              </a:rPr>
              <a:t>what</a:t>
            </a:r>
            <a:r>
              <a:rPr lang="en-US" sz="2600" spc="-20" dirty="0">
                <a:latin typeface="Times New Roman"/>
                <a:cs typeface="Times New Roman"/>
              </a:rPr>
              <a:t> </a:t>
            </a:r>
            <a:r>
              <a:rPr sz="2600" spc="-25" dirty="0">
                <a:latin typeface="Times New Roman"/>
                <a:cs typeface="Times New Roman"/>
              </a:rPr>
              <a:t>did</a:t>
            </a:r>
            <a:r>
              <a:rPr lang="en-US" sz="2600" spc="-25" dirty="0">
                <a:latin typeface="Times New Roman"/>
                <a:cs typeface="Times New Roman"/>
              </a:rPr>
              <a:t>  </a:t>
            </a:r>
            <a:r>
              <a:rPr sz="2600" spc="-25" dirty="0">
                <a:latin typeface="Times New Roman"/>
                <a:cs typeface="Times New Roman"/>
              </a:rPr>
              <a:t>and</a:t>
            </a:r>
            <a:r>
              <a:rPr sz="2600" dirty="0">
                <a:latin typeface="Times New Roman"/>
                <a:cs typeface="Times New Roman"/>
              </a:rPr>
              <a:t>	</a:t>
            </a:r>
            <a:r>
              <a:rPr sz="2600" spc="-10" dirty="0">
                <a:latin typeface="Times New Roman"/>
                <a:cs typeface="Times New Roman"/>
              </a:rPr>
              <a:t>didn’t</a:t>
            </a:r>
            <a:r>
              <a:rPr lang="en-US" sz="2600" spc="-10" dirty="0">
                <a:latin typeface="Times New Roman"/>
                <a:cs typeface="Times New Roman"/>
              </a:rPr>
              <a:t> </a:t>
            </a:r>
            <a:r>
              <a:rPr sz="2600" spc="-20" dirty="0">
                <a:latin typeface="Times New Roman"/>
                <a:cs typeface="Times New Roman"/>
              </a:rPr>
              <a:t>work</a:t>
            </a:r>
            <a:r>
              <a:rPr lang="en-US" sz="2600" spc="-20" dirty="0">
                <a:latin typeface="Times New Roman"/>
                <a:cs typeface="Times New Roman"/>
              </a:rPr>
              <a:t> </a:t>
            </a:r>
            <a:r>
              <a:rPr sz="2600" spc="-20" dirty="0">
                <a:latin typeface="Times New Roman"/>
                <a:cs typeface="Times New Roman"/>
              </a:rPr>
              <a:t>well</a:t>
            </a:r>
            <a:r>
              <a:rPr sz="2600" dirty="0">
                <a:latin typeface="Times New Roman"/>
                <a:cs typeface="Times New Roman"/>
              </a:rPr>
              <a:t>	</a:t>
            </a:r>
            <a:r>
              <a:rPr sz="2600" spc="-25" dirty="0">
                <a:latin typeface="Times New Roman"/>
                <a:cs typeface="Times New Roman"/>
              </a:rPr>
              <a:t>in</a:t>
            </a:r>
            <a:r>
              <a:rPr lang="en-US" sz="2600" spc="-25" dirty="0">
                <a:latin typeface="Times New Roman"/>
                <a:cs typeface="Times New Roman"/>
              </a:rPr>
              <a:t> </a:t>
            </a:r>
            <a:r>
              <a:rPr sz="2600" spc="-25" dirty="0">
                <a:latin typeface="Times New Roman"/>
                <a:cs typeface="Times New Roman"/>
              </a:rPr>
              <a:t>the</a:t>
            </a:r>
            <a:r>
              <a:rPr sz="2600" dirty="0">
                <a:latin typeface="Times New Roman"/>
                <a:cs typeface="Times New Roman"/>
              </a:rPr>
              <a:t>	</a:t>
            </a:r>
            <a:r>
              <a:rPr sz="2600" spc="-130" dirty="0">
                <a:latin typeface="Times New Roman"/>
                <a:cs typeface="Times New Roman"/>
              </a:rPr>
              <a:t>previous </a:t>
            </a:r>
            <a:r>
              <a:rPr sz="2600" spc="-10" dirty="0">
                <a:latin typeface="Times New Roman"/>
                <a:cs typeface="Times New Roman"/>
              </a:rPr>
              <a:t>increment.</a:t>
            </a:r>
            <a:endParaRPr sz="26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8" y="202501"/>
            <a:ext cx="7846061" cy="1124204"/>
          </a:xfrm>
          <a:prstGeom prst="rect">
            <a:avLst/>
          </a:prstGeom>
        </p:spPr>
        <p:txBody>
          <a:bodyPr vert="horz" wrap="square" lIns="0" tIns="623189" rIns="0" bIns="0" rtlCol="0">
            <a:spAutoFit/>
          </a:bodyPr>
          <a:lstStyle/>
          <a:p>
            <a:pPr marL="12700">
              <a:lnSpc>
                <a:spcPct val="100000"/>
              </a:lnSpc>
              <a:spcBef>
                <a:spcPts val="95"/>
              </a:spcBef>
            </a:pPr>
            <a:r>
              <a:rPr sz="3200" dirty="0"/>
              <a:t>PREDICTIVE</a:t>
            </a:r>
            <a:r>
              <a:rPr sz="3200" spc="200" dirty="0"/>
              <a:t> </a:t>
            </a:r>
            <a:r>
              <a:rPr sz="3200" spc="60" dirty="0"/>
              <a:t>DEVELOPMENT</a:t>
            </a:r>
            <a:r>
              <a:rPr sz="3200" spc="200" dirty="0"/>
              <a:t> </a:t>
            </a:r>
            <a:r>
              <a:rPr sz="3200" spc="120" dirty="0"/>
              <a:t>MODEL</a:t>
            </a:r>
            <a:endParaRPr sz="3200" dirty="0"/>
          </a:p>
        </p:txBody>
      </p:sp>
      <p:sp>
        <p:nvSpPr>
          <p:cNvPr id="3" name="object 3"/>
          <p:cNvSpPr txBox="1"/>
          <p:nvPr/>
        </p:nvSpPr>
        <p:spPr>
          <a:xfrm>
            <a:off x="993139" y="1357833"/>
            <a:ext cx="7419340" cy="3973195"/>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spc="-95" dirty="0">
                <a:latin typeface="Times New Roman"/>
                <a:cs typeface="Times New Roman"/>
              </a:rPr>
              <a:t>Predict</a:t>
            </a:r>
            <a:r>
              <a:rPr sz="2600" spc="-45" dirty="0">
                <a:latin typeface="Times New Roman"/>
                <a:cs typeface="Times New Roman"/>
              </a:rPr>
              <a:t> </a:t>
            </a:r>
            <a:r>
              <a:rPr sz="2600" spc="-135" dirty="0">
                <a:latin typeface="Times New Roman"/>
                <a:cs typeface="Times New Roman"/>
              </a:rPr>
              <a:t>in</a:t>
            </a:r>
            <a:r>
              <a:rPr sz="2600" spc="-40" dirty="0">
                <a:latin typeface="Times New Roman"/>
                <a:cs typeface="Times New Roman"/>
              </a:rPr>
              <a:t> </a:t>
            </a:r>
            <a:r>
              <a:rPr sz="2600" spc="-180" dirty="0">
                <a:latin typeface="Times New Roman"/>
                <a:cs typeface="Times New Roman"/>
              </a:rPr>
              <a:t>advance</a:t>
            </a:r>
            <a:r>
              <a:rPr sz="2600" spc="-45" dirty="0">
                <a:latin typeface="Times New Roman"/>
                <a:cs typeface="Times New Roman"/>
              </a:rPr>
              <a:t> </a:t>
            </a:r>
            <a:r>
              <a:rPr sz="2600" b="1" dirty="0">
                <a:latin typeface="Times New Roman"/>
                <a:cs typeface="Times New Roman"/>
              </a:rPr>
              <a:t>what</a:t>
            </a:r>
            <a:r>
              <a:rPr sz="2600" b="1" spc="-40" dirty="0">
                <a:latin typeface="Times New Roman"/>
                <a:cs typeface="Times New Roman"/>
              </a:rPr>
              <a:t> </a:t>
            </a:r>
            <a:r>
              <a:rPr sz="2600" b="1" dirty="0">
                <a:latin typeface="Times New Roman"/>
                <a:cs typeface="Times New Roman"/>
              </a:rPr>
              <a:t>needs</a:t>
            </a:r>
            <a:r>
              <a:rPr sz="2600" b="1" spc="-35" dirty="0">
                <a:latin typeface="Times New Roman"/>
                <a:cs typeface="Times New Roman"/>
              </a:rPr>
              <a:t> </a:t>
            </a:r>
            <a:r>
              <a:rPr sz="2600" b="1" spc="60" dirty="0">
                <a:latin typeface="Times New Roman"/>
                <a:cs typeface="Times New Roman"/>
              </a:rPr>
              <a:t>to</a:t>
            </a:r>
            <a:r>
              <a:rPr sz="2600" b="1" spc="-35" dirty="0">
                <a:latin typeface="Times New Roman"/>
                <a:cs typeface="Times New Roman"/>
              </a:rPr>
              <a:t> </a:t>
            </a:r>
            <a:r>
              <a:rPr sz="2600" b="1" dirty="0">
                <a:latin typeface="Times New Roman"/>
                <a:cs typeface="Times New Roman"/>
              </a:rPr>
              <a:t>be</a:t>
            </a:r>
            <a:r>
              <a:rPr sz="2600" b="1" spc="-35" dirty="0">
                <a:latin typeface="Times New Roman"/>
                <a:cs typeface="Times New Roman"/>
              </a:rPr>
              <a:t> </a:t>
            </a:r>
            <a:r>
              <a:rPr sz="2600" b="1" spc="-10" dirty="0">
                <a:latin typeface="Times New Roman"/>
                <a:cs typeface="Times New Roman"/>
              </a:rPr>
              <a:t>done.</a:t>
            </a:r>
            <a:endParaRPr sz="2600" dirty="0">
              <a:latin typeface="Times New Roman"/>
              <a:cs typeface="Times New Roman"/>
            </a:endParaRPr>
          </a:p>
          <a:p>
            <a:pPr marL="286385" marR="361315" indent="-274320">
              <a:lnSpc>
                <a:spcPct val="100000"/>
              </a:lnSpc>
              <a:spcBef>
                <a:spcPts val="600"/>
              </a:spcBef>
              <a:buClr>
                <a:srgbClr val="FF388C"/>
              </a:buClr>
              <a:buSzPct val="84615"/>
              <a:buFont typeface="DejaVu Sans"/>
              <a:buChar char="⚫"/>
              <a:tabLst>
                <a:tab pos="286385" algn="l"/>
              </a:tabLst>
            </a:pPr>
            <a:r>
              <a:rPr sz="2600" spc="-220" dirty="0">
                <a:latin typeface="Times New Roman"/>
                <a:cs typeface="Times New Roman"/>
              </a:rPr>
              <a:t>Based</a:t>
            </a:r>
            <a:r>
              <a:rPr sz="2600" spc="-80" dirty="0">
                <a:latin typeface="Times New Roman"/>
                <a:cs typeface="Times New Roman"/>
              </a:rPr>
              <a:t> </a:t>
            </a:r>
            <a:r>
              <a:rPr sz="2600" spc="-125" dirty="0">
                <a:latin typeface="Times New Roman"/>
                <a:cs typeface="Times New Roman"/>
              </a:rPr>
              <a:t>on</a:t>
            </a:r>
            <a:r>
              <a:rPr sz="2600" spc="-65" dirty="0">
                <a:latin typeface="Times New Roman"/>
                <a:cs typeface="Times New Roman"/>
              </a:rPr>
              <a:t> </a:t>
            </a:r>
            <a:r>
              <a:rPr sz="2600" spc="-130" dirty="0">
                <a:latin typeface="Times New Roman"/>
                <a:cs typeface="Times New Roman"/>
              </a:rPr>
              <a:t>past</a:t>
            </a:r>
            <a:r>
              <a:rPr sz="2600" spc="-55" dirty="0">
                <a:latin typeface="Times New Roman"/>
                <a:cs typeface="Times New Roman"/>
              </a:rPr>
              <a:t> </a:t>
            </a:r>
            <a:r>
              <a:rPr sz="2600" spc="-95" dirty="0">
                <a:latin typeface="Times New Roman"/>
                <a:cs typeface="Times New Roman"/>
              </a:rPr>
              <a:t>experience,</a:t>
            </a:r>
            <a:r>
              <a:rPr sz="2600" spc="-180" dirty="0">
                <a:latin typeface="Times New Roman"/>
                <a:cs typeface="Times New Roman"/>
              </a:rPr>
              <a:t> </a:t>
            </a:r>
            <a:r>
              <a:rPr sz="2600" dirty="0">
                <a:latin typeface="Times New Roman"/>
                <a:cs typeface="Times New Roman"/>
              </a:rPr>
              <a:t>it</a:t>
            </a:r>
            <a:r>
              <a:rPr sz="2600" spc="-50" dirty="0">
                <a:latin typeface="Times New Roman"/>
                <a:cs typeface="Times New Roman"/>
              </a:rPr>
              <a:t> </a:t>
            </a:r>
            <a:r>
              <a:rPr sz="2600" spc="-175" dirty="0">
                <a:latin typeface="Times New Roman"/>
                <a:cs typeface="Times New Roman"/>
              </a:rPr>
              <a:t>is</a:t>
            </a:r>
            <a:r>
              <a:rPr sz="2600" spc="-55" dirty="0">
                <a:latin typeface="Times New Roman"/>
                <a:cs typeface="Times New Roman"/>
              </a:rPr>
              <a:t> </a:t>
            </a:r>
            <a:r>
              <a:rPr sz="2600" spc="-190" dirty="0">
                <a:latin typeface="Times New Roman"/>
                <a:cs typeface="Times New Roman"/>
              </a:rPr>
              <a:t>easy</a:t>
            </a:r>
            <a:r>
              <a:rPr sz="2600" spc="-70" dirty="0">
                <a:latin typeface="Times New Roman"/>
                <a:cs typeface="Times New Roman"/>
              </a:rPr>
              <a:t> </a:t>
            </a:r>
            <a:r>
              <a:rPr sz="2600" dirty="0">
                <a:latin typeface="Times New Roman"/>
                <a:cs typeface="Times New Roman"/>
              </a:rPr>
              <a:t>to</a:t>
            </a:r>
            <a:r>
              <a:rPr sz="2600" spc="-55" dirty="0">
                <a:latin typeface="Times New Roman"/>
                <a:cs typeface="Times New Roman"/>
              </a:rPr>
              <a:t> </a:t>
            </a:r>
            <a:r>
              <a:rPr sz="2600" spc="-90" dirty="0">
                <a:latin typeface="Times New Roman"/>
                <a:cs typeface="Times New Roman"/>
              </a:rPr>
              <a:t>predict</a:t>
            </a:r>
            <a:r>
              <a:rPr sz="2600" spc="-55" dirty="0">
                <a:latin typeface="Times New Roman"/>
                <a:cs typeface="Times New Roman"/>
              </a:rPr>
              <a:t> </a:t>
            </a:r>
            <a:r>
              <a:rPr sz="2600" spc="-85" dirty="0">
                <a:latin typeface="Times New Roman"/>
                <a:cs typeface="Times New Roman"/>
              </a:rPr>
              <a:t>the</a:t>
            </a:r>
            <a:r>
              <a:rPr sz="2600" spc="-60" dirty="0">
                <a:latin typeface="Times New Roman"/>
                <a:cs typeface="Times New Roman"/>
              </a:rPr>
              <a:t> </a:t>
            </a:r>
            <a:r>
              <a:rPr sz="2600" spc="-90" dirty="0">
                <a:latin typeface="Times New Roman"/>
                <a:cs typeface="Times New Roman"/>
              </a:rPr>
              <a:t>time</a:t>
            </a:r>
            <a:r>
              <a:rPr sz="2600" spc="-55" dirty="0">
                <a:latin typeface="Times New Roman"/>
                <a:cs typeface="Times New Roman"/>
              </a:rPr>
              <a:t> </a:t>
            </a:r>
            <a:r>
              <a:rPr sz="2600" spc="-25" dirty="0">
                <a:latin typeface="Times New Roman"/>
                <a:cs typeface="Times New Roman"/>
              </a:rPr>
              <a:t>to </a:t>
            </a:r>
            <a:r>
              <a:rPr sz="2600" spc="-10" dirty="0">
                <a:latin typeface="Times New Roman"/>
                <a:cs typeface="Times New Roman"/>
              </a:rPr>
              <a:t>build.</a:t>
            </a:r>
            <a:endParaRPr sz="2600" dirty="0">
              <a:latin typeface="Times New Roman"/>
              <a:cs typeface="Times New Roman"/>
            </a:endParaRPr>
          </a:p>
          <a:p>
            <a:pPr marL="286385" marR="5080" indent="-274320">
              <a:lnSpc>
                <a:spcPct val="100000"/>
              </a:lnSpc>
              <a:spcBef>
                <a:spcPts val="600"/>
              </a:spcBef>
              <a:buClr>
                <a:srgbClr val="FF388C"/>
              </a:buClr>
              <a:buSzPct val="84615"/>
              <a:buFont typeface="DejaVu Sans"/>
              <a:buChar char="⚫"/>
              <a:tabLst>
                <a:tab pos="286385" algn="l"/>
              </a:tabLst>
            </a:pPr>
            <a:r>
              <a:rPr sz="2600" spc="-190" dirty="0">
                <a:latin typeface="Times New Roman"/>
                <a:cs typeface="Times New Roman"/>
              </a:rPr>
              <a:t>It’s</a:t>
            </a:r>
            <a:r>
              <a:rPr sz="2600" spc="-35" dirty="0">
                <a:latin typeface="Times New Roman"/>
                <a:cs typeface="Times New Roman"/>
              </a:rPr>
              <a:t> </a:t>
            </a:r>
            <a:r>
              <a:rPr sz="2600" spc="-100" dirty="0">
                <a:latin typeface="Times New Roman"/>
                <a:cs typeface="Times New Roman"/>
              </a:rPr>
              <a:t>often</a:t>
            </a:r>
            <a:r>
              <a:rPr sz="2600" spc="-50" dirty="0">
                <a:latin typeface="Times New Roman"/>
                <a:cs typeface="Times New Roman"/>
              </a:rPr>
              <a:t> </a:t>
            </a:r>
            <a:r>
              <a:rPr sz="2600" spc="-125" dirty="0">
                <a:latin typeface="Times New Roman"/>
                <a:cs typeface="Times New Roman"/>
              </a:rPr>
              <a:t>hard</a:t>
            </a:r>
            <a:r>
              <a:rPr sz="2600" spc="-45" dirty="0">
                <a:latin typeface="Times New Roman"/>
                <a:cs typeface="Times New Roman"/>
              </a:rPr>
              <a:t> </a:t>
            </a:r>
            <a:r>
              <a:rPr sz="2600" dirty="0">
                <a:latin typeface="Times New Roman"/>
                <a:cs typeface="Times New Roman"/>
              </a:rPr>
              <a:t>to</a:t>
            </a:r>
            <a:r>
              <a:rPr sz="2600" spc="-40" dirty="0">
                <a:latin typeface="Times New Roman"/>
                <a:cs typeface="Times New Roman"/>
              </a:rPr>
              <a:t> </a:t>
            </a:r>
            <a:r>
              <a:rPr sz="2600" spc="-90" dirty="0">
                <a:latin typeface="Times New Roman"/>
                <a:cs typeface="Times New Roman"/>
              </a:rPr>
              <a:t>predict</a:t>
            </a:r>
            <a:r>
              <a:rPr sz="2600" spc="-45" dirty="0">
                <a:latin typeface="Times New Roman"/>
                <a:cs typeface="Times New Roman"/>
              </a:rPr>
              <a:t> </a:t>
            </a:r>
            <a:r>
              <a:rPr sz="2600" spc="-145" dirty="0">
                <a:latin typeface="Times New Roman"/>
                <a:cs typeface="Times New Roman"/>
              </a:rPr>
              <a:t>exactly</a:t>
            </a:r>
            <a:r>
              <a:rPr sz="2600" spc="-40" dirty="0">
                <a:latin typeface="Times New Roman"/>
                <a:cs typeface="Times New Roman"/>
              </a:rPr>
              <a:t> </a:t>
            </a:r>
            <a:r>
              <a:rPr sz="2600" spc="-135" dirty="0">
                <a:latin typeface="Times New Roman"/>
                <a:cs typeface="Times New Roman"/>
              </a:rPr>
              <a:t>what</a:t>
            </a:r>
            <a:r>
              <a:rPr sz="2600" spc="-45" dirty="0">
                <a:latin typeface="Times New Roman"/>
                <a:cs typeface="Times New Roman"/>
              </a:rPr>
              <a:t> </a:t>
            </a:r>
            <a:r>
              <a:rPr sz="2600" spc="-210" dirty="0">
                <a:latin typeface="Times New Roman"/>
                <a:cs typeface="Times New Roman"/>
              </a:rPr>
              <a:t>a</a:t>
            </a:r>
            <a:r>
              <a:rPr sz="2600" spc="-40" dirty="0">
                <a:latin typeface="Times New Roman"/>
                <a:cs typeface="Times New Roman"/>
              </a:rPr>
              <a:t> </a:t>
            </a:r>
            <a:r>
              <a:rPr sz="2600" spc="-130" dirty="0">
                <a:latin typeface="Times New Roman"/>
                <a:cs typeface="Times New Roman"/>
              </a:rPr>
              <a:t>software</a:t>
            </a:r>
            <a:r>
              <a:rPr sz="2600" spc="-40" dirty="0">
                <a:latin typeface="Times New Roman"/>
                <a:cs typeface="Times New Roman"/>
              </a:rPr>
              <a:t> </a:t>
            </a:r>
            <a:r>
              <a:rPr sz="2600" spc="-105" dirty="0">
                <a:latin typeface="Times New Roman"/>
                <a:cs typeface="Times New Roman"/>
              </a:rPr>
              <a:t>application </a:t>
            </a:r>
            <a:r>
              <a:rPr sz="2600" spc="-140" dirty="0">
                <a:latin typeface="Times New Roman"/>
                <a:cs typeface="Times New Roman"/>
              </a:rPr>
              <a:t>needs</a:t>
            </a:r>
            <a:r>
              <a:rPr sz="2600" spc="-80" dirty="0">
                <a:latin typeface="Times New Roman"/>
                <a:cs typeface="Times New Roman"/>
              </a:rPr>
              <a:t> </a:t>
            </a:r>
            <a:r>
              <a:rPr sz="2600" dirty="0">
                <a:latin typeface="Times New Roman"/>
                <a:cs typeface="Times New Roman"/>
              </a:rPr>
              <a:t>to</a:t>
            </a:r>
            <a:r>
              <a:rPr sz="2600" spc="-60" dirty="0">
                <a:latin typeface="Times New Roman"/>
                <a:cs typeface="Times New Roman"/>
              </a:rPr>
              <a:t> </a:t>
            </a:r>
            <a:r>
              <a:rPr sz="2600" spc="-125" dirty="0">
                <a:latin typeface="Times New Roman"/>
                <a:cs typeface="Times New Roman"/>
              </a:rPr>
              <a:t>do</a:t>
            </a:r>
            <a:r>
              <a:rPr sz="2600" spc="-70"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180" dirty="0">
                <a:latin typeface="Times New Roman"/>
                <a:cs typeface="Times New Roman"/>
              </a:rPr>
              <a:t>how</a:t>
            </a:r>
            <a:r>
              <a:rPr sz="2600" spc="-65" dirty="0">
                <a:latin typeface="Times New Roman"/>
                <a:cs typeface="Times New Roman"/>
              </a:rPr>
              <a:t> </a:t>
            </a:r>
            <a:r>
              <a:rPr sz="2600" spc="-180" dirty="0">
                <a:latin typeface="Times New Roman"/>
                <a:cs typeface="Times New Roman"/>
              </a:rPr>
              <a:t>we</a:t>
            </a:r>
            <a:r>
              <a:rPr sz="2600" spc="-65" dirty="0">
                <a:latin typeface="Times New Roman"/>
                <a:cs typeface="Times New Roman"/>
              </a:rPr>
              <a:t> </a:t>
            </a:r>
            <a:r>
              <a:rPr sz="2600" spc="-135" dirty="0">
                <a:latin typeface="Times New Roman"/>
                <a:cs typeface="Times New Roman"/>
              </a:rPr>
              <a:t>build</a:t>
            </a:r>
            <a:r>
              <a:rPr sz="2600" spc="-60" dirty="0">
                <a:latin typeface="Times New Roman"/>
                <a:cs typeface="Times New Roman"/>
              </a:rPr>
              <a:t> </a:t>
            </a:r>
            <a:r>
              <a:rPr sz="2600" dirty="0">
                <a:latin typeface="Times New Roman"/>
                <a:cs typeface="Times New Roman"/>
              </a:rPr>
              <a:t>it</a:t>
            </a:r>
            <a:r>
              <a:rPr sz="2600" spc="-55" dirty="0">
                <a:latin typeface="Times New Roman"/>
                <a:cs typeface="Times New Roman"/>
              </a:rPr>
              <a:t> </a:t>
            </a:r>
            <a:r>
              <a:rPr sz="2600" spc="-170" dirty="0">
                <a:latin typeface="Times New Roman"/>
                <a:cs typeface="Times New Roman"/>
              </a:rPr>
              <a:t>ahead</a:t>
            </a:r>
            <a:r>
              <a:rPr sz="2600" spc="-75" dirty="0">
                <a:latin typeface="Times New Roman"/>
                <a:cs typeface="Times New Roman"/>
              </a:rPr>
              <a:t> </a:t>
            </a:r>
            <a:r>
              <a:rPr sz="2600" spc="-160" dirty="0">
                <a:latin typeface="Times New Roman"/>
                <a:cs typeface="Times New Roman"/>
              </a:rPr>
              <a:t>of</a:t>
            </a:r>
            <a:r>
              <a:rPr sz="2600" spc="-65" dirty="0">
                <a:latin typeface="Times New Roman"/>
                <a:cs typeface="Times New Roman"/>
              </a:rPr>
              <a:t> </a:t>
            </a:r>
            <a:r>
              <a:rPr sz="2600" spc="-10" dirty="0">
                <a:latin typeface="Times New Roman"/>
                <a:cs typeface="Times New Roman"/>
              </a:rPr>
              <a:t>time.</a:t>
            </a:r>
            <a:endParaRPr sz="2600" dirty="0">
              <a:latin typeface="Times New Roman"/>
              <a:cs typeface="Times New Roman"/>
            </a:endParaRPr>
          </a:p>
          <a:p>
            <a:pPr marL="286385" marR="19685" indent="-274320">
              <a:lnSpc>
                <a:spcPct val="100000"/>
              </a:lnSpc>
              <a:spcBef>
                <a:spcPts val="600"/>
              </a:spcBef>
              <a:buClr>
                <a:srgbClr val="FF388C"/>
              </a:buClr>
              <a:buSzPct val="84615"/>
              <a:buFont typeface="DejaVu Sans"/>
              <a:buChar char="⚫"/>
              <a:tabLst>
                <a:tab pos="286385" algn="l"/>
              </a:tabLst>
            </a:pPr>
            <a:r>
              <a:rPr sz="2600" spc="-130" dirty="0">
                <a:latin typeface="Times New Roman"/>
                <a:cs typeface="Times New Roman"/>
              </a:rPr>
              <a:t>Sometimes,</a:t>
            </a:r>
            <a:r>
              <a:rPr sz="2600" spc="-140" dirty="0">
                <a:latin typeface="Times New Roman"/>
                <a:cs typeface="Times New Roman"/>
              </a:rPr>
              <a:t> </a:t>
            </a:r>
            <a:r>
              <a:rPr sz="2600" spc="-240" dirty="0">
                <a:latin typeface="Times New Roman"/>
                <a:cs typeface="Times New Roman"/>
              </a:rPr>
              <a:t>may</a:t>
            </a:r>
            <a:r>
              <a:rPr sz="2600" spc="-30" dirty="0">
                <a:latin typeface="Times New Roman"/>
                <a:cs typeface="Times New Roman"/>
              </a:rPr>
              <a:t> </a:t>
            </a:r>
            <a:r>
              <a:rPr sz="2600" spc="-55" dirty="0">
                <a:latin typeface="Times New Roman"/>
                <a:cs typeface="Times New Roman"/>
              </a:rPr>
              <a:t>not</a:t>
            </a:r>
            <a:r>
              <a:rPr sz="2600" spc="-45" dirty="0">
                <a:latin typeface="Times New Roman"/>
                <a:cs typeface="Times New Roman"/>
              </a:rPr>
              <a:t> </a:t>
            </a:r>
            <a:r>
              <a:rPr sz="2600" spc="-130" dirty="0">
                <a:latin typeface="Times New Roman"/>
                <a:cs typeface="Times New Roman"/>
              </a:rPr>
              <a:t>be</a:t>
            </a:r>
            <a:r>
              <a:rPr sz="2600" spc="-55" dirty="0">
                <a:latin typeface="Times New Roman"/>
                <a:cs typeface="Times New Roman"/>
              </a:rPr>
              <a:t> </a:t>
            </a:r>
            <a:r>
              <a:rPr sz="2600" spc="-150" dirty="0">
                <a:latin typeface="Times New Roman"/>
                <a:cs typeface="Times New Roman"/>
              </a:rPr>
              <a:t>familiar</a:t>
            </a:r>
            <a:r>
              <a:rPr sz="2600" spc="-15" dirty="0">
                <a:latin typeface="Times New Roman"/>
                <a:cs typeface="Times New Roman"/>
              </a:rPr>
              <a:t> </a:t>
            </a:r>
            <a:r>
              <a:rPr sz="2600" spc="-114" dirty="0">
                <a:latin typeface="Times New Roman"/>
                <a:cs typeface="Times New Roman"/>
              </a:rPr>
              <a:t>with</a:t>
            </a:r>
            <a:r>
              <a:rPr sz="2600" spc="-3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50" dirty="0">
                <a:latin typeface="Times New Roman"/>
                <a:cs typeface="Times New Roman"/>
              </a:rPr>
              <a:t>new</a:t>
            </a:r>
            <a:r>
              <a:rPr sz="2600" spc="-50" dirty="0">
                <a:latin typeface="Times New Roman"/>
                <a:cs typeface="Times New Roman"/>
              </a:rPr>
              <a:t> </a:t>
            </a:r>
            <a:r>
              <a:rPr sz="2600" spc="-100" dirty="0">
                <a:latin typeface="Times New Roman"/>
                <a:cs typeface="Times New Roman"/>
              </a:rPr>
              <a:t>programming </a:t>
            </a:r>
            <a:r>
              <a:rPr sz="2600" spc="-10" dirty="0">
                <a:latin typeface="Times New Roman"/>
                <a:cs typeface="Times New Roman"/>
              </a:rPr>
              <a:t>tool.</a:t>
            </a:r>
            <a:endParaRPr sz="2600" dirty="0">
              <a:latin typeface="Times New Roman"/>
              <a:cs typeface="Times New Roman"/>
            </a:endParaRPr>
          </a:p>
          <a:p>
            <a:pPr marL="287020" marR="786765" indent="-274320">
              <a:lnSpc>
                <a:spcPct val="100000"/>
              </a:lnSpc>
              <a:spcBef>
                <a:spcPts val="600"/>
              </a:spcBef>
              <a:buClr>
                <a:srgbClr val="FF388C"/>
              </a:buClr>
              <a:buSzPct val="84615"/>
              <a:buFont typeface="DejaVu Sans"/>
              <a:buChar char="⚫"/>
              <a:tabLst>
                <a:tab pos="287020" algn="l"/>
              </a:tabLst>
            </a:pPr>
            <a:r>
              <a:rPr sz="2600" spc="-160" dirty="0">
                <a:latin typeface="Times New Roman"/>
                <a:cs typeface="Times New Roman"/>
              </a:rPr>
              <a:t>In</a:t>
            </a:r>
            <a:r>
              <a:rPr sz="2600" spc="-10" dirty="0">
                <a:latin typeface="Times New Roman"/>
                <a:cs typeface="Times New Roman"/>
              </a:rPr>
              <a:t> </a:t>
            </a:r>
            <a:r>
              <a:rPr sz="2600" spc="-165" dirty="0">
                <a:latin typeface="Times New Roman"/>
                <a:cs typeface="Times New Roman"/>
              </a:rPr>
              <a:t>changing</a:t>
            </a:r>
            <a:r>
              <a:rPr sz="2600" dirty="0">
                <a:latin typeface="Times New Roman"/>
                <a:cs typeface="Times New Roman"/>
              </a:rPr>
              <a:t> </a:t>
            </a:r>
            <a:r>
              <a:rPr sz="2600" spc="-165" dirty="0">
                <a:latin typeface="Times New Roman"/>
                <a:cs typeface="Times New Roman"/>
              </a:rPr>
              <a:t>business</a:t>
            </a:r>
            <a:r>
              <a:rPr sz="2600" spc="-25" dirty="0">
                <a:latin typeface="Times New Roman"/>
                <a:cs typeface="Times New Roman"/>
              </a:rPr>
              <a:t> </a:t>
            </a:r>
            <a:r>
              <a:rPr sz="2600" spc="-130" dirty="0">
                <a:latin typeface="Times New Roman"/>
                <a:cs typeface="Times New Roman"/>
              </a:rPr>
              <a:t>situations</a:t>
            </a:r>
            <a:r>
              <a:rPr sz="2600" spc="15" dirty="0">
                <a:latin typeface="Times New Roman"/>
                <a:cs typeface="Times New Roman"/>
              </a:rPr>
              <a:t> </a:t>
            </a:r>
            <a:r>
              <a:rPr sz="2600" spc="-125" dirty="0">
                <a:latin typeface="Times New Roman"/>
                <a:cs typeface="Times New Roman"/>
              </a:rPr>
              <a:t>,</a:t>
            </a:r>
            <a:r>
              <a:rPr lang="en-US" sz="2600" spc="-125" dirty="0">
                <a:latin typeface="Times New Roman"/>
                <a:cs typeface="Times New Roman"/>
              </a:rPr>
              <a:t> </a:t>
            </a:r>
            <a:r>
              <a:rPr sz="2600" spc="-125" dirty="0">
                <a:latin typeface="Times New Roman"/>
                <a:cs typeface="Times New Roman"/>
              </a:rPr>
              <a:t>customer’s</a:t>
            </a:r>
            <a:r>
              <a:rPr sz="2600" spc="10" dirty="0">
                <a:latin typeface="Times New Roman"/>
                <a:cs typeface="Times New Roman"/>
              </a:rPr>
              <a:t> </a:t>
            </a:r>
            <a:r>
              <a:rPr sz="2600" spc="-140" dirty="0">
                <a:latin typeface="Times New Roman"/>
                <a:cs typeface="Times New Roman"/>
              </a:rPr>
              <a:t>needs</a:t>
            </a:r>
            <a:r>
              <a:rPr sz="2600" spc="-25" dirty="0">
                <a:latin typeface="Times New Roman"/>
                <a:cs typeface="Times New Roman"/>
              </a:rPr>
              <a:t> </a:t>
            </a:r>
            <a:r>
              <a:rPr sz="2600" spc="-80" dirty="0">
                <a:latin typeface="Times New Roman"/>
                <a:cs typeface="Times New Roman"/>
              </a:rPr>
              <a:t>also </a:t>
            </a:r>
            <a:r>
              <a:rPr sz="2600" spc="-170" dirty="0">
                <a:latin typeface="Times New Roman"/>
                <a:cs typeface="Times New Roman"/>
              </a:rPr>
              <a:t>changes</a:t>
            </a:r>
            <a:r>
              <a:rPr sz="2600" spc="-55" dirty="0">
                <a:latin typeface="Times New Roman"/>
                <a:cs typeface="Times New Roman"/>
              </a:rPr>
              <a:t> </a:t>
            </a:r>
            <a:r>
              <a:rPr sz="2600" spc="-215" dirty="0">
                <a:latin typeface="Times New Roman"/>
                <a:cs typeface="Times New Roman"/>
              </a:rPr>
              <a:t>as</a:t>
            </a:r>
            <a:r>
              <a:rPr sz="2600" spc="-50" dirty="0">
                <a:latin typeface="Times New Roman"/>
                <a:cs typeface="Times New Roman"/>
              </a:rPr>
              <a:t> </a:t>
            </a:r>
            <a:r>
              <a:rPr sz="2600" spc="-90" dirty="0">
                <a:latin typeface="Times New Roman"/>
                <a:cs typeface="Times New Roman"/>
              </a:rPr>
              <a:t>time</a:t>
            </a:r>
            <a:r>
              <a:rPr sz="2600" spc="-25" dirty="0">
                <a:latin typeface="Times New Roman"/>
                <a:cs typeface="Times New Roman"/>
              </a:rPr>
              <a:t> </a:t>
            </a:r>
            <a:r>
              <a:rPr sz="2600" spc="-20" dirty="0">
                <a:latin typeface="Times New Roman"/>
                <a:cs typeface="Times New Roman"/>
              </a:rPr>
              <a:t>goes.</a:t>
            </a:r>
            <a:endParaRPr sz="26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586345" cy="3820160"/>
          </a:xfrm>
          <a:prstGeom prst="rect">
            <a:avLst/>
          </a:prstGeom>
        </p:spPr>
        <p:txBody>
          <a:bodyPr vert="horz" wrap="square" lIns="0" tIns="12065" rIns="0" bIns="0" rtlCol="0">
            <a:spAutoFit/>
          </a:bodyPr>
          <a:lstStyle/>
          <a:p>
            <a:pPr marL="286385" marR="59690" indent="-274320">
              <a:lnSpc>
                <a:spcPct val="100000"/>
              </a:lnSpc>
              <a:spcBef>
                <a:spcPts val="95"/>
              </a:spcBef>
              <a:buClr>
                <a:srgbClr val="FF388C"/>
              </a:buClr>
              <a:buSzPct val="84615"/>
              <a:buFont typeface="DejaVu Sans"/>
              <a:buChar char="⚫"/>
              <a:tabLst>
                <a:tab pos="286385" algn="l"/>
              </a:tabLst>
            </a:pPr>
            <a:r>
              <a:rPr sz="2600" spc="-140" dirty="0">
                <a:latin typeface="Times New Roman"/>
                <a:cs typeface="Times New Roman"/>
              </a:rPr>
              <a:t>The</a:t>
            </a:r>
            <a:r>
              <a:rPr sz="2600" spc="-70" dirty="0">
                <a:latin typeface="Times New Roman"/>
                <a:cs typeface="Times New Roman"/>
              </a:rPr>
              <a:t> </a:t>
            </a:r>
            <a:r>
              <a:rPr sz="2600" spc="-114" dirty="0">
                <a:latin typeface="Times New Roman"/>
                <a:cs typeface="Times New Roman"/>
              </a:rPr>
              <a:t>incremental</a:t>
            </a:r>
            <a:r>
              <a:rPr sz="2600" spc="-35" dirty="0">
                <a:latin typeface="Times New Roman"/>
                <a:cs typeface="Times New Roman"/>
              </a:rPr>
              <a:t> </a:t>
            </a:r>
            <a:r>
              <a:rPr sz="2600" spc="-130" dirty="0">
                <a:latin typeface="Times New Roman"/>
                <a:cs typeface="Times New Roman"/>
              </a:rPr>
              <a:t>waterfall</a:t>
            </a:r>
            <a:r>
              <a:rPr sz="2600" spc="-50" dirty="0">
                <a:latin typeface="Times New Roman"/>
                <a:cs typeface="Times New Roman"/>
              </a:rPr>
              <a:t> </a:t>
            </a:r>
            <a:r>
              <a:rPr sz="2600" spc="-175" dirty="0">
                <a:latin typeface="Times New Roman"/>
                <a:cs typeface="Times New Roman"/>
              </a:rPr>
              <a:t>is</a:t>
            </a:r>
            <a:r>
              <a:rPr sz="2600" spc="-50" dirty="0">
                <a:latin typeface="Times New Roman"/>
                <a:cs typeface="Times New Roman"/>
              </a:rPr>
              <a:t> </a:t>
            </a:r>
            <a:r>
              <a:rPr sz="2600" b="1" dirty="0">
                <a:latin typeface="Times New Roman"/>
                <a:cs typeface="Times New Roman"/>
              </a:rPr>
              <a:t>somewhat</a:t>
            </a:r>
            <a:r>
              <a:rPr sz="2600" b="1" spc="-35" dirty="0">
                <a:latin typeface="Times New Roman"/>
                <a:cs typeface="Times New Roman"/>
              </a:rPr>
              <a:t> </a:t>
            </a:r>
            <a:r>
              <a:rPr sz="2600" b="1" spc="-20" dirty="0">
                <a:latin typeface="Times New Roman"/>
                <a:cs typeface="Times New Roman"/>
              </a:rPr>
              <a:t>adaptive</a:t>
            </a:r>
            <a:r>
              <a:rPr sz="2600" b="1" spc="-40" dirty="0">
                <a:latin typeface="Times New Roman"/>
                <a:cs typeface="Times New Roman"/>
              </a:rPr>
              <a:t> </a:t>
            </a:r>
            <a:r>
              <a:rPr sz="2600" spc="-10" dirty="0">
                <a:latin typeface="Times New Roman"/>
                <a:cs typeface="Times New Roman"/>
              </a:rPr>
              <a:t>model </a:t>
            </a:r>
            <a:r>
              <a:rPr sz="2600" spc="-160" dirty="0">
                <a:latin typeface="Times New Roman"/>
                <a:cs typeface="Times New Roman"/>
              </a:rPr>
              <a:t>because</a:t>
            </a:r>
            <a:r>
              <a:rPr sz="2600" spc="-75" dirty="0">
                <a:latin typeface="Times New Roman"/>
                <a:cs typeface="Times New Roman"/>
              </a:rPr>
              <a:t> </a:t>
            </a:r>
            <a:r>
              <a:rPr sz="2600" spc="-110" dirty="0">
                <a:latin typeface="Times New Roman"/>
                <a:cs typeface="Times New Roman"/>
              </a:rPr>
              <a:t>its</a:t>
            </a:r>
            <a:r>
              <a:rPr sz="2600" spc="-45" dirty="0">
                <a:latin typeface="Times New Roman"/>
                <a:cs typeface="Times New Roman"/>
              </a:rPr>
              <a:t> </a:t>
            </a:r>
            <a:r>
              <a:rPr sz="2600" spc="-105" dirty="0">
                <a:latin typeface="Times New Roman"/>
                <a:cs typeface="Times New Roman"/>
              </a:rPr>
              <a:t>lets</a:t>
            </a:r>
            <a:r>
              <a:rPr sz="2600" spc="-50" dirty="0">
                <a:latin typeface="Times New Roman"/>
                <a:cs typeface="Times New Roman"/>
              </a:rPr>
              <a:t> </a:t>
            </a:r>
            <a:r>
              <a:rPr sz="2600" spc="-175" dirty="0">
                <a:latin typeface="Times New Roman"/>
                <a:cs typeface="Times New Roman"/>
              </a:rPr>
              <a:t>you</a:t>
            </a:r>
            <a:r>
              <a:rPr sz="2600" spc="-65" dirty="0">
                <a:latin typeface="Times New Roman"/>
                <a:cs typeface="Times New Roman"/>
              </a:rPr>
              <a:t> </a:t>
            </a:r>
            <a:r>
              <a:rPr sz="2600" dirty="0">
                <a:latin typeface="Times New Roman"/>
                <a:cs typeface="Times New Roman"/>
              </a:rPr>
              <a:t>to</a:t>
            </a:r>
            <a:r>
              <a:rPr sz="2600" spc="-50" dirty="0">
                <a:latin typeface="Times New Roman"/>
                <a:cs typeface="Times New Roman"/>
              </a:rPr>
              <a:t> </a:t>
            </a:r>
            <a:r>
              <a:rPr sz="2600" spc="-55" dirty="0">
                <a:latin typeface="Times New Roman"/>
                <a:cs typeface="Times New Roman"/>
              </a:rPr>
              <a:t>re-</a:t>
            </a:r>
            <a:r>
              <a:rPr sz="2600" spc="-150" dirty="0">
                <a:latin typeface="Times New Roman"/>
                <a:cs typeface="Times New Roman"/>
              </a:rPr>
              <a:t>evaluate</a:t>
            </a:r>
            <a:r>
              <a:rPr sz="2600" spc="-55" dirty="0">
                <a:latin typeface="Times New Roman"/>
                <a:cs typeface="Times New Roman"/>
              </a:rPr>
              <a:t> </a:t>
            </a:r>
            <a:r>
              <a:rPr sz="2600" spc="-85" dirty="0">
                <a:latin typeface="Times New Roman"/>
                <a:cs typeface="Times New Roman"/>
              </a:rPr>
              <a:t>the</a:t>
            </a:r>
            <a:r>
              <a:rPr sz="2600" spc="-55" dirty="0">
                <a:latin typeface="Times New Roman"/>
                <a:cs typeface="Times New Roman"/>
              </a:rPr>
              <a:t> </a:t>
            </a:r>
            <a:r>
              <a:rPr sz="2600" spc="-100" dirty="0">
                <a:latin typeface="Times New Roman"/>
                <a:cs typeface="Times New Roman"/>
              </a:rPr>
              <a:t>direction</a:t>
            </a:r>
            <a:r>
              <a:rPr sz="2600" spc="-50" dirty="0">
                <a:latin typeface="Times New Roman"/>
                <a:cs typeface="Times New Roman"/>
              </a:rPr>
              <a:t> </a:t>
            </a:r>
            <a:r>
              <a:rPr sz="2600" spc="-105" dirty="0">
                <a:latin typeface="Times New Roman"/>
                <a:cs typeface="Times New Roman"/>
              </a:rPr>
              <a:t>at</a:t>
            </a:r>
            <a:r>
              <a:rPr sz="2600" spc="-50" dirty="0">
                <a:latin typeface="Times New Roman"/>
                <a:cs typeface="Times New Roman"/>
              </a:rPr>
              <a:t> </a:t>
            </a:r>
            <a:r>
              <a:rPr sz="2600" spc="-85" dirty="0">
                <a:latin typeface="Times New Roman"/>
                <a:cs typeface="Times New Roman"/>
              </a:rPr>
              <a:t>the</a:t>
            </a:r>
            <a:r>
              <a:rPr sz="2600" spc="-55" dirty="0">
                <a:latin typeface="Times New Roman"/>
                <a:cs typeface="Times New Roman"/>
              </a:rPr>
              <a:t> </a:t>
            </a:r>
            <a:r>
              <a:rPr sz="2600" spc="-35" dirty="0">
                <a:latin typeface="Times New Roman"/>
                <a:cs typeface="Times New Roman"/>
              </a:rPr>
              <a:t>start</a:t>
            </a:r>
            <a:r>
              <a:rPr sz="2600" spc="-40" dirty="0">
                <a:latin typeface="Times New Roman"/>
                <a:cs typeface="Times New Roman"/>
              </a:rPr>
              <a:t> </a:t>
            </a:r>
            <a:r>
              <a:rPr sz="2600" spc="-25" dirty="0">
                <a:latin typeface="Times New Roman"/>
                <a:cs typeface="Times New Roman"/>
              </a:rPr>
              <a:t>of </a:t>
            </a:r>
            <a:r>
              <a:rPr sz="2600" spc="-155" dirty="0">
                <a:latin typeface="Times New Roman"/>
                <a:cs typeface="Times New Roman"/>
              </a:rPr>
              <a:t>each</a:t>
            </a:r>
            <a:r>
              <a:rPr sz="2600" spc="-50" dirty="0">
                <a:latin typeface="Times New Roman"/>
                <a:cs typeface="Times New Roman"/>
              </a:rPr>
              <a:t> </a:t>
            </a:r>
            <a:r>
              <a:rPr sz="2600" spc="-10" dirty="0">
                <a:latin typeface="Times New Roman"/>
                <a:cs typeface="Times New Roman"/>
              </a:rPr>
              <a:t>increment.</a:t>
            </a:r>
            <a:endParaRPr sz="2600" dirty="0">
              <a:latin typeface="Times New Roman"/>
              <a:cs typeface="Times New Roman"/>
            </a:endParaRPr>
          </a:p>
          <a:p>
            <a:pPr marL="285750" marR="401955" indent="-273685">
              <a:lnSpc>
                <a:spcPct val="100000"/>
              </a:lnSpc>
              <a:spcBef>
                <a:spcPts val="600"/>
              </a:spcBef>
              <a:buClr>
                <a:srgbClr val="FF388C"/>
              </a:buClr>
              <a:buSzPct val="84615"/>
              <a:buFont typeface="DejaVu Sans"/>
              <a:buChar char="⚫"/>
              <a:tabLst>
                <a:tab pos="287020" algn="l"/>
              </a:tabLst>
            </a:pPr>
            <a:r>
              <a:rPr sz="2600" spc="-140" dirty="0">
                <a:latin typeface="Times New Roman"/>
                <a:cs typeface="Times New Roman"/>
              </a:rPr>
              <a:t>The</a:t>
            </a:r>
            <a:r>
              <a:rPr sz="2600" spc="-40" dirty="0">
                <a:latin typeface="Times New Roman"/>
                <a:cs typeface="Times New Roman"/>
              </a:rPr>
              <a:t> </a:t>
            </a:r>
            <a:r>
              <a:rPr sz="2600" spc="-114" dirty="0">
                <a:latin typeface="Times New Roman"/>
                <a:cs typeface="Times New Roman"/>
              </a:rPr>
              <a:t>incremental</a:t>
            </a:r>
            <a:r>
              <a:rPr sz="2600" spc="-5" dirty="0">
                <a:latin typeface="Times New Roman"/>
                <a:cs typeface="Times New Roman"/>
              </a:rPr>
              <a:t> </a:t>
            </a:r>
            <a:r>
              <a:rPr sz="2600" spc="-130" dirty="0">
                <a:latin typeface="Times New Roman"/>
                <a:cs typeface="Times New Roman"/>
              </a:rPr>
              <a:t>waterfall</a:t>
            </a:r>
            <a:r>
              <a:rPr sz="2600" spc="-10" dirty="0">
                <a:latin typeface="Times New Roman"/>
                <a:cs typeface="Times New Roman"/>
              </a:rPr>
              <a:t> </a:t>
            </a:r>
            <a:r>
              <a:rPr sz="2600" spc="-135" dirty="0">
                <a:latin typeface="Times New Roman"/>
                <a:cs typeface="Times New Roman"/>
              </a:rPr>
              <a:t>model</a:t>
            </a:r>
            <a:r>
              <a:rPr sz="2600" spc="-25" dirty="0">
                <a:latin typeface="Times New Roman"/>
                <a:cs typeface="Times New Roman"/>
              </a:rPr>
              <a:t> </a:t>
            </a:r>
            <a:r>
              <a:rPr sz="2600" spc="-170" dirty="0">
                <a:latin typeface="Times New Roman"/>
                <a:cs typeface="Times New Roman"/>
              </a:rPr>
              <a:t>usually</a:t>
            </a:r>
            <a:r>
              <a:rPr sz="2600" spc="-20" dirty="0">
                <a:latin typeface="Times New Roman"/>
                <a:cs typeface="Times New Roman"/>
              </a:rPr>
              <a:t> </a:t>
            </a:r>
            <a:r>
              <a:rPr sz="2600" spc="-130" dirty="0">
                <a:latin typeface="Times New Roman"/>
                <a:cs typeface="Times New Roman"/>
              </a:rPr>
              <a:t>take</a:t>
            </a:r>
            <a:r>
              <a:rPr sz="2600" spc="-25" dirty="0">
                <a:latin typeface="Times New Roman"/>
                <a:cs typeface="Times New Roman"/>
              </a:rPr>
              <a:t> </a:t>
            </a:r>
            <a:r>
              <a:rPr sz="2600" spc="-155" dirty="0">
                <a:latin typeface="Times New Roman"/>
                <a:cs typeface="Times New Roman"/>
              </a:rPr>
              <a:t>long</a:t>
            </a:r>
            <a:r>
              <a:rPr sz="2600" spc="-20" dirty="0">
                <a:latin typeface="Times New Roman"/>
                <a:cs typeface="Times New Roman"/>
              </a:rPr>
              <a:t> </a:t>
            </a:r>
            <a:r>
              <a:rPr sz="2600" spc="-85" dirty="0">
                <a:latin typeface="Times New Roman"/>
                <a:cs typeface="Times New Roman"/>
              </a:rPr>
              <a:t>time</a:t>
            </a:r>
            <a:r>
              <a:rPr sz="2600" spc="-5" dirty="0">
                <a:latin typeface="Times New Roman"/>
                <a:cs typeface="Times New Roman"/>
              </a:rPr>
              <a:t> </a:t>
            </a:r>
            <a:r>
              <a:rPr sz="2600" spc="-25" dirty="0">
                <a:latin typeface="Times New Roman"/>
                <a:cs typeface="Times New Roman"/>
              </a:rPr>
              <a:t>to 	</a:t>
            </a:r>
            <a:r>
              <a:rPr sz="2600" spc="-110" dirty="0">
                <a:latin typeface="Times New Roman"/>
                <a:cs typeface="Times New Roman"/>
              </a:rPr>
              <a:t>complete</a:t>
            </a:r>
            <a:r>
              <a:rPr sz="2600" spc="-45" dirty="0">
                <a:latin typeface="Times New Roman"/>
                <a:cs typeface="Times New Roman"/>
              </a:rPr>
              <a:t> </a:t>
            </a:r>
            <a:r>
              <a:rPr sz="2600" spc="-120" dirty="0">
                <a:latin typeface="Times New Roman"/>
                <a:cs typeface="Times New Roman"/>
              </a:rPr>
              <a:t>one</a:t>
            </a:r>
            <a:r>
              <a:rPr sz="2600" spc="-45" dirty="0">
                <a:latin typeface="Times New Roman"/>
                <a:cs typeface="Times New Roman"/>
              </a:rPr>
              <a:t> </a:t>
            </a:r>
            <a:r>
              <a:rPr sz="2600" spc="-10" dirty="0">
                <a:latin typeface="Times New Roman"/>
                <a:cs typeface="Times New Roman"/>
              </a:rPr>
              <a:t>iteration.</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5080" indent="-274320">
              <a:lnSpc>
                <a:spcPct val="100000"/>
              </a:lnSpc>
              <a:buClr>
                <a:srgbClr val="FF388C"/>
              </a:buClr>
              <a:buSzPct val="84615"/>
              <a:buFont typeface="DejaVu Sans"/>
              <a:buChar char="⚫"/>
              <a:tabLst>
                <a:tab pos="286385" algn="l"/>
              </a:tabLst>
            </a:pPr>
            <a:r>
              <a:rPr sz="2600" spc="-240" dirty="0">
                <a:latin typeface="Times New Roman"/>
                <a:cs typeface="Times New Roman"/>
              </a:rPr>
              <a:t>We</a:t>
            </a:r>
            <a:r>
              <a:rPr sz="2600" spc="-50" dirty="0">
                <a:latin typeface="Times New Roman"/>
                <a:cs typeface="Times New Roman"/>
              </a:rPr>
              <a:t> </a:t>
            </a:r>
            <a:r>
              <a:rPr sz="2600" spc="-170" dirty="0">
                <a:latin typeface="Times New Roman"/>
                <a:cs typeface="Times New Roman"/>
              </a:rPr>
              <a:t>can</a:t>
            </a:r>
            <a:r>
              <a:rPr sz="2600" spc="-50" dirty="0">
                <a:latin typeface="Times New Roman"/>
                <a:cs typeface="Times New Roman"/>
              </a:rPr>
              <a:t> </a:t>
            </a:r>
            <a:r>
              <a:rPr sz="2600" spc="-165" dirty="0">
                <a:latin typeface="Times New Roman"/>
                <a:cs typeface="Times New Roman"/>
              </a:rPr>
              <a:t>change</a:t>
            </a:r>
            <a:r>
              <a:rPr sz="2600" spc="-60" dirty="0">
                <a:latin typeface="Times New Roman"/>
                <a:cs typeface="Times New Roman"/>
              </a:rPr>
              <a:t> </a:t>
            </a:r>
            <a:r>
              <a:rPr sz="2600" spc="-100" dirty="0">
                <a:latin typeface="Times New Roman"/>
                <a:cs typeface="Times New Roman"/>
              </a:rPr>
              <a:t>direction</a:t>
            </a:r>
            <a:r>
              <a:rPr sz="2600" spc="-30" dirty="0">
                <a:latin typeface="Times New Roman"/>
                <a:cs typeface="Times New Roman"/>
              </a:rPr>
              <a:t> </a:t>
            </a:r>
            <a:r>
              <a:rPr sz="2600" spc="-140" dirty="0">
                <a:latin typeface="Times New Roman"/>
                <a:cs typeface="Times New Roman"/>
              </a:rPr>
              <a:t>when</a:t>
            </a:r>
            <a:r>
              <a:rPr sz="2600" spc="-60" dirty="0">
                <a:latin typeface="Times New Roman"/>
                <a:cs typeface="Times New Roman"/>
              </a:rPr>
              <a:t> </a:t>
            </a:r>
            <a:r>
              <a:rPr sz="2600" spc="-180" dirty="0">
                <a:latin typeface="Times New Roman"/>
                <a:cs typeface="Times New Roman"/>
              </a:rPr>
              <a:t>we</a:t>
            </a:r>
            <a:r>
              <a:rPr sz="2600" spc="-50" dirty="0">
                <a:latin typeface="Times New Roman"/>
                <a:cs typeface="Times New Roman"/>
              </a:rPr>
              <a:t> </a:t>
            </a:r>
            <a:r>
              <a:rPr sz="2600" spc="-35" dirty="0">
                <a:latin typeface="Times New Roman"/>
                <a:cs typeface="Times New Roman"/>
              </a:rPr>
              <a:t>start </a:t>
            </a:r>
            <a:r>
              <a:rPr sz="2600" spc="-215" dirty="0">
                <a:latin typeface="Times New Roman"/>
                <a:cs typeface="Times New Roman"/>
              </a:rPr>
              <a:t>a</a:t>
            </a:r>
            <a:r>
              <a:rPr sz="2600" spc="-45" dirty="0">
                <a:latin typeface="Times New Roman"/>
                <a:cs typeface="Times New Roman"/>
              </a:rPr>
              <a:t> </a:t>
            </a:r>
            <a:r>
              <a:rPr sz="2600" spc="-150" dirty="0">
                <a:latin typeface="Times New Roman"/>
                <a:cs typeface="Times New Roman"/>
              </a:rPr>
              <a:t>new</a:t>
            </a:r>
            <a:r>
              <a:rPr sz="2600" spc="-45" dirty="0">
                <a:latin typeface="Times New Roman"/>
                <a:cs typeface="Times New Roman"/>
              </a:rPr>
              <a:t> </a:t>
            </a:r>
            <a:r>
              <a:rPr sz="2600" spc="-80" dirty="0">
                <a:latin typeface="Times New Roman"/>
                <a:cs typeface="Times New Roman"/>
              </a:rPr>
              <a:t>increment,</a:t>
            </a:r>
            <a:r>
              <a:rPr sz="2600" spc="-135" dirty="0">
                <a:latin typeface="Times New Roman"/>
                <a:cs typeface="Times New Roman"/>
              </a:rPr>
              <a:t> </a:t>
            </a:r>
            <a:r>
              <a:rPr sz="2600" spc="-25" dirty="0">
                <a:latin typeface="Times New Roman"/>
                <a:cs typeface="Times New Roman"/>
              </a:rPr>
              <a:t>but </a:t>
            </a:r>
            <a:r>
              <a:rPr sz="2600" spc="-120" dirty="0">
                <a:latin typeface="Times New Roman"/>
                <a:cs typeface="Times New Roman"/>
              </a:rPr>
              <a:t>within</a:t>
            </a:r>
            <a:r>
              <a:rPr sz="2600" spc="-20" dirty="0">
                <a:latin typeface="Times New Roman"/>
                <a:cs typeface="Times New Roman"/>
              </a:rPr>
              <a:t> </a:t>
            </a:r>
            <a:r>
              <a:rPr sz="2600" spc="-155" dirty="0">
                <a:latin typeface="Times New Roman"/>
                <a:cs typeface="Times New Roman"/>
              </a:rPr>
              <a:t>each</a:t>
            </a:r>
            <a:r>
              <a:rPr sz="2600" spc="-45" dirty="0">
                <a:latin typeface="Times New Roman"/>
                <a:cs typeface="Times New Roman"/>
              </a:rPr>
              <a:t> </a:t>
            </a:r>
            <a:r>
              <a:rPr sz="2600" spc="-100" dirty="0">
                <a:latin typeface="Times New Roman"/>
                <a:cs typeface="Times New Roman"/>
              </a:rPr>
              <a:t>increment</a:t>
            </a:r>
            <a:r>
              <a:rPr sz="2600" spc="-25" dirty="0">
                <a:latin typeface="Times New Roman"/>
                <a:cs typeface="Times New Roman"/>
              </a:rPr>
              <a:t> </a:t>
            </a:r>
            <a:r>
              <a:rPr sz="2600" spc="-85" dirty="0">
                <a:latin typeface="Times New Roman"/>
                <a:cs typeface="Times New Roman"/>
              </a:rPr>
              <a:t>the</a:t>
            </a:r>
            <a:r>
              <a:rPr sz="2600" spc="-30" dirty="0">
                <a:latin typeface="Times New Roman"/>
                <a:cs typeface="Times New Roman"/>
              </a:rPr>
              <a:t> </a:t>
            </a:r>
            <a:r>
              <a:rPr sz="2600" spc="-135" dirty="0">
                <a:latin typeface="Times New Roman"/>
                <a:cs typeface="Times New Roman"/>
              </a:rPr>
              <a:t>model</a:t>
            </a:r>
            <a:r>
              <a:rPr sz="2600" spc="-35" dirty="0">
                <a:latin typeface="Times New Roman"/>
                <a:cs typeface="Times New Roman"/>
              </a:rPr>
              <a:t> </a:t>
            </a:r>
            <a:r>
              <a:rPr sz="2600" spc="-85" dirty="0">
                <a:latin typeface="Times New Roman"/>
                <a:cs typeface="Times New Roman"/>
              </a:rPr>
              <a:t>runs</a:t>
            </a:r>
            <a:r>
              <a:rPr sz="2600" spc="-30" dirty="0">
                <a:latin typeface="Times New Roman"/>
                <a:cs typeface="Times New Roman"/>
              </a:rPr>
              <a:t> </a:t>
            </a:r>
            <a:r>
              <a:rPr sz="2600" spc="-135" dirty="0">
                <a:latin typeface="Times New Roman"/>
                <a:cs typeface="Times New Roman"/>
              </a:rPr>
              <a:t>predictively.</a:t>
            </a:r>
            <a:r>
              <a:rPr sz="2600" spc="-120" dirty="0">
                <a:latin typeface="Times New Roman"/>
                <a:cs typeface="Times New Roman"/>
              </a:rPr>
              <a:t> </a:t>
            </a:r>
            <a:r>
              <a:rPr sz="2600" spc="-160" dirty="0">
                <a:latin typeface="Times New Roman"/>
                <a:cs typeface="Times New Roman"/>
              </a:rPr>
              <a:t>In</a:t>
            </a:r>
            <a:r>
              <a:rPr sz="2600" spc="-40" dirty="0">
                <a:latin typeface="Times New Roman"/>
                <a:cs typeface="Times New Roman"/>
              </a:rPr>
              <a:t> </a:t>
            </a:r>
            <a:r>
              <a:rPr sz="2600" spc="-20" dirty="0">
                <a:latin typeface="Times New Roman"/>
                <a:cs typeface="Times New Roman"/>
              </a:rPr>
              <a:t>that </a:t>
            </a:r>
            <a:r>
              <a:rPr sz="2600" spc="-120" dirty="0">
                <a:latin typeface="Times New Roman"/>
                <a:cs typeface="Times New Roman"/>
              </a:rPr>
              <a:t>sense,</a:t>
            </a:r>
            <a:r>
              <a:rPr sz="2600" spc="-180" dirty="0">
                <a:latin typeface="Times New Roman"/>
                <a:cs typeface="Times New Roman"/>
              </a:rPr>
              <a:t> </a:t>
            </a:r>
            <a:r>
              <a:rPr sz="2600" dirty="0">
                <a:latin typeface="Times New Roman"/>
                <a:cs typeface="Times New Roman"/>
              </a:rPr>
              <a:t>it</a:t>
            </a:r>
            <a:r>
              <a:rPr sz="2600" spc="-90" dirty="0">
                <a:latin typeface="Times New Roman"/>
                <a:cs typeface="Times New Roman"/>
              </a:rPr>
              <a:t> </a:t>
            </a:r>
            <a:r>
              <a:rPr sz="2600" spc="-175" dirty="0">
                <a:latin typeface="Times New Roman"/>
                <a:cs typeface="Times New Roman"/>
              </a:rPr>
              <a:t>is</a:t>
            </a:r>
            <a:r>
              <a:rPr sz="2600" spc="-60" dirty="0">
                <a:latin typeface="Times New Roman"/>
                <a:cs typeface="Times New Roman"/>
              </a:rPr>
              <a:t> </a:t>
            </a:r>
            <a:r>
              <a:rPr sz="2600" b="1" dirty="0">
                <a:latin typeface="Times New Roman"/>
                <a:cs typeface="Times New Roman"/>
              </a:rPr>
              <a:t>not</a:t>
            </a:r>
            <a:r>
              <a:rPr sz="2600" b="1" spc="-70" dirty="0">
                <a:latin typeface="Times New Roman"/>
                <a:cs typeface="Times New Roman"/>
              </a:rPr>
              <a:t> </a:t>
            </a:r>
            <a:r>
              <a:rPr sz="2600" b="1" dirty="0">
                <a:latin typeface="Times New Roman"/>
                <a:cs typeface="Times New Roman"/>
              </a:rPr>
              <a:t>all</a:t>
            </a:r>
            <a:r>
              <a:rPr sz="2600" b="1" spc="-65" dirty="0">
                <a:latin typeface="Times New Roman"/>
                <a:cs typeface="Times New Roman"/>
              </a:rPr>
              <a:t> </a:t>
            </a:r>
            <a:r>
              <a:rPr sz="2600" b="1" dirty="0">
                <a:latin typeface="Times New Roman"/>
                <a:cs typeface="Times New Roman"/>
              </a:rPr>
              <a:t>that</a:t>
            </a:r>
            <a:r>
              <a:rPr sz="2600" b="1" spc="-65" dirty="0">
                <a:latin typeface="Times New Roman"/>
                <a:cs typeface="Times New Roman"/>
              </a:rPr>
              <a:t> </a:t>
            </a:r>
            <a:r>
              <a:rPr sz="2600" b="1" spc="-10" dirty="0">
                <a:latin typeface="Times New Roman"/>
                <a:cs typeface="Times New Roman"/>
              </a:rPr>
              <a:t>adaptive</a:t>
            </a:r>
            <a:r>
              <a:rPr sz="2600" spc="-10" dirty="0">
                <a:latin typeface="Times New Roman"/>
                <a:cs typeface="Times New Roman"/>
              </a:rPr>
              <a:t>.</a:t>
            </a:r>
            <a:endParaRPr sz="2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130" dirty="0"/>
              <a:t>Contd…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586345" cy="4539063"/>
          </a:xfrm>
          <a:prstGeom prst="rect">
            <a:avLst/>
          </a:prstGeom>
        </p:spPr>
        <p:txBody>
          <a:bodyPr vert="horz" wrap="square" lIns="0" tIns="12065" rIns="0" bIns="0" rtlCol="0">
            <a:spAutoFit/>
          </a:bodyPr>
          <a:lstStyle/>
          <a:p>
            <a:pPr marL="12065" marR="59690">
              <a:lnSpc>
                <a:spcPct val="100000"/>
              </a:lnSpc>
              <a:spcBef>
                <a:spcPts val="95"/>
              </a:spcBef>
              <a:buClr>
                <a:srgbClr val="FF388C"/>
              </a:buClr>
              <a:buSzPct val="84615"/>
              <a:tabLst>
                <a:tab pos="286385" algn="l"/>
              </a:tabLst>
            </a:pPr>
            <a:r>
              <a:rPr lang="en-US" sz="2800" spc="-140" dirty="0">
                <a:solidFill>
                  <a:srgbClr val="FF0000"/>
                </a:solidFill>
                <a:latin typeface="Times New Roman"/>
                <a:cs typeface="Times New Roman"/>
              </a:rPr>
              <a:t>Error reduction: </a:t>
            </a:r>
          </a:p>
          <a:p>
            <a:pPr marL="286385" marR="59690" indent="-274320">
              <a:lnSpc>
                <a:spcPct val="100000"/>
              </a:lnSpc>
              <a:spcBef>
                <a:spcPts val="95"/>
              </a:spcBef>
              <a:buClr>
                <a:srgbClr val="FF388C"/>
              </a:buClr>
              <a:buSzPct val="84615"/>
              <a:buFont typeface="DejaVu Sans"/>
              <a:buChar char="⚫"/>
              <a:tabLst>
                <a:tab pos="286385" algn="l"/>
              </a:tabLst>
            </a:pPr>
            <a:r>
              <a:rPr lang="en-US" sz="2600" spc="-140" dirty="0">
                <a:latin typeface="Times New Roman"/>
                <a:cs typeface="Times New Roman"/>
              </a:rPr>
              <a:t>The core modules are used by the customer from the beginning and therefore these get tested thoroughly. This reduces chances of errors in the core modules of the final product, leading to greater reliability of the software.</a:t>
            </a:r>
          </a:p>
          <a:p>
            <a:pPr marL="286385" marR="59690" indent="-274320">
              <a:lnSpc>
                <a:spcPct val="100000"/>
              </a:lnSpc>
              <a:spcBef>
                <a:spcPts val="95"/>
              </a:spcBef>
              <a:buClr>
                <a:srgbClr val="FF388C"/>
              </a:buClr>
              <a:buSzPct val="84615"/>
              <a:buFont typeface="DejaVu Sans"/>
              <a:buChar char="⚫"/>
              <a:tabLst>
                <a:tab pos="286385" algn="l"/>
              </a:tabLst>
            </a:pPr>
            <a:endParaRPr lang="en-US" sz="2600" spc="-140" dirty="0">
              <a:latin typeface="Times New Roman"/>
              <a:cs typeface="Times New Roman"/>
            </a:endParaRPr>
          </a:p>
          <a:p>
            <a:pPr marL="12065" marR="59690">
              <a:lnSpc>
                <a:spcPct val="100000"/>
              </a:lnSpc>
              <a:spcBef>
                <a:spcPts val="95"/>
              </a:spcBef>
              <a:buClr>
                <a:srgbClr val="FF388C"/>
              </a:buClr>
              <a:buSzPct val="84615"/>
              <a:tabLst>
                <a:tab pos="286385" algn="l"/>
              </a:tabLst>
            </a:pPr>
            <a:r>
              <a:rPr lang="en-US" sz="2800" spc="-140" dirty="0">
                <a:solidFill>
                  <a:srgbClr val="FF0000"/>
                </a:solidFill>
                <a:latin typeface="Times New Roman"/>
                <a:cs typeface="Times New Roman"/>
              </a:rPr>
              <a:t>Incremental resource deployment: </a:t>
            </a:r>
          </a:p>
          <a:p>
            <a:pPr marL="286385" marR="59690" indent="-274320">
              <a:lnSpc>
                <a:spcPct val="100000"/>
              </a:lnSpc>
              <a:spcBef>
                <a:spcPts val="95"/>
              </a:spcBef>
              <a:buClr>
                <a:srgbClr val="FF388C"/>
              </a:buClr>
              <a:buSzPct val="84615"/>
              <a:buFont typeface="DejaVu Sans"/>
              <a:buChar char="⚫"/>
              <a:tabLst>
                <a:tab pos="286385" algn="l"/>
              </a:tabLst>
            </a:pPr>
            <a:r>
              <a:rPr lang="en-US" sz="2600" spc="-140" dirty="0">
                <a:latin typeface="Times New Roman"/>
                <a:cs typeface="Times New Roman"/>
              </a:rPr>
              <a:t>This model obviates the need for the customer to commit large resources at one go for development of the system. </a:t>
            </a:r>
          </a:p>
          <a:p>
            <a:pPr marL="286385" marR="59690" indent="-274320">
              <a:lnSpc>
                <a:spcPct val="100000"/>
              </a:lnSpc>
              <a:spcBef>
                <a:spcPts val="95"/>
              </a:spcBef>
              <a:buClr>
                <a:srgbClr val="FF388C"/>
              </a:buClr>
              <a:buSzPct val="84615"/>
              <a:buFont typeface="DejaVu Sans"/>
              <a:buChar char="⚫"/>
              <a:tabLst>
                <a:tab pos="286385" algn="l"/>
              </a:tabLst>
            </a:pPr>
            <a:r>
              <a:rPr lang="en-US" sz="2600" spc="-140" dirty="0">
                <a:latin typeface="Times New Roman"/>
                <a:cs typeface="Times New Roman"/>
              </a:rPr>
              <a:t>It also saves the developing </a:t>
            </a:r>
            <a:r>
              <a:rPr lang="en-US" sz="2600" spc="-140" dirty="0" err="1">
                <a:latin typeface="Times New Roman"/>
                <a:cs typeface="Times New Roman"/>
              </a:rPr>
              <a:t>organisation</a:t>
            </a:r>
            <a:r>
              <a:rPr lang="en-US" sz="2600" spc="-140" dirty="0">
                <a:latin typeface="Times New Roman"/>
                <a:cs typeface="Times New Roman"/>
              </a:rPr>
              <a:t> from deploying large resources and manpower for a project in one go.</a:t>
            </a:r>
            <a:endParaRPr sz="2600" dirty="0">
              <a:latin typeface="Times New Roman"/>
              <a:cs typeface="Times New Roman"/>
            </a:endParaRPr>
          </a:p>
        </p:txBody>
      </p:sp>
      <p:sp>
        <p:nvSpPr>
          <p:cNvPr id="3" name="object 3"/>
          <p:cNvSpPr txBox="1">
            <a:spLocks noGrp="1"/>
          </p:cNvSpPr>
          <p:nvPr>
            <p:ph type="title"/>
          </p:nvPr>
        </p:nvSpPr>
        <p:spPr>
          <a:xfrm>
            <a:off x="993139" y="202501"/>
            <a:ext cx="7402830" cy="1119280"/>
          </a:xfrm>
          <a:prstGeom prst="rect">
            <a:avLst/>
          </a:prstGeom>
        </p:spPr>
        <p:txBody>
          <a:bodyPr vert="horz" wrap="square" lIns="0" tIns="498855" rIns="0" bIns="0" rtlCol="0">
            <a:spAutoFit/>
          </a:bodyPr>
          <a:lstStyle/>
          <a:p>
            <a:pPr marL="12700">
              <a:lnSpc>
                <a:spcPct val="100000"/>
              </a:lnSpc>
              <a:spcBef>
                <a:spcPts val="100"/>
              </a:spcBef>
            </a:pPr>
            <a:r>
              <a:rPr lang="en-IN" spc="130" dirty="0"/>
              <a:t>Advantages</a:t>
            </a:r>
            <a:endParaRPr spc="130" dirty="0"/>
          </a:p>
        </p:txBody>
      </p:sp>
    </p:spTree>
    <p:extLst>
      <p:ext uri="{BB962C8B-B14F-4D97-AF65-F5344CB8AC3E}">
        <p14:creationId xmlns:p14="http://schemas.microsoft.com/office/powerpoint/2010/main" val="3740704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D9AF6E-9743-236D-85AA-F0F790E172D5}"/>
              </a:ext>
            </a:extLst>
          </p:cNvPr>
          <p:cNvSpPr txBox="1"/>
          <p:nvPr/>
        </p:nvSpPr>
        <p:spPr>
          <a:xfrm>
            <a:off x="762000" y="381000"/>
            <a:ext cx="7696200" cy="5570756"/>
          </a:xfrm>
          <a:prstGeom prst="rect">
            <a:avLst/>
          </a:prstGeom>
          <a:noFill/>
        </p:spPr>
        <p:txBody>
          <a:bodyPr wrap="square">
            <a:spAutoFit/>
          </a:bodyPr>
          <a:lstStyle/>
          <a:p>
            <a:pPr algn="l"/>
            <a:r>
              <a:rPr lang="en-IN" sz="3600" b="0" i="0" u="none" strike="noStrike" baseline="0" dirty="0">
                <a:solidFill>
                  <a:srgbClr val="666666"/>
                </a:solidFill>
                <a:latin typeface="FranklinGothic-Book"/>
              </a:rPr>
              <a:t>Prototyping Model</a:t>
            </a:r>
          </a:p>
          <a:p>
            <a:pPr marL="457200" indent="-457200" algn="l">
              <a:buFont typeface="Arial" panose="020B0604020202020204" pitchFamily="34" charset="0"/>
              <a:buChar char="•"/>
            </a:pPr>
            <a:r>
              <a:rPr lang="en-US" sz="2600" spc="-75" dirty="0">
                <a:latin typeface="Times New Roman"/>
                <a:cs typeface="Times New Roman"/>
              </a:rPr>
              <a:t> </a:t>
            </a:r>
            <a:r>
              <a:rPr lang="en-US" sz="3200" spc="-75" dirty="0">
                <a:latin typeface="Times New Roman"/>
                <a:cs typeface="Times New Roman"/>
              </a:rPr>
              <a:t>It can be useful in iterative development.</a:t>
            </a:r>
          </a:p>
          <a:p>
            <a:pPr marL="457200" indent="-457200" algn="l">
              <a:buFont typeface="Arial" panose="020B0604020202020204" pitchFamily="34" charset="0"/>
              <a:buChar char="•"/>
            </a:pPr>
            <a:r>
              <a:rPr lang="en-US" sz="3200" spc="-75" dirty="0">
                <a:latin typeface="Times New Roman"/>
                <a:cs typeface="Times New Roman"/>
              </a:rPr>
              <a:t> Prototype is a simplified model that demonstrates some </a:t>
            </a:r>
            <a:r>
              <a:rPr lang="en-US" sz="3200" spc="-75" dirty="0" err="1">
                <a:latin typeface="Times New Roman"/>
                <a:cs typeface="Times New Roman"/>
              </a:rPr>
              <a:t>behaviour</a:t>
            </a:r>
            <a:r>
              <a:rPr lang="en-US" sz="3200" spc="-75" dirty="0">
                <a:latin typeface="Times New Roman"/>
                <a:cs typeface="Times New Roman"/>
              </a:rPr>
              <a:t> of the project.</a:t>
            </a:r>
          </a:p>
          <a:p>
            <a:pPr marL="457200" indent="-457200" algn="l">
              <a:buFont typeface="Arial" panose="020B0604020202020204" pitchFamily="34" charset="0"/>
              <a:buChar char="•"/>
            </a:pPr>
            <a:r>
              <a:rPr lang="en-US" sz="3200" spc="-75" dirty="0">
                <a:latin typeface="Times New Roman"/>
                <a:cs typeface="Times New Roman"/>
              </a:rPr>
              <a:t>Prototype does not work exactly the same way the finished </a:t>
            </a:r>
            <a:r>
              <a:rPr lang="en-IN" sz="3200" spc="-75" dirty="0">
                <a:latin typeface="Times New Roman"/>
                <a:cs typeface="Times New Roman"/>
              </a:rPr>
              <a:t>application will work.</a:t>
            </a:r>
          </a:p>
          <a:p>
            <a:pPr marL="457200" indent="-457200" algn="l">
              <a:buFont typeface="Arial" panose="020B0604020202020204" pitchFamily="34" charset="0"/>
              <a:buChar char="•"/>
            </a:pPr>
            <a:r>
              <a:rPr lang="en-US" sz="3200" spc="-75" dirty="0">
                <a:latin typeface="Times New Roman"/>
                <a:cs typeface="Times New Roman"/>
              </a:rPr>
              <a:t>However it lets the customer to see what the application will </a:t>
            </a:r>
            <a:r>
              <a:rPr lang="en-IN" sz="3200" spc="-75" dirty="0">
                <a:latin typeface="Times New Roman"/>
                <a:cs typeface="Times New Roman"/>
              </a:rPr>
              <a:t>look like.</a:t>
            </a:r>
          </a:p>
          <a:p>
            <a:pPr marL="457200" indent="-457200" algn="l">
              <a:buFont typeface="Arial" panose="020B0604020202020204" pitchFamily="34" charset="0"/>
              <a:buChar char="•"/>
            </a:pPr>
            <a:r>
              <a:rPr lang="en-US" sz="3200" spc="-75" dirty="0">
                <a:latin typeface="Times New Roman"/>
                <a:cs typeface="Times New Roman"/>
              </a:rPr>
              <a:t>After the customers experiment with the prototype, they can give us feedback to help refine the requirements.</a:t>
            </a:r>
            <a:endParaRPr lang="en-IN" sz="3200" spc="-75" dirty="0">
              <a:latin typeface="Times New Roman"/>
              <a:cs typeface="Times New Roman"/>
            </a:endParaRPr>
          </a:p>
        </p:txBody>
      </p:sp>
    </p:spTree>
    <p:extLst>
      <p:ext uri="{BB962C8B-B14F-4D97-AF65-F5344CB8AC3E}">
        <p14:creationId xmlns:p14="http://schemas.microsoft.com/office/powerpoint/2010/main" val="1253390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C9B1D-F3D1-ADBB-297F-2CCB918CA855}"/>
              </a:ext>
            </a:extLst>
          </p:cNvPr>
          <p:cNvPicPr>
            <a:picLocks noChangeAspect="1"/>
          </p:cNvPicPr>
          <p:nvPr/>
        </p:nvPicPr>
        <p:blipFill>
          <a:blip r:embed="rId2"/>
          <a:stretch>
            <a:fillRect/>
          </a:stretch>
        </p:blipFill>
        <p:spPr>
          <a:xfrm>
            <a:off x="1447800" y="321128"/>
            <a:ext cx="5426442" cy="6215743"/>
          </a:xfrm>
          <a:prstGeom prst="rect">
            <a:avLst/>
          </a:prstGeom>
        </p:spPr>
      </p:pic>
    </p:spTree>
    <p:extLst>
      <p:ext uri="{BB962C8B-B14F-4D97-AF65-F5344CB8AC3E}">
        <p14:creationId xmlns:p14="http://schemas.microsoft.com/office/powerpoint/2010/main" val="747871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30325"/>
            <a:ext cx="7084061" cy="513080"/>
          </a:xfrm>
          <a:prstGeom prst="rect">
            <a:avLst/>
          </a:prstGeom>
        </p:spPr>
        <p:txBody>
          <a:bodyPr vert="horz" wrap="square" lIns="0" tIns="12065" rIns="0" bIns="0" rtlCol="0">
            <a:spAutoFit/>
          </a:bodyPr>
          <a:lstStyle/>
          <a:p>
            <a:pPr marL="12700">
              <a:lnSpc>
                <a:spcPct val="100000"/>
              </a:lnSpc>
              <a:spcBef>
                <a:spcPts val="95"/>
              </a:spcBef>
            </a:pPr>
            <a:r>
              <a:rPr sz="3200" spc="65" dirty="0"/>
              <a:t>Types</a:t>
            </a:r>
            <a:r>
              <a:rPr sz="3200" spc="80" dirty="0"/>
              <a:t> </a:t>
            </a:r>
            <a:r>
              <a:rPr sz="3200" spc="204" dirty="0"/>
              <a:t>of</a:t>
            </a:r>
            <a:r>
              <a:rPr sz="3200" spc="85" dirty="0"/>
              <a:t> </a:t>
            </a:r>
            <a:r>
              <a:rPr sz="3200" spc="160" dirty="0"/>
              <a:t>prototypes</a:t>
            </a:r>
            <a:endParaRPr sz="3200" dirty="0"/>
          </a:p>
        </p:txBody>
      </p:sp>
      <p:sp>
        <p:nvSpPr>
          <p:cNvPr id="3" name="object 3"/>
          <p:cNvSpPr txBox="1"/>
          <p:nvPr/>
        </p:nvSpPr>
        <p:spPr>
          <a:xfrm>
            <a:off x="992530" y="754291"/>
            <a:ext cx="7614920" cy="5389880"/>
          </a:xfrm>
          <a:prstGeom prst="rect">
            <a:avLst/>
          </a:prstGeom>
        </p:spPr>
        <p:txBody>
          <a:bodyPr vert="horz" wrap="square" lIns="0" tIns="12700" rIns="0" bIns="0" rtlCol="0">
            <a:spAutoFit/>
          </a:bodyPr>
          <a:lstStyle/>
          <a:p>
            <a:pPr marL="12700" algn="just">
              <a:lnSpc>
                <a:spcPct val="100000"/>
              </a:lnSpc>
              <a:spcBef>
                <a:spcPts val="100"/>
              </a:spcBef>
            </a:pPr>
            <a:r>
              <a:rPr sz="2400" b="1" spc="-70" dirty="0">
                <a:latin typeface="Times New Roman"/>
                <a:cs typeface="Times New Roman"/>
              </a:rPr>
              <a:t>Throwaway</a:t>
            </a:r>
            <a:r>
              <a:rPr sz="2400" b="1" spc="-65" dirty="0">
                <a:latin typeface="Times New Roman"/>
                <a:cs typeface="Times New Roman"/>
              </a:rPr>
              <a:t> </a:t>
            </a:r>
            <a:r>
              <a:rPr sz="2400" b="1" spc="-10" dirty="0">
                <a:latin typeface="Times New Roman"/>
                <a:cs typeface="Times New Roman"/>
              </a:rPr>
              <a:t>prototype:</a:t>
            </a:r>
            <a:endParaRPr sz="2400" dirty="0">
              <a:latin typeface="Times New Roman"/>
              <a:cs typeface="Times New Roman"/>
            </a:endParaRPr>
          </a:p>
          <a:p>
            <a:pPr>
              <a:lnSpc>
                <a:spcPct val="100000"/>
              </a:lnSpc>
              <a:spcBef>
                <a:spcPts val="1320"/>
              </a:spcBef>
            </a:pPr>
            <a:endParaRPr sz="2400" dirty="0">
              <a:latin typeface="Times New Roman"/>
              <a:cs typeface="Times New Roman"/>
            </a:endParaRPr>
          </a:p>
          <a:p>
            <a:pPr marL="12700" marR="5080" algn="just">
              <a:lnSpc>
                <a:spcPct val="100000"/>
              </a:lnSpc>
            </a:pPr>
            <a:r>
              <a:rPr sz="2400" dirty="0">
                <a:latin typeface="Times New Roman"/>
                <a:cs typeface="Times New Roman"/>
              </a:rPr>
              <a:t>In</a:t>
            </a:r>
            <a:r>
              <a:rPr sz="2400" spc="130" dirty="0">
                <a:latin typeface="Times New Roman"/>
                <a:cs typeface="Times New Roman"/>
              </a:rPr>
              <a:t> </a:t>
            </a:r>
            <a:r>
              <a:rPr sz="2400" dirty="0">
                <a:latin typeface="Times New Roman"/>
                <a:cs typeface="Times New Roman"/>
              </a:rPr>
              <a:t>a</a:t>
            </a:r>
            <a:r>
              <a:rPr sz="2400" spc="135" dirty="0">
                <a:latin typeface="Times New Roman"/>
                <a:cs typeface="Times New Roman"/>
              </a:rPr>
              <a:t> </a:t>
            </a:r>
            <a:r>
              <a:rPr sz="2400" spc="-100" dirty="0">
                <a:latin typeface="Times New Roman"/>
                <a:cs typeface="Times New Roman"/>
              </a:rPr>
              <a:t>throwaway</a:t>
            </a:r>
            <a:r>
              <a:rPr sz="2400" spc="135" dirty="0">
                <a:latin typeface="Times New Roman"/>
                <a:cs typeface="Times New Roman"/>
              </a:rPr>
              <a:t> </a:t>
            </a:r>
            <a:r>
              <a:rPr sz="2400" spc="-10" dirty="0">
                <a:latin typeface="Times New Roman"/>
                <a:cs typeface="Times New Roman"/>
              </a:rPr>
              <a:t>prototype,</a:t>
            </a:r>
            <a:r>
              <a:rPr sz="2400" spc="75" dirty="0">
                <a:latin typeface="Times New Roman"/>
                <a:cs typeface="Times New Roman"/>
              </a:rPr>
              <a:t> </a:t>
            </a:r>
            <a:r>
              <a:rPr sz="2400" dirty="0">
                <a:latin typeface="Times New Roman"/>
                <a:cs typeface="Times New Roman"/>
              </a:rPr>
              <a:t>we</a:t>
            </a:r>
            <a:r>
              <a:rPr sz="2400" spc="130" dirty="0">
                <a:latin typeface="Times New Roman"/>
                <a:cs typeface="Times New Roman"/>
              </a:rPr>
              <a:t> </a:t>
            </a:r>
            <a:r>
              <a:rPr sz="2400" dirty="0">
                <a:latin typeface="Times New Roman"/>
                <a:cs typeface="Times New Roman"/>
              </a:rPr>
              <a:t>use</a:t>
            </a:r>
            <a:r>
              <a:rPr sz="2400" spc="130" dirty="0">
                <a:latin typeface="Times New Roman"/>
                <a:cs typeface="Times New Roman"/>
              </a:rPr>
              <a:t> </a:t>
            </a:r>
            <a:r>
              <a:rPr sz="2400" dirty="0">
                <a:latin typeface="Times New Roman"/>
                <a:cs typeface="Times New Roman"/>
              </a:rPr>
              <a:t>the</a:t>
            </a:r>
            <a:r>
              <a:rPr sz="2400" spc="135" dirty="0">
                <a:latin typeface="Times New Roman"/>
                <a:cs typeface="Times New Roman"/>
              </a:rPr>
              <a:t> </a:t>
            </a:r>
            <a:r>
              <a:rPr sz="2400" spc="-10" dirty="0">
                <a:latin typeface="Times New Roman"/>
                <a:cs typeface="Times New Roman"/>
              </a:rPr>
              <a:t>prototype</a:t>
            </a:r>
            <a:r>
              <a:rPr sz="2400" spc="135" dirty="0">
                <a:latin typeface="Times New Roman"/>
                <a:cs typeface="Times New Roman"/>
              </a:rPr>
              <a:t> </a:t>
            </a:r>
            <a:r>
              <a:rPr sz="2400" dirty="0">
                <a:latin typeface="Times New Roman"/>
                <a:cs typeface="Times New Roman"/>
              </a:rPr>
              <a:t>to</a:t>
            </a:r>
            <a:r>
              <a:rPr sz="2400" spc="130" dirty="0">
                <a:latin typeface="Times New Roman"/>
                <a:cs typeface="Times New Roman"/>
              </a:rPr>
              <a:t> </a:t>
            </a:r>
            <a:r>
              <a:rPr sz="2400" dirty="0">
                <a:latin typeface="Times New Roman"/>
                <a:cs typeface="Times New Roman"/>
              </a:rPr>
              <a:t>study</a:t>
            </a:r>
            <a:r>
              <a:rPr sz="2400" spc="135" dirty="0">
                <a:latin typeface="Times New Roman"/>
                <a:cs typeface="Times New Roman"/>
              </a:rPr>
              <a:t> </a:t>
            </a:r>
            <a:r>
              <a:rPr sz="2400" spc="-60" dirty="0">
                <a:latin typeface="Times New Roman"/>
                <a:cs typeface="Times New Roman"/>
              </a:rPr>
              <a:t>some </a:t>
            </a:r>
            <a:r>
              <a:rPr sz="2400" spc="-110" dirty="0">
                <a:latin typeface="Times New Roman"/>
                <a:cs typeface="Times New Roman"/>
              </a:rPr>
              <a:t>aspect</a:t>
            </a:r>
            <a:r>
              <a:rPr sz="2400" spc="-40" dirty="0">
                <a:latin typeface="Times New Roman"/>
                <a:cs typeface="Times New Roman"/>
              </a:rPr>
              <a:t> </a:t>
            </a:r>
            <a:r>
              <a:rPr sz="2400" spc="-140" dirty="0">
                <a:latin typeface="Times New Roman"/>
                <a:cs typeface="Times New Roman"/>
              </a:rPr>
              <a:t>of</a:t>
            </a:r>
            <a:r>
              <a:rPr sz="2400" spc="-10" dirty="0">
                <a:latin typeface="Times New Roman"/>
                <a:cs typeface="Times New Roman"/>
              </a:rPr>
              <a:t> </a:t>
            </a:r>
            <a:r>
              <a:rPr sz="2400" spc="-35" dirty="0">
                <a:latin typeface="Times New Roman"/>
                <a:cs typeface="Times New Roman"/>
              </a:rPr>
              <a:t>the</a:t>
            </a:r>
            <a:r>
              <a:rPr sz="2400" spc="-114" dirty="0">
                <a:latin typeface="Times New Roman"/>
                <a:cs typeface="Times New Roman"/>
              </a:rPr>
              <a:t> </a:t>
            </a:r>
            <a:r>
              <a:rPr sz="2400" spc="-130" dirty="0">
                <a:latin typeface="Times New Roman"/>
                <a:cs typeface="Times New Roman"/>
              </a:rPr>
              <a:t>system</a:t>
            </a:r>
            <a:r>
              <a:rPr sz="2400" spc="-20" dirty="0">
                <a:latin typeface="Times New Roman"/>
                <a:cs typeface="Times New Roman"/>
              </a:rPr>
              <a:t> </a:t>
            </a:r>
            <a:r>
              <a:rPr sz="2400" spc="-125" dirty="0">
                <a:latin typeface="Times New Roman"/>
                <a:cs typeface="Times New Roman"/>
              </a:rPr>
              <a:t>and</a:t>
            </a:r>
            <a:r>
              <a:rPr sz="2400" spc="-25" dirty="0">
                <a:latin typeface="Times New Roman"/>
                <a:cs typeface="Times New Roman"/>
              </a:rPr>
              <a:t> </a:t>
            </a:r>
            <a:r>
              <a:rPr sz="2400" spc="-60" dirty="0">
                <a:latin typeface="Times New Roman"/>
                <a:cs typeface="Times New Roman"/>
              </a:rPr>
              <a:t>then</a:t>
            </a:r>
            <a:r>
              <a:rPr sz="2400" spc="-90" dirty="0">
                <a:latin typeface="Times New Roman"/>
                <a:cs typeface="Times New Roman"/>
              </a:rPr>
              <a:t> </a:t>
            </a:r>
            <a:r>
              <a:rPr sz="2400" spc="-170" dirty="0">
                <a:latin typeface="Times New Roman"/>
                <a:cs typeface="Times New Roman"/>
              </a:rPr>
              <a:t>we</a:t>
            </a:r>
            <a:r>
              <a:rPr sz="2400" spc="20" dirty="0">
                <a:latin typeface="Times New Roman"/>
                <a:cs typeface="Times New Roman"/>
              </a:rPr>
              <a:t> </a:t>
            </a:r>
            <a:r>
              <a:rPr sz="2400" spc="-75" dirty="0">
                <a:latin typeface="Times New Roman"/>
                <a:cs typeface="Times New Roman"/>
              </a:rPr>
              <a:t>throw </a:t>
            </a:r>
            <a:r>
              <a:rPr sz="2400" dirty="0">
                <a:latin typeface="Times New Roman"/>
                <a:cs typeface="Times New Roman"/>
              </a:rPr>
              <a:t>it</a:t>
            </a:r>
            <a:r>
              <a:rPr sz="2400" spc="-60" dirty="0">
                <a:latin typeface="Times New Roman"/>
                <a:cs typeface="Times New Roman"/>
              </a:rPr>
              <a:t> </a:t>
            </a:r>
            <a:r>
              <a:rPr sz="2400" spc="-260" dirty="0">
                <a:latin typeface="Times New Roman"/>
                <a:cs typeface="Times New Roman"/>
              </a:rPr>
              <a:t>away</a:t>
            </a:r>
            <a:r>
              <a:rPr sz="2400" spc="110" dirty="0">
                <a:latin typeface="Times New Roman"/>
                <a:cs typeface="Times New Roman"/>
              </a:rPr>
              <a:t> </a:t>
            </a:r>
            <a:r>
              <a:rPr sz="2400" spc="-125" dirty="0">
                <a:latin typeface="Times New Roman"/>
                <a:cs typeface="Times New Roman"/>
              </a:rPr>
              <a:t>and</a:t>
            </a:r>
            <a:r>
              <a:rPr sz="2400" spc="-25" dirty="0">
                <a:latin typeface="Times New Roman"/>
                <a:cs typeface="Times New Roman"/>
              </a:rPr>
              <a:t> write </a:t>
            </a:r>
            <a:r>
              <a:rPr sz="2400" spc="-110" dirty="0">
                <a:latin typeface="Times New Roman"/>
                <a:cs typeface="Times New Roman"/>
              </a:rPr>
              <a:t>code</a:t>
            </a:r>
            <a:r>
              <a:rPr sz="2400" spc="-25" dirty="0">
                <a:latin typeface="Times New Roman"/>
                <a:cs typeface="Times New Roman"/>
              </a:rPr>
              <a:t> </a:t>
            </a:r>
            <a:r>
              <a:rPr sz="2400" spc="-30" dirty="0">
                <a:latin typeface="Times New Roman"/>
                <a:cs typeface="Times New Roman"/>
              </a:rPr>
              <a:t>from </a:t>
            </a:r>
            <a:r>
              <a:rPr sz="2400" spc="-10" dirty="0">
                <a:latin typeface="Times New Roman"/>
                <a:cs typeface="Times New Roman"/>
              </a:rPr>
              <a:t>scratch.</a:t>
            </a:r>
            <a:endParaRPr sz="2400" dirty="0">
              <a:latin typeface="Times New Roman"/>
              <a:cs typeface="Times New Roman"/>
            </a:endParaRPr>
          </a:p>
          <a:p>
            <a:pPr>
              <a:lnSpc>
                <a:spcPct val="100000"/>
              </a:lnSpc>
              <a:spcBef>
                <a:spcPts val="1320"/>
              </a:spcBef>
            </a:pPr>
            <a:endParaRPr sz="2400" dirty="0">
              <a:latin typeface="Times New Roman"/>
              <a:cs typeface="Times New Roman"/>
            </a:endParaRPr>
          </a:p>
          <a:p>
            <a:pPr marL="12700" algn="just">
              <a:lnSpc>
                <a:spcPct val="100000"/>
              </a:lnSpc>
            </a:pPr>
            <a:r>
              <a:rPr sz="2400" b="1" spc="-25" dirty="0">
                <a:latin typeface="Times New Roman"/>
                <a:cs typeface="Times New Roman"/>
              </a:rPr>
              <a:t>Evolutionary</a:t>
            </a:r>
            <a:r>
              <a:rPr sz="2400" b="1" spc="-70" dirty="0">
                <a:latin typeface="Times New Roman"/>
                <a:cs typeface="Times New Roman"/>
              </a:rPr>
              <a:t> </a:t>
            </a:r>
            <a:r>
              <a:rPr sz="2400" b="1" spc="-10" dirty="0">
                <a:latin typeface="Times New Roman"/>
                <a:cs typeface="Times New Roman"/>
              </a:rPr>
              <a:t>prototype:</a:t>
            </a:r>
            <a:endParaRPr sz="2400" dirty="0">
              <a:latin typeface="Times New Roman"/>
              <a:cs typeface="Times New Roman"/>
            </a:endParaRPr>
          </a:p>
          <a:p>
            <a:pPr>
              <a:lnSpc>
                <a:spcPct val="100000"/>
              </a:lnSpc>
              <a:spcBef>
                <a:spcPts val="1320"/>
              </a:spcBef>
            </a:pPr>
            <a:endParaRPr sz="2400" dirty="0">
              <a:latin typeface="Times New Roman"/>
              <a:cs typeface="Times New Roman"/>
            </a:endParaRPr>
          </a:p>
          <a:p>
            <a:pPr marL="12700" marR="5080" indent="-635" algn="just">
              <a:lnSpc>
                <a:spcPct val="100000"/>
              </a:lnSpc>
            </a:pP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an</a:t>
            </a:r>
            <a:r>
              <a:rPr sz="2400" spc="-25" dirty="0">
                <a:latin typeface="Times New Roman"/>
                <a:cs typeface="Times New Roman"/>
              </a:rPr>
              <a:t> </a:t>
            </a:r>
            <a:r>
              <a:rPr sz="2400" spc="-95" dirty="0">
                <a:latin typeface="Times New Roman"/>
                <a:cs typeface="Times New Roman"/>
              </a:rPr>
              <a:t>evolutionary</a:t>
            </a:r>
            <a:r>
              <a:rPr sz="2400" spc="-25" dirty="0">
                <a:latin typeface="Times New Roman"/>
                <a:cs typeface="Times New Roman"/>
              </a:rPr>
              <a:t> </a:t>
            </a:r>
            <a:r>
              <a:rPr sz="2400" spc="-40" dirty="0">
                <a:latin typeface="Times New Roman"/>
                <a:cs typeface="Times New Roman"/>
              </a:rPr>
              <a:t>prototype,</a:t>
            </a:r>
            <a:r>
              <a:rPr sz="2400" spc="-8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35" dirty="0">
                <a:latin typeface="Times New Roman"/>
                <a:cs typeface="Times New Roman"/>
              </a:rPr>
              <a:t>prototype</a:t>
            </a:r>
            <a:r>
              <a:rPr sz="2400" spc="-25" dirty="0">
                <a:latin typeface="Times New Roman"/>
                <a:cs typeface="Times New Roman"/>
              </a:rPr>
              <a:t> </a:t>
            </a:r>
            <a:r>
              <a:rPr sz="2400" spc="-70" dirty="0">
                <a:latin typeface="Times New Roman"/>
                <a:cs typeface="Times New Roman"/>
              </a:rPr>
              <a:t>demonstrates</a:t>
            </a:r>
            <a:r>
              <a:rPr sz="2400" spc="-25" dirty="0">
                <a:latin typeface="Times New Roman"/>
                <a:cs typeface="Times New Roman"/>
              </a:rPr>
              <a:t> </a:t>
            </a:r>
            <a:r>
              <a:rPr sz="2400" spc="-50" dirty="0">
                <a:latin typeface="Times New Roman"/>
                <a:cs typeface="Times New Roman"/>
              </a:rPr>
              <a:t>some</a:t>
            </a:r>
            <a:r>
              <a:rPr sz="2400" spc="-25" dirty="0">
                <a:latin typeface="Times New Roman"/>
                <a:cs typeface="Times New Roman"/>
              </a:rPr>
              <a:t> of </a:t>
            </a:r>
            <a:r>
              <a:rPr sz="2400" spc="-65" dirty="0">
                <a:latin typeface="Times New Roman"/>
                <a:cs typeface="Times New Roman"/>
              </a:rPr>
              <a:t>the</a:t>
            </a:r>
            <a:r>
              <a:rPr sz="2400" spc="-70" dirty="0">
                <a:latin typeface="Times New Roman"/>
                <a:cs typeface="Times New Roman"/>
              </a:rPr>
              <a:t> </a:t>
            </a:r>
            <a:r>
              <a:rPr sz="2400" spc="-140" dirty="0">
                <a:latin typeface="Times New Roman"/>
                <a:cs typeface="Times New Roman"/>
              </a:rPr>
              <a:t>application’s</a:t>
            </a:r>
            <a:r>
              <a:rPr sz="2400" spc="-70" dirty="0">
                <a:latin typeface="Times New Roman"/>
                <a:cs typeface="Times New Roman"/>
              </a:rPr>
              <a:t> </a:t>
            </a:r>
            <a:r>
              <a:rPr sz="2400" spc="-10" dirty="0">
                <a:latin typeface="Times New Roman"/>
                <a:cs typeface="Times New Roman"/>
              </a:rPr>
              <a:t>features.</a:t>
            </a:r>
            <a:endParaRPr sz="2400" dirty="0">
              <a:latin typeface="Times New Roman"/>
              <a:cs typeface="Times New Roman"/>
            </a:endParaRPr>
          </a:p>
          <a:p>
            <a:pPr>
              <a:lnSpc>
                <a:spcPct val="100000"/>
              </a:lnSpc>
              <a:spcBef>
                <a:spcPts val="1320"/>
              </a:spcBef>
            </a:pPr>
            <a:endParaRPr sz="2400" dirty="0">
              <a:latin typeface="Times New Roman"/>
              <a:cs typeface="Times New Roman"/>
            </a:endParaRPr>
          </a:p>
          <a:p>
            <a:pPr marL="13335" marR="5080" indent="-635" algn="just">
              <a:lnSpc>
                <a:spcPct val="100000"/>
              </a:lnSpc>
            </a:pPr>
            <a:r>
              <a:rPr sz="2400" spc="-375" dirty="0">
                <a:latin typeface="Times New Roman"/>
                <a:cs typeface="Times New Roman"/>
              </a:rPr>
              <a:t>As</a:t>
            </a:r>
            <a:r>
              <a:rPr sz="2400" spc="225" dirty="0">
                <a:latin typeface="Times New Roman"/>
                <a:cs typeface="Times New Roman"/>
              </a:rPr>
              <a:t> </a:t>
            </a:r>
            <a:r>
              <a:rPr sz="2400" spc="-45" dirty="0">
                <a:latin typeface="Times New Roman"/>
                <a:cs typeface="Times New Roman"/>
              </a:rPr>
              <a:t>the</a:t>
            </a:r>
            <a:r>
              <a:rPr sz="2400" spc="-105" dirty="0">
                <a:latin typeface="Times New Roman"/>
                <a:cs typeface="Times New Roman"/>
              </a:rPr>
              <a:t> </a:t>
            </a:r>
            <a:r>
              <a:rPr sz="2400" spc="-80" dirty="0">
                <a:latin typeface="Times New Roman"/>
                <a:cs typeface="Times New Roman"/>
              </a:rPr>
              <a:t>project</a:t>
            </a:r>
            <a:r>
              <a:rPr sz="2400" spc="-70" dirty="0">
                <a:latin typeface="Times New Roman"/>
                <a:cs typeface="Times New Roman"/>
              </a:rPr>
              <a:t> </a:t>
            </a:r>
            <a:r>
              <a:rPr sz="2400" spc="-110" dirty="0">
                <a:latin typeface="Times New Roman"/>
                <a:cs typeface="Times New Roman"/>
              </a:rPr>
              <a:t>progresses,</a:t>
            </a:r>
            <a:r>
              <a:rPr sz="2400" spc="-40" dirty="0">
                <a:latin typeface="Times New Roman"/>
                <a:cs typeface="Times New Roman"/>
              </a:rPr>
              <a:t> </a:t>
            </a:r>
            <a:r>
              <a:rPr sz="2400" spc="-185" dirty="0">
                <a:latin typeface="Times New Roman"/>
                <a:cs typeface="Times New Roman"/>
              </a:rPr>
              <a:t>we</a:t>
            </a:r>
            <a:r>
              <a:rPr sz="2400" spc="35" dirty="0">
                <a:latin typeface="Times New Roman"/>
                <a:cs typeface="Times New Roman"/>
              </a:rPr>
              <a:t> </a:t>
            </a:r>
            <a:r>
              <a:rPr sz="2400" spc="-100" dirty="0">
                <a:latin typeface="Times New Roman"/>
                <a:cs typeface="Times New Roman"/>
              </a:rPr>
              <a:t>refine</a:t>
            </a:r>
            <a:r>
              <a:rPr sz="2400" spc="-40" dirty="0">
                <a:latin typeface="Times New Roman"/>
                <a:cs typeface="Times New Roman"/>
              </a:rPr>
              <a:t> </a:t>
            </a:r>
            <a:r>
              <a:rPr sz="2400" spc="-100" dirty="0">
                <a:latin typeface="Times New Roman"/>
                <a:cs typeface="Times New Roman"/>
              </a:rPr>
              <a:t>those</a:t>
            </a:r>
            <a:r>
              <a:rPr sz="2400" spc="15" dirty="0">
                <a:latin typeface="Times New Roman"/>
                <a:cs typeface="Times New Roman"/>
              </a:rPr>
              <a:t> </a:t>
            </a:r>
            <a:r>
              <a:rPr sz="2400" spc="-105" dirty="0">
                <a:latin typeface="Times New Roman"/>
                <a:cs typeface="Times New Roman"/>
              </a:rPr>
              <a:t>features</a:t>
            </a:r>
            <a:r>
              <a:rPr sz="2400" spc="25" dirty="0">
                <a:latin typeface="Times New Roman"/>
                <a:cs typeface="Times New Roman"/>
              </a:rPr>
              <a:t> </a:t>
            </a:r>
            <a:r>
              <a:rPr sz="2400" spc="-140" dirty="0">
                <a:latin typeface="Times New Roman"/>
                <a:cs typeface="Times New Roman"/>
              </a:rPr>
              <a:t>and</a:t>
            </a:r>
            <a:r>
              <a:rPr sz="2400" spc="15" dirty="0">
                <a:latin typeface="Times New Roman"/>
                <a:cs typeface="Times New Roman"/>
              </a:rPr>
              <a:t> </a:t>
            </a:r>
            <a:r>
              <a:rPr sz="2400" spc="-135" dirty="0">
                <a:latin typeface="Times New Roman"/>
                <a:cs typeface="Times New Roman"/>
              </a:rPr>
              <a:t>add</a:t>
            </a:r>
            <a:r>
              <a:rPr sz="2400" spc="25" dirty="0">
                <a:latin typeface="Times New Roman"/>
                <a:cs typeface="Times New Roman"/>
              </a:rPr>
              <a:t> </a:t>
            </a:r>
            <a:r>
              <a:rPr sz="2400" spc="-140" dirty="0">
                <a:latin typeface="Times New Roman"/>
                <a:cs typeface="Times New Roman"/>
              </a:rPr>
              <a:t>new</a:t>
            </a:r>
            <a:r>
              <a:rPr sz="2400" spc="20" dirty="0">
                <a:latin typeface="Times New Roman"/>
                <a:cs typeface="Times New Roman"/>
              </a:rPr>
              <a:t> </a:t>
            </a:r>
            <a:r>
              <a:rPr sz="2400" spc="-40" dirty="0">
                <a:latin typeface="Times New Roman"/>
                <a:cs typeface="Times New Roman"/>
              </a:rPr>
              <a:t>ones </a:t>
            </a:r>
            <a:r>
              <a:rPr sz="2400" spc="-80" dirty="0">
                <a:latin typeface="Times New Roman"/>
                <a:cs typeface="Times New Roman"/>
              </a:rPr>
              <a:t>until</a:t>
            </a:r>
            <a:r>
              <a:rPr sz="2400" spc="-60" dirty="0">
                <a:latin typeface="Times New Roman"/>
                <a:cs typeface="Times New Roman"/>
              </a:rPr>
              <a:t> </a:t>
            </a:r>
            <a:r>
              <a:rPr sz="2400" spc="-65" dirty="0">
                <a:latin typeface="Times New Roman"/>
                <a:cs typeface="Times New Roman"/>
              </a:rPr>
              <a:t>the</a:t>
            </a:r>
            <a:r>
              <a:rPr sz="2400" spc="-55" dirty="0">
                <a:latin typeface="Times New Roman"/>
                <a:cs typeface="Times New Roman"/>
              </a:rPr>
              <a:t> </a:t>
            </a:r>
            <a:r>
              <a:rPr sz="2400" spc="-75" dirty="0">
                <a:latin typeface="Times New Roman"/>
                <a:cs typeface="Times New Roman"/>
              </a:rPr>
              <a:t>prototype</a:t>
            </a:r>
            <a:r>
              <a:rPr sz="2400" spc="-50" dirty="0">
                <a:latin typeface="Times New Roman"/>
                <a:cs typeface="Times New Roman"/>
              </a:rPr>
              <a:t> </a:t>
            </a:r>
            <a:r>
              <a:rPr sz="2400" spc="-114" dirty="0">
                <a:latin typeface="Times New Roman"/>
                <a:cs typeface="Times New Roman"/>
              </a:rPr>
              <a:t>morphs</a:t>
            </a:r>
            <a:r>
              <a:rPr sz="2400" spc="-60" dirty="0">
                <a:latin typeface="Times New Roman"/>
                <a:cs typeface="Times New Roman"/>
              </a:rPr>
              <a:t> </a:t>
            </a:r>
            <a:r>
              <a:rPr sz="2400" spc="-75" dirty="0">
                <a:latin typeface="Times New Roman"/>
                <a:cs typeface="Times New Roman"/>
              </a:rPr>
              <a:t>into</a:t>
            </a:r>
            <a:r>
              <a:rPr sz="2400" spc="-50" dirty="0">
                <a:latin typeface="Times New Roman"/>
                <a:cs typeface="Times New Roman"/>
              </a:rPr>
              <a:t> </a:t>
            </a:r>
            <a:r>
              <a:rPr sz="2400" spc="-65" dirty="0">
                <a:latin typeface="Times New Roman"/>
                <a:cs typeface="Times New Roman"/>
              </a:rPr>
              <a:t>the</a:t>
            </a:r>
            <a:r>
              <a:rPr sz="2400" spc="-55" dirty="0">
                <a:latin typeface="Times New Roman"/>
                <a:cs typeface="Times New Roman"/>
              </a:rPr>
              <a:t> </a:t>
            </a:r>
            <a:r>
              <a:rPr sz="2400" spc="-145" dirty="0">
                <a:latin typeface="Times New Roman"/>
                <a:cs typeface="Times New Roman"/>
              </a:rPr>
              <a:t>finished</a:t>
            </a:r>
            <a:r>
              <a:rPr sz="2400" spc="-55" dirty="0">
                <a:latin typeface="Times New Roman"/>
                <a:cs typeface="Times New Roman"/>
              </a:rPr>
              <a:t> </a:t>
            </a:r>
            <a:r>
              <a:rPr sz="2400" spc="-10" dirty="0">
                <a:latin typeface="Times New Roman"/>
                <a:cs typeface="Times New Roman"/>
              </a:rPr>
              <a:t>application.</a:t>
            </a:r>
            <a:endParaRPr sz="24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2285" y="1434338"/>
            <a:ext cx="7614920" cy="3500120"/>
          </a:xfrm>
          <a:prstGeom prst="rect">
            <a:avLst/>
          </a:prstGeom>
        </p:spPr>
        <p:txBody>
          <a:bodyPr vert="horz" wrap="square" lIns="0" tIns="12065" rIns="0" bIns="0" rtlCol="0">
            <a:spAutoFit/>
          </a:bodyPr>
          <a:lstStyle/>
          <a:p>
            <a:pPr marL="287020" indent="-273685">
              <a:lnSpc>
                <a:spcPct val="100000"/>
              </a:lnSpc>
              <a:spcBef>
                <a:spcPts val="95"/>
              </a:spcBef>
              <a:buClr>
                <a:srgbClr val="FF388C"/>
              </a:buClr>
              <a:buSzPct val="84615"/>
              <a:buFont typeface="DejaVu Sans"/>
              <a:buChar char="⚫"/>
              <a:tabLst>
                <a:tab pos="287020" algn="l"/>
              </a:tabLst>
            </a:pPr>
            <a:r>
              <a:rPr sz="2600" b="1" spc="-10" dirty="0">
                <a:latin typeface="Times New Roman"/>
                <a:cs typeface="Times New Roman"/>
              </a:rPr>
              <a:t>Incremental</a:t>
            </a:r>
            <a:r>
              <a:rPr sz="2600" b="1" spc="-75" dirty="0">
                <a:latin typeface="Times New Roman"/>
                <a:cs typeface="Times New Roman"/>
              </a:rPr>
              <a:t> </a:t>
            </a:r>
            <a:r>
              <a:rPr sz="2600" b="1" spc="-10" dirty="0">
                <a:latin typeface="Times New Roman"/>
                <a:cs typeface="Times New Roman"/>
              </a:rPr>
              <a:t>prototype:</a:t>
            </a:r>
            <a:endParaRPr sz="2600">
              <a:latin typeface="Times New Roman"/>
              <a:cs typeface="Times New Roman"/>
            </a:endParaRPr>
          </a:p>
          <a:p>
            <a:pPr>
              <a:lnSpc>
                <a:spcPct val="100000"/>
              </a:lnSpc>
              <a:spcBef>
                <a:spcPts val="1330"/>
              </a:spcBef>
            </a:pPr>
            <a:endParaRPr sz="2600">
              <a:latin typeface="Times New Roman"/>
              <a:cs typeface="Times New Roman"/>
            </a:endParaRPr>
          </a:p>
          <a:p>
            <a:pPr marL="12700" marR="5080" algn="just">
              <a:lnSpc>
                <a:spcPct val="100000"/>
              </a:lnSpc>
            </a:pPr>
            <a:r>
              <a:rPr sz="2600" spc="-155" dirty="0">
                <a:latin typeface="Times New Roman"/>
                <a:cs typeface="Times New Roman"/>
              </a:rPr>
              <a:t>In</a:t>
            </a:r>
            <a:r>
              <a:rPr sz="2600" spc="25" dirty="0">
                <a:latin typeface="Times New Roman"/>
                <a:cs typeface="Times New Roman"/>
              </a:rPr>
              <a:t> </a:t>
            </a:r>
            <a:r>
              <a:rPr sz="2600" spc="-110" dirty="0">
                <a:latin typeface="Times New Roman"/>
                <a:cs typeface="Times New Roman"/>
              </a:rPr>
              <a:t>incremental</a:t>
            </a:r>
            <a:r>
              <a:rPr sz="2600" spc="30" dirty="0">
                <a:latin typeface="Times New Roman"/>
                <a:cs typeface="Times New Roman"/>
              </a:rPr>
              <a:t> </a:t>
            </a:r>
            <a:r>
              <a:rPr sz="2600" spc="-90" dirty="0">
                <a:latin typeface="Times New Roman"/>
                <a:cs typeface="Times New Roman"/>
              </a:rPr>
              <a:t>prototyping,</a:t>
            </a:r>
            <a:r>
              <a:rPr sz="2600" spc="-70" dirty="0">
                <a:latin typeface="Times New Roman"/>
                <a:cs typeface="Times New Roman"/>
              </a:rPr>
              <a:t> </a:t>
            </a:r>
            <a:r>
              <a:rPr sz="2600" spc="-170" dirty="0">
                <a:latin typeface="Times New Roman"/>
                <a:cs typeface="Times New Roman"/>
              </a:rPr>
              <a:t>we</a:t>
            </a:r>
            <a:r>
              <a:rPr sz="2600" spc="20" dirty="0">
                <a:latin typeface="Times New Roman"/>
                <a:cs typeface="Times New Roman"/>
              </a:rPr>
              <a:t> </a:t>
            </a:r>
            <a:r>
              <a:rPr sz="2600" spc="-130" dirty="0">
                <a:latin typeface="Times New Roman"/>
                <a:cs typeface="Times New Roman"/>
              </a:rPr>
              <a:t>build</a:t>
            </a:r>
            <a:r>
              <a:rPr sz="2600" spc="20" dirty="0">
                <a:latin typeface="Times New Roman"/>
                <a:cs typeface="Times New Roman"/>
              </a:rPr>
              <a:t> </a:t>
            </a:r>
            <a:r>
              <a:rPr sz="2600" spc="-210" dirty="0">
                <a:latin typeface="Times New Roman"/>
                <a:cs typeface="Times New Roman"/>
              </a:rPr>
              <a:t>a</a:t>
            </a:r>
            <a:r>
              <a:rPr sz="2600" spc="25" dirty="0">
                <a:latin typeface="Times New Roman"/>
                <a:cs typeface="Times New Roman"/>
              </a:rPr>
              <a:t> </a:t>
            </a:r>
            <a:r>
              <a:rPr sz="2600" spc="-110" dirty="0">
                <a:latin typeface="Times New Roman"/>
                <a:cs typeface="Times New Roman"/>
              </a:rPr>
              <a:t>collection</a:t>
            </a:r>
            <a:r>
              <a:rPr sz="2600" spc="20" dirty="0">
                <a:latin typeface="Times New Roman"/>
                <a:cs typeface="Times New Roman"/>
              </a:rPr>
              <a:t> </a:t>
            </a:r>
            <a:r>
              <a:rPr sz="2600" spc="-155" dirty="0">
                <a:latin typeface="Times New Roman"/>
                <a:cs typeface="Times New Roman"/>
              </a:rPr>
              <a:t>of</a:t>
            </a:r>
            <a:r>
              <a:rPr sz="2600" spc="30" dirty="0">
                <a:latin typeface="Times New Roman"/>
                <a:cs typeface="Times New Roman"/>
              </a:rPr>
              <a:t> </a:t>
            </a:r>
            <a:r>
              <a:rPr sz="2600" spc="-95" dirty="0">
                <a:latin typeface="Times New Roman"/>
                <a:cs typeface="Times New Roman"/>
              </a:rPr>
              <a:t>prototypes</a:t>
            </a:r>
            <a:r>
              <a:rPr sz="2600" spc="-130" dirty="0">
                <a:latin typeface="Times New Roman"/>
                <a:cs typeface="Times New Roman"/>
              </a:rPr>
              <a:t> </a:t>
            </a:r>
            <a:r>
              <a:rPr sz="2600" spc="-155" dirty="0">
                <a:latin typeface="Times New Roman"/>
                <a:cs typeface="Times New Roman"/>
              </a:rPr>
              <a:t>of</a:t>
            </a:r>
            <a:r>
              <a:rPr sz="2600" spc="1270" dirty="0">
                <a:latin typeface="Times New Roman"/>
                <a:cs typeface="Times New Roman"/>
              </a:rPr>
              <a:t> </a:t>
            </a:r>
            <a:r>
              <a:rPr sz="2600" spc="-90" dirty="0">
                <a:latin typeface="Times New Roman"/>
                <a:cs typeface="Times New Roman"/>
              </a:rPr>
              <a:t>that</a:t>
            </a:r>
            <a:r>
              <a:rPr sz="2600" spc="1270" dirty="0">
                <a:latin typeface="Times New Roman"/>
                <a:cs typeface="Times New Roman"/>
              </a:rPr>
              <a:t> </a:t>
            </a:r>
            <a:r>
              <a:rPr sz="2600" spc="-135" dirty="0">
                <a:latin typeface="Times New Roman"/>
                <a:cs typeface="Times New Roman"/>
              </a:rPr>
              <a:t>separately</a:t>
            </a:r>
            <a:r>
              <a:rPr sz="2600" spc="1280" dirty="0">
                <a:latin typeface="Times New Roman"/>
                <a:cs typeface="Times New Roman"/>
              </a:rPr>
              <a:t> </a:t>
            </a:r>
            <a:r>
              <a:rPr sz="2600" spc="-105" dirty="0">
                <a:latin typeface="Times New Roman"/>
                <a:cs typeface="Times New Roman"/>
              </a:rPr>
              <a:t>demonstrate</a:t>
            </a:r>
            <a:r>
              <a:rPr sz="2600" spc="1275" dirty="0">
                <a:latin typeface="Times New Roman"/>
                <a:cs typeface="Times New Roman"/>
              </a:rPr>
              <a:t> </a:t>
            </a:r>
            <a:r>
              <a:rPr sz="2600" spc="-85" dirty="0">
                <a:latin typeface="Times New Roman"/>
                <a:cs typeface="Times New Roman"/>
              </a:rPr>
              <a:t>the</a:t>
            </a:r>
            <a:r>
              <a:rPr sz="2600" spc="1270" dirty="0">
                <a:latin typeface="Times New Roman"/>
                <a:cs typeface="Times New Roman"/>
              </a:rPr>
              <a:t> </a:t>
            </a:r>
            <a:r>
              <a:rPr sz="2600" spc="-150" dirty="0">
                <a:latin typeface="Times New Roman"/>
                <a:cs typeface="Times New Roman"/>
              </a:rPr>
              <a:t>finished</a:t>
            </a:r>
            <a:r>
              <a:rPr sz="2600" spc="1265" dirty="0">
                <a:latin typeface="Times New Roman"/>
                <a:cs typeface="Times New Roman"/>
              </a:rPr>
              <a:t> </a:t>
            </a:r>
            <a:r>
              <a:rPr sz="2600" spc="-155" dirty="0">
                <a:latin typeface="Times New Roman"/>
                <a:cs typeface="Times New Roman"/>
              </a:rPr>
              <a:t>application’s</a:t>
            </a:r>
            <a:r>
              <a:rPr sz="2600" spc="-130" dirty="0">
                <a:latin typeface="Times New Roman"/>
                <a:cs typeface="Times New Roman"/>
              </a:rPr>
              <a:t> </a:t>
            </a:r>
            <a:r>
              <a:rPr sz="2600" spc="-100" dirty="0">
                <a:latin typeface="Times New Roman"/>
                <a:cs typeface="Times New Roman"/>
              </a:rPr>
              <a:t>features.</a:t>
            </a:r>
            <a:endParaRPr sz="2600">
              <a:latin typeface="Times New Roman"/>
              <a:cs typeface="Times New Roman"/>
            </a:endParaRPr>
          </a:p>
          <a:p>
            <a:pPr>
              <a:lnSpc>
                <a:spcPct val="100000"/>
              </a:lnSpc>
              <a:spcBef>
                <a:spcPts val="1335"/>
              </a:spcBef>
            </a:pPr>
            <a:endParaRPr sz="2600">
              <a:latin typeface="Times New Roman"/>
              <a:cs typeface="Times New Roman"/>
            </a:endParaRPr>
          </a:p>
          <a:p>
            <a:pPr marL="12700" marR="5080" algn="just">
              <a:lnSpc>
                <a:spcPct val="100000"/>
              </a:lnSpc>
            </a:pPr>
            <a:r>
              <a:rPr sz="2600" dirty="0">
                <a:latin typeface="Times New Roman"/>
                <a:cs typeface="Times New Roman"/>
              </a:rPr>
              <a:t>We</a:t>
            </a:r>
            <a:r>
              <a:rPr sz="2600" spc="5" dirty="0">
                <a:latin typeface="Times New Roman"/>
                <a:cs typeface="Times New Roman"/>
              </a:rPr>
              <a:t>  </a:t>
            </a:r>
            <a:r>
              <a:rPr sz="2600" dirty="0">
                <a:latin typeface="Times New Roman"/>
                <a:cs typeface="Times New Roman"/>
              </a:rPr>
              <a:t>then  combine</a:t>
            </a:r>
            <a:r>
              <a:rPr sz="2600" spc="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dirty="0">
                <a:latin typeface="Times New Roman"/>
                <a:cs typeface="Times New Roman"/>
              </a:rPr>
              <a:t>prototypes</a:t>
            </a:r>
            <a:r>
              <a:rPr sz="2600" spc="5" dirty="0">
                <a:latin typeface="Times New Roman"/>
                <a:cs typeface="Times New Roman"/>
              </a:rPr>
              <a:t>  </a:t>
            </a:r>
            <a:r>
              <a:rPr sz="2600" dirty="0">
                <a:latin typeface="Times New Roman"/>
                <a:cs typeface="Times New Roman"/>
              </a:rPr>
              <a:t>to</a:t>
            </a:r>
            <a:r>
              <a:rPr sz="2600" spc="5" dirty="0">
                <a:latin typeface="Times New Roman"/>
                <a:cs typeface="Times New Roman"/>
              </a:rPr>
              <a:t>  </a:t>
            </a:r>
            <a:r>
              <a:rPr sz="2600" dirty="0">
                <a:latin typeface="Times New Roman"/>
                <a:cs typeface="Times New Roman"/>
              </a:rPr>
              <a:t>build  the</a:t>
            </a:r>
            <a:r>
              <a:rPr sz="2600" spc="10" dirty="0">
                <a:latin typeface="Times New Roman"/>
                <a:cs typeface="Times New Roman"/>
              </a:rPr>
              <a:t>  </a:t>
            </a:r>
            <a:r>
              <a:rPr sz="2600" spc="-114" dirty="0">
                <a:latin typeface="Times New Roman"/>
                <a:cs typeface="Times New Roman"/>
              </a:rPr>
              <a:t>finished </a:t>
            </a:r>
            <a:r>
              <a:rPr sz="2600" spc="-35" dirty="0">
                <a:latin typeface="Times New Roman"/>
                <a:cs typeface="Times New Roman"/>
              </a:rPr>
              <a:t>application.</a:t>
            </a:r>
            <a:endParaRPr sz="26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10" dirty="0"/>
              <a:t>Advantages</a:t>
            </a:r>
            <a:r>
              <a:rPr spc="70" dirty="0"/>
              <a:t> </a:t>
            </a:r>
            <a:r>
              <a:rPr spc="260" dirty="0"/>
              <a:t>of</a:t>
            </a:r>
            <a:r>
              <a:rPr spc="85" dirty="0"/>
              <a:t> </a:t>
            </a:r>
            <a:r>
              <a:rPr spc="180" dirty="0"/>
              <a:t>Prototype</a:t>
            </a:r>
          </a:p>
        </p:txBody>
      </p:sp>
      <p:sp>
        <p:nvSpPr>
          <p:cNvPr id="4" name="object 4"/>
          <p:cNvSpPr txBox="1"/>
          <p:nvPr/>
        </p:nvSpPr>
        <p:spPr>
          <a:xfrm>
            <a:off x="734965" y="914400"/>
            <a:ext cx="7693661" cy="5611793"/>
          </a:xfrm>
          <a:prstGeom prst="rect">
            <a:avLst/>
          </a:prstGeom>
        </p:spPr>
        <p:txBody>
          <a:bodyPr vert="horz" wrap="square" lIns="0" tIns="88900" rIns="0" bIns="0" rtlCol="0">
            <a:spAutoFit/>
          </a:bodyPr>
          <a:lstStyle/>
          <a:p>
            <a:pPr marL="12700">
              <a:lnSpc>
                <a:spcPct val="100000"/>
              </a:lnSpc>
              <a:spcBef>
                <a:spcPts val="700"/>
              </a:spcBef>
              <a:buClr>
                <a:srgbClr val="FF388C"/>
              </a:buClr>
              <a:buSzPct val="84615"/>
              <a:tabLst>
                <a:tab pos="286385" algn="l"/>
              </a:tabLst>
            </a:pPr>
            <a:r>
              <a:rPr sz="2600" b="1" spc="-10" dirty="0">
                <a:latin typeface="Times New Roman"/>
                <a:cs typeface="Times New Roman"/>
              </a:rPr>
              <a:t>Improved</a:t>
            </a:r>
            <a:r>
              <a:rPr sz="2600" b="1" spc="-145" dirty="0">
                <a:latin typeface="Times New Roman"/>
                <a:cs typeface="Times New Roman"/>
              </a:rPr>
              <a:t> </a:t>
            </a:r>
            <a:r>
              <a:rPr sz="2600" b="1" spc="-10" dirty="0">
                <a:latin typeface="Times New Roman"/>
                <a:cs typeface="Times New Roman"/>
              </a:rPr>
              <a:t>requirements</a:t>
            </a:r>
            <a:endParaRPr sz="2600" dirty="0">
              <a:latin typeface="Times New Roman"/>
              <a:cs typeface="Times New Roman"/>
            </a:endParaRPr>
          </a:p>
          <a:p>
            <a:pPr marL="285750" marR="5080" indent="-273685">
              <a:spcBef>
                <a:spcPts val="600"/>
              </a:spcBef>
              <a:buClr>
                <a:srgbClr val="FF388C"/>
              </a:buClr>
              <a:buSzPct val="84615"/>
              <a:buFont typeface="DejaVu Sans"/>
              <a:buChar char="⚫"/>
              <a:tabLst>
                <a:tab pos="287020" algn="l"/>
                <a:tab pos="1820545" algn="l"/>
                <a:tab pos="2697480" algn="l"/>
                <a:tab pos="4159885" algn="l"/>
                <a:tab pos="4644390" algn="l"/>
              </a:tabLst>
            </a:pPr>
            <a:r>
              <a:rPr lang="en-US" sz="2600" spc="-10" dirty="0">
                <a:latin typeface="Times New Roman"/>
                <a:cs typeface="Times New Roman"/>
              </a:rPr>
              <a:t>Prototypes</a:t>
            </a:r>
            <a:r>
              <a:rPr lang="en-US" sz="2600" dirty="0">
                <a:latin typeface="Times New Roman"/>
                <a:cs typeface="Times New Roman"/>
              </a:rPr>
              <a:t>	</a:t>
            </a:r>
            <a:r>
              <a:rPr lang="en-US" sz="2600" spc="-20" dirty="0">
                <a:latin typeface="Times New Roman"/>
                <a:cs typeface="Times New Roman"/>
              </a:rPr>
              <a:t>allow</a:t>
            </a:r>
            <a:r>
              <a:rPr lang="en-US" sz="2600" dirty="0">
                <a:latin typeface="Times New Roman"/>
                <a:cs typeface="Times New Roman"/>
              </a:rPr>
              <a:t>	</a:t>
            </a:r>
            <a:r>
              <a:rPr lang="en-US" sz="2600" spc="-10" dirty="0">
                <a:latin typeface="Times New Roman"/>
                <a:cs typeface="Times New Roman"/>
              </a:rPr>
              <a:t>customers</a:t>
            </a:r>
            <a:r>
              <a:rPr lang="en-US" sz="2600" dirty="0">
                <a:latin typeface="Times New Roman"/>
                <a:cs typeface="Times New Roman"/>
              </a:rPr>
              <a:t>	</a:t>
            </a:r>
            <a:r>
              <a:rPr lang="en-US" sz="2600" spc="-25" dirty="0">
                <a:latin typeface="Times New Roman"/>
                <a:cs typeface="Times New Roman"/>
              </a:rPr>
              <a:t>to</a:t>
            </a:r>
            <a:r>
              <a:rPr lang="en-US" sz="2600" dirty="0">
                <a:latin typeface="Times New Roman"/>
                <a:cs typeface="Times New Roman"/>
              </a:rPr>
              <a:t>	</a:t>
            </a:r>
            <a:r>
              <a:rPr lang="en-US" sz="2600" spc="-155" dirty="0">
                <a:latin typeface="Times New Roman"/>
                <a:cs typeface="Times New Roman"/>
              </a:rPr>
              <a:t>see </a:t>
            </a:r>
            <a:r>
              <a:rPr lang="en-IN" sz="2600" spc="-20" dirty="0">
                <a:latin typeface="Times New Roman"/>
                <a:cs typeface="Times New Roman"/>
              </a:rPr>
              <a:t>what</a:t>
            </a:r>
            <a:r>
              <a:rPr lang="en-IN" sz="2600" dirty="0">
                <a:latin typeface="Times New Roman"/>
                <a:cs typeface="Times New Roman"/>
              </a:rPr>
              <a:t>	</a:t>
            </a:r>
            <a:r>
              <a:rPr lang="en-IN" sz="2600" spc="-25" dirty="0">
                <a:latin typeface="Times New Roman"/>
                <a:cs typeface="Times New Roman"/>
              </a:rPr>
              <a:t>the</a:t>
            </a:r>
            <a:r>
              <a:rPr lang="en-IN" sz="2600" dirty="0">
                <a:latin typeface="Times New Roman"/>
                <a:cs typeface="Times New Roman"/>
              </a:rPr>
              <a:t>	</a:t>
            </a:r>
            <a:r>
              <a:rPr lang="en-IN" sz="2600" spc="-140" dirty="0">
                <a:latin typeface="Times New Roman"/>
                <a:cs typeface="Times New Roman"/>
              </a:rPr>
              <a:t>finished </a:t>
            </a:r>
            <a:r>
              <a:rPr lang="en-US" sz="2600" spc="-140" dirty="0">
                <a:latin typeface="Times New Roman"/>
                <a:cs typeface="Times New Roman"/>
              </a:rPr>
              <a:t>application</a:t>
            </a:r>
            <a:r>
              <a:rPr lang="en-US" sz="2600" spc="5" dirty="0">
                <a:latin typeface="Times New Roman"/>
                <a:cs typeface="Times New Roman"/>
              </a:rPr>
              <a:t> </a:t>
            </a:r>
            <a:r>
              <a:rPr lang="en-US" sz="2600" spc="-130" dirty="0">
                <a:latin typeface="Times New Roman"/>
                <a:cs typeface="Times New Roman"/>
              </a:rPr>
              <a:t>will</a:t>
            </a:r>
            <a:r>
              <a:rPr lang="en-US" sz="2600" dirty="0">
                <a:latin typeface="Times New Roman"/>
                <a:cs typeface="Times New Roman"/>
              </a:rPr>
              <a:t> </a:t>
            </a:r>
            <a:r>
              <a:rPr lang="en-US" sz="2600" spc="-135" dirty="0">
                <a:latin typeface="Times New Roman"/>
                <a:cs typeface="Times New Roman"/>
              </a:rPr>
              <a:t>look</a:t>
            </a:r>
            <a:r>
              <a:rPr lang="en-US" sz="2600" spc="-15" dirty="0">
                <a:latin typeface="Times New Roman"/>
                <a:cs typeface="Times New Roman"/>
              </a:rPr>
              <a:t> </a:t>
            </a:r>
            <a:r>
              <a:rPr lang="en-US" sz="2600" spc="-20" dirty="0">
                <a:latin typeface="Times New Roman"/>
                <a:cs typeface="Times New Roman"/>
              </a:rPr>
              <a:t>like. </a:t>
            </a:r>
            <a:r>
              <a:rPr lang="en-US" sz="2600" spc="-10" dirty="0">
                <a:latin typeface="Times New Roman"/>
                <a:cs typeface="Times New Roman"/>
              </a:rPr>
              <a:t>Often</a:t>
            </a:r>
            <a:r>
              <a:rPr lang="en-US" sz="2600" dirty="0">
                <a:latin typeface="Times New Roman"/>
                <a:cs typeface="Times New Roman"/>
              </a:rPr>
              <a:t>	</a:t>
            </a:r>
            <a:r>
              <a:rPr lang="en-US" sz="2600" spc="-10" dirty="0">
                <a:latin typeface="Times New Roman"/>
                <a:cs typeface="Times New Roman"/>
              </a:rPr>
              <a:t>customers</a:t>
            </a:r>
            <a:r>
              <a:rPr lang="en-US" sz="2600" dirty="0">
                <a:latin typeface="Times New Roman"/>
                <a:cs typeface="Times New Roman"/>
              </a:rPr>
              <a:t>	</a:t>
            </a:r>
            <a:r>
              <a:rPr lang="en-US" sz="2600" spc="-25" dirty="0">
                <a:latin typeface="Times New Roman"/>
                <a:cs typeface="Times New Roman"/>
              </a:rPr>
              <a:t>can</a:t>
            </a:r>
            <a:r>
              <a:rPr lang="en-US" sz="2600" dirty="0">
                <a:latin typeface="Times New Roman"/>
                <a:cs typeface="Times New Roman"/>
              </a:rPr>
              <a:t>	</a:t>
            </a:r>
            <a:r>
              <a:rPr lang="en-US" sz="2600" spc="-20" dirty="0">
                <a:latin typeface="Times New Roman"/>
                <a:cs typeface="Times New Roman"/>
              </a:rPr>
              <a:t>spot</a:t>
            </a:r>
            <a:r>
              <a:rPr lang="en-US" sz="2600" dirty="0">
                <a:latin typeface="Times New Roman"/>
                <a:cs typeface="Times New Roman"/>
              </a:rPr>
              <a:t>	</a:t>
            </a:r>
            <a:r>
              <a:rPr lang="en-US" sz="2600" spc="-10" dirty="0">
                <a:latin typeface="Times New Roman"/>
                <a:cs typeface="Times New Roman"/>
              </a:rPr>
              <a:t>problems</a:t>
            </a:r>
            <a:r>
              <a:rPr lang="en-US" sz="2600" dirty="0">
                <a:latin typeface="Times New Roman"/>
                <a:cs typeface="Times New Roman"/>
              </a:rPr>
              <a:t>	</a:t>
            </a:r>
            <a:r>
              <a:rPr lang="en-US" sz="2600" spc="-25" dirty="0">
                <a:latin typeface="Times New Roman"/>
                <a:cs typeface="Times New Roman"/>
              </a:rPr>
              <a:t>and</a:t>
            </a:r>
            <a:r>
              <a:rPr lang="en-US" sz="2600" dirty="0">
                <a:latin typeface="Times New Roman"/>
                <a:cs typeface="Times New Roman"/>
              </a:rPr>
              <a:t>	</a:t>
            </a:r>
            <a:r>
              <a:rPr lang="en-US" sz="2600" spc="-10" dirty="0">
                <a:latin typeface="Times New Roman"/>
                <a:cs typeface="Times New Roman"/>
              </a:rPr>
              <a:t>request</a:t>
            </a:r>
            <a:r>
              <a:rPr lang="en-US" sz="2600" dirty="0">
                <a:latin typeface="Times New Roman"/>
                <a:cs typeface="Times New Roman"/>
              </a:rPr>
              <a:t>	</a:t>
            </a:r>
            <a:r>
              <a:rPr lang="en-US" sz="2600" spc="-170" dirty="0">
                <a:latin typeface="Times New Roman"/>
                <a:cs typeface="Times New Roman"/>
              </a:rPr>
              <a:t>changes </a:t>
            </a:r>
            <a:r>
              <a:rPr lang="en-US" sz="2600" spc="-90" dirty="0">
                <a:latin typeface="Times New Roman"/>
                <a:cs typeface="Times New Roman"/>
              </a:rPr>
              <a:t>earlier</a:t>
            </a:r>
            <a:r>
              <a:rPr lang="en-US" sz="2600" spc="-45" dirty="0">
                <a:latin typeface="Times New Roman"/>
                <a:cs typeface="Times New Roman"/>
              </a:rPr>
              <a:t> </a:t>
            </a:r>
            <a:r>
              <a:rPr lang="en-US" sz="2600" spc="-170" dirty="0">
                <a:latin typeface="Times New Roman"/>
                <a:cs typeface="Times New Roman"/>
              </a:rPr>
              <a:t>so</a:t>
            </a:r>
            <a:r>
              <a:rPr lang="en-US" sz="2600" spc="-60" dirty="0">
                <a:latin typeface="Times New Roman"/>
                <a:cs typeface="Times New Roman"/>
              </a:rPr>
              <a:t> </a:t>
            </a:r>
            <a:r>
              <a:rPr lang="en-US" sz="2600" spc="-85" dirty="0">
                <a:latin typeface="Times New Roman"/>
                <a:cs typeface="Times New Roman"/>
              </a:rPr>
              <a:t>the</a:t>
            </a:r>
            <a:r>
              <a:rPr lang="en-US" sz="2600" spc="-65" dirty="0">
                <a:latin typeface="Times New Roman"/>
                <a:cs typeface="Times New Roman"/>
              </a:rPr>
              <a:t> </a:t>
            </a:r>
            <a:r>
              <a:rPr lang="en-US" sz="2600" spc="-155" dirty="0">
                <a:latin typeface="Times New Roman"/>
                <a:cs typeface="Times New Roman"/>
              </a:rPr>
              <a:t>finished</a:t>
            </a:r>
            <a:r>
              <a:rPr lang="en-US" sz="2600" spc="-60" dirty="0">
                <a:latin typeface="Times New Roman"/>
                <a:cs typeface="Times New Roman"/>
              </a:rPr>
              <a:t> </a:t>
            </a:r>
            <a:r>
              <a:rPr lang="en-US" sz="2600" spc="-85" dirty="0">
                <a:latin typeface="Times New Roman"/>
                <a:cs typeface="Times New Roman"/>
              </a:rPr>
              <a:t>result</a:t>
            </a:r>
            <a:r>
              <a:rPr lang="en-US" sz="2600" spc="-55" dirty="0">
                <a:latin typeface="Times New Roman"/>
                <a:cs typeface="Times New Roman"/>
              </a:rPr>
              <a:t> </a:t>
            </a:r>
            <a:r>
              <a:rPr lang="en-US" sz="2600" spc="-175" dirty="0">
                <a:latin typeface="Times New Roman"/>
                <a:cs typeface="Times New Roman"/>
              </a:rPr>
              <a:t>is</a:t>
            </a:r>
            <a:r>
              <a:rPr lang="en-US" sz="2600" spc="-60" dirty="0">
                <a:latin typeface="Times New Roman"/>
                <a:cs typeface="Times New Roman"/>
              </a:rPr>
              <a:t> </a:t>
            </a:r>
            <a:r>
              <a:rPr lang="en-US" sz="2600" spc="-95" dirty="0">
                <a:latin typeface="Times New Roman"/>
                <a:cs typeface="Times New Roman"/>
              </a:rPr>
              <a:t>more</a:t>
            </a:r>
            <a:r>
              <a:rPr lang="en-US" sz="2600" spc="-50" dirty="0">
                <a:latin typeface="Times New Roman"/>
                <a:cs typeface="Times New Roman"/>
              </a:rPr>
              <a:t> </a:t>
            </a:r>
            <a:r>
              <a:rPr lang="en-US" sz="2600" spc="-150" dirty="0">
                <a:latin typeface="Times New Roman"/>
                <a:cs typeface="Times New Roman"/>
              </a:rPr>
              <a:t>useful</a:t>
            </a:r>
            <a:r>
              <a:rPr lang="en-US" sz="2600" spc="-65" dirty="0">
                <a:latin typeface="Times New Roman"/>
                <a:cs typeface="Times New Roman"/>
              </a:rPr>
              <a:t> </a:t>
            </a:r>
            <a:r>
              <a:rPr lang="en-US" sz="2600" dirty="0">
                <a:latin typeface="Times New Roman"/>
                <a:cs typeface="Times New Roman"/>
              </a:rPr>
              <a:t>to</a:t>
            </a:r>
            <a:r>
              <a:rPr lang="en-US" sz="2600" spc="-55" dirty="0">
                <a:latin typeface="Times New Roman"/>
                <a:cs typeface="Times New Roman"/>
              </a:rPr>
              <a:t> </a:t>
            </a:r>
            <a:r>
              <a:rPr lang="en-US" sz="2600" spc="-10" dirty="0">
                <a:latin typeface="Times New Roman"/>
                <a:cs typeface="Times New Roman"/>
              </a:rPr>
              <a:t>users.</a:t>
            </a:r>
          </a:p>
          <a:p>
            <a:pPr marL="285750" marR="5080" indent="-273685">
              <a:spcBef>
                <a:spcPts val="600"/>
              </a:spcBef>
              <a:buClr>
                <a:srgbClr val="FF388C"/>
              </a:buClr>
              <a:buSzPct val="84615"/>
              <a:buFont typeface="DejaVu Sans"/>
              <a:buChar char="⚫"/>
              <a:tabLst>
                <a:tab pos="287020" algn="l"/>
                <a:tab pos="1820545" algn="l"/>
                <a:tab pos="2697480" algn="l"/>
                <a:tab pos="4159885" algn="l"/>
                <a:tab pos="4644390" algn="l"/>
              </a:tabLst>
            </a:pPr>
            <a:endParaRPr lang="en-US" sz="2600" spc="-10" dirty="0">
              <a:latin typeface="Times New Roman"/>
              <a:cs typeface="Times New Roman"/>
            </a:endParaRPr>
          </a:p>
          <a:p>
            <a:pPr marL="286385" indent="-273685">
              <a:lnSpc>
                <a:spcPct val="100000"/>
              </a:lnSpc>
              <a:spcBef>
                <a:spcPts val="95"/>
              </a:spcBef>
              <a:buClr>
                <a:srgbClr val="FF388C"/>
              </a:buClr>
              <a:buSzPct val="84615"/>
              <a:buFont typeface="DejaVu Sans"/>
              <a:buChar char="⚫"/>
              <a:tabLst>
                <a:tab pos="286385" algn="l"/>
              </a:tabLst>
            </a:pPr>
            <a:r>
              <a:rPr lang="en-US" sz="2600" b="1" spc="-30" dirty="0">
                <a:latin typeface="Times New Roman"/>
                <a:cs typeface="Times New Roman"/>
              </a:rPr>
              <a:t>Common</a:t>
            </a:r>
            <a:r>
              <a:rPr lang="en-US" sz="2600" b="1" spc="-130" dirty="0">
                <a:latin typeface="Times New Roman"/>
                <a:cs typeface="Times New Roman"/>
              </a:rPr>
              <a:t> </a:t>
            </a:r>
            <a:r>
              <a:rPr lang="en-US" sz="2600" b="1" spc="-10" dirty="0">
                <a:latin typeface="Times New Roman"/>
                <a:cs typeface="Times New Roman"/>
              </a:rPr>
              <a:t>vision</a:t>
            </a:r>
            <a:endParaRPr lang="en-US" sz="2600" dirty="0">
              <a:latin typeface="Times New Roman"/>
              <a:cs typeface="Times New Roman"/>
            </a:endParaRPr>
          </a:p>
          <a:p>
            <a:pPr marL="12065" marR="5080" algn="just">
              <a:lnSpc>
                <a:spcPct val="100000"/>
              </a:lnSpc>
              <a:buClr>
                <a:srgbClr val="FF388C"/>
              </a:buClr>
              <a:buSzPct val="84615"/>
              <a:tabLst>
                <a:tab pos="285750" algn="l"/>
              </a:tabLst>
            </a:pPr>
            <a:r>
              <a:rPr lang="en-US" sz="2600" spc="-50" dirty="0">
                <a:latin typeface="Times New Roman"/>
                <a:cs typeface="Times New Roman"/>
              </a:rPr>
              <a:t>	Prototypes</a:t>
            </a:r>
            <a:r>
              <a:rPr lang="en-US" sz="2600" spc="15" dirty="0">
                <a:latin typeface="Times New Roman"/>
                <a:cs typeface="Times New Roman"/>
              </a:rPr>
              <a:t> </a:t>
            </a:r>
            <a:r>
              <a:rPr lang="en-US" sz="2600" dirty="0">
                <a:latin typeface="Times New Roman"/>
                <a:cs typeface="Times New Roman"/>
              </a:rPr>
              <a:t>let</a:t>
            </a:r>
            <a:r>
              <a:rPr lang="en-US" sz="2600" spc="15" dirty="0">
                <a:latin typeface="Times New Roman"/>
                <a:cs typeface="Times New Roman"/>
              </a:rPr>
              <a:t> </a:t>
            </a:r>
            <a:r>
              <a:rPr lang="en-US" sz="2600" dirty="0">
                <a:latin typeface="Times New Roman"/>
                <a:cs typeface="Times New Roman"/>
              </a:rPr>
              <a:t>the</a:t>
            </a:r>
            <a:r>
              <a:rPr lang="en-US" sz="2600" spc="10" dirty="0">
                <a:latin typeface="Times New Roman"/>
                <a:cs typeface="Times New Roman"/>
              </a:rPr>
              <a:t> </a:t>
            </a:r>
            <a:r>
              <a:rPr lang="en-US" sz="2600" spc="-50" dirty="0">
                <a:latin typeface="Times New Roman"/>
                <a:cs typeface="Times New Roman"/>
              </a:rPr>
              <a:t>customers</a:t>
            </a:r>
            <a:r>
              <a:rPr lang="en-US" sz="2600" spc="20" dirty="0">
                <a:latin typeface="Times New Roman"/>
                <a:cs typeface="Times New Roman"/>
              </a:rPr>
              <a:t> </a:t>
            </a:r>
            <a:r>
              <a:rPr lang="en-US" sz="2600" dirty="0">
                <a:latin typeface="Times New Roman"/>
                <a:cs typeface="Times New Roman"/>
              </a:rPr>
              <a:t>and</a:t>
            </a:r>
            <a:r>
              <a:rPr lang="en-US" sz="2600" spc="10" dirty="0">
                <a:latin typeface="Times New Roman"/>
                <a:cs typeface="Times New Roman"/>
              </a:rPr>
              <a:t> </a:t>
            </a:r>
            <a:r>
              <a:rPr lang="en-US" sz="2600" spc="-75" dirty="0">
                <a:latin typeface="Times New Roman"/>
                <a:cs typeface="Times New Roman"/>
              </a:rPr>
              <a:t>developers</a:t>
            </a:r>
            <a:r>
              <a:rPr lang="en-US" sz="2600" spc="15" dirty="0">
                <a:latin typeface="Times New Roman"/>
                <a:cs typeface="Times New Roman"/>
              </a:rPr>
              <a:t> </a:t>
            </a:r>
            <a:r>
              <a:rPr lang="en-US" sz="2600" dirty="0">
                <a:latin typeface="Times New Roman"/>
                <a:cs typeface="Times New Roman"/>
              </a:rPr>
              <a:t>see</a:t>
            </a:r>
            <a:r>
              <a:rPr lang="en-US" sz="2600" spc="20" dirty="0">
                <a:latin typeface="Times New Roman"/>
                <a:cs typeface="Times New Roman"/>
              </a:rPr>
              <a:t> </a:t>
            </a:r>
            <a:r>
              <a:rPr lang="en-US" sz="2600" dirty="0">
                <a:latin typeface="Times New Roman"/>
                <a:cs typeface="Times New Roman"/>
              </a:rPr>
              <a:t>the</a:t>
            </a:r>
            <a:r>
              <a:rPr lang="en-US" sz="2600" spc="15" dirty="0">
                <a:latin typeface="Times New Roman"/>
                <a:cs typeface="Times New Roman"/>
              </a:rPr>
              <a:t> </a:t>
            </a:r>
            <a:r>
              <a:rPr lang="en-US" sz="2600" spc="-90" dirty="0">
                <a:latin typeface="Times New Roman"/>
                <a:cs typeface="Times New Roman"/>
              </a:rPr>
              <a:t>same </a:t>
            </a:r>
            <a:r>
              <a:rPr lang="en-US" sz="2600" spc="-135" dirty="0">
                <a:latin typeface="Times New Roman"/>
                <a:cs typeface="Times New Roman"/>
              </a:rPr>
              <a:t>preview</a:t>
            </a:r>
            <a:r>
              <a:rPr lang="en-US" sz="2600" spc="-30" dirty="0">
                <a:latin typeface="Times New Roman"/>
                <a:cs typeface="Times New Roman"/>
              </a:rPr>
              <a:t> </a:t>
            </a:r>
            <a:r>
              <a:rPr lang="en-US" sz="2600" spc="-170" dirty="0">
                <a:latin typeface="Times New Roman"/>
                <a:cs typeface="Times New Roman"/>
              </a:rPr>
              <a:t>of</a:t>
            </a:r>
            <a:r>
              <a:rPr lang="en-US" sz="2600" spc="10" dirty="0">
                <a:latin typeface="Times New Roman"/>
                <a:cs typeface="Times New Roman"/>
              </a:rPr>
              <a:t> </a:t>
            </a:r>
            <a:r>
              <a:rPr lang="en-US" sz="2600" spc="-60" dirty="0">
                <a:latin typeface="Times New Roman"/>
                <a:cs typeface="Times New Roman"/>
              </a:rPr>
              <a:t>the</a:t>
            </a:r>
            <a:r>
              <a:rPr lang="en-US" sz="2600" spc="-105" dirty="0">
                <a:latin typeface="Times New Roman"/>
                <a:cs typeface="Times New Roman"/>
              </a:rPr>
              <a:t> </a:t>
            </a:r>
            <a:r>
              <a:rPr lang="en-US" sz="2600" spc="-155" dirty="0">
                <a:latin typeface="Times New Roman"/>
                <a:cs typeface="Times New Roman"/>
              </a:rPr>
              <a:t>finished</a:t>
            </a:r>
            <a:r>
              <a:rPr lang="en-US" sz="2600" spc="-5" dirty="0">
                <a:latin typeface="Times New Roman"/>
                <a:cs typeface="Times New Roman"/>
              </a:rPr>
              <a:t> </a:t>
            </a:r>
            <a:r>
              <a:rPr lang="en-US" sz="2600" spc="-114" dirty="0">
                <a:latin typeface="Times New Roman"/>
                <a:cs typeface="Times New Roman"/>
              </a:rPr>
              <a:t>application,</a:t>
            </a:r>
            <a:r>
              <a:rPr lang="en-US" sz="2600" spc="-50" dirty="0">
                <a:latin typeface="Times New Roman"/>
                <a:cs typeface="Times New Roman"/>
              </a:rPr>
              <a:t> </a:t>
            </a:r>
            <a:r>
              <a:rPr lang="en-US" sz="2600" spc="-190" dirty="0">
                <a:latin typeface="Times New Roman"/>
                <a:cs typeface="Times New Roman"/>
              </a:rPr>
              <a:t>so</a:t>
            </a:r>
            <a:r>
              <a:rPr lang="en-US" sz="2600" spc="30" dirty="0">
                <a:latin typeface="Times New Roman"/>
                <a:cs typeface="Times New Roman"/>
              </a:rPr>
              <a:t> </a:t>
            </a:r>
            <a:r>
              <a:rPr lang="en-US" sz="2600" spc="-135" dirty="0">
                <a:latin typeface="Times New Roman"/>
                <a:cs typeface="Times New Roman"/>
              </a:rPr>
              <a:t>they</a:t>
            </a:r>
            <a:r>
              <a:rPr lang="en-US" sz="2600" spc="-10" dirty="0">
                <a:latin typeface="Times New Roman"/>
                <a:cs typeface="Times New Roman"/>
              </a:rPr>
              <a:t> </a:t>
            </a:r>
            <a:r>
              <a:rPr lang="en-US" sz="2600" spc="-90" dirty="0">
                <a:latin typeface="Times New Roman"/>
                <a:cs typeface="Times New Roman"/>
              </a:rPr>
              <a:t>are</a:t>
            </a:r>
            <a:r>
              <a:rPr lang="en-US" sz="2600" dirty="0">
                <a:latin typeface="Times New Roman"/>
                <a:cs typeface="Times New Roman"/>
              </a:rPr>
              <a:t> </a:t>
            </a:r>
            <a:r>
              <a:rPr lang="en-US" sz="2600" spc="-85" dirty="0">
                <a:latin typeface="Times New Roman"/>
                <a:cs typeface="Times New Roman"/>
              </a:rPr>
              <a:t>more</a:t>
            </a:r>
            <a:r>
              <a:rPr lang="en-US" sz="2600" spc="-10" dirty="0">
                <a:latin typeface="Times New Roman"/>
                <a:cs typeface="Times New Roman"/>
              </a:rPr>
              <a:t> </a:t>
            </a:r>
            <a:r>
              <a:rPr lang="en-US" sz="2600" spc="-160" dirty="0">
                <a:latin typeface="Times New Roman"/>
                <a:cs typeface="Times New Roman"/>
              </a:rPr>
              <a:t>likely</a:t>
            </a:r>
            <a:r>
              <a:rPr lang="en-US" sz="2600" dirty="0">
                <a:latin typeface="Times New Roman"/>
                <a:cs typeface="Times New Roman"/>
              </a:rPr>
              <a:t> </a:t>
            </a:r>
            <a:r>
              <a:rPr lang="en-US" sz="2600" spc="-25" dirty="0">
                <a:latin typeface="Times New Roman"/>
                <a:cs typeface="Times New Roman"/>
              </a:rPr>
              <a:t>to </a:t>
            </a:r>
            <a:r>
              <a:rPr lang="en-US" sz="2600" spc="-210" dirty="0">
                <a:latin typeface="Times New Roman"/>
                <a:cs typeface="Times New Roman"/>
              </a:rPr>
              <a:t>have</a:t>
            </a:r>
            <a:r>
              <a:rPr lang="en-US" sz="2600" spc="45" dirty="0">
                <a:latin typeface="Times New Roman"/>
                <a:cs typeface="Times New Roman"/>
              </a:rPr>
              <a:t> </a:t>
            </a:r>
            <a:r>
              <a:rPr lang="en-US" sz="2600" dirty="0">
                <a:latin typeface="Times New Roman"/>
                <a:cs typeface="Times New Roman"/>
              </a:rPr>
              <a:t>a</a:t>
            </a:r>
            <a:r>
              <a:rPr lang="en-US" sz="2600" spc="-160" dirty="0">
                <a:latin typeface="Times New Roman"/>
                <a:cs typeface="Times New Roman"/>
              </a:rPr>
              <a:t> </a:t>
            </a:r>
            <a:r>
              <a:rPr lang="en-US" sz="2600" spc="-125" dirty="0">
                <a:latin typeface="Times New Roman"/>
                <a:cs typeface="Times New Roman"/>
              </a:rPr>
              <a:t>common</a:t>
            </a:r>
            <a:r>
              <a:rPr lang="en-US" sz="2600" spc="-40" dirty="0">
                <a:latin typeface="Times New Roman"/>
                <a:cs typeface="Times New Roman"/>
              </a:rPr>
              <a:t> </a:t>
            </a:r>
            <a:r>
              <a:rPr lang="en-US" sz="2600" spc="-135" dirty="0">
                <a:latin typeface="Times New Roman"/>
                <a:cs typeface="Times New Roman"/>
              </a:rPr>
              <a:t>vision</a:t>
            </a:r>
            <a:r>
              <a:rPr lang="en-US" sz="2600" spc="-25" dirty="0">
                <a:latin typeface="Times New Roman"/>
                <a:cs typeface="Times New Roman"/>
              </a:rPr>
              <a:t> </a:t>
            </a:r>
            <a:r>
              <a:rPr lang="en-US" sz="2600" spc="-75" dirty="0">
                <a:latin typeface="Times New Roman"/>
                <a:cs typeface="Times New Roman"/>
              </a:rPr>
              <a:t>of</a:t>
            </a:r>
            <a:r>
              <a:rPr lang="en-US" sz="2600" spc="-90" dirty="0">
                <a:latin typeface="Times New Roman"/>
                <a:cs typeface="Times New Roman"/>
              </a:rPr>
              <a:t> </a:t>
            </a:r>
            <a:r>
              <a:rPr lang="en-US" sz="2600" spc="-100" dirty="0">
                <a:latin typeface="Times New Roman"/>
                <a:cs typeface="Times New Roman"/>
              </a:rPr>
              <a:t>what</a:t>
            </a:r>
            <a:r>
              <a:rPr lang="en-US" sz="2600" spc="-50" dirty="0">
                <a:latin typeface="Times New Roman"/>
                <a:cs typeface="Times New Roman"/>
              </a:rPr>
              <a:t> </a:t>
            </a:r>
            <a:r>
              <a:rPr lang="en-US" sz="2600" spc="-10" dirty="0">
                <a:latin typeface="Times New Roman"/>
                <a:cs typeface="Times New Roman"/>
              </a:rPr>
              <a:t>the</a:t>
            </a:r>
            <a:r>
              <a:rPr lang="en-US" sz="2600" spc="-45" dirty="0">
                <a:latin typeface="Times New Roman"/>
                <a:cs typeface="Times New Roman"/>
              </a:rPr>
              <a:t> </a:t>
            </a:r>
            <a:r>
              <a:rPr lang="en-US" sz="2600" spc="-125" dirty="0">
                <a:latin typeface="Times New Roman"/>
                <a:cs typeface="Times New Roman"/>
              </a:rPr>
              <a:t>application</a:t>
            </a:r>
            <a:r>
              <a:rPr lang="en-US" sz="2600" spc="-40" dirty="0">
                <a:latin typeface="Times New Roman"/>
                <a:cs typeface="Times New Roman"/>
              </a:rPr>
              <a:t> </a:t>
            </a:r>
            <a:r>
              <a:rPr lang="en-US" sz="2600" spc="-125" dirty="0">
                <a:latin typeface="Times New Roman"/>
                <a:cs typeface="Times New Roman"/>
              </a:rPr>
              <a:t>should</a:t>
            </a:r>
            <a:r>
              <a:rPr lang="en-US" sz="2600" spc="-35" dirty="0">
                <a:latin typeface="Times New Roman"/>
                <a:cs typeface="Times New Roman"/>
              </a:rPr>
              <a:t> </a:t>
            </a:r>
            <a:r>
              <a:rPr lang="en-US" sz="2600" dirty="0">
                <a:latin typeface="Times New Roman"/>
                <a:cs typeface="Times New Roman"/>
              </a:rPr>
              <a:t>do</a:t>
            </a:r>
            <a:r>
              <a:rPr lang="en-US" sz="2600" spc="-45" dirty="0">
                <a:latin typeface="Times New Roman"/>
                <a:cs typeface="Times New Roman"/>
              </a:rPr>
              <a:t> </a:t>
            </a:r>
            <a:r>
              <a:rPr lang="en-US" sz="2600" spc="-40" dirty="0">
                <a:latin typeface="Times New Roman"/>
                <a:cs typeface="Times New Roman"/>
              </a:rPr>
              <a:t>and </a:t>
            </a:r>
            <a:r>
              <a:rPr lang="en-US" sz="2600" spc="-135" dirty="0">
                <a:latin typeface="Times New Roman"/>
                <a:cs typeface="Times New Roman"/>
              </a:rPr>
              <a:t>what</a:t>
            </a:r>
            <a:r>
              <a:rPr lang="en-US" sz="2600" spc="-60" dirty="0">
                <a:latin typeface="Times New Roman"/>
                <a:cs typeface="Times New Roman"/>
              </a:rPr>
              <a:t> </a:t>
            </a:r>
            <a:r>
              <a:rPr lang="en-US" sz="2600" dirty="0">
                <a:latin typeface="Times New Roman"/>
                <a:cs typeface="Times New Roman"/>
              </a:rPr>
              <a:t>it</a:t>
            </a:r>
            <a:r>
              <a:rPr lang="en-US" sz="2600" spc="-65" dirty="0">
                <a:latin typeface="Times New Roman"/>
                <a:cs typeface="Times New Roman"/>
              </a:rPr>
              <a:t> </a:t>
            </a:r>
            <a:r>
              <a:rPr lang="en-US" sz="2600" spc="-145" dirty="0">
                <a:latin typeface="Times New Roman"/>
                <a:cs typeface="Times New Roman"/>
              </a:rPr>
              <a:t>should</a:t>
            </a:r>
            <a:r>
              <a:rPr lang="en-US" sz="2600" spc="-70" dirty="0">
                <a:latin typeface="Times New Roman"/>
                <a:cs typeface="Times New Roman"/>
              </a:rPr>
              <a:t> </a:t>
            </a:r>
            <a:r>
              <a:rPr lang="en-US" sz="2600" spc="-135" dirty="0">
                <a:latin typeface="Times New Roman"/>
                <a:cs typeface="Times New Roman"/>
              </a:rPr>
              <a:t>look</a:t>
            </a:r>
            <a:r>
              <a:rPr lang="en-US" sz="2600" spc="-60" dirty="0">
                <a:latin typeface="Times New Roman"/>
                <a:cs typeface="Times New Roman"/>
              </a:rPr>
              <a:t> </a:t>
            </a:r>
            <a:r>
              <a:rPr lang="en-US" sz="2600" spc="-20" dirty="0">
                <a:latin typeface="Times New Roman"/>
                <a:cs typeface="Times New Roman"/>
              </a:rPr>
              <a:t>like.</a:t>
            </a:r>
            <a:endParaRPr lang="en-US" sz="2600" dirty="0">
              <a:latin typeface="Times New Roman"/>
              <a:cs typeface="Times New Roman"/>
            </a:endParaRPr>
          </a:p>
          <a:p>
            <a:pPr marL="285750" marR="5080" indent="-273685">
              <a:spcBef>
                <a:spcPts val="600"/>
              </a:spcBef>
              <a:buClr>
                <a:srgbClr val="FF388C"/>
              </a:buClr>
              <a:buSzPct val="84615"/>
              <a:buFont typeface="DejaVu Sans"/>
              <a:buChar char="⚫"/>
              <a:tabLst>
                <a:tab pos="287020" algn="l"/>
                <a:tab pos="1820545" algn="l"/>
                <a:tab pos="2697480" algn="l"/>
                <a:tab pos="4159885" algn="l"/>
                <a:tab pos="4644390" algn="l"/>
              </a:tabLst>
            </a:pPr>
            <a:endParaRPr lang="en-US" sz="2600" dirty="0">
              <a:latin typeface="Times New Roman"/>
              <a:cs typeface="Times New Roman"/>
            </a:endParaRPr>
          </a:p>
          <a:p>
            <a:pPr marL="12065" marR="5080">
              <a:spcBef>
                <a:spcPts val="600"/>
              </a:spcBef>
              <a:buClr>
                <a:srgbClr val="FF388C"/>
              </a:buClr>
              <a:buSzPct val="84615"/>
              <a:tabLst>
                <a:tab pos="287020" algn="l"/>
                <a:tab pos="1820545" algn="l"/>
                <a:tab pos="2697480" algn="l"/>
                <a:tab pos="4159885" algn="l"/>
                <a:tab pos="4644390" algn="l"/>
              </a:tabLst>
            </a:pPr>
            <a:endParaRPr lang="en-US" sz="2600" dirty="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613650" cy="3103880"/>
          </a:xfrm>
          <a:prstGeom prst="rect">
            <a:avLst/>
          </a:prstGeom>
        </p:spPr>
        <p:txBody>
          <a:bodyPr vert="horz" wrap="square" lIns="0" tIns="12065" rIns="0" bIns="0" rtlCol="0">
            <a:spAutoFit/>
          </a:bodyPr>
          <a:lstStyle/>
          <a:p>
            <a:pPr marL="286385" indent="-273685">
              <a:lnSpc>
                <a:spcPct val="100000"/>
              </a:lnSpc>
              <a:spcBef>
                <a:spcPts val="95"/>
              </a:spcBef>
              <a:buClr>
                <a:srgbClr val="FF388C"/>
              </a:buClr>
              <a:buSzPct val="84615"/>
              <a:buFont typeface="DejaVu Sans"/>
              <a:buChar char="⚫"/>
              <a:tabLst>
                <a:tab pos="286385" algn="l"/>
              </a:tabLst>
            </a:pPr>
            <a:r>
              <a:rPr sz="2600" b="1" dirty="0">
                <a:latin typeface="Times New Roman"/>
                <a:cs typeface="Times New Roman"/>
              </a:rPr>
              <a:t>Better</a:t>
            </a:r>
            <a:r>
              <a:rPr sz="2600" b="1" spc="-105" dirty="0">
                <a:latin typeface="Times New Roman"/>
                <a:cs typeface="Times New Roman"/>
              </a:rPr>
              <a:t> </a:t>
            </a:r>
            <a:r>
              <a:rPr sz="2600" b="1" spc="-10" dirty="0">
                <a:latin typeface="Times New Roman"/>
                <a:cs typeface="Times New Roman"/>
              </a:rPr>
              <a:t>design</a:t>
            </a:r>
            <a:endParaRPr sz="2600">
              <a:latin typeface="Times New Roman"/>
              <a:cs typeface="Times New Roman"/>
            </a:endParaRPr>
          </a:p>
          <a:p>
            <a:pPr>
              <a:lnSpc>
                <a:spcPct val="100000"/>
              </a:lnSpc>
              <a:spcBef>
                <a:spcPts val="1330"/>
              </a:spcBef>
              <a:buClr>
                <a:srgbClr val="FF388C"/>
              </a:buClr>
              <a:buFont typeface="DejaVu Sans"/>
              <a:buChar char="⚫"/>
            </a:pPr>
            <a:endParaRPr sz="2600">
              <a:latin typeface="Times New Roman"/>
              <a:cs typeface="Times New Roman"/>
            </a:endParaRPr>
          </a:p>
          <a:p>
            <a:pPr marL="285750" marR="5080" indent="-273685">
              <a:lnSpc>
                <a:spcPct val="100000"/>
              </a:lnSpc>
              <a:buClr>
                <a:srgbClr val="FF388C"/>
              </a:buClr>
              <a:buSzPct val="84615"/>
              <a:buFont typeface="DejaVu Sans"/>
              <a:buChar char="⚫"/>
              <a:tabLst>
                <a:tab pos="287020" algn="l"/>
              </a:tabLst>
            </a:pPr>
            <a:r>
              <a:rPr sz="2600" spc="-90" dirty="0">
                <a:latin typeface="Times New Roman"/>
                <a:cs typeface="Times New Roman"/>
              </a:rPr>
              <a:t>Prototypes</a:t>
            </a:r>
            <a:r>
              <a:rPr sz="2600" spc="-30" dirty="0">
                <a:latin typeface="Times New Roman"/>
                <a:cs typeface="Times New Roman"/>
              </a:rPr>
              <a:t> </a:t>
            </a:r>
            <a:r>
              <a:rPr sz="2600" dirty="0">
                <a:latin typeface="Times New Roman"/>
                <a:cs typeface="Times New Roman"/>
              </a:rPr>
              <a:t>let</a:t>
            </a:r>
            <a:r>
              <a:rPr sz="2600" spc="-30" dirty="0">
                <a:latin typeface="Times New Roman"/>
                <a:cs typeface="Times New Roman"/>
              </a:rPr>
              <a:t> </a:t>
            </a:r>
            <a:r>
              <a:rPr sz="2600" dirty="0">
                <a:latin typeface="Times New Roman"/>
                <a:cs typeface="Times New Roman"/>
              </a:rPr>
              <a:t>the</a:t>
            </a:r>
            <a:r>
              <a:rPr sz="2600" spc="-35" dirty="0">
                <a:latin typeface="Times New Roman"/>
                <a:cs typeface="Times New Roman"/>
              </a:rPr>
              <a:t> </a:t>
            </a:r>
            <a:r>
              <a:rPr sz="2600" spc="-114" dirty="0">
                <a:latin typeface="Times New Roman"/>
                <a:cs typeface="Times New Roman"/>
              </a:rPr>
              <a:t>developers</a:t>
            </a:r>
            <a:r>
              <a:rPr sz="2600" spc="-30" dirty="0">
                <a:latin typeface="Times New Roman"/>
                <a:cs typeface="Times New Roman"/>
              </a:rPr>
              <a:t> </a:t>
            </a:r>
            <a:r>
              <a:rPr sz="2600" spc="-135" dirty="0">
                <a:latin typeface="Times New Roman"/>
                <a:cs typeface="Times New Roman"/>
              </a:rPr>
              <a:t>quickly</a:t>
            </a:r>
            <a:r>
              <a:rPr sz="2600" spc="-25" dirty="0">
                <a:latin typeface="Times New Roman"/>
                <a:cs typeface="Times New Roman"/>
              </a:rPr>
              <a:t> </a:t>
            </a:r>
            <a:r>
              <a:rPr sz="2600" spc="-75" dirty="0">
                <a:latin typeface="Times New Roman"/>
                <a:cs typeface="Times New Roman"/>
              </a:rPr>
              <a:t>explore</a:t>
            </a:r>
            <a:r>
              <a:rPr sz="2600" spc="-30" dirty="0">
                <a:latin typeface="Times New Roman"/>
                <a:cs typeface="Times New Roman"/>
              </a:rPr>
              <a:t> </a:t>
            </a:r>
            <a:r>
              <a:rPr sz="2600" spc="-140" dirty="0">
                <a:latin typeface="Times New Roman"/>
                <a:cs typeface="Times New Roman"/>
              </a:rPr>
              <a:t>specific</a:t>
            </a:r>
            <a:r>
              <a:rPr sz="2600" spc="-25" dirty="0">
                <a:latin typeface="Times New Roman"/>
                <a:cs typeface="Times New Roman"/>
              </a:rPr>
              <a:t> </a:t>
            </a:r>
            <a:r>
              <a:rPr sz="2600" spc="-80" dirty="0">
                <a:latin typeface="Times New Roman"/>
                <a:cs typeface="Times New Roman"/>
              </a:rPr>
              <a:t>pieces 	</a:t>
            </a:r>
            <a:r>
              <a:rPr sz="2600" spc="-160" dirty="0">
                <a:latin typeface="Times New Roman"/>
                <a:cs typeface="Times New Roman"/>
              </a:rPr>
              <a:t>of</a:t>
            </a:r>
            <a:r>
              <a:rPr sz="2600" spc="-60" dirty="0">
                <a:latin typeface="Times New Roman"/>
                <a:cs typeface="Times New Roman"/>
              </a:rPr>
              <a:t> </a:t>
            </a:r>
            <a:r>
              <a:rPr sz="2600" spc="-80" dirty="0">
                <a:latin typeface="Times New Roman"/>
                <a:cs typeface="Times New Roman"/>
              </a:rPr>
              <a:t>the</a:t>
            </a:r>
            <a:r>
              <a:rPr sz="2600" spc="-50" dirty="0">
                <a:latin typeface="Times New Roman"/>
                <a:cs typeface="Times New Roman"/>
              </a:rPr>
              <a:t> </a:t>
            </a:r>
            <a:r>
              <a:rPr sz="2600" spc="-140" dirty="0">
                <a:latin typeface="Times New Roman"/>
                <a:cs typeface="Times New Roman"/>
              </a:rPr>
              <a:t>application</a:t>
            </a:r>
            <a:r>
              <a:rPr sz="2600" spc="-35" dirty="0">
                <a:latin typeface="Times New Roman"/>
                <a:cs typeface="Times New Roman"/>
              </a:rPr>
              <a:t> </a:t>
            </a:r>
            <a:r>
              <a:rPr sz="2600" dirty="0">
                <a:latin typeface="Times New Roman"/>
                <a:cs typeface="Times New Roman"/>
              </a:rPr>
              <a:t>to</a:t>
            </a:r>
            <a:r>
              <a:rPr sz="2600" spc="-50" dirty="0">
                <a:latin typeface="Times New Roman"/>
                <a:cs typeface="Times New Roman"/>
              </a:rPr>
              <a:t> </a:t>
            </a:r>
            <a:r>
              <a:rPr sz="2600" spc="-90" dirty="0">
                <a:latin typeface="Times New Roman"/>
                <a:cs typeface="Times New Roman"/>
              </a:rPr>
              <a:t>learn</a:t>
            </a:r>
            <a:r>
              <a:rPr sz="2600" spc="-55" dirty="0">
                <a:latin typeface="Times New Roman"/>
                <a:cs typeface="Times New Roman"/>
              </a:rPr>
              <a:t> </a:t>
            </a:r>
            <a:r>
              <a:rPr sz="2600" spc="-135" dirty="0">
                <a:latin typeface="Times New Roman"/>
                <a:cs typeface="Times New Roman"/>
              </a:rPr>
              <a:t>what</a:t>
            </a:r>
            <a:r>
              <a:rPr sz="2600" spc="-50" dirty="0">
                <a:latin typeface="Times New Roman"/>
                <a:cs typeface="Times New Roman"/>
              </a:rPr>
              <a:t> </a:t>
            </a:r>
            <a:r>
              <a:rPr sz="2600" spc="-135" dirty="0">
                <a:latin typeface="Times New Roman"/>
                <a:cs typeface="Times New Roman"/>
              </a:rPr>
              <a:t>they</a:t>
            </a:r>
            <a:r>
              <a:rPr sz="2600" spc="-45" dirty="0">
                <a:latin typeface="Times New Roman"/>
                <a:cs typeface="Times New Roman"/>
              </a:rPr>
              <a:t> </a:t>
            </a:r>
            <a:r>
              <a:rPr sz="2600" spc="-10" dirty="0">
                <a:latin typeface="Times New Roman"/>
                <a:cs typeface="Times New Roman"/>
              </a:rPr>
              <a:t>involve.</a:t>
            </a:r>
            <a:endParaRPr sz="2600">
              <a:latin typeface="Times New Roman"/>
              <a:cs typeface="Times New Roman"/>
            </a:endParaRPr>
          </a:p>
          <a:p>
            <a:pPr>
              <a:lnSpc>
                <a:spcPct val="100000"/>
              </a:lnSpc>
              <a:spcBef>
                <a:spcPts val="1330"/>
              </a:spcBef>
              <a:buClr>
                <a:srgbClr val="FF388C"/>
              </a:buClr>
              <a:buFont typeface="DejaVu Sans"/>
              <a:buChar char="⚫"/>
            </a:pPr>
            <a:endParaRPr sz="2600">
              <a:latin typeface="Times New Roman"/>
              <a:cs typeface="Times New Roman"/>
            </a:endParaRPr>
          </a:p>
          <a:p>
            <a:pPr marL="285750" marR="5715" indent="-273685">
              <a:lnSpc>
                <a:spcPct val="100000"/>
              </a:lnSpc>
              <a:buClr>
                <a:srgbClr val="FF388C"/>
              </a:buClr>
              <a:buSzPct val="84615"/>
              <a:buFont typeface="DejaVu Sans"/>
              <a:buChar char="⚫"/>
              <a:tabLst>
                <a:tab pos="285750" algn="l"/>
              </a:tabLst>
            </a:pPr>
            <a:r>
              <a:rPr sz="2600" dirty="0">
                <a:latin typeface="Times New Roman"/>
                <a:cs typeface="Times New Roman"/>
              </a:rPr>
              <a:t>It </a:t>
            </a:r>
            <a:r>
              <a:rPr sz="2600" spc="-90" dirty="0">
                <a:latin typeface="Times New Roman"/>
                <a:cs typeface="Times New Roman"/>
              </a:rPr>
              <a:t>also</a:t>
            </a:r>
            <a:r>
              <a:rPr sz="2600" dirty="0">
                <a:latin typeface="Times New Roman"/>
                <a:cs typeface="Times New Roman"/>
              </a:rPr>
              <a:t> </a:t>
            </a:r>
            <a:r>
              <a:rPr sz="2600" spc="-50" dirty="0">
                <a:latin typeface="Times New Roman"/>
                <a:cs typeface="Times New Roman"/>
              </a:rPr>
              <a:t>help</a:t>
            </a:r>
            <a:r>
              <a:rPr sz="2600" dirty="0">
                <a:latin typeface="Times New Roman"/>
                <a:cs typeface="Times New Roman"/>
              </a:rPr>
              <a:t> </a:t>
            </a:r>
            <a:r>
              <a:rPr sz="2600" spc="-30" dirty="0">
                <a:latin typeface="Times New Roman"/>
                <a:cs typeface="Times New Roman"/>
              </a:rPr>
              <a:t>them</a:t>
            </a:r>
            <a:r>
              <a:rPr sz="2600" spc="5" dirty="0">
                <a:latin typeface="Times New Roman"/>
                <a:cs typeface="Times New Roman"/>
              </a:rPr>
              <a:t> </a:t>
            </a:r>
            <a:r>
              <a:rPr sz="2600" dirty="0">
                <a:latin typeface="Times New Roman"/>
                <a:cs typeface="Times New Roman"/>
              </a:rPr>
              <a:t>to</a:t>
            </a:r>
            <a:r>
              <a:rPr sz="2600" spc="5" dirty="0">
                <a:latin typeface="Times New Roman"/>
                <a:cs typeface="Times New Roman"/>
              </a:rPr>
              <a:t> </a:t>
            </a:r>
            <a:r>
              <a:rPr sz="2600" spc="-105" dirty="0">
                <a:latin typeface="Times New Roman"/>
                <a:cs typeface="Times New Roman"/>
              </a:rPr>
              <a:t>improve</a:t>
            </a:r>
            <a:r>
              <a:rPr sz="2600" spc="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105" dirty="0">
                <a:latin typeface="Times New Roman"/>
                <a:cs typeface="Times New Roman"/>
              </a:rPr>
              <a:t>design</a:t>
            </a:r>
            <a:r>
              <a:rPr sz="2600" spc="5" dirty="0">
                <a:latin typeface="Times New Roman"/>
                <a:cs typeface="Times New Roman"/>
              </a:rPr>
              <a:t> </a:t>
            </a:r>
            <a:r>
              <a:rPr sz="2600" spc="-55" dirty="0">
                <a:latin typeface="Times New Roman"/>
                <a:cs typeface="Times New Roman"/>
              </a:rPr>
              <a:t>and</a:t>
            </a:r>
            <a:r>
              <a:rPr sz="2600" spc="5" dirty="0">
                <a:latin typeface="Times New Roman"/>
                <a:cs typeface="Times New Roman"/>
              </a:rPr>
              <a:t> </a:t>
            </a:r>
            <a:r>
              <a:rPr sz="2600" spc="-100" dirty="0">
                <a:latin typeface="Times New Roman"/>
                <a:cs typeface="Times New Roman"/>
              </a:rPr>
              <a:t>make</a:t>
            </a:r>
            <a:r>
              <a:rPr sz="2600" dirty="0">
                <a:latin typeface="Times New Roman"/>
                <a:cs typeface="Times New Roman"/>
              </a:rPr>
              <a:t> the</a:t>
            </a:r>
            <a:r>
              <a:rPr sz="2600" spc="-5" dirty="0">
                <a:latin typeface="Times New Roman"/>
                <a:cs typeface="Times New Roman"/>
              </a:rPr>
              <a:t> </a:t>
            </a:r>
            <a:r>
              <a:rPr sz="2600" spc="-90" dirty="0">
                <a:latin typeface="Times New Roman"/>
                <a:cs typeface="Times New Roman"/>
              </a:rPr>
              <a:t>final </a:t>
            </a:r>
            <a:r>
              <a:rPr sz="2600" spc="-135" dirty="0">
                <a:latin typeface="Times New Roman"/>
                <a:cs typeface="Times New Roman"/>
              </a:rPr>
              <a:t>code</a:t>
            </a:r>
            <a:r>
              <a:rPr sz="2600" spc="-50" dirty="0">
                <a:latin typeface="Times New Roman"/>
                <a:cs typeface="Times New Roman"/>
              </a:rPr>
              <a:t> </a:t>
            </a:r>
            <a:r>
              <a:rPr sz="2600" spc="-95" dirty="0">
                <a:latin typeface="Times New Roman"/>
                <a:cs typeface="Times New Roman"/>
              </a:rPr>
              <a:t>more</a:t>
            </a:r>
            <a:r>
              <a:rPr sz="2600" spc="-25" dirty="0">
                <a:latin typeface="Times New Roman"/>
                <a:cs typeface="Times New Roman"/>
              </a:rPr>
              <a:t> </a:t>
            </a:r>
            <a:r>
              <a:rPr sz="2600" spc="-130" dirty="0">
                <a:latin typeface="Times New Roman"/>
                <a:cs typeface="Times New Roman"/>
              </a:rPr>
              <a:t>elegant</a:t>
            </a:r>
            <a:r>
              <a:rPr sz="2600" spc="-45" dirty="0">
                <a:latin typeface="Times New Roman"/>
                <a:cs typeface="Times New Roman"/>
              </a:rPr>
              <a:t> </a:t>
            </a:r>
            <a:r>
              <a:rPr sz="2600" spc="-160" dirty="0">
                <a:latin typeface="Times New Roman"/>
                <a:cs typeface="Times New Roman"/>
              </a:rPr>
              <a:t>and</a:t>
            </a:r>
            <a:r>
              <a:rPr sz="2600" spc="-40" dirty="0">
                <a:latin typeface="Times New Roman"/>
                <a:cs typeface="Times New Roman"/>
              </a:rPr>
              <a:t> </a:t>
            </a:r>
            <a:r>
              <a:rPr sz="2600" spc="-10" dirty="0">
                <a:latin typeface="Times New Roman"/>
                <a:cs typeface="Times New Roman"/>
              </a:rPr>
              <a:t>robust.</a:t>
            </a:r>
            <a:endParaRPr sz="26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35" dirty="0"/>
              <a:t>Disadvantages</a:t>
            </a:r>
            <a:r>
              <a:rPr spc="85" dirty="0"/>
              <a:t> </a:t>
            </a:r>
            <a:r>
              <a:rPr spc="260" dirty="0"/>
              <a:t>of</a:t>
            </a:r>
            <a:r>
              <a:rPr spc="95" dirty="0"/>
              <a:t> </a:t>
            </a:r>
            <a:r>
              <a:rPr spc="180" dirty="0"/>
              <a:t>Prototype</a:t>
            </a:r>
          </a:p>
        </p:txBody>
      </p:sp>
      <p:sp>
        <p:nvSpPr>
          <p:cNvPr id="3" name="object 3"/>
          <p:cNvSpPr txBox="1">
            <a:spLocks noGrp="1"/>
          </p:cNvSpPr>
          <p:nvPr>
            <p:ph type="body" idx="1"/>
          </p:nvPr>
        </p:nvSpPr>
        <p:spPr>
          <a:xfrm>
            <a:off x="993139" y="1434338"/>
            <a:ext cx="7614284" cy="3736266"/>
          </a:xfrm>
          <a:prstGeom prst="rect">
            <a:avLst/>
          </a:prstGeom>
        </p:spPr>
        <p:txBody>
          <a:bodyPr vert="horz" wrap="square" lIns="0" tIns="212712" rIns="0" bIns="0" rtlCol="0">
            <a:spAutoFit/>
          </a:bodyPr>
          <a:lstStyle/>
          <a:p>
            <a:pPr marL="12700" algn="just">
              <a:lnSpc>
                <a:spcPct val="100000"/>
              </a:lnSpc>
              <a:spcBef>
                <a:spcPts val="700"/>
              </a:spcBef>
              <a:buClr>
                <a:srgbClr val="FF388C"/>
              </a:buClr>
              <a:buSzPct val="84615"/>
              <a:tabLst>
                <a:tab pos="286385" algn="l"/>
              </a:tabLst>
            </a:pPr>
            <a:r>
              <a:rPr b="1" spc="-25" dirty="0"/>
              <a:t>Narrowing</a:t>
            </a:r>
            <a:r>
              <a:rPr b="1" spc="-90" dirty="0"/>
              <a:t> </a:t>
            </a:r>
            <a:r>
              <a:rPr b="1" spc="-10" dirty="0"/>
              <a:t>vision</a:t>
            </a:r>
          </a:p>
          <a:p>
            <a:pPr marL="285750" marR="5715" indent="-273685" algn="just">
              <a:lnSpc>
                <a:spcPct val="100000"/>
              </a:lnSpc>
              <a:spcBef>
                <a:spcPts val="600"/>
              </a:spcBef>
              <a:buClr>
                <a:srgbClr val="FF388C"/>
              </a:buClr>
              <a:buSzPct val="84615"/>
              <a:buFont typeface="DejaVu Sans"/>
              <a:buChar char="⚫"/>
              <a:tabLst>
                <a:tab pos="285750" algn="l"/>
              </a:tabLst>
            </a:pPr>
            <a:r>
              <a:rPr b="0" dirty="0">
                <a:latin typeface="Times New Roman"/>
                <a:cs typeface="Times New Roman"/>
              </a:rPr>
              <a:t>People</a:t>
            </a:r>
            <a:r>
              <a:rPr b="0" spc="290" dirty="0">
                <a:latin typeface="Times New Roman"/>
                <a:cs typeface="Times New Roman"/>
              </a:rPr>
              <a:t> </a:t>
            </a:r>
            <a:r>
              <a:rPr b="0" dirty="0">
                <a:latin typeface="Times New Roman"/>
                <a:cs typeface="Times New Roman"/>
              </a:rPr>
              <a:t>(customers</a:t>
            </a:r>
            <a:r>
              <a:rPr b="0" spc="295" dirty="0">
                <a:latin typeface="Times New Roman"/>
                <a:cs typeface="Times New Roman"/>
              </a:rPr>
              <a:t> </a:t>
            </a:r>
            <a:r>
              <a:rPr b="0" dirty="0">
                <a:latin typeface="Times New Roman"/>
                <a:cs typeface="Times New Roman"/>
              </a:rPr>
              <a:t>and</a:t>
            </a:r>
            <a:r>
              <a:rPr b="0" spc="290" dirty="0">
                <a:latin typeface="Times New Roman"/>
                <a:cs typeface="Times New Roman"/>
              </a:rPr>
              <a:t> </a:t>
            </a:r>
            <a:r>
              <a:rPr b="0" spc="-30" dirty="0">
                <a:latin typeface="Times New Roman"/>
                <a:cs typeface="Times New Roman"/>
              </a:rPr>
              <a:t>developers)</a:t>
            </a:r>
            <a:r>
              <a:rPr b="0" spc="290" dirty="0">
                <a:latin typeface="Times New Roman"/>
                <a:cs typeface="Times New Roman"/>
              </a:rPr>
              <a:t> </a:t>
            </a:r>
            <a:r>
              <a:rPr b="0" dirty="0">
                <a:latin typeface="Times New Roman"/>
                <a:cs typeface="Times New Roman"/>
              </a:rPr>
              <a:t>tend</a:t>
            </a:r>
            <a:r>
              <a:rPr b="0" spc="295" dirty="0">
                <a:latin typeface="Times New Roman"/>
                <a:cs typeface="Times New Roman"/>
              </a:rPr>
              <a:t> </a:t>
            </a:r>
            <a:r>
              <a:rPr b="0" dirty="0">
                <a:latin typeface="Times New Roman"/>
                <a:cs typeface="Times New Roman"/>
              </a:rPr>
              <a:t>to</a:t>
            </a:r>
            <a:r>
              <a:rPr b="0" spc="295" dirty="0">
                <a:latin typeface="Times New Roman"/>
                <a:cs typeface="Times New Roman"/>
              </a:rPr>
              <a:t> </a:t>
            </a:r>
            <a:r>
              <a:rPr b="0" dirty="0">
                <a:latin typeface="Times New Roman"/>
                <a:cs typeface="Times New Roman"/>
              </a:rPr>
              <a:t>focus</a:t>
            </a:r>
            <a:r>
              <a:rPr b="0" spc="290" dirty="0">
                <a:latin typeface="Times New Roman"/>
                <a:cs typeface="Times New Roman"/>
              </a:rPr>
              <a:t> </a:t>
            </a:r>
            <a:r>
              <a:rPr b="0" dirty="0">
                <a:latin typeface="Times New Roman"/>
                <a:cs typeface="Times New Roman"/>
              </a:rPr>
              <a:t>on</a:t>
            </a:r>
            <a:r>
              <a:rPr b="0" spc="290" dirty="0">
                <a:latin typeface="Times New Roman"/>
                <a:cs typeface="Times New Roman"/>
              </a:rPr>
              <a:t> </a:t>
            </a:r>
            <a:r>
              <a:rPr b="0" spc="-50" dirty="0">
                <a:latin typeface="Times New Roman"/>
                <a:cs typeface="Times New Roman"/>
              </a:rPr>
              <a:t>a </a:t>
            </a:r>
            <a:r>
              <a:rPr b="0" spc="-95" dirty="0">
                <a:latin typeface="Times New Roman"/>
                <a:cs typeface="Times New Roman"/>
              </a:rPr>
              <a:t>prototype’s</a:t>
            </a:r>
            <a:r>
              <a:rPr b="0" spc="-40" dirty="0">
                <a:latin typeface="Times New Roman"/>
                <a:cs typeface="Times New Roman"/>
              </a:rPr>
              <a:t> </a:t>
            </a:r>
            <a:r>
              <a:rPr b="0" spc="-120" dirty="0">
                <a:latin typeface="Times New Roman"/>
                <a:cs typeface="Times New Roman"/>
              </a:rPr>
              <a:t>specific</a:t>
            </a:r>
            <a:r>
              <a:rPr b="0" spc="-40" dirty="0">
                <a:latin typeface="Times New Roman"/>
                <a:cs typeface="Times New Roman"/>
              </a:rPr>
              <a:t> </a:t>
            </a:r>
            <a:r>
              <a:rPr b="0" spc="-100" dirty="0">
                <a:latin typeface="Times New Roman"/>
                <a:cs typeface="Times New Roman"/>
              </a:rPr>
              <a:t>approach</a:t>
            </a:r>
            <a:r>
              <a:rPr b="0" spc="-40" dirty="0">
                <a:latin typeface="Times New Roman"/>
                <a:cs typeface="Times New Roman"/>
              </a:rPr>
              <a:t> </a:t>
            </a:r>
            <a:r>
              <a:rPr b="0" spc="-10" dirty="0">
                <a:latin typeface="Times New Roman"/>
                <a:cs typeface="Times New Roman"/>
              </a:rPr>
              <a:t>rather</a:t>
            </a:r>
            <a:r>
              <a:rPr b="0" spc="-35" dirty="0">
                <a:latin typeface="Times New Roman"/>
                <a:cs typeface="Times New Roman"/>
              </a:rPr>
              <a:t> </a:t>
            </a:r>
            <a:r>
              <a:rPr b="0" spc="-25" dirty="0">
                <a:latin typeface="Times New Roman"/>
                <a:cs typeface="Times New Roman"/>
              </a:rPr>
              <a:t>than</a:t>
            </a:r>
            <a:r>
              <a:rPr b="0" spc="-40" dirty="0">
                <a:latin typeface="Times New Roman"/>
                <a:cs typeface="Times New Roman"/>
              </a:rPr>
              <a:t> </a:t>
            </a:r>
            <a:r>
              <a:rPr b="0" dirty="0">
                <a:latin typeface="Times New Roman"/>
                <a:cs typeface="Times New Roman"/>
              </a:rPr>
              <a:t>on</a:t>
            </a:r>
            <a:r>
              <a:rPr b="0" spc="-40" dirty="0">
                <a:latin typeface="Times New Roman"/>
                <a:cs typeface="Times New Roman"/>
              </a:rPr>
              <a:t> </a:t>
            </a:r>
            <a:r>
              <a:rPr b="0" dirty="0">
                <a:latin typeface="Times New Roman"/>
                <a:cs typeface="Times New Roman"/>
              </a:rPr>
              <a:t>the</a:t>
            </a:r>
            <a:r>
              <a:rPr b="0" spc="-40" dirty="0">
                <a:latin typeface="Times New Roman"/>
                <a:cs typeface="Times New Roman"/>
              </a:rPr>
              <a:t> </a:t>
            </a:r>
            <a:r>
              <a:rPr b="0" spc="-70" dirty="0">
                <a:latin typeface="Times New Roman"/>
                <a:cs typeface="Times New Roman"/>
              </a:rPr>
              <a:t>problem</a:t>
            </a:r>
            <a:r>
              <a:rPr b="0" spc="-35" dirty="0">
                <a:latin typeface="Times New Roman"/>
                <a:cs typeface="Times New Roman"/>
              </a:rPr>
              <a:t> </a:t>
            </a:r>
            <a:r>
              <a:rPr b="0" spc="-25" dirty="0">
                <a:latin typeface="Times New Roman"/>
                <a:cs typeface="Times New Roman"/>
              </a:rPr>
              <a:t>it </a:t>
            </a:r>
            <a:r>
              <a:rPr b="0" spc="-30" dirty="0">
                <a:latin typeface="Times New Roman"/>
                <a:cs typeface="Times New Roman"/>
              </a:rPr>
              <a:t>addresses.</a:t>
            </a:r>
          </a:p>
          <a:p>
            <a:pPr>
              <a:lnSpc>
                <a:spcPct val="100000"/>
              </a:lnSpc>
              <a:spcBef>
                <a:spcPts val="1330"/>
              </a:spcBef>
              <a:buClr>
                <a:srgbClr val="FF388C"/>
              </a:buClr>
              <a:buFont typeface="DejaVu Sans"/>
              <a:buChar char="⚫"/>
            </a:pPr>
            <a:endParaRPr b="0" spc="-30" dirty="0">
              <a:latin typeface="Times New Roman"/>
              <a:cs typeface="Times New Roman"/>
            </a:endParaRPr>
          </a:p>
          <a:p>
            <a:pPr marL="12700" algn="just">
              <a:lnSpc>
                <a:spcPct val="100000"/>
              </a:lnSpc>
              <a:buClr>
                <a:srgbClr val="FF388C"/>
              </a:buClr>
              <a:buSzPct val="84615"/>
              <a:tabLst>
                <a:tab pos="286385" algn="l"/>
              </a:tabLst>
            </a:pPr>
            <a:r>
              <a:rPr b="1" spc="-40" dirty="0"/>
              <a:t>Customer</a:t>
            </a:r>
            <a:r>
              <a:rPr b="1" spc="-110" dirty="0"/>
              <a:t> </a:t>
            </a:r>
            <a:r>
              <a:rPr b="1" spc="-10" dirty="0"/>
              <a:t>impatience</a:t>
            </a:r>
          </a:p>
          <a:p>
            <a:pPr marL="286385" marR="5080" indent="-274320" algn="just">
              <a:lnSpc>
                <a:spcPct val="100000"/>
              </a:lnSpc>
              <a:spcBef>
                <a:spcPts val="600"/>
              </a:spcBef>
              <a:buClr>
                <a:srgbClr val="FF388C"/>
              </a:buClr>
              <a:buSzPct val="84615"/>
              <a:buFont typeface="DejaVu Sans"/>
              <a:buChar char="⚫"/>
              <a:tabLst>
                <a:tab pos="286385" algn="l"/>
              </a:tabLst>
            </a:pPr>
            <a:r>
              <a:rPr b="0" spc="-340" dirty="0">
                <a:latin typeface="Times New Roman"/>
                <a:cs typeface="Times New Roman"/>
              </a:rPr>
              <a:t>A</a:t>
            </a:r>
            <a:r>
              <a:rPr b="0" spc="-10" dirty="0">
                <a:latin typeface="Times New Roman"/>
                <a:cs typeface="Times New Roman"/>
              </a:rPr>
              <a:t> </a:t>
            </a:r>
            <a:r>
              <a:rPr b="0" spc="-145" dirty="0">
                <a:latin typeface="Times New Roman"/>
                <a:cs typeface="Times New Roman"/>
              </a:rPr>
              <a:t>good</a:t>
            </a:r>
            <a:r>
              <a:rPr b="0" spc="-25" dirty="0">
                <a:latin typeface="Times New Roman"/>
                <a:cs typeface="Times New Roman"/>
              </a:rPr>
              <a:t> </a:t>
            </a:r>
            <a:r>
              <a:rPr b="0" spc="-85" dirty="0">
                <a:latin typeface="Times New Roman"/>
                <a:cs typeface="Times New Roman"/>
              </a:rPr>
              <a:t>prototype</a:t>
            </a:r>
            <a:r>
              <a:rPr b="0" spc="-10" dirty="0">
                <a:latin typeface="Times New Roman"/>
                <a:cs typeface="Times New Roman"/>
              </a:rPr>
              <a:t> </a:t>
            </a:r>
            <a:r>
              <a:rPr b="0" spc="-160" dirty="0">
                <a:latin typeface="Times New Roman"/>
                <a:cs typeface="Times New Roman"/>
              </a:rPr>
              <a:t>can</a:t>
            </a:r>
            <a:r>
              <a:rPr b="0" spc="-20" dirty="0">
                <a:latin typeface="Times New Roman"/>
                <a:cs typeface="Times New Roman"/>
              </a:rPr>
              <a:t> </a:t>
            </a:r>
            <a:r>
              <a:rPr b="0" spc="-170" dirty="0">
                <a:latin typeface="Times New Roman"/>
                <a:cs typeface="Times New Roman"/>
              </a:rPr>
              <a:t>make</a:t>
            </a:r>
            <a:r>
              <a:rPr b="0" spc="-25" dirty="0">
                <a:latin typeface="Times New Roman"/>
                <a:cs typeface="Times New Roman"/>
              </a:rPr>
              <a:t> </a:t>
            </a:r>
            <a:r>
              <a:rPr b="0" spc="-110" dirty="0">
                <a:latin typeface="Times New Roman"/>
                <a:cs typeface="Times New Roman"/>
              </a:rPr>
              <a:t>customers</a:t>
            </a:r>
            <a:r>
              <a:rPr b="0" spc="-15" dirty="0">
                <a:latin typeface="Times New Roman"/>
                <a:cs typeface="Times New Roman"/>
              </a:rPr>
              <a:t> </a:t>
            </a:r>
            <a:r>
              <a:rPr b="0" spc="-114" dirty="0">
                <a:latin typeface="Times New Roman"/>
                <a:cs typeface="Times New Roman"/>
              </a:rPr>
              <a:t>think</a:t>
            </a:r>
            <a:r>
              <a:rPr b="0" spc="-15" dirty="0">
                <a:latin typeface="Times New Roman"/>
                <a:cs typeface="Times New Roman"/>
              </a:rPr>
              <a:t> </a:t>
            </a:r>
            <a:r>
              <a:rPr b="0" spc="-85" dirty="0">
                <a:latin typeface="Times New Roman"/>
                <a:cs typeface="Times New Roman"/>
              </a:rPr>
              <a:t>that</a:t>
            </a:r>
            <a:r>
              <a:rPr b="0" spc="-15" dirty="0">
                <a:latin typeface="Times New Roman"/>
                <a:cs typeface="Times New Roman"/>
              </a:rPr>
              <a:t> </a:t>
            </a:r>
            <a:r>
              <a:rPr b="0" spc="-85" dirty="0">
                <a:latin typeface="Times New Roman"/>
                <a:cs typeface="Times New Roman"/>
              </a:rPr>
              <a:t>the</a:t>
            </a:r>
            <a:r>
              <a:rPr b="0" spc="-15" dirty="0">
                <a:latin typeface="Times New Roman"/>
                <a:cs typeface="Times New Roman"/>
              </a:rPr>
              <a:t> </a:t>
            </a:r>
            <a:r>
              <a:rPr b="0" spc="-155" dirty="0">
                <a:latin typeface="Times New Roman"/>
                <a:cs typeface="Times New Roman"/>
              </a:rPr>
              <a:t>finished</a:t>
            </a:r>
            <a:r>
              <a:rPr b="0" spc="-60" dirty="0">
                <a:latin typeface="Times New Roman"/>
                <a:cs typeface="Times New Roman"/>
              </a:rPr>
              <a:t> </a:t>
            </a:r>
            <a:r>
              <a:rPr b="0" spc="-135" dirty="0">
                <a:latin typeface="Times New Roman"/>
                <a:cs typeface="Times New Roman"/>
              </a:rPr>
              <a:t>application</a:t>
            </a:r>
            <a:r>
              <a:rPr b="0" spc="-45" dirty="0">
                <a:latin typeface="Times New Roman"/>
                <a:cs typeface="Times New Roman"/>
              </a:rPr>
              <a:t> </a:t>
            </a:r>
            <a:r>
              <a:rPr b="0" spc="-170" dirty="0">
                <a:latin typeface="Times New Roman"/>
                <a:cs typeface="Times New Roman"/>
              </a:rPr>
              <a:t>is</a:t>
            </a:r>
            <a:r>
              <a:rPr b="0" spc="-65" dirty="0">
                <a:latin typeface="Times New Roman"/>
                <a:cs typeface="Times New Roman"/>
              </a:rPr>
              <a:t> </a:t>
            </a:r>
            <a:r>
              <a:rPr b="0" spc="-110" dirty="0">
                <a:latin typeface="Times New Roman"/>
                <a:cs typeface="Times New Roman"/>
              </a:rPr>
              <a:t>just</a:t>
            </a:r>
            <a:r>
              <a:rPr b="0" spc="-55" dirty="0">
                <a:latin typeface="Times New Roman"/>
                <a:cs typeface="Times New Roman"/>
              </a:rPr>
              <a:t> </a:t>
            </a:r>
            <a:r>
              <a:rPr b="0" spc="-120" dirty="0">
                <a:latin typeface="Times New Roman"/>
                <a:cs typeface="Times New Roman"/>
              </a:rPr>
              <a:t>around</a:t>
            </a:r>
            <a:r>
              <a:rPr b="0" spc="-65" dirty="0">
                <a:latin typeface="Times New Roman"/>
                <a:cs typeface="Times New Roman"/>
              </a:rPr>
              <a:t> </a:t>
            </a:r>
            <a:r>
              <a:rPr b="0" spc="-85" dirty="0">
                <a:latin typeface="Times New Roman"/>
                <a:cs typeface="Times New Roman"/>
              </a:rPr>
              <a:t>the</a:t>
            </a:r>
            <a:r>
              <a:rPr b="0" spc="-60" dirty="0">
                <a:latin typeface="Times New Roman"/>
                <a:cs typeface="Times New Roman"/>
              </a:rPr>
              <a:t> </a:t>
            </a:r>
            <a:r>
              <a:rPr b="0" spc="-75" dirty="0">
                <a:latin typeface="Times New Roman"/>
                <a:cs typeface="Times New Roman"/>
              </a:rPr>
              <a:t>corner.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6324" y="828662"/>
            <a:ext cx="7626984" cy="4762500"/>
          </a:xfrm>
          <a:prstGeom prst="rect">
            <a:avLst/>
          </a:prstGeom>
        </p:spPr>
        <p:txBody>
          <a:bodyPr vert="horz" wrap="square" lIns="0" tIns="48895" rIns="0" bIns="0" rtlCol="0">
            <a:spAutoFit/>
          </a:bodyPr>
          <a:lstStyle/>
          <a:p>
            <a:pPr marL="286385" indent="-273685" algn="just">
              <a:lnSpc>
                <a:spcPct val="100000"/>
              </a:lnSpc>
              <a:spcBef>
                <a:spcPts val="385"/>
              </a:spcBef>
              <a:buClr>
                <a:srgbClr val="FF388C"/>
              </a:buClr>
              <a:buSzPct val="84615"/>
              <a:buFont typeface="DejaVu Sans"/>
              <a:buChar char="⚫"/>
              <a:tabLst>
                <a:tab pos="286385" algn="l"/>
              </a:tabLst>
            </a:pPr>
            <a:r>
              <a:rPr sz="2600" b="1" dirty="0">
                <a:latin typeface="Times New Roman"/>
                <a:cs typeface="Times New Roman"/>
              </a:rPr>
              <a:t>Scheduled</a:t>
            </a:r>
            <a:r>
              <a:rPr sz="2600" b="1" spc="10" dirty="0">
                <a:latin typeface="Times New Roman"/>
                <a:cs typeface="Times New Roman"/>
              </a:rPr>
              <a:t> </a:t>
            </a:r>
            <a:r>
              <a:rPr sz="2600" b="1" spc="-10" dirty="0">
                <a:latin typeface="Times New Roman"/>
                <a:cs typeface="Times New Roman"/>
              </a:rPr>
              <a:t>pressure</a:t>
            </a:r>
            <a:endParaRPr sz="2600">
              <a:latin typeface="Times New Roman"/>
              <a:cs typeface="Times New Roman"/>
            </a:endParaRPr>
          </a:p>
          <a:p>
            <a:pPr marL="286385" marR="5080" indent="-274320" algn="just">
              <a:lnSpc>
                <a:spcPts val="2810"/>
              </a:lnSpc>
              <a:spcBef>
                <a:spcPts val="640"/>
              </a:spcBef>
              <a:buClr>
                <a:srgbClr val="FF388C"/>
              </a:buClr>
              <a:buSzPct val="84615"/>
              <a:buFont typeface="DejaVu Sans"/>
              <a:buChar char="⚫"/>
              <a:tabLst>
                <a:tab pos="286385" algn="l"/>
              </a:tabLst>
            </a:pPr>
            <a:r>
              <a:rPr sz="2600" spc="-75" dirty="0">
                <a:latin typeface="Times New Roman"/>
                <a:cs typeface="Times New Roman"/>
              </a:rPr>
              <a:t>If</a:t>
            </a:r>
            <a:r>
              <a:rPr sz="2600" spc="-90" dirty="0">
                <a:latin typeface="Times New Roman"/>
                <a:cs typeface="Times New Roman"/>
              </a:rPr>
              <a:t> customers</a:t>
            </a:r>
            <a:r>
              <a:rPr sz="2600" spc="-70" dirty="0">
                <a:latin typeface="Times New Roman"/>
                <a:cs typeface="Times New Roman"/>
              </a:rPr>
              <a:t> </a:t>
            </a:r>
            <a:r>
              <a:rPr sz="2600" spc="-50" dirty="0">
                <a:latin typeface="Times New Roman"/>
                <a:cs typeface="Times New Roman"/>
              </a:rPr>
              <a:t>see</a:t>
            </a:r>
            <a:r>
              <a:rPr sz="2600" spc="-114" dirty="0">
                <a:latin typeface="Times New Roman"/>
                <a:cs typeface="Times New Roman"/>
              </a:rPr>
              <a:t> </a:t>
            </a:r>
            <a:r>
              <a:rPr sz="2600" dirty="0">
                <a:latin typeface="Times New Roman"/>
                <a:cs typeface="Times New Roman"/>
              </a:rPr>
              <a:t>a</a:t>
            </a:r>
            <a:r>
              <a:rPr sz="2600" spc="-100" dirty="0">
                <a:latin typeface="Times New Roman"/>
                <a:cs typeface="Times New Roman"/>
              </a:rPr>
              <a:t> </a:t>
            </a:r>
            <a:r>
              <a:rPr sz="2600" spc="-55" dirty="0">
                <a:latin typeface="Times New Roman"/>
                <a:cs typeface="Times New Roman"/>
              </a:rPr>
              <a:t>prototype</a:t>
            </a:r>
            <a:r>
              <a:rPr sz="2600" spc="-80" dirty="0">
                <a:latin typeface="Times New Roman"/>
                <a:cs typeface="Times New Roman"/>
              </a:rPr>
              <a:t> </a:t>
            </a:r>
            <a:r>
              <a:rPr sz="2600" spc="-10" dirty="0">
                <a:latin typeface="Times New Roman"/>
                <a:cs typeface="Times New Roman"/>
              </a:rPr>
              <a:t>that</a:t>
            </a:r>
            <a:r>
              <a:rPr sz="2600" spc="-85" dirty="0">
                <a:latin typeface="Times New Roman"/>
                <a:cs typeface="Times New Roman"/>
              </a:rPr>
              <a:t> </a:t>
            </a:r>
            <a:r>
              <a:rPr sz="2600" spc="-65" dirty="0">
                <a:latin typeface="Times New Roman"/>
                <a:cs typeface="Times New Roman"/>
              </a:rPr>
              <a:t>they</a:t>
            </a:r>
            <a:r>
              <a:rPr sz="2600" spc="-80" dirty="0">
                <a:latin typeface="Times New Roman"/>
                <a:cs typeface="Times New Roman"/>
              </a:rPr>
              <a:t> </a:t>
            </a:r>
            <a:r>
              <a:rPr sz="2600" spc="-65" dirty="0">
                <a:latin typeface="Times New Roman"/>
                <a:cs typeface="Times New Roman"/>
              </a:rPr>
              <a:t>think</a:t>
            </a:r>
            <a:r>
              <a:rPr sz="2600" spc="-85" dirty="0">
                <a:latin typeface="Times New Roman"/>
                <a:cs typeface="Times New Roman"/>
              </a:rPr>
              <a:t> </a:t>
            </a:r>
            <a:r>
              <a:rPr sz="2600" spc="-10" dirty="0">
                <a:latin typeface="Times New Roman"/>
                <a:cs typeface="Times New Roman"/>
              </a:rPr>
              <a:t>is</a:t>
            </a:r>
            <a:r>
              <a:rPr sz="2600" spc="-80" dirty="0">
                <a:latin typeface="Times New Roman"/>
                <a:cs typeface="Times New Roman"/>
              </a:rPr>
              <a:t> </a:t>
            </a:r>
            <a:r>
              <a:rPr sz="2600" spc="-105" dirty="0">
                <a:latin typeface="Times New Roman"/>
                <a:cs typeface="Times New Roman"/>
              </a:rPr>
              <a:t>mostly</a:t>
            </a:r>
            <a:r>
              <a:rPr sz="2600" spc="-60" dirty="0">
                <a:latin typeface="Times New Roman"/>
                <a:cs typeface="Times New Roman"/>
              </a:rPr>
              <a:t> </a:t>
            </a:r>
            <a:r>
              <a:rPr sz="2600" spc="-20" dirty="0">
                <a:latin typeface="Times New Roman"/>
                <a:cs typeface="Times New Roman"/>
              </a:rPr>
              <a:t>done, </a:t>
            </a:r>
            <a:r>
              <a:rPr sz="2600" spc="-90" dirty="0">
                <a:latin typeface="Times New Roman"/>
                <a:cs typeface="Times New Roman"/>
              </a:rPr>
              <a:t>they</a:t>
            </a:r>
            <a:r>
              <a:rPr sz="2600" spc="-75" dirty="0">
                <a:latin typeface="Times New Roman"/>
                <a:cs typeface="Times New Roman"/>
              </a:rPr>
              <a:t> </a:t>
            </a:r>
            <a:r>
              <a:rPr sz="2600" spc="-235" dirty="0">
                <a:latin typeface="Times New Roman"/>
                <a:cs typeface="Times New Roman"/>
              </a:rPr>
              <a:t>may</a:t>
            </a:r>
            <a:r>
              <a:rPr sz="2600" spc="75" dirty="0">
                <a:latin typeface="Times New Roman"/>
                <a:cs typeface="Times New Roman"/>
              </a:rPr>
              <a:t> </a:t>
            </a:r>
            <a:r>
              <a:rPr sz="2600" dirty="0">
                <a:latin typeface="Times New Roman"/>
                <a:cs typeface="Times New Roman"/>
              </a:rPr>
              <a:t>not</a:t>
            </a:r>
            <a:r>
              <a:rPr sz="2600" spc="-130" dirty="0">
                <a:latin typeface="Times New Roman"/>
                <a:cs typeface="Times New Roman"/>
              </a:rPr>
              <a:t> </a:t>
            </a:r>
            <a:r>
              <a:rPr sz="2600" spc="-95" dirty="0">
                <a:latin typeface="Times New Roman"/>
                <a:cs typeface="Times New Roman"/>
              </a:rPr>
              <a:t>understand</a:t>
            </a:r>
            <a:r>
              <a:rPr sz="2600" spc="-45" dirty="0">
                <a:latin typeface="Times New Roman"/>
                <a:cs typeface="Times New Roman"/>
              </a:rPr>
              <a:t> </a:t>
            </a:r>
            <a:r>
              <a:rPr sz="2600" spc="-30" dirty="0">
                <a:latin typeface="Times New Roman"/>
                <a:cs typeface="Times New Roman"/>
              </a:rPr>
              <a:t>that</a:t>
            </a:r>
            <a:r>
              <a:rPr sz="2600" spc="-40" dirty="0">
                <a:latin typeface="Times New Roman"/>
                <a:cs typeface="Times New Roman"/>
              </a:rPr>
              <a:t> </a:t>
            </a:r>
            <a:r>
              <a:rPr sz="2600" spc="-95" dirty="0">
                <a:latin typeface="Times New Roman"/>
                <a:cs typeface="Times New Roman"/>
              </a:rPr>
              <a:t>we</a:t>
            </a:r>
            <a:r>
              <a:rPr sz="2600" spc="-50" dirty="0">
                <a:latin typeface="Times New Roman"/>
                <a:cs typeface="Times New Roman"/>
              </a:rPr>
              <a:t> </a:t>
            </a:r>
            <a:r>
              <a:rPr sz="2600" spc="-75" dirty="0">
                <a:latin typeface="Times New Roman"/>
                <a:cs typeface="Times New Roman"/>
              </a:rPr>
              <a:t>need</a:t>
            </a:r>
            <a:r>
              <a:rPr sz="2600" spc="-55" dirty="0">
                <a:latin typeface="Times New Roman"/>
                <a:cs typeface="Times New Roman"/>
              </a:rPr>
              <a:t> </a:t>
            </a:r>
            <a:r>
              <a:rPr sz="2600" spc="-80" dirty="0">
                <a:latin typeface="Times New Roman"/>
                <a:cs typeface="Times New Roman"/>
              </a:rPr>
              <a:t>another</a:t>
            </a:r>
            <a:r>
              <a:rPr sz="2600" spc="-40" dirty="0">
                <a:latin typeface="Times New Roman"/>
                <a:cs typeface="Times New Roman"/>
              </a:rPr>
              <a:t> </a:t>
            </a:r>
            <a:r>
              <a:rPr sz="2600" spc="-100" dirty="0">
                <a:latin typeface="Times New Roman"/>
                <a:cs typeface="Times New Roman"/>
              </a:rPr>
              <a:t>year</a:t>
            </a:r>
            <a:r>
              <a:rPr sz="2600" spc="-45" dirty="0">
                <a:latin typeface="Times New Roman"/>
                <a:cs typeface="Times New Roman"/>
              </a:rPr>
              <a:t> </a:t>
            </a:r>
            <a:r>
              <a:rPr sz="2600" dirty="0">
                <a:latin typeface="Times New Roman"/>
                <a:cs typeface="Times New Roman"/>
              </a:rPr>
              <a:t>to</a:t>
            </a:r>
            <a:r>
              <a:rPr sz="2600" spc="-40" dirty="0">
                <a:latin typeface="Times New Roman"/>
                <a:cs typeface="Times New Roman"/>
              </a:rPr>
              <a:t> </a:t>
            </a:r>
            <a:r>
              <a:rPr sz="2600" spc="-95" dirty="0">
                <a:latin typeface="Times New Roman"/>
                <a:cs typeface="Times New Roman"/>
              </a:rPr>
              <a:t>finish </a:t>
            </a:r>
            <a:r>
              <a:rPr sz="2600" spc="-160" dirty="0">
                <a:latin typeface="Times New Roman"/>
                <a:cs typeface="Times New Roman"/>
              </a:rPr>
              <a:t>and</a:t>
            </a:r>
            <a:r>
              <a:rPr sz="2600" spc="-60" dirty="0">
                <a:latin typeface="Times New Roman"/>
                <a:cs typeface="Times New Roman"/>
              </a:rPr>
              <a:t> </a:t>
            </a:r>
            <a:r>
              <a:rPr sz="2600" spc="-240" dirty="0">
                <a:latin typeface="Times New Roman"/>
                <a:cs typeface="Times New Roman"/>
              </a:rPr>
              <a:t>may</a:t>
            </a:r>
            <a:r>
              <a:rPr sz="2600" spc="-45" dirty="0">
                <a:latin typeface="Times New Roman"/>
                <a:cs typeface="Times New Roman"/>
              </a:rPr>
              <a:t> </a:t>
            </a:r>
            <a:r>
              <a:rPr sz="2600" spc="-114" dirty="0">
                <a:latin typeface="Times New Roman"/>
                <a:cs typeface="Times New Roman"/>
              </a:rPr>
              <a:t>pressure</a:t>
            </a:r>
            <a:r>
              <a:rPr sz="2600" spc="-70" dirty="0">
                <a:latin typeface="Times New Roman"/>
                <a:cs typeface="Times New Roman"/>
              </a:rPr>
              <a:t> </a:t>
            </a:r>
            <a:r>
              <a:rPr sz="2600" dirty="0">
                <a:latin typeface="Times New Roman"/>
                <a:cs typeface="Times New Roman"/>
              </a:rPr>
              <a:t>to</a:t>
            </a:r>
            <a:r>
              <a:rPr sz="2600" spc="-50" dirty="0">
                <a:latin typeface="Times New Roman"/>
                <a:cs typeface="Times New Roman"/>
              </a:rPr>
              <a:t> </a:t>
            </a:r>
            <a:r>
              <a:rPr sz="2600" spc="-90" dirty="0">
                <a:latin typeface="Times New Roman"/>
                <a:cs typeface="Times New Roman"/>
              </a:rPr>
              <a:t>shorten</a:t>
            </a:r>
            <a:r>
              <a:rPr sz="2600" spc="-60" dirty="0">
                <a:latin typeface="Times New Roman"/>
                <a:cs typeface="Times New Roman"/>
              </a:rPr>
              <a:t> </a:t>
            </a:r>
            <a:r>
              <a:rPr sz="2600" spc="-80" dirty="0">
                <a:latin typeface="Times New Roman"/>
                <a:cs typeface="Times New Roman"/>
              </a:rPr>
              <a:t>the</a:t>
            </a:r>
            <a:r>
              <a:rPr sz="2600" spc="-55" dirty="0">
                <a:latin typeface="Times New Roman"/>
                <a:cs typeface="Times New Roman"/>
              </a:rPr>
              <a:t> </a:t>
            </a:r>
            <a:r>
              <a:rPr sz="2600" spc="-10" dirty="0">
                <a:latin typeface="Times New Roman"/>
                <a:cs typeface="Times New Roman"/>
              </a:rPr>
              <a:t>schedule.</a:t>
            </a:r>
            <a:endParaRPr sz="2600">
              <a:latin typeface="Times New Roman"/>
              <a:cs typeface="Times New Roman"/>
            </a:endParaRPr>
          </a:p>
          <a:p>
            <a:pPr>
              <a:lnSpc>
                <a:spcPct val="100000"/>
              </a:lnSpc>
              <a:spcBef>
                <a:spcPts val="660"/>
              </a:spcBef>
              <a:buClr>
                <a:srgbClr val="FF388C"/>
              </a:buClr>
              <a:buFont typeface="DejaVu Sans"/>
              <a:buChar char="⚫"/>
            </a:pPr>
            <a:endParaRPr sz="2600">
              <a:latin typeface="Times New Roman"/>
              <a:cs typeface="Times New Roman"/>
            </a:endParaRPr>
          </a:p>
          <a:p>
            <a:pPr marL="286385" indent="-273685" algn="just">
              <a:lnSpc>
                <a:spcPct val="100000"/>
              </a:lnSpc>
              <a:buClr>
                <a:srgbClr val="FF388C"/>
              </a:buClr>
              <a:buSzPct val="84615"/>
              <a:buFont typeface="DejaVu Sans"/>
              <a:buChar char="⚫"/>
              <a:tabLst>
                <a:tab pos="286385" algn="l"/>
              </a:tabLst>
            </a:pPr>
            <a:r>
              <a:rPr sz="2600" b="1" spc="-30" dirty="0">
                <a:latin typeface="Times New Roman"/>
                <a:cs typeface="Times New Roman"/>
              </a:rPr>
              <a:t>Raised</a:t>
            </a:r>
            <a:r>
              <a:rPr sz="2600" b="1" spc="-110" dirty="0">
                <a:latin typeface="Times New Roman"/>
                <a:cs typeface="Times New Roman"/>
              </a:rPr>
              <a:t> </a:t>
            </a:r>
            <a:r>
              <a:rPr sz="2600" b="1" spc="-10" dirty="0">
                <a:latin typeface="Times New Roman"/>
                <a:cs typeface="Times New Roman"/>
              </a:rPr>
              <a:t>expectation</a:t>
            </a:r>
            <a:endParaRPr sz="2600">
              <a:latin typeface="Times New Roman"/>
              <a:cs typeface="Times New Roman"/>
            </a:endParaRPr>
          </a:p>
          <a:p>
            <a:pPr marL="286385" marR="35560" indent="-274320" algn="just">
              <a:lnSpc>
                <a:spcPts val="2810"/>
              </a:lnSpc>
              <a:spcBef>
                <a:spcPts val="640"/>
              </a:spcBef>
              <a:buClr>
                <a:srgbClr val="FF388C"/>
              </a:buClr>
              <a:buSzPct val="84615"/>
              <a:buFont typeface="DejaVu Sans"/>
              <a:buChar char="⚫"/>
              <a:tabLst>
                <a:tab pos="286385" algn="l"/>
              </a:tabLst>
            </a:pPr>
            <a:r>
              <a:rPr sz="2600" spc="-125" dirty="0">
                <a:latin typeface="Times New Roman"/>
                <a:cs typeface="Times New Roman"/>
              </a:rPr>
              <a:t>Sometimes,</a:t>
            </a:r>
            <a:r>
              <a:rPr sz="2600" spc="-100" dirty="0">
                <a:latin typeface="Times New Roman"/>
                <a:cs typeface="Times New Roman"/>
              </a:rPr>
              <a:t> </a:t>
            </a:r>
            <a:r>
              <a:rPr sz="2600" spc="-210" dirty="0">
                <a:latin typeface="Times New Roman"/>
                <a:cs typeface="Times New Roman"/>
              </a:rPr>
              <a:t>a</a:t>
            </a:r>
            <a:r>
              <a:rPr sz="2600" spc="-10" dirty="0">
                <a:latin typeface="Times New Roman"/>
                <a:cs typeface="Times New Roman"/>
              </a:rPr>
              <a:t> </a:t>
            </a:r>
            <a:r>
              <a:rPr sz="2600" spc="-85" dirty="0">
                <a:latin typeface="Times New Roman"/>
                <a:cs typeface="Times New Roman"/>
              </a:rPr>
              <a:t>prototype</a:t>
            </a:r>
            <a:r>
              <a:rPr sz="2600" dirty="0">
                <a:latin typeface="Times New Roman"/>
                <a:cs typeface="Times New Roman"/>
              </a:rPr>
              <a:t> </a:t>
            </a:r>
            <a:r>
              <a:rPr sz="2600" spc="-235" dirty="0">
                <a:latin typeface="Times New Roman"/>
                <a:cs typeface="Times New Roman"/>
              </a:rPr>
              <a:t>may</a:t>
            </a:r>
            <a:r>
              <a:rPr sz="2600" spc="-5" dirty="0">
                <a:latin typeface="Times New Roman"/>
                <a:cs typeface="Times New Roman"/>
              </a:rPr>
              <a:t> </a:t>
            </a:r>
            <a:r>
              <a:rPr sz="2600" spc="-105" dirty="0">
                <a:latin typeface="Times New Roman"/>
                <a:cs typeface="Times New Roman"/>
              </a:rPr>
              <a:t>demonstrate</a:t>
            </a:r>
            <a:r>
              <a:rPr sz="2600" spc="-5" dirty="0">
                <a:latin typeface="Times New Roman"/>
                <a:cs typeface="Times New Roman"/>
              </a:rPr>
              <a:t> </a:t>
            </a:r>
            <a:r>
              <a:rPr sz="2600" spc="-120" dirty="0">
                <a:latin typeface="Times New Roman"/>
                <a:cs typeface="Times New Roman"/>
              </a:rPr>
              <a:t>features</a:t>
            </a:r>
            <a:r>
              <a:rPr sz="2600" dirty="0">
                <a:latin typeface="Times New Roman"/>
                <a:cs typeface="Times New Roman"/>
              </a:rPr>
              <a:t> </a:t>
            </a:r>
            <a:r>
              <a:rPr sz="2600" spc="-90" dirty="0">
                <a:latin typeface="Times New Roman"/>
                <a:cs typeface="Times New Roman"/>
              </a:rPr>
              <a:t>that</a:t>
            </a:r>
            <a:r>
              <a:rPr sz="2600" dirty="0">
                <a:latin typeface="Times New Roman"/>
                <a:cs typeface="Times New Roman"/>
              </a:rPr>
              <a:t> </a:t>
            </a:r>
            <a:r>
              <a:rPr sz="2600" spc="-170" dirty="0">
                <a:latin typeface="Times New Roman"/>
                <a:cs typeface="Times New Roman"/>
              </a:rPr>
              <a:t>won’t</a:t>
            </a:r>
            <a:r>
              <a:rPr sz="2600" spc="-175" dirty="0">
                <a:latin typeface="Times New Roman"/>
                <a:cs typeface="Times New Roman"/>
              </a:rPr>
              <a:t> </a:t>
            </a:r>
            <a:r>
              <a:rPr sz="2600" spc="-125" dirty="0">
                <a:latin typeface="Times New Roman"/>
                <a:cs typeface="Times New Roman"/>
              </a:rPr>
              <a:t>be</a:t>
            </a:r>
            <a:r>
              <a:rPr sz="2600" spc="-65" dirty="0">
                <a:latin typeface="Times New Roman"/>
                <a:cs typeface="Times New Roman"/>
              </a:rPr>
              <a:t> </a:t>
            </a:r>
            <a:r>
              <a:rPr sz="2600" spc="-125" dirty="0">
                <a:latin typeface="Times New Roman"/>
                <a:cs typeface="Times New Roman"/>
              </a:rPr>
              <a:t>included</a:t>
            </a:r>
            <a:r>
              <a:rPr sz="2600" spc="-75" dirty="0">
                <a:latin typeface="Times New Roman"/>
                <a:cs typeface="Times New Roman"/>
              </a:rPr>
              <a:t> </a:t>
            </a:r>
            <a:r>
              <a:rPr sz="2600" spc="-125" dirty="0">
                <a:latin typeface="Times New Roman"/>
                <a:cs typeface="Times New Roman"/>
              </a:rPr>
              <a:t>in</a:t>
            </a:r>
            <a:r>
              <a:rPr sz="2600" spc="-60" dirty="0">
                <a:latin typeface="Times New Roman"/>
                <a:cs typeface="Times New Roman"/>
              </a:rPr>
              <a:t> </a:t>
            </a:r>
            <a:r>
              <a:rPr sz="2600" spc="-85" dirty="0">
                <a:latin typeface="Times New Roman"/>
                <a:cs typeface="Times New Roman"/>
              </a:rPr>
              <a:t>the</a:t>
            </a:r>
            <a:r>
              <a:rPr sz="2600" spc="-60" dirty="0">
                <a:latin typeface="Times New Roman"/>
                <a:cs typeface="Times New Roman"/>
              </a:rPr>
              <a:t> </a:t>
            </a:r>
            <a:r>
              <a:rPr sz="2600" spc="-114" dirty="0">
                <a:latin typeface="Times New Roman"/>
                <a:cs typeface="Times New Roman"/>
              </a:rPr>
              <a:t>application.</a:t>
            </a:r>
            <a:endParaRPr sz="2600">
              <a:latin typeface="Times New Roman"/>
              <a:cs typeface="Times New Roman"/>
            </a:endParaRPr>
          </a:p>
          <a:p>
            <a:pPr marL="287020" marR="5715" indent="-274320" algn="just">
              <a:lnSpc>
                <a:spcPts val="2810"/>
              </a:lnSpc>
              <a:spcBef>
                <a:spcPts val="600"/>
              </a:spcBef>
              <a:buClr>
                <a:srgbClr val="FF388C"/>
              </a:buClr>
              <a:buSzPct val="84615"/>
              <a:buFont typeface="DejaVu Sans"/>
              <a:buChar char="⚫"/>
              <a:tabLst>
                <a:tab pos="287020" algn="l"/>
              </a:tabLst>
            </a:pPr>
            <a:r>
              <a:rPr sz="2600" spc="-40" dirty="0">
                <a:latin typeface="Times New Roman"/>
                <a:cs typeface="Times New Roman"/>
              </a:rPr>
              <a:t>For</a:t>
            </a:r>
            <a:r>
              <a:rPr sz="2600" spc="-10" dirty="0">
                <a:latin typeface="Times New Roman"/>
                <a:cs typeface="Times New Roman"/>
              </a:rPr>
              <a:t> </a:t>
            </a:r>
            <a:r>
              <a:rPr sz="2600" spc="-90" dirty="0">
                <a:latin typeface="Times New Roman"/>
                <a:cs typeface="Times New Roman"/>
              </a:rPr>
              <a:t>example,</a:t>
            </a:r>
            <a:r>
              <a:rPr sz="2600" spc="-70" dirty="0">
                <a:latin typeface="Times New Roman"/>
                <a:cs typeface="Times New Roman"/>
              </a:rPr>
              <a:t> </a:t>
            </a:r>
            <a:r>
              <a:rPr sz="2600" spc="-55" dirty="0">
                <a:latin typeface="Times New Roman"/>
                <a:cs typeface="Times New Roman"/>
              </a:rPr>
              <a:t>those</a:t>
            </a:r>
            <a:r>
              <a:rPr sz="2600" spc="-5" dirty="0">
                <a:latin typeface="Times New Roman"/>
                <a:cs typeface="Times New Roman"/>
              </a:rPr>
              <a:t> </a:t>
            </a:r>
            <a:r>
              <a:rPr sz="2600" spc="-85" dirty="0">
                <a:latin typeface="Times New Roman"/>
                <a:cs typeface="Times New Roman"/>
              </a:rPr>
              <a:t>features</a:t>
            </a:r>
            <a:r>
              <a:rPr sz="2600" spc="-5" dirty="0">
                <a:latin typeface="Times New Roman"/>
                <a:cs typeface="Times New Roman"/>
              </a:rPr>
              <a:t> </a:t>
            </a:r>
            <a:r>
              <a:rPr sz="2600" spc="-70" dirty="0">
                <a:latin typeface="Times New Roman"/>
                <a:cs typeface="Times New Roman"/>
              </a:rPr>
              <a:t>might</a:t>
            </a:r>
            <a:r>
              <a:rPr sz="2600" spc="5" dirty="0">
                <a:latin typeface="Times New Roman"/>
                <a:cs typeface="Times New Roman"/>
              </a:rPr>
              <a:t> </a:t>
            </a:r>
            <a:r>
              <a:rPr sz="2600" dirty="0">
                <a:latin typeface="Times New Roman"/>
                <a:cs typeface="Times New Roman"/>
              </a:rPr>
              <a:t>turn</a:t>
            </a:r>
            <a:r>
              <a:rPr sz="2600" spc="5" dirty="0">
                <a:latin typeface="Times New Roman"/>
                <a:cs typeface="Times New Roman"/>
              </a:rPr>
              <a:t> </a:t>
            </a:r>
            <a:r>
              <a:rPr sz="2600" dirty="0">
                <a:latin typeface="Times New Roman"/>
                <a:cs typeface="Times New Roman"/>
              </a:rPr>
              <a:t>out to</a:t>
            </a:r>
            <a:r>
              <a:rPr sz="2600" spc="-5" dirty="0">
                <a:latin typeface="Times New Roman"/>
                <a:cs typeface="Times New Roman"/>
              </a:rPr>
              <a:t> </a:t>
            </a:r>
            <a:r>
              <a:rPr sz="2600" dirty="0">
                <a:latin typeface="Times New Roman"/>
                <a:cs typeface="Times New Roman"/>
              </a:rPr>
              <a:t>be</a:t>
            </a:r>
            <a:r>
              <a:rPr sz="2600" spc="-5" dirty="0">
                <a:latin typeface="Times New Roman"/>
                <a:cs typeface="Times New Roman"/>
              </a:rPr>
              <a:t> </a:t>
            </a:r>
            <a:r>
              <a:rPr sz="2600" dirty="0">
                <a:latin typeface="Times New Roman"/>
                <a:cs typeface="Times New Roman"/>
              </a:rPr>
              <a:t>too</a:t>
            </a:r>
            <a:r>
              <a:rPr sz="2600" spc="-5" dirty="0">
                <a:latin typeface="Times New Roman"/>
                <a:cs typeface="Times New Roman"/>
              </a:rPr>
              <a:t> </a:t>
            </a:r>
            <a:r>
              <a:rPr sz="2600" spc="-10" dirty="0">
                <a:latin typeface="Times New Roman"/>
                <a:cs typeface="Times New Roman"/>
              </a:rPr>
              <a:t>hard. </a:t>
            </a:r>
            <a:r>
              <a:rPr sz="2600" spc="-75" dirty="0">
                <a:latin typeface="Times New Roman"/>
                <a:cs typeface="Times New Roman"/>
              </a:rPr>
              <a:t>Sometimes,</a:t>
            </a:r>
            <a:r>
              <a:rPr sz="2600" spc="20" dirty="0">
                <a:latin typeface="Times New Roman"/>
                <a:cs typeface="Times New Roman"/>
              </a:rPr>
              <a:t> </a:t>
            </a:r>
            <a:r>
              <a:rPr sz="2600" spc="-30" dirty="0">
                <a:latin typeface="Times New Roman"/>
                <a:cs typeface="Times New Roman"/>
              </a:rPr>
              <a:t>features</a:t>
            </a:r>
            <a:r>
              <a:rPr sz="2600" spc="85" dirty="0">
                <a:latin typeface="Times New Roman"/>
                <a:cs typeface="Times New Roman"/>
              </a:rPr>
              <a:t> </a:t>
            </a:r>
            <a:r>
              <a:rPr sz="2600" dirty="0">
                <a:latin typeface="Times New Roman"/>
                <a:cs typeface="Times New Roman"/>
              </a:rPr>
              <a:t>are</a:t>
            </a:r>
            <a:r>
              <a:rPr sz="2600" spc="85" dirty="0">
                <a:latin typeface="Times New Roman"/>
                <a:cs typeface="Times New Roman"/>
              </a:rPr>
              <a:t> </a:t>
            </a:r>
            <a:r>
              <a:rPr sz="2600" spc="-35" dirty="0">
                <a:latin typeface="Times New Roman"/>
                <a:cs typeface="Times New Roman"/>
              </a:rPr>
              <a:t>included</a:t>
            </a:r>
            <a:r>
              <a:rPr sz="2600" spc="80" dirty="0">
                <a:latin typeface="Times New Roman"/>
                <a:cs typeface="Times New Roman"/>
              </a:rPr>
              <a:t> </a:t>
            </a:r>
            <a:r>
              <a:rPr sz="2600" dirty="0">
                <a:latin typeface="Times New Roman"/>
                <a:cs typeface="Times New Roman"/>
              </a:rPr>
              <a:t>to</a:t>
            </a:r>
            <a:r>
              <a:rPr sz="2600" spc="80" dirty="0">
                <a:latin typeface="Times New Roman"/>
                <a:cs typeface="Times New Roman"/>
              </a:rPr>
              <a:t> </a:t>
            </a:r>
            <a:r>
              <a:rPr sz="2600" spc="-80" dirty="0">
                <a:latin typeface="Times New Roman"/>
                <a:cs typeface="Times New Roman"/>
              </a:rPr>
              <a:t>assess</a:t>
            </a:r>
            <a:r>
              <a:rPr sz="2600" spc="85" dirty="0">
                <a:latin typeface="Times New Roman"/>
                <a:cs typeface="Times New Roman"/>
              </a:rPr>
              <a:t> </a:t>
            </a:r>
            <a:r>
              <a:rPr sz="2600" dirty="0">
                <a:latin typeface="Times New Roman"/>
                <a:cs typeface="Times New Roman"/>
              </a:rPr>
              <a:t>their</a:t>
            </a:r>
            <a:r>
              <a:rPr sz="2600" spc="90" dirty="0">
                <a:latin typeface="Times New Roman"/>
                <a:cs typeface="Times New Roman"/>
              </a:rPr>
              <a:t> </a:t>
            </a:r>
            <a:r>
              <a:rPr sz="2600" spc="-20" dirty="0">
                <a:latin typeface="Times New Roman"/>
                <a:cs typeface="Times New Roman"/>
              </a:rPr>
              <a:t>value</a:t>
            </a:r>
            <a:r>
              <a:rPr sz="2600" spc="85" dirty="0">
                <a:latin typeface="Times New Roman"/>
                <a:cs typeface="Times New Roman"/>
              </a:rPr>
              <a:t> </a:t>
            </a:r>
            <a:r>
              <a:rPr sz="2600" spc="-25" dirty="0">
                <a:latin typeface="Times New Roman"/>
                <a:cs typeface="Times New Roman"/>
              </a:rPr>
              <a:t>to </a:t>
            </a:r>
            <a:r>
              <a:rPr sz="2600" spc="-80" dirty="0">
                <a:latin typeface="Times New Roman"/>
                <a:cs typeface="Times New Roman"/>
              </a:rPr>
              <a:t>users,</a:t>
            </a:r>
            <a:r>
              <a:rPr sz="2600" spc="-85" dirty="0">
                <a:latin typeface="Times New Roman"/>
                <a:cs typeface="Times New Roman"/>
              </a:rPr>
              <a:t> </a:t>
            </a:r>
            <a:r>
              <a:rPr sz="2600" spc="-150" dirty="0">
                <a:latin typeface="Times New Roman"/>
                <a:cs typeface="Times New Roman"/>
              </a:rPr>
              <a:t>and</a:t>
            </a:r>
            <a:r>
              <a:rPr sz="2600" spc="-10" dirty="0">
                <a:latin typeface="Times New Roman"/>
                <a:cs typeface="Times New Roman"/>
              </a:rPr>
              <a:t> </a:t>
            </a:r>
            <a:r>
              <a:rPr sz="2600" spc="-45" dirty="0">
                <a:latin typeface="Times New Roman"/>
                <a:cs typeface="Times New Roman"/>
              </a:rPr>
              <a:t>the</a:t>
            </a:r>
            <a:r>
              <a:rPr sz="2600" spc="-120" dirty="0">
                <a:latin typeface="Times New Roman"/>
                <a:cs typeface="Times New Roman"/>
              </a:rPr>
              <a:t> </a:t>
            </a:r>
            <a:r>
              <a:rPr sz="2600" spc="-114" dirty="0">
                <a:latin typeface="Times New Roman"/>
                <a:cs typeface="Times New Roman"/>
              </a:rPr>
              <a:t>features</a:t>
            </a:r>
            <a:r>
              <a:rPr sz="2600" spc="-45" dirty="0">
                <a:latin typeface="Times New Roman"/>
                <a:cs typeface="Times New Roman"/>
              </a:rPr>
              <a:t> </a:t>
            </a:r>
            <a:r>
              <a:rPr sz="2600" spc="-80" dirty="0">
                <a:latin typeface="Times New Roman"/>
                <a:cs typeface="Times New Roman"/>
              </a:rPr>
              <a:t>are</a:t>
            </a:r>
            <a:r>
              <a:rPr sz="2600" spc="-40" dirty="0">
                <a:latin typeface="Times New Roman"/>
                <a:cs typeface="Times New Roman"/>
              </a:rPr>
              <a:t> </a:t>
            </a:r>
            <a:r>
              <a:rPr sz="2600" spc="-95" dirty="0">
                <a:latin typeface="Times New Roman"/>
                <a:cs typeface="Times New Roman"/>
              </a:rPr>
              <a:t>dropped</a:t>
            </a:r>
            <a:r>
              <a:rPr sz="2600" spc="-25" dirty="0">
                <a:latin typeface="Times New Roman"/>
                <a:cs typeface="Times New Roman"/>
              </a:rPr>
              <a:t> </a:t>
            </a:r>
            <a:r>
              <a:rPr sz="2600" spc="-165" dirty="0">
                <a:latin typeface="Times New Roman"/>
                <a:cs typeface="Times New Roman"/>
              </a:rPr>
              <a:t>if</a:t>
            </a:r>
            <a:r>
              <a:rPr sz="2600" spc="5" dirty="0">
                <a:latin typeface="Times New Roman"/>
                <a:cs typeface="Times New Roman"/>
              </a:rPr>
              <a:t> </a:t>
            </a:r>
            <a:r>
              <a:rPr sz="2600" spc="-114" dirty="0">
                <a:latin typeface="Times New Roman"/>
                <a:cs typeface="Times New Roman"/>
              </a:rPr>
              <a:t>they</a:t>
            </a:r>
            <a:r>
              <a:rPr sz="2600" spc="-15" dirty="0">
                <a:latin typeface="Times New Roman"/>
                <a:cs typeface="Times New Roman"/>
              </a:rPr>
              <a:t> </a:t>
            </a:r>
            <a:r>
              <a:rPr sz="2600" spc="-105" dirty="0">
                <a:latin typeface="Times New Roman"/>
                <a:cs typeface="Times New Roman"/>
              </a:rPr>
              <a:t>don’t</a:t>
            </a:r>
            <a:r>
              <a:rPr sz="2600" spc="-5" dirty="0">
                <a:latin typeface="Times New Roman"/>
                <a:cs typeface="Times New Roman"/>
              </a:rPr>
              <a:t> </a:t>
            </a:r>
            <a:r>
              <a:rPr sz="2600" spc="-229" dirty="0">
                <a:latin typeface="Times New Roman"/>
                <a:cs typeface="Times New Roman"/>
              </a:rPr>
              <a:t>have</a:t>
            </a:r>
            <a:r>
              <a:rPr sz="2600" spc="65" dirty="0">
                <a:latin typeface="Times New Roman"/>
                <a:cs typeface="Times New Roman"/>
              </a:rPr>
              <a:t> </a:t>
            </a:r>
            <a:r>
              <a:rPr sz="2600" spc="-65" dirty="0">
                <a:latin typeface="Times New Roman"/>
                <a:cs typeface="Times New Roman"/>
              </a:rPr>
              <a:t>enough </a:t>
            </a:r>
            <a:r>
              <a:rPr sz="2600" spc="-10" dirty="0">
                <a:latin typeface="Times New Roman"/>
                <a:cs typeface="Times New Roman"/>
              </a:rPr>
              <a:t>benefit.</a:t>
            </a:r>
            <a:endParaRPr sz="26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3189" rIns="0" bIns="0" rtlCol="0">
            <a:spAutoFit/>
          </a:bodyPr>
          <a:lstStyle/>
          <a:p>
            <a:pPr marL="12700">
              <a:lnSpc>
                <a:spcPct val="100000"/>
              </a:lnSpc>
              <a:spcBef>
                <a:spcPts val="95"/>
              </a:spcBef>
            </a:pPr>
            <a:r>
              <a:rPr sz="3200" dirty="0"/>
              <a:t>ADAPTIVE</a:t>
            </a:r>
            <a:r>
              <a:rPr sz="3200" spc="60" dirty="0"/>
              <a:t> DEVELOPMENT </a:t>
            </a:r>
            <a:r>
              <a:rPr sz="3200" spc="120" dirty="0"/>
              <a:t>MODEL</a:t>
            </a:r>
            <a:endParaRPr sz="3200" dirty="0"/>
          </a:p>
        </p:txBody>
      </p:sp>
      <p:sp>
        <p:nvSpPr>
          <p:cNvPr id="3" name="object 3"/>
          <p:cNvSpPr txBox="1"/>
          <p:nvPr/>
        </p:nvSpPr>
        <p:spPr>
          <a:xfrm>
            <a:off x="993139" y="1751329"/>
            <a:ext cx="7614920" cy="4438138"/>
          </a:xfrm>
          <a:prstGeom prst="rect">
            <a:avLst/>
          </a:prstGeom>
        </p:spPr>
        <p:txBody>
          <a:bodyPr vert="horz" wrap="square" lIns="0" tIns="83820" rIns="0" bIns="0" rtlCol="0">
            <a:spAutoFit/>
          </a:bodyPr>
          <a:lstStyle/>
          <a:p>
            <a:pPr marL="285750" marR="5715" indent="-273685" algn="just">
              <a:lnSpc>
                <a:spcPts val="2300"/>
              </a:lnSpc>
              <a:spcBef>
                <a:spcPts val="660"/>
              </a:spcBef>
              <a:buClr>
                <a:srgbClr val="FF388C"/>
              </a:buClr>
              <a:buSzPct val="85416"/>
              <a:buFont typeface="DejaVu Sans"/>
              <a:buChar char="⚫"/>
              <a:tabLst>
                <a:tab pos="287020" algn="l"/>
              </a:tabLst>
            </a:pPr>
            <a:r>
              <a:rPr sz="2400" spc="-130" dirty="0">
                <a:latin typeface="Times New Roman"/>
                <a:cs typeface="Times New Roman"/>
              </a:rPr>
              <a:t>Enables</a:t>
            </a:r>
            <a:r>
              <a:rPr sz="2400" spc="-20" dirty="0">
                <a:latin typeface="Times New Roman"/>
                <a:cs typeface="Times New Roman"/>
              </a:rPr>
              <a:t> </a:t>
            </a:r>
            <a:r>
              <a:rPr sz="2400" spc="-65" dirty="0">
                <a:latin typeface="Times New Roman"/>
                <a:cs typeface="Times New Roman"/>
              </a:rPr>
              <a:t>you</a:t>
            </a:r>
            <a:r>
              <a:rPr sz="2400" spc="-2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spc="-110" dirty="0">
                <a:latin typeface="Times New Roman"/>
                <a:cs typeface="Times New Roman"/>
              </a:rPr>
              <a:t>change</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95" dirty="0">
                <a:latin typeface="Times New Roman"/>
                <a:cs typeface="Times New Roman"/>
              </a:rPr>
              <a:t>project’s</a:t>
            </a:r>
            <a:r>
              <a:rPr sz="2400" spc="-15" dirty="0">
                <a:latin typeface="Times New Roman"/>
                <a:cs typeface="Times New Roman"/>
              </a:rPr>
              <a:t> </a:t>
            </a:r>
            <a:r>
              <a:rPr sz="2400" spc="-120" dirty="0">
                <a:latin typeface="Times New Roman"/>
                <a:cs typeface="Times New Roman"/>
              </a:rPr>
              <a:t>goals</a:t>
            </a:r>
            <a:r>
              <a:rPr sz="2400" spc="-15" dirty="0">
                <a:latin typeface="Times New Roman"/>
                <a:cs typeface="Times New Roman"/>
              </a:rPr>
              <a:t> </a:t>
            </a:r>
            <a:r>
              <a:rPr sz="2400" dirty="0">
                <a:latin typeface="Times New Roman"/>
                <a:cs typeface="Times New Roman"/>
              </a:rPr>
              <a:t>if</a:t>
            </a:r>
            <a:r>
              <a:rPr sz="2400" spc="-20" dirty="0">
                <a:latin typeface="Times New Roman"/>
                <a:cs typeface="Times New Roman"/>
              </a:rPr>
              <a:t> </a:t>
            </a:r>
            <a:r>
              <a:rPr sz="2400" spc="-114" dirty="0">
                <a:latin typeface="Times New Roman"/>
                <a:cs typeface="Times New Roman"/>
              </a:rPr>
              <a:t>necessary</a:t>
            </a:r>
            <a:r>
              <a:rPr sz="2400" spc="-20" dirty="0">
                <a:latin typeface="Times New Roman"/>
                <a:cs typeface="Times New Roman"/>
              </a:rPr>
              <a:t> </a:t>
            </a:r>
            <a:r>
              <a:rPr sz="2400" spc="-60" dirty="0">
                <a:latin typeface="Times New Roman"/>
                <a:cs typeface="Times New Roman"/>
              </a:rPr>
              <a:t>during</a:t>
            </a:r>
            <a:r>
              <a:rPr sz="2400" spc="-15" dirty="0">
                <a:latin typeface="Times New Roman"/>
                <a:cs typeface="Times New Roman"/>
              </a:rPr>
              <a:t> </a:t>
            </a:r>
            <a:r>
              <a:rPr sz="2400" spc="-25" dirty="0">
                <a:latin typeface="Times New Roman"/>
                <a:cs typeface="Times New Roman"/>
              </a:rPr>
              <a:t>the 	</a:t>
            </a:r>
            <a:r>
              <a:rPr sz="2400" spc="-20" dirty="0">
                <a:latin typeface="Times New Roman"/>
                <a:cs typeface="Times New Roman"/>
              </a:rPr>
              <a:t>development.</a:t>
            </a:r>
            <a:endParaRPr sz="2400" dirty="0">
              <a:latin typeface="Times New Roman"/>
              <a:cs typeface="Times New Roman"/>
            </a:endParaRPr>
          </a:p>
          <a:p>
            <a:pPr>
              <a:lnSpc>
                <a:spcPct val="100000"/>
              </a:lnSpc>
              <a:spcBef>
                <a:spcPts val="750"/>
              </a:spcBef>
              <a:buClr>
                <a:srgbClr val="FF388C"/>
              </a:buClr>
              <a:buFont typeface="DejaVu Sans"/>
              <a:buChar char="⚫"/>
            </a:pPr>
            <a:endParaRPr sz="2400" dirty="0">
              <a:latin typeface="Times New Roman"/>
              <a:cs typeface="Times New Roman"/>
            </a:endParaRPr>
          </a:p>
          <a:p>
            <a:pPr marL="286385" marR="6350" indent="-274320" algn="just">
              <a:lnSpc>
                <a:spcPts val="2300"/>
              </a:lnSpc>
              <a:buClr>
                <a:srgbClr val="FF388C"/>
              </a:buClr>
              <a:buSzPct val="85416"/>
              <a:buFont typeface="DejaVu Sans"/>
              <a:buChar char="⚫"/>
              <a:tabLst>
                <a:tab pos="286385" algn="l"/>
              </a:tabLst>
            </a:pPr>
            <a:r>
              <a:rPr sz="2400" spc="-80" dirty="0">
                <a:latin typeface="Times New Roman"/>
                <a:cs typeface="Times New Roman"/>
              </a:rPr>
              <a:t>Periodically</a:t>
            </a:r>
            <a:r>
              <a:rPr sz="2400" spc="40" dirty="0">
                <a:latin typeface="Times New Roman"/>
                <a:cs typeface="Times New Roman"/>
              </a:rPr>
              <a:t> </a:t>
            </a:r>
            <a:r>
              <a:rPr sz="2400" spc="-45" dirty="0">
                <a:latin typeface="Times New Roman"/>
                <a:cs typeface="Times New Roman"/>
              </a:rPr>
              <a:t>revaluate</a:t>
            </a:r>
            <a:r>
              <a:rPr sz="2400" spc="45" dirty="0">
                <a:latin typeface="Times New Roman"/>
                <a:cs typeface="Times New Roman"/>
              </a:rPr>
              <a:t> </a:t>
            </a:r>
            <a:r>
              <a:rPr sz="2400" dirty="0">
                <a:latin typeface="Times New Roman"/>
                <a:cs typeface="Times New Roman"/>
              </a:rPr>
              <a:t>and</a:t>
            </a:r>
            <a:r>
              <a:rPr sz="2400" spc="50" dirty="0">
                <a:latin typeface="Times New Roman"/>
                <a:cs typeface="Times New Roman"/>
              </a:rPr>
              <a:t> </a:t>
            </a:r>
            <a:r>
              <a:rPr sz="2400" dirty="0">
                <a:latin typeface="Times New Roman"/>
                <a:cs typeface="Times New Roman"/>
              </a:rPr>
              <a:t>decide</a:t>
            </a:r>
            <a:r>
              <a:rPr sz="2400" spc="50" dirty="0">
                <a:latin typeface="Times New Roman"/>
                <a:cs typeface="Times New Roman"/>
              </a:rPr>
              <a:t> </a:t>
            </a:r>
            <a:r>
              <a:rPr sz="2400" dirty="0">
                <a:latin typeface="Times New Roman"/>
                <a:cs typeface="Times New Roman"/>
              </a:rPr>
              <a:t>whether</a:t>
            </a:r>
            <a:r>
              <a:rPr sz="2400" spc="50" dirty="0">
                <a:latin typeface="Times New Roman"/>
                <a:cs typeface="Times New Roman"/>
              </a:rPr>
              <a:t> </a:t>
            </a:r>
            <a:r>
              <a:rPr sz="2400" dirty="0">
                <a:latin typeface="Times New Roman"/>
                <a:cs typeface="Times New Roman"/>
              </a:rPr>
              <a:t>need</a:t>
            </a:r>
            <a:r>
              <a:rPr sz="2400" spc="50" dirty="0">
                <a:latin typeface="Times New Roman"/>
                <a:cs typeface="Times New Roman"/>
              </a:rPr>
              <a:t> </a:t>
            </a:r>
            <a:r>
              <a:rPr sz="2400" dirty="0">
                <a:latin typeface="Times New Roman"/>
                <a:cs typeface="Times New Roman"/>
              </a:rPr>
              <a:t>to</a:t>
            </a:r>
            <a:r>
              <a:rPr sz="2400" spc="50" dirty="0">
                <a:latin typeface="Times New Roman"/>
                <a:cs typeface="Times New Roman"/>
              </a:rPr>
              <a:t> </a:t>
            </a:r>
            <a:r>
              <a:rPr sz="2400" spc="-45" dirty="0">
                <a:latin typeface="Times New Roman"/>
                <a:cs typeface="Times New Roman"/>
              </a:rPr>
              <a:t>change</a:t>
            </a:r>
            <a:r>
              <a:rPr sz="2400" spc="45" dirty="0">
                <a:latin typeface="Times New Roman"/>
                <a:cs typeface="Times New Roman"/>
              </a:rPr>
              <a:t> </a:t>
            </a:r>
            <a:r>
              <a:rPr sz="2400" spc="-25" dirty="0">
                <a:latin typeface="Times New Roman"/>
                <a:cs typeface="Times New Roman"/>
              </a:rPr>
              <a:t>the </a:t>
            </a:r>
            <a:r>
              <a:rPr sz="2400" spc="-10" dirty="0">
                <a:latin typeface="Times New Roman"/>
                <a:cs typeface="Times New Roman"/>
              </a:rPr>
              <a:t>direction.</a:t>
            </a:r>
            <a:endParaRPr sz="2400" dirty="0">
              <a:latin typeface="Times New Roman"/>
              <a:cs typeface="Times New Roman"/>
            </a:endParaRPr>
          </a:p>
          <a:p>
            <a:pPr>
              <a:lnSpc>
                <a:spcPct val="100000"/>
              </a:lnSpc>
              <a:spcBef>
                <a:spcPts val="770"/>
              </a:spcBef>
              <a:buClr>
                <a:srgbClr val="FF388C"/>
              </a:buClr>
              <a:buFont typeface="DejaVu Sans"/>
              <a:buChar char="⚫"/>
            </a:pPr>
            <a:endParaRPr sz="2400" dirty="0">
              <a:latin typeface="Times New Roman"/>
              <a:cs typeface="Times New Roman"/>
            </a:endParaRPr>
          </a:p>
          <a:p>
            <a:pPr marL="285750" marR="6985" indent="-273685" algn="just">
              <a:lnSpc>
                <a:spcPct val="80000"/>
              </a:lnSpc>
              <a:buClr>
                <a:srgbClr val="FF388C"/>
              </a:buClr>
              <a:buSzPct val="85416"/>
              <a:buFont typeface="DejaVu Sans"/>
              <a:buChar char="⚫"/>
              <a:tabLst>
                <a:tab pos="287020" algn="l"/>
              </a:tabLst>
            </a:pPr>
            <a:r>
              <a:rPr sz="2400" spc="-150" dirty="0">
                <a:latin typeface="Times New Roman"/>
                <a:cs typeface="Times New Roman"/>
              </a:rPr>
              <a:t>Even</a:t>
            </a:r>
            <a:r>
              <a:rPr sz="2400" dirty="0">
                <a:latin typeface="Times New Roman"/>
                <a:cs typeface="Times New Roman"/>
              </a:rPr>
              <a:t> </a:t>
            </a:r>
            <a:r>
              <a:rPr sz="2400" spc="-10" dirty="0">
                <a:latin typeface="Times New Roman"/>
                <a:cs typeface="Times New Roman"/>
              </a:rPr>
              <a:t>then,</a:t>
            </a:r>
            <a:r>
              <a:rPr sz="2400" spc="-140" dirty="0">
                <a:latin typeface="Times New Roman"/>
                <a:cs typeface="Times New Roman"/>
              </a:rPr>
              <a:t> </a:t>
            </a:r>
            <a:r>
              <a:rPr sz="2400" spc="-35" dirty="0">
                <a:latin typeface="Times New Roman"/>
                <a:cs typeface="Times New Roman"/>
              </a:rPr>
              <a:t>we</a:t>
            </a:r>
            <a:r>
              <a:rPr sz="2400" spc="-114" dirty="0">
                <a:latin typeface="Times New Roman"/>
                <a:cs typeface="Times New Roman"/>
              </a:rPr>
              <a:t> </a:t>
            </a:r>
            <a:r>
              <a:rPr sz="2400" spc="-75" dirty="0">
                <a:latin typeface="Times New Roman"/>
                <a:cs typeface="Times New Roman"/>
              </a:rPr>
              <a:t>cannot </a:t>
            </a:r>
            <a:r>
              <a:rPr sz="2400" spc="-210" dirty="0">
                <a:latin typeface="Times New Roman"/>
                <a:cs typeface="Times New Roman"/>
              </a:rPr>
              <a:t>say</a:t>
            </a:r>
            <a:r>
              <a:rPr sz="2400" spc="60" dirty="0">
                <a:latin typeface="Times New Roman"/>
                <a:cs typeface="Times New Roman"/>
              </a:rPr>
              <a:t> </a:t>
            </a:r>
            <a:r>
              <a:rPr sz="2400" spc="-10" dirty="0">
                <a:latin typeface="Times New Roman"/>
                <a:cs typeface="Times New Roman"/>
              </a:rPr>
              <a:t>that</a:t>
            </a:r>
            <a:r>
              <a:rPr sz="2400" spc="-140" dirty="0">
                <a:latin typeface="Times New Roman"/>
                <a:cs typeface="Times New Roman"/>
              </a:rPr>
              <a:t> </a:t>
            </a:r>
            <a:r>
              <a:rPr sz="2400" spc="-20" dirty="0">
                <a:latin typeface="Times New Roman"/>
                <a:cs typeface="Times New Roman"/>
              </a:rPr>
              <a:t>an</a:t>
            </a:r>
            <a:r>
              <a:rPr sz="2400" spc="-90" dirty="0">
                <a:latin typeface="Times New Roman"/>
                <a:cs typeface="Times New Roman"/>
              </a:rPr>
              <a:t> </a:t>
            </a:r>
            <a:r>
              <a:rPr sz="2400" spc="-110" dirty="0">
                <a:latin typeface="Times New Roman"/>
                <a:cs typeface="Times New Roman"/>
              </a:rPr>
              <a:t>adaptive</a:t>
            </a:r>
            <a:r>
              <a:rPr sz="2400" spc="-40" dirty="0">
                <a:latin typeface="Times New Roman"/>
                <a:cs typeface="Times New Roman"/>
              </a:rPr>
              <a:t> </a:t>
            </a:r>
            <a:r>
              <a:rPr sz="2400" spc="-75" dirty="0">
                <a:latin typeface="Times New Roman"/>
                <a:cs typeface="Times New Roman"/>
              </a:rPr>
              <a:t>model</a:t>
            </a:r>
            <a:r>
              <a:rPr sz="2400" spc="-45" dirty="0">
                <a:latin typeface="Times New Roman"/>
                <a:cs typeface="Times New Roman"/>
              </a:rPr>
              <a:t> </a:t>
            </a:r>
            <a:r>
              <a:rPr sz="2400" spc="-20" dirty="0">
                <a:latin typeface="Times New Roman"/>
                <a:cs typeface="Times New Roman"/>
              </a:rPr>
              <a:t>is</a:t>
            </a:r>
            <a:r>
              <a:rPr sz="2400" spc="-50" dirty="0">
                <a:latin typeface="Times New Roman"/>
                <a:cs typeface="Times New Roman"/>
              </a:rPr>
              <a:t> </a:t>
            </a:r>
            <a:r>
              <a:rPr sz="2400" spc="-180" dirty="0">
                <a:latin typeface="Times New Roman"/>
                <a:cs typeface="Times New Roman"/>
              </a:rPr>
              <a:t>always</a:t>
            </a:r>
            <a:r>
              <a:rPr sz="2400" spc="30" dirty="0">
                <a:latin typeface="Times New Roman"/>
                <a:cs typeface="Times New Roman"/>
              </a:rPr>
              <a:t> </a:t>
            </a:r>
            <a:r>
              <a:rPr sz="2400" spc="-10" dirty="0">
                <a:latin typeface="Times New Roman"/>
                <a:cs typeface="Times New Roman"/>
              </a:rPr>
              <a:t>better </a:t>
            </a:r>
            <a:r>
              <a:rPr sz="2400" spc="-110" dirty="0">
                <a:latin typeface="Times New Roman"/>
                <a:cs typeface="Times New Roman"/>
              </a:rPr>
              <a:t>than</a:t>
            </a:r>
            <a:r>
              <a:rPr sz="2400" spc="-30" dirty="0">
                <a:latin typeface="Times New Roman"/>
                <a:cs typeface="Times New Roman"/>
              </a:rPr>
              <a:t> </a:t>
            </a:r>
            <a:r>
              <a:rPr sz="2400" spc="-200" dirty="0">
                <a:latin typeface="Times New Roman"/>
                <a:cs typeface="Times New Roman"/>
              </a:rPr>
              <a:t>a</a:t>
            </a:r>
            <a:r>
              <a:rPr sz="2400" spc="-25" dirty="0">
                <a:latin typeface="Times New Roman"/>
                <a:cs typeface="Times New Roman"/>
              </a:rPr>
              <a:t> </a:t>
            </a:r>
            <a:r>
              <a:rPr sz="2400" spc="-110" dirty="0">
                <a:latin typeface="Times New Roman"/>
                <a:cs typeface="Times New Roman"/>
              </a:rPr>
              <a:t>predictive</a:t>
            </a:r>
            <a:r>
              <a:rPr sz="2400" spc="-15" dirty="0">
                <a:latin typeface="Times New Roman"/>
                <a:cs typeface="Times New Roman"/>
              </a:rPr>
              <a:t> </a:t>
            </a:r>
            <a:r>
              <a:rPr sz="2400" spc="-20" dirty="0">
                <a:latin typeface="Times New Roman"/>
                <a:cs typeface="Times New Roman"/>
              </a:rPr>
              <a:t>one.</a:t>
            </a:r>
            <a:endParaRPr sz="2400" dirty="0">
              <a:latin typeface="Times New Roman"/>
              <a:cs typeface="Times New Roman"/>
            </a:endParaRPr>
          </a:p>
          <a:p>
            <a:pPr>
              <a:lnSpc>
                <a:spcPct val="100000"/>
              </a:lnSpc>
              <a:spcBef>
                <a:spcPts val="725"/>
              </a:spcBef>
              <a:buClr>
                <a:srgbClr val="FF388C"/>
              </a:buClr>
              <a:buFont typeface="DejaVu Sans"/>
              <a:buChar char="⚫"/>
            </a:pPr>
            <a:endParaRPr sz="2400" dirty="0">
              <a:latin typeface="Times New Roman"/>
              <a:cs typeface="Times New Roman"/>
            </a:endParaRPr>
          </a:p>
          <a:p>
            <a:pPr marL="287020" marR="5080" indent="-274320" algn="just">
              <a:lnSpc>
                <a:spcPts val="2300"/>
              </a:lnSpc>
              <a:buClr>
                <a:srgbClr val="FF388C"/>
              </a:buClr>
              <a:buSzPct val="85416"/>
              <a:buFont typeface="DejaVu Sans"/>
              <a:buChar char="⚫"/>
              <a:tabLst>
                <a:tab pos="287020" algn="l"/>
              </a:tabLst>
            </a:pPr>
            <a:r>
              <a:rPr sz="2400" dirty="0">
                <a:latin typeface="Times New Roman"/>
                <a:cs typeface="Times New Roman"/>
              </a:rPr>
              <a:t>For</a:t>
            </a:r>
            <a:r>
              <a:rPr sz="2400" spc="-75" dirty="0">
                <a:latin typeface="Times New Roman"/>
                <a:cs typeface="Times New Roman"/>
              </a:rPr>
              <a:t> </a:t>
            </a:r>
            <a:r>
              <a:rPr sz="2400" spc="-60" dirty="0">
                <a:latin typeface="Times New Roman"/>
                <a:cs typeface="Times New Roman"/>
              </a:rPr>
              <a:t>example:</a:t>
            </a:r>
            <a:r>
              <a:rPr sz="2400" spc="-90" dirty="0">
                <a:latin typeface="Times New Roman"/>
                <a:cs typeface="Times New Roman"/>
              </a:rPr>
              <a:t> </a:t>
            </a:r>
            <a:r>
              <a:rPr sz="2400" spc="-55" dirty="0">
                <a:latin typeface="Times New Roman"/>
                <a:cs typeface="Times New Roman"/>
              </a:rPr>
              <a:t>predictive </a:t>
            </a:r>
            <a:r>
              <a:rPr sz="2400" spc="-45" dirty="0">
                <a:latin typeface="Times New Roman"/>
                <a:cs typeface="Times New Roman"/>
              </a:rPr>
              <a:t>models</a:t>
            </a:r>
            <a:r>
              <a:rPr sz="2400" spc="-55" dirty="0">
                <a:latin typeface="Times New Roman"/>
                <a:cs typeface="Times New Roman"/>
              </a:rPr>
              <a:t> </a:t>
            </a:r>
            <a:r>
              <a:rPr sz="2400" dirty="0">
                <a:latin typeface="Times New Roman"/>
                <a:cs typeface="Times New Roman"/>
              </a:rPr>
              <a:t>work</a:t>
            </a:r>
            <a:r>
              <a:rPr sz="2400" spc="-55" dirty="0">
                <a:latin typeface="Times New Roman"/>
                <a:cs typeface="Times New Roman"/>
              </a:rPr>
              <a:t> </a:t>
            </a:r>
            <a:r>
              <a:rPr sz="2400" dirty="0">
                <a:latin typeface="Times New Roman"/>
                <a:cs typeface="Times New Roman"/>
              </a:rPr>
              <a:t>well</a:t>
            </a:r>
            <a:r>
              <a:rPr sz="2400" spc="-60" dirty="0">
                <a:latin typeface="Times New Roman"/>
                <a:cs typeface="Times New Roman"/>
              </a:rPr>
              <a:t> </a:t>
            </a:r>
            <a:r>
              <a:rPr sz="2400" dirty="0">
                <a:latin typeface="Times New Roman"/>
                <a:cs typeface="Times New Roman"/>
              </a:rPr>
              <a:t>when</a:t>
            </a:r>
            <a:r>
              <a:rPr sz="2400" spc="-55"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spc="-10" dirty="0">
                <a:latin typeface="Times New Roman"/>
                <a:cs typeface="Times New Roman"/>
              </a:rPr>
              <a:t>project</a:t>
            </a:r>
            <a:r>
              <a:rPr sz="2400" spc="-55" dirty="0">
                <a:latin typeface="Times New Roman"/>
                <a:cs typeface="Times New Roman"/>
              </a:rPr>
              <a:t> </a:t>
            </a:r>
            <a:r>
              <a:rPr sz="2400" spc="-25" dirty="0">
                <a:latin typeface="Times New Roman"/>
                <a:cs typeface="Times New Roman"/>
              </a:rPr>
              <a:t>is </a:t>
            </a:r>
            <a:r>
              <a:rPr sz="2400" spc="-90" dirty="0">
                <a:latin typeface="Times New Roman"/>
                <a:cs typeface="Times New Roman"/>
              </a:rPr>
              <a:t>relatively</a:t>
            </a:r>
            <a:r>
              <a:rPr sz="2400" spc="-60" dirty="0">
                <a:latin typeface="Times New Roman"/>
                <a:cs typeface="Times New Roman"/>
              </a:rPr>
              <a:t> </a:t>
            </a:r>
            <a:r>
              <a:rPr sz="2400" spc="-80" dirty="0">
                <a:latin typeface="Times New Roman"/>
                <a:cs typeface="Times New Roman"/>
              </a:rPr>
              <a:t>small;</a:t>
            </a:r>
            <a:r>
              <a:rPr sz="2400" spc="-70" dirty="0">
                <a:latin typeface="Times New Roman"/>
                <a:cs typeface="Times New Roman"/>
              </a:rPr>
              <a:t> </a:t>
            </a:r>
            <a:r>
              <a:rPr sz="2400" dirty="0">
                <a:latin typeface="Times New Roman"/>
                <a:cs typeface="Times New Roman"/>
              </a:rPr>
              <a:t>we</a:t>
            </a:r>
            <a:r>
              <a:rPr sz="2400" spc="-60" dirty="0">
                <a:latin typeface="Times New Roman"/>
                <a:cs typeface="Times New Roman"/>
              </a:rPr>
              <a:t> </a:t>
            </a:r>
            <a:r>
              <a:rPr sz="2400" spc="-70" dirty="0">
                <a:latin typeface="Times New Roman"/>
                <a:cs typeface="Times New Roman"/>
              </a:rPr>
              <a:t>know</a:t>
            </a:r>
            <a:r>
              <a:rPr sz="2400" spc="-40" dirty="0">
                <a:latin typeface="Times New Roman"/>
                <a:cs typeface="Times New Roman"/>
              </a:rPr>
              <a:t> </a:t>
            </a:r>
            <a:r>
              <a:rPr sz="2400" spc="-85" dirty="0">
                <a:latin typeface="Times New Roman"/>
                <a:cs typeface="Times New Roman"/>
              </a:rPr>
              <a:t>exactly</a:t>
            </a:r>
            <a:r>
              <a:rPr sz="2400" spc="-40" dirty="0">
                <a:latin typeface="Times New Roman"/>
                <a:cs typeface="Times New Roman"/>
              </a:rPr>
              <a:t> what </a:t>
            </a:r>
            <a:r>
              <a:rPr sz="2400" spc="-30" dirty="0">
                <a:latin typeface="Times New Roman"/>
                <a:cs typeface="Times New Roman"/>
              </a:rPr>
              <a:t>you</a:t>
            </a:r>
            <a:r>
              <a:rPr sz="2400" spc="-45" dirty="0">
                <a:latin typeface="Times New Roman"/>
                <a:cs typeface="Times New Roman"/>
              </a:rPr>
              <a:t> </a:t>
            </a:r>
            <a:r>
              <a:rPr sz="2400" spc="-10" dirty="0">
                <a:latin typeface="Times New Roman"/>
                <a:cs typeface="Times New Roman"/>
              </a:rPr>
              <a:t>need</a:t>
            </a:r>
            <a:r>
              <a:rPr sz="2400" spc="-40"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do,</a:t>
            </a:r>
            <a:r>
              <a:rPr sz="2400" spc="-105" dirty="0">
                <a:latin typeface="Times New Roman"/>
                <a:cs typeface="Times New Roman"/>
              </a:rPr>
              <a:t> </a:t>
            </a:r>
            <a:r>
              <a:rPr sz="2400" spc="-10" dirty="0">
                <a:latin typeface="Times New Roman"/>
                <a:cs typeface="Times New Roman"/>
              </a:rPr>
              <a:t>and</a:t>
            </a:r>
            <a:r>
              <a:rPr sz="2400" spc="-40" dirty="0">
                <a:latin typeface="Times New Roman"/>
                <a:cs typeface="Times New Roman"/>
              </a:rPr>
              <a:t> </a:t>
            </a:r>
            <a:r>
              <a:rPr sz="2400" spc="-25" dirty="0">
                <a:latin typeface="Times New Roman"/>
                <a:cs typeface="Times New Roman"/>
              </a:rPr>
              <a:t>the </a:t>
            </a:r>
            <a:r>
              <a:rPr sz="2400" spc="-40" dirty="0">
                <a:latin typeface="Times New Roman"/>
                <a:cs typeface="Times New Roman"/>
              </a:rPr>
              <a:t>timescale</a:t>
            </a:r>
            <a:r>
              <a:rPr sz="2400" spc="114" dirty="0">
                <a:latin typeface="Times New Roman"/>
                <a:cs typeface="Times New Roman"/>
              </a:rPr>
              <a:t> </a:t>
            </a:r>
            <a:r>
              <a:rPr sz="2400" dirty="0">
                <a:latin typeface="Times New Roman"/>
                <a:cs typeface="Times New Roman"/>
              </a:rPr>
              <a:t>is</a:t>
            </a:r>
            <a:r>
              <a:rPr sz="2400" spc="114" dirty="0">
                <a:latin typeface="Times New Roman"/>
                <a:cs typeface="Times New Roman"/>
              </a:rPr>
              <a:t> </a:t>
            </a:r>
            <a:r>
              <a:rPr sz="2400" dirty="0">
                <a:latin typeface="Times New Roman"/>
                <a:cs typeface="Times New Roman"/>
              </a:rPr>
              <a:t>short</a:t>
            </a:r>
            <a:r>
              <a:rPr sz="2400" spc="114" dirty="0">
                <a:latin typeface="Times New Roman"/>
                <a:cs typeface="Times New Roman"/>
              </a:rPr>
              <a:t> </a:t>
            </a:r>
            <a:r>
              <a:rPr sz="2400" spc="-10" dirty="0">
                <a:latin typeface="Times New Roman"/>
                <a:cs typeface="Times New Roman"/>
              </a:rPr>
              <a:t>enough</a:t>
            </a:r>
            <a:r>
              <a:rPr sz="2400" spc="120" dirty="0">
                <a:latin typeface="Times New Roman"/>
                <a:cs typeface="Times New Roman"/>
              </a:rPr>
              <a:t> </a:t>
            </a:r>
            <a:r>
              <a:rPr sz="2400" dirty="0">
                <a:latin typeface="Times New Roman"/>
                <a:cs typeface="Times New Roman"/>
              </a:rPr>
              <a:t>that</a:t>
            </a:r>
            <a:r>
              <a:rPr sz="2400" spc="114" dirty="0">
                <a:latin typeface="Times New Roman"/>
                <a:cs typeface="Times New Roman"/>
              </a:rPr>
              <a:t> </a:t>
            </a:r>
            <a:r>
              <a:rPr sz="2400" dirty="0">
                <a:latin typeface="Times New Roman"/>
                <a:cs typeface="Times New Roman"/>
              </a:rPr>
              <a:t>the</a:t>
            </a:r>
            <a:r>
              <a:rPr sz="2400" spc="114" dirty="0">
                <a:latin typeface="Times New Roman"/>
                <a:cs typeface="Times New Roman"/>
              </a:rPr>
              <a:t> </a:t>
            </a:r>
            <a:r>
              <a:rPr sz="2400" spc="-20" dirty="0">
                <a:latin typeface="Times New Roman"/>
                <a:cs typeface="Times New Roman"/>
              </a:rPr>
              <a:t>requirement</a:t>
            </a:r>
            <a:r>
              <a:rPr sz="2400" spc="120" dirty="0">
                <a:latin typeface="Times New Roman"/>
                <a:cs typeface="Times New Roman"/>
              </a:rPr>
              <a:t> </a:t>
            </a:r>
            <a:r>
              <a:rPr sz="2400" dirty="0">
                <a:latin typeface="Times New Roman"/>
                <a:cs typeface="Times New Roman"/>
              </a:rPr>
              <a:t>won’t</a:t>
            </a:r>
            <a:r>
              <a:rPr sz="2400" spc="120" dirty="0">
                <a:latin typeface="Times New Roman"/>
                <a:cs typeface="Times New Roman"/>
              </a:rPr>
              <a:t> </a:t>
            </a:r>
            <a:r>
              <a:rPr sz="2400" spc="-95" dirty="0">
                <a:latin typeface="Times New Roman"/>
                <a:cs typeface="Times New Roman"/>
              </a:rPr>
              <a:t>change </a:t>
            </a:r>
            <a:r>
              <a:rPr sz="2400" spc="-105" dirty="0">
                <a:latin typeface="Times New Roman"/>
                <a:cs typeface="Times New Roman"/>
              </a:rPr>
              <a:t>during</a:t>
            </a:r>
            <a:r>
              <a:rPr sz="2400" spc="-30" dirty="0">
                <a:latin typeface="Times New Roman"/>
                <a:cs typeface="Times New Roman"/>
              </a:rPr>
              <a:t> </a:t>
            </a:r>
            <a:r>
              <a:rPr sz="2400" spc="-10" dirty="0">
                <a:latin typeface="Times New Roman"/>
                <a:cs typeface="Times New Roman"/>
              </a:rPr>
              <a:t>development.</a:t>
            </a:r>
            <a:endParaRPr sz="24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357833"/>
            <a:ext cx="7315834" cy="1844095"/>
          </a:xfrm>
          <a:prstGeom prst="rect">
            <a:avLst/>
          </a:prstGeom>
        </p:spPr>
        <p:txBody>
          <a:bodyPr vert="horz" wrap="square" lIns="0" tIns="88900" rIns="0" bIns="0" rtlCol="0">
            <a:spAutoFit/>
          </a:bodyPr>
          <a:lstStyle/>
          <a:p>
            <a:pPr marL="286385" indent="-273685">
              <a:lnSpc>
                <a:spcPct val="100000"/>
              </a:lnSpc>
              <a:spcBef>
                <a:spcPts val="700"/>
              </a:spcBef>
              <a:buClr>
                <a:srgbClr val="FF388C"/>
              </a:buClr>
              <a:buSzPct val="84615"/>
              <a:buFont typeface="DejaVu Sans"/>
              <a:buChar char="⚫"/>
              <a:tabLst>
                <a:tab pos="286385" algn="l"/>
              </a:tabLst>
            </a:pPr>
            <a:r>
              <a:rPr sz="2600" b="1" dirty="0">
                <a:latin typeface="Times New Roman"/>
                <a:cs typeface="Times New Roman"/>
              </a:rPr>
              <a:t>Attachment</a:t>
            </a:r>
            <a:r>
              <a:rPr sz="2600" b="1" spc="-85" dirty="0">
                <a:latin typeface="Times New Roman"/>
                <a:cs typeface="Times New Roman"/>
              </a:rPr>
              <a:t> </a:t>
            </a:r>
            <a:r>
              <a:rPr sz="2600" b="1" spc="60" dirty="0">
                <a:latin typeface="Times New Roman"/>
                <a:cs typeface="Times New Roman"/>
              </a:rPr>
              <a:t>to</a:t>
            </a:r>
            <a:r>
              <a:rPr sz="2600" b="1" spc="-95" dirty="0">
                <a:latin typeface="Times New Roman"/>
                <a:cs typeface="Times New Roman"/>
              </a:rPr>
              <a:t> </a:t>
            </a:r>
            <a:r>
              <a:rPr sz="2600" b="1" spc="45" dirty="0">
                <a:latin typeface="Times New Roman"/>
                <a:cs typeface="Times New Roman"/>
              </a:rPr>
              <a:t>code</a:t>
            </a:r>
            <a:endParaRPr sz="2600" dirty="0">
              <a:latin typeface="Times New Roman"/>
              <a:cs typeface="Times New Roman"/>
            </a:endParaRPr>
          </a:p>
          <a:p>
            <a:pPr marL="286385" marR="5080" indent="-274320">
              <a:lnSpc>
                <a:spcPct val="100000"/>
              </a:lnSpc>
              <a:spcBef>
                <a:spcPts val="600"/>
              </a:spcBef>
              <a:buClr>
                <a:srgbClr val="FF388C"/>
              </a:buClr>
              <a:buSzPct val="84615"/>
              <a:buFont typeface="DejaVu Sans"/>
              <a:buChar char="⚫"/>
              <a:tabLst>
                <a:tab pos="286385" algn="l"/>
              </a:tabLst>
            </a:pPr>
            <a:r>
              <a:rPr sz="2600" spc="-130" dirty="0">
                <a:latin typeface="Times New Roman"/>
                <a:cs typeface="Times New Roman"/>
              </a:rPr>
              <a:t>Sometimes, developers</a:t>
            </a:r>
            <a:r>
              <a:rPr sz="2600" spc="-55" dirty="0">
                <a:latin typeface="Times New Roman"/>
                <a:cs typeface="Times New Roman"/>
              </a:rPr>
              <a:t> </a:t>
            </a:r>
            <a:r>
              <a:rPr sz="2600" spc="-145" dirty="0">
                <a:latin typeface="Times New Roman"/>
                <a:cs typeface="Times New Roman"/>
              </a:rPr>
              <a:t>become</a:t>
            </a:r>
            <a:r>
              <a:rPr sz="2600" spc="-45" dirty="0">
                <a:latin typeface="Times New Roman"/>
                <a:cs typeface="Times New Roman"/>
              </a:rPr>
              <a:t> </a:t>
            </a:r>
            <a:r>
              <a:rPr sz="2600" spc="-120" dirty="0">
                <a:latin typeface="Times New Roman"/>
                <a:cs typeface="Times New Roman"/>
              </a:rPr>
              <a:t>attached</a:t>
            </a:r>
            <a:r>
              <a:rPr sz="2600" spc="-45" dirty="0">
                <a:latin typeface="Times New Roman"/>
                <a:cs typeface="Times New Roman"/>
              </a:rPr>
              <a:t> </a:t>
            </a:r>
            <a:r>
              <a:rPr sz="2600" dirty="0">
                <a:latin typeface="Times New Roman"/>
                <a:cs typeface="Times New Roman"/>
              </a:rPr>
              <a:t>to</a:t>
            </a:r>
            <a:r>
              <a:rPr sz="2600" spc="-35" dirty="0">
                <a:latin typeface="Times New Roman"/>
                <a:cs typeface="Times New Roman"/>
              </a:rPr>
              <a:t> </a:t>
            </a:r>
            <a:r>
              <a:rPr sz="2600" spc="-85" dirty="0">
                <a:latin typeface="Times New Roman"/>
                <a:cs typeface="Times New Roman"/>
              </a:rPr>
              <a:t>the</a:t>
            </a:r>
            <a:r>
              <a:rPr sz="2600" spc="-40" dirty="0">
                <a:latin typeface="Times New Roman"/>
                <a:cs typeface="Times New Roman"/>
              </a:rPr>
              <a:t> </a:t>
            </a:r>
            <a:r>
              <a:rPr sz="2600" spc="-90" dirty="0">
                <a:latin typeface="Times New Roman"/>
                <a:cs typeface="Times New Roman"/>
              </a:rPr>
              <a:t>prototype’s </a:t>
            </a:r>
            <a:r>
              <a:rPr sz="2600" spc="-10" dirty="0">
                <a:latin typeface="Times New Roman"/>
                <a:cs typeface="Times New Roman"/>
              </a:rPr>
              <a:t>code.</a:t>
            </a:r>
            <a:endParaRPr sz="2600" dirty="0">
              <a:latin typeface="Times New Roman"/>
              <a:cs typeface="Times New Roman"/>
            </a:endParaRPr>
          </a:p>
          <a:p>
            <a:pPr marL="286385" indent="-273685">
              <a:lnSpc>
                <a:spcPct val="100000"/>
              </a:lnSpc>
              <a:spcBef>
                <a:spcPts val="600"/>
              </a:spcBef>
              <a:buClr>
                <a:srgbClr val="FF388C"/>
              </a:buClr>
              <a:buSzPct val="84615"/>
              <a:buFont typeface="DejaVu Sans"/>
              <a:buChar char="⚫"/>
              <a:tabLst>
                <a:tab pos="286385" algn="l"/>
              </a:tabLst>
            </a:pPr>
            <a:r>
              <a:rPr sz="2600" spc="-130" dirty="0">
                <a:latin typeface="Times New Roman"/>
                <a:cs typeface="Times New Roman"/>
              </a:rPr>
              <a:t>Initial</a:t>
            </a:r>
            <a:r>
              <a:rPr sz="2600" spc="-10" dirty="0">
                <a:latin typeface="Times New Roman"/>
                <a:cs typeface="Times New Roman"/>
              </a:rPr>
              <a:t> </a:t>
            </a:r>
            <a:r>
              <a:rPr sz="2600" spc="-135" dirty="0">
                <a:latin typeface="Times New Roman"/>
                <a:cs typeface="Times New Roman"/>
              </a:rPr>
              <a:t>code</a:t>
            </a:r>
            <a:r>
              <a:rPr sz="2600" spc="-50" dirty="0">
                <a:latin typeface="Times New Roman"/>
                <a:cs typeface="Times New Roman"/>
              </a:rPr>
              <a:t> </a:t>
            </a:r>
            <a:r>
              <a:rPr sz="2600" spc="-140" dirty="0">
                <a:latin typeface="Times New Roman"/>
                <a:cs typeface="Times New Roman"/>
              </a:rPr>
              <a:t>might</a:t>
            </a:r>
            <a:r>
              <a:rPr sz="2600" spc="-10" dirty="0">
                <a:latin typeface="Times New Roman"/>
                <a:cs typeface="Times New Roman"/>
              </a:rPr>
              <a:t> </a:t>
            </a:r>
            <a:r>
              <a:rPr sz="2600" spc="-215" dirty="0">
                <a:latin typeface="Times New Roman"/>
                <a:cs typeface="Times New Roman"/>
              </a:rPr>
              <a:t>have</a:t>
            </a:r>
            <a:r>
              <a:rPr sz="2600" spc="-40" dirty="0">
                <a:latin typeface="Times New Roman"/>
                <a:cs typeface="Times New Roman"/>
              </a:rPr>
              <a:t> </a:t>
            </a:r>
            <a:r>
              <a:rPr sz="2600" spc="-160" dirty="0">
                <a:latin typeface="Times New Roman"/>
                <a:cs typeface="Times New Roman"/>
              </a:rPr>
              <a:t>low</a:t>
            </a:r>
            <a:r>
              <a:rPr sz="2600" spc="-30" dirty="0">
                <a:latin typeface="Times New Roman"/>
                <a:cs typeface="Times New Roman"/>
              </a:rPr>
              <a:t> </a:t>
            </a:r>
            <a:r>
              <a:rPr sz="2600" spc="-10" dirty="0">
                <a:latin typeface="Times New Roman"/>
                <a:cs typeface="Times New Roman"/>
              </a:rPr>
              <a:t>quality.</a:t>
            </a:r>
            <a:endParaRPr sz="2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8" y="202501"/>
            <a:ext cx="7998461" cy="1124204"/>
          </a:xfrm>
          <a:prstGeom prst="rect">
            <a:avLst/>
          </a:prstGeom>
        </p:spPr>
        <p:txBody>
          <a:bodyPr vert="horz" wrap="square" lIns="0" tIns="498855" rIns="0" bIns="0" rtlCol="0">
            <a:spAutoFit/>
          </a:bodyPr>
          <a:lstStyle/>
          <a:p>
            <a:pPr marL="12700">
              <a:lnSpc>
                <a:spcPct val="100000"/>
              </a:lnSpc>
              <a:spcBef>
                <a:spcPts val="100"/>
              </a:spcBef>
            </a:pPr>
            <a:r>
              <a:rPr spc="210" dirty="0"/>
              <a:t>Advantages</a:t>
            </a:r>
            <a:r>
              <a:rPr spc="80" dirty="0"/>
              <a:t> </a:t>
            </a:r>
            <a:r>
              <a:rPr spc="260" dirty="0"/>
              <a:t>of</a:t>
            </a:r>
            <a:r>
              <a:rPr spc="90" dirty="0"/>
              <a:t> </a:t>
            </a:r>
            <a:r>
              <a:rPr spc="229" dirty="0"/>
              <a:t>predictive</a:t>
            </a:r>
            <a:r>
              <a:rPr spc="80" dirty="0"/>
              <a:t> </a:t>
            </a:r>
            <a:r>
              <a:rPr spc="290" dirty="0"/>
              <a:t>model</a:t>
            </a:r>
          </a:p>
        </p:txBody>
      </p:sp>
      <p:sp>
        <p:nvSpPr>
          <p:cNvPr id="3" name="object 3"/>
          <p:cNvSpPr txBox="1"/>
          <p:nvPr/>
        </p:nvSpPr>
        <p:spPr>
          <a:xfrm>
            <a:off x="993139" y="1437385"/>
            <a:ext cx="7606030" cy="2967479"/>
          </a:xfrm>
          <a:prstGeom prst="rect">
            <a:avLst/>
          </a:prstGeom>
        </p:spPr>
        <p:txBody>
          <a:bodyPr vert="horz" wrap="square" lIns="0" tIns="12700" rIns="0" bIns="0" rtlCol="0">
            <a:spAutoFit/>
          </a:bodyPr>
          <a:lstStyle/>
          <a:p>
            <a:pPr marL="286385" marR="224790" indent="-274320">
              <a:lnSpc>
                <a:spcPct val="100000"/>
              </a:lnSpc>
              <a:spcBef>
                <a:spcPts val="100"/>
              </a:spcBef>
              <a:buClr>
                <a:srgbClr val="FF388C"/>
              </a:buClr>
              <a:buSzPct val="85416"/>
              <a:buFont typeface="DejaVu Sans"/>
              <a:buChar char="⚫"/>
              <a:tabLst>
                <a:tab pos="286385" algn="l"/>
                <a:tab pos="6567805" algn="l"/>
              </a:tabLst>
            </a:pPr>
            <a:r>
              <a:rPr sz="2400" b="1" spc="-10" dirty="0">
                <a:latin typeface="Times New Roman"/>
                <a:cs typeface="Times New Roman"/>
              </a:rPr>
              <a:t>Predictability</a:t>
            </a:r>
            <a:r>
              <a:rPr sz="2400" b="1" spc="-65" dirty="0">
                <a:latin typeface="Times New Roman"/>
                <a:cs typeface="Times New Roman"/>
              </a:rPr>
              <a:t> </a:t>
            </a:r>
            <a:r>
              <a:rPr sz="2400" dirty="0">
                <a:latin typeface="Times New Roman"/>
                <a:cs typeface="Times New Roman"/>
              </a:rPr>
              <a:t>–</a:t>
            </a:r>
            <a:r>
              <a:rPr sz="2400" spc="-45" dirty="0">
                <a:latin typeface="Times New Roman"/>
                <a:cs typeface="Times New Roman"/>
              </a:rPr>
              <a:t> </a:t>
            </a:r>
            <a:r>
              <a:rPr sz="2400" spc="-190" dirty="0">
                <a:latin typeface="Times New Roman"/>
                <a:cs typeface="Times New Roman"/>
              </a:rPr>
              <a:t>If</a:t>
            </a:r>
            <a:r>
              <a:rPr sz="2400" spc="-40" dirty="0">
                <a:latin typeface="Times New Roman"/>
                <a:cs typeface="Times New Roman"/>
              </a:rPr>
              <a:t> </a:t>
            </a:r>
            <a:r>
              <a:rPr sz="2400" spc="-130" dirty="0">
                <a:latin typeface="Times New Roman"/>
                <a:cs typeface="Times New Roman"/>
              </a:rPr>
              <a:t>everything</a:t>
            </a:r>
            <a:r>
              <a:rPr sz="2400" spc="-45" dirty="0">
                <a:latin typeface="Times New Roman"/>
                <a:cs typeface="Times New Roman"/>
              </a:rPr>
              <a:t> </a:t>
            </a:r>
            <a:r>
              <a:rPr sz="2400" spc="-160" dirty="0">
                <a:latin typeface="Times New Roman"/>
                <a:cs typeface="Times New Roman"/>
              </a:rPr>
              <a:t>goes</a:t>
            </a:r>
            <a:r>
              <a:rPr sz="2400" spc="-40" dirty="0">
                <a:latin typeface="Times New Roman"/>
                <a:cs typeface="Times New Roman"/>
              </a:rPr>
              <a:t> </a:t>
            </a:r>
            <a:r>
              <a:rPr sz="2400" spc="-130" dirty="0">
                <a:latin typeface="Times New Roman"/>
                <a:cs typeface="Times New Roman"/>
              </a:rPr>
              <a:t>according</a:t>
            </a:r>
            <a:r>
              <a:rPr sz="2400" spc="-50" dirty="0">
                <a:latin typeface="Times New Roman"/>
                <a:cs typeface="Times New Roman"/>
              </a:rPr>
              <a:t> </a:t>
            </a:r>
            <a:r>
              <a:rPr sz="2400" dirty="0">
                <a:latin typeface="Times New Roman"/>
                <a:cs typeface="Times New Roman"/>
              </a:rPr>
              <a:t>to</a:t>
            </a:r>
            <a:r>
              <a:rPr sz="2400" spc="-40" dirty="0">
                <a:latin typeface="Times New Roman"/>
                <a:cs typeface="Times New Roman"/>
              </a:rPr>
              <a:t> </a:t>
            </a:r>
            <a:r>
              <a:rPr sz="2400" spc="-90" dirty="0">
                <a:latin typeface="Times New Roman"/>
                <a:cs typeface="Times New Roman"/>
              </a:rPr>
              <a:t>plan,</a:t>
            </a:r>
            <a:r>
              <a:rPr sz="2400" spc="-135" dirty="0">
                <a:latin typeface="Times New Roman"/>
                <a:cs typeface="Times New Roman"/>
              </a:rPr>
              <a:t> </a:t>
            </a:r>
            <a:r>
              <a:rPr sz="2400" spc="-165" dirty="0">
                <a:latin typeface="Times New Roman"/>
                <a:cs typeface="Times New Roman"/>
              </a:rPr>
              <a:t>we</a:t>
            </a:r>
            <a:r>
              <a:rPr sz="2400" spc="-50" dirty="0">
                <a:latin typeface="Times New Roman"/>
                <a:cs typeface="Times New Roman"/>
              </a:rPr>
              <a:t> </a:t>
            </a:r>
            <a:r>
              <a:rPr sz="2400" spc="-25" dirty="0">
                <a:latin typeface="Times New Roman"/>
                <a:cs typeface="Times New Roman"/>
              </a:rPr>
              <a:t>can </a:t>
            </a:r>
            <a:r>
              <a:rPr sz="2400" spc="-155" dirty="0">
                <a:latin typeface="Times New Roman"/>
                <a:cs typeface="Times New Roman"/>
              </a:rPr>
              <a:t>know</a:t>
            </a:r>
            <a:r>
              <a:rPr sz="2400" spc="-20" dirty="0">
                <a:latin typeface="Times New Roman"/>
                <a:cs typeface="Times New Roman"/>
              </a:rPr>
              <a:t> </a:t>
            </a:r>
            <a:r>
              <a:rPr sz="2400" spc="-130" dirty="0">
                <a:latin typeface="Times New Roman"/>
                <a:cs typeface="Times New Roman"/>
              </a:rPr>
              <a:t>exactly</a:t>
            </a:r>
            <a:r>
              <a:rPr sz="2400" spc="-20" dirty="0">
                <a:latin typeface="Times New Roman"/>
                <a:cs typeface="Times New Roman"/>
              </a:rPr>
              <a:t> </a:t>
            </a:r>
            <a:r>
              <a:rPr sz="2400" spc="-135" dirty="0">
                <a:latin typeface="Times New Roman"/>
                <a:cs typeface="Times New Roman"/>
              </a:rPr>
              <a:t>when</a:t>
            </a:r>
            <a:r>
              <a:rPr sz="2400" spc="-25" dirty="0">
                <a:latin typeface="Times New Roman"/>
                <a:cs typeface="Times New Roman"/>
              </a:rPr>
              <a:t> </a:t>
            </a:r>
            <a:r>
              <a:rPr sz="2400" spc="-105" dirty="0">
                <a:latin typeface="Times New Roman"/>
                <a:cs typeface="Times New Roman"/>
              </a:rPr>
              <a:t>different</a:t>
            </a:r>
            <a:r>
              <a:rPr sz="2400" spc="-20" dirty="0">
                <a:latin typeface="Times New Roman"/>
                <a:cs typeface="Times New Roman"/>
              </a:rPr>
              <a:t> </a:t>
            </a:r>
            <a:r>
              <a:rPr sz="2400" spc="-145" dirty="0">
                <a:latin typeface="Times New Roman"/>
                <a:cs typeface="Times New Roman"/>
              </a:rPr>
              <a:t>stages</a:t>
            </a:r>
            <a:r>
              <a:rPr sz="2400" spc="-30" dirty="0">
                <a:latin typeface="Times New Roman"/>
                <a:cs typeface="Times New Roman"/>
              </a:rPr>
              <a:t> </a:t>
            </a:r>
            <a:r>
              <a:rPr sz="2400" spc="-120" dirty="0">
                <a:latin typeface="Times New Roman"/>
                <a:cs typeface="Times New Roman"/>
              </a:rPr>
              <a:t>will</a:t>
            </a:r>
            <a:r>
              <a:rPr sz="2400" spc="-30" dirty="0">
                <a:latin typeface="Times New Roman"/>
                <a:cs typeface="Times New Roman"/>
              </a:rPr>
              <a:t> </a:t>
            </a:r>
            <a:r>
              <a:rPr sz="2400" spc="-105" dirty="0">
                <a:latin typeface="Times New Roman"/>
                <a:cs typeface="Times New Roman"/>
              </a:rPr>
              <a:t>occur</a:t>
            </a:r>
            <a:r>
              <a:rPr sz="2400" spc="-20" dirty="0">
                <a:latin typeface="Times New Roman"/>
                <a:cs typeface="Times New Roman"/>
              </a:rPr>
              <a:t> </a:t>
            </a:r>
            <a:r>
              <a:rPr sz="2400" spc="-145" dirty="0">
                <a:latin typeface="Times New Roman"/>
                <a:cs typeface="Times New Roman"/>
              </a:rPr>
              <a:t>and</a:t>
            </a:r>
            <a:r>
              <a:rPr sz="2400" spc="-25" dirty="0">
                <a:latin typeface="Times New Roman"/>
                <a:cs typeface="Times New Roman"/>
              </a:rPr>
              <a:t> </a:t>
            </a:r>
            <a:r>
              <a:rPr sz="2400" spc="-20" dirty="0">
                <a:latin typeface="Times New Roman"/>
                <a:cs typeface="Times New Roman"/>
              </a:rPr>
              <a:t>when</a:t>
            </a:r>
            <a:r>
              <a:rPr sz="2400" dirty="0">
                <a:latin typeface="Times New Roman"/>
                <a:cs typeface="Times New Roman"/>
              </a:rPr>
              <a:t>	</a:t>
            </a:r>
            <a:r>
              <a:rPr sz="2400" spc="-165" dirty="0">
                <a:latin typeface="Times New Roman"/>
                <a:cs typeface="Times New Roman"/>
              </a:rPr>
              <a:t>we</a:t>
            </a:r>
            <a:r>
              <a:rPr sz="2400" spc="-55" dirty="0">
                <a:latin typeface="Times New Roman"/>
                <a:cs typeface="Times New Roman"/>
              </a:rPr>
              <a:t> </a:t>
            </a:r>
            <a:r>
              <a:rPr sz="2400" spc="-114" dirty="0">
                <a:latin typeface="Times New Roman"/>
                <a:cs typeface="Times New Roman"/>
              </a:rPr>
              <a:t>will </a:t>
            </a:r>
            <a:r>
              <a:rPr sz="2400" spc="-125" dirty="0">
                <a:latin typeface="Times New Roman"/>
                <a:cs typeface="Times New Roman"/>
              </a:rPr>
              <a:t>be</a:t>
            </a:r>
            <a:r>
              <a:rPr sz="2400" spc="-50" dirty="0">
                <a:latin typeface="Times New Roman"/>
                <a:cs typeface="Times New Roman"/>
              </a:rPr>
              <a:t> </a:t>
            </a:r>
            <a:r>
              <a:rPr sz="2400" spc="-10" dirty="0">
                <a:latin typeface="Times New Roman"/>
                <a:cs typeface="Times New Roman"/>
              </a:rPr>
              <a:t>finished.</a:t>
            </a:r>
            <a:endParaRPr sz="2400" dirty="0">
              <a:latin typeface="Times New Roman"/>
              <a:cs typeface="Times New Roman"/>
            </a:endParaRPr>
          </a:p>
          <a:p>
            <a:pPr marL="286385" indent="-273685">
              <a:lnSpc>
                <a:spcPct val="100000"/>
              </a:lnSpc>
              <a:buClr>
                <a:srgbClr val="FF388C"/>
              </a:buClr>
              <a:buSzPct val="85416"/>
              <a:buFont typeface="DejaVu Sans"/>
              <a:buChar char="⚫"/>
              <a:tabLst>
                <a:tab pos="286385" algn="l"/>
              </a:tabLst>
            </a:pPr>
            <a:r>
              <a:rPr sz="2400" b="1" spc="-30" dirty="0">
                <a:latin typeface="Times New Roman"/>
                <a:cs typeface="Times New Roman"/>
              </a:rPr>
              <a:t>Stability</a:t>
            </a:r>
            <a:r>
              <a:rPr sz="2400" b="1" spc="-60" dirty="0">
                <a:latin typeface="Times New Roman"/>
                <a:cs typeface="Times New Roman"/>
              </a:rPr>
              <a:t> </a:t>
            </a:r>
            <a:r>
              <a:rPr sz="2400" dirty="0">
                <a:latin typeface="Times New Roman"/>
                <a:cs typeface="Times New Roman"/>
              </a:rPr>
              <a:t>–</a:t>
            </a:r>
            <a:r>
              <a:rPr sz="2400" spc="-40" dirty="0">
                <a:latin typeface="Times New Roman"/>
                <a:cs typeface="Times New Roman"/>
              </a:rPr>
              <a:t> </a:t>
            </a:r>
            <a:r>
              <a:rPr sz="2400" spc="-100" dirty="0">
                <a:latin typeface="Times New Roman"/>
                <a:cs typeface="Times New Roman"/>
              </a:rPr>
              <a:t>customers</a:t>
            </a:r>
            <a:r>
              <a:rPr sz="2400" spc="-50" dirty="0">
                <a:latin typeface="Times New Roman"/>
                <a:cs typeface="Times New Roman"/>
              </a:rPr>
              <a:t> </a:t>
            </a:r>
            <a:r>
              <a:rPr sz="2400" spc="-155" dirty="0">
                <a:latin typeface="Times New Roman"/>
                <a:cs typeface="Times New Roman"/>
              </a:rPr>
              <a:t>know</a:t>
            </a:r>
            <a:r>
              <a:rPr sz="2400" spc="-40" dirty="0">
                <a:latin typeface="Times New Roman"/>
                <a:cs typeface="Times New Roman"/>
              </a:rPr>
              <a:t> </a:t>
            </a:r>
            <a:r>
              <a:rPr sz="2400" spc="-130" dirty="0">
                <a:latin typeface="Times New Roman"/>
                <a:cs typeface="Times New Roman"/>
              </a:rPr>
              <a:t>exactly</a:t>
            </a:r>
            <a:r>
              <a:rPr sz="2400" spc="-40" dirty="0">
                <a:latin typeface="Times New Roman"/>
                <a:cs typeface="Times New Roman"/>
              </a:rPr>
              <a:t> </a:t>
            </a:r>
            <a:r>
              <a:rPr sz="2400" spc="-130" dirty="0">
                <a:latin typeface="Times New Roman"/>
                <a:cs typeface="Times New Roman"/>
              </a:rPr>
              <a:t>what</a:t>
            </a:r>
            <a:r>
              <a:rPr sz="2400" spc="-50" dirty="0">
                <a:latin typeface="Times New Roman"/>
                <a:cs typeface="Times New Roman"/>
              </a:rPr>
              <a:t> </a:t>
            </a:r>
            <a:r>
              <a:rPr sz="2400" spc="-120" dirty="0">
                <a:latin typeface="Times New Roman"/>
                <a:cs typeface="Times New Roman"/>
              </a:rPr>
              <a:t>they</a:t>
            </a:r>
            <a:r>
              <a:rPr sz="2400" spc="-50" dirty="0">
                <a:latin typeface="Times New Roman"/>
                <a:cs typeface="Times New Roman"/>
              </a:rPr>
              <a:t> </a:t>
            </a:r>
            <a:r>
              <a:rPr sz="2400" spc="-100" dirty="0">
                <a:latin typeface="Times New Roman"/>
                <a:cs typeface="Times New Roman"/>
              </a:rPr>
              <a:t>are</a:t>
            </a:r>
            <a:r>
              <a:rPr sz="2400" spc="-50" dirty="0">
                <a:latin typeface="Times New Roman"/>
                <a:cs typeface="Times New Roman"/>
              </a:rPr>
              <a:t> </a:t>
            </a:r>
            <a:r>
              <a:rPr sz="2400" spc="-10" dirty="0">
                <a:latin typeface="Times New Roman"/>
                <a:cs typeface="Times New Roman"/>
              </a:rPr>
              <a:t>getting.</a:t>
            </a:r>
            <a:endParaRPr sz="2400" dirty="0">
              <a:latin typeface="Times New Roman"/>
              <a:cs typeface="Times New Roman"/>
            </a:endParaRPr>
          </a:p>
          <a:p>
            <a:pPr marL="286385" marR="84455" indent="-274320">
              <a:lnSpc>
                <a:spcPct val="100000"/>
              </a:lnSpc>
              <a:buClr>
                <a:srgbClr val="FF388C"/>
              </a:buClr>
              <a:buSzPct val="85416"/>
              <a:buFont typeface="DejaVu Sans"/>
              <a:buChar char="⚫"/>
              <a:tabLst>
                <a:tab pos="286385" algn="l"/>
              </a:tabLst>
            </a:pPr>
            <a:r>
              <a:rPr sz="2400" b="1" spc="-60" dirty="0">
                <a:latin typeface="Times New Roman"/>
                <a:cs typeface="Times New Roman"/>
              </a:rPr>
              <a:t>Cost-</a:t>
            </a:r>
            <a:r>
              <a:rPr sz="2400" b="1" spc="-20" dirty="0">
                <a:latin typeface="Times New Roman"/>
                <a:cs typeface="Times New Roman"/>
              </a:rPr>
              <a:t>savings</a:t>
            </a:r>
            <a:r>
              <a:rPr sz="2400" b="1" spc="-50" dirty="0">
                <a:latin typeface="Times New Roman"/>
                <a:cs typeface="Times New Roman"/>
              </a:rPr>
              <a:t> </a:t>
            </a:r>
            <a:r>
              <a:rPr sz="2400" dirty="0">
                <a:latin typeface="Times New Roman"/>
                <a:cs typeface="Times New Roman"/>
              </a:rPr>
              <a:t>–</a:t>
            </a:r>
            <a:r>
              <a:rPr sz="2400" spc="-40" dirty="0">
                <a:latin typeface="Times New Roman"/>
                <a:cs typeface="Times New Roman"/>
              </a:rPr>
              <a:t> </a:t>
            </a:r>
            <a:r>
              <a:rPr sz="2400" spc="-160" dirty="0">
                <a:latin typeface="Times New Roman"/>
                <a:cs typeface="Times New Roman"/>
              </a:rPr>
              <a:t>if</a:t>
            </a:r>
            <a:r>
              <a:rPr sz="2400" spc="-50" dirty="0">
                <a:latin typeface="Times New Roman"/>
                <a:cs typeface="Times New Roman"/>
              </a:rPr>
              <a:t> </a:t>
            </a:r>
            <a:r>
              <a:rPr sz="2400" spc="-65" dirty="0">
                <a:latin typeface="Times New Roman"/>
                <a:cs typeface="Times New Roman"/>
              </a:rPr>
              <a:t>the</a:t>
            </a:r>
            <a:r>
              <a:rPr sz="2400" spc="-45" dirty="0">
                <a:latin typeface="Times New Roman"/>
                <a:cs typeface="Times New Roman"/>
              </a:rPr>
              <a:t> </a:t>
            </a:r>
            <a:r>
              <a:rPr sz="2400" spc="-145" dirty="0">
                <a:latin typeface="Times New Roman"/>
                <a:cs typeface="Times New Roman"/>
              </a:rPr>
              <a:t>design</a:t>
            </a:r>
            <a:r>
              <a:rPr sz="2400" spc="-45" dirty="0">
                <a:latin typeface="Times New Roman"/>
                <a:cs typeface="Times New Roman"/>
              </a:rPr>
              <a:t> </a:t>
            </a:r>
            <a:r>
              <a:rPr sz="2400" spc="-160" dirty="0">
                <a:latin typeface="Times New Roman"/>
                <a:cs typeface="Times New Roman"/>
              </a:rPr>
              <a:t>is</a:t>
            </a:r>
            <a:r>
              <a:rPr sz="2400" spc="-50" dirty="0">
                <a:latin typeface="Times New Roman"/>
                <a:cs typeface="Times New Roman"/>
              </a:rPr>
              <a:t> </a:t>
            </a:r>
            <a:r>
              <a:rPr sz="2400" spc="-110" dirty="0">
                <a:latin typeface="Times New Roman"/>
                <a:cs typeface="Times New Roman"/>
              </a:rPr>
              <a:t>clear</a:t>
            </a:r>
            <a:r>
              <a:rPr sz="2400" spc="-40" dirty="0">
                <a:latin typeface="Times New Roman"/>
                <a:cs typeface="Times New Roman"/>
              </a:rPr>
              <a:t> </a:t>
            </a:r>
            <a:r>
              <a:rPr sz="2400" spc="-145" dirty="0">
                <a:latin typeface="Times New Roman"/>
                <a:cs typeface="Times New Roman"/>
              </a:rPr>
              <a:t>and</a:t>
            </a:r>
            <a:r>
              <a:rPr sz="2400" spc="-45" dirty="0">
                <a:latin typeface="Times New Roman"/>
                <a:cs typeface="Times New Roman"/>
              </a:rPr>
              <a:t> correct,</a:t>
            </a:r>
            <a:r>
              <a:rPr sz="2400" spc="-145" dirty="0">
                <a:latin typeface="Times New Roman"/>
                <a:cs typeface="Times New Roman"/>
              </a:rPr>
              <a:t> </a:t>
            </a:r>
            <a:r>
              <a:rPr sz="2400" spc="-165" dirty="0">
                <a:latin typeface="Times New Roman"/>
                <a:cs typeface="Times New Roman"/>
              </a:rPr>
              <a:t>we</a:t>
            </a:r>
            <a:r>
              <a:rPr sz="2400" spc="-50" dirty="0">
                <a:latin typeface="Times New Roman"/>
                <a:cs typeface="Times New Roman"/>
              </a:rPr>
              <a:t> </a:t>
            </a:r>
            <a:r>
              <a:rPr sz="2400" spc="-135" dirty="0">
                <a:latin typeface="Times New Roman"/>
                <a:cs typeface="Times New Roman"/>
              </a:rPr>
              <a:t>won’t</a:t>
            </a:r>
            <a:r>
              <a:rPr sz="2400" spc="-40" dirty="0">
                <a:latin typeface="Times New Roman"/>
                <a:cs typeface="Times New Roman"/>
              </a:rPr>
              <a:t> </a:t>
            </a:r>
            <a:r>
              <a:rPr sz="2400" spc="-60" dirty="0">
                <a:latin typeface="Times New Roman"/>
                <a:cs typeface="Times New Roman"/>
              </a:rPr>
              <a:t>waste </a:t>
            </a:r>
            <a:r>
              <a:rPr sz="2400" spc="-10" dirty="0">
                <a:latin typeface="Times New Roman"/>
                <a:cs typeface="Times New Roman"/>
              </a:rPr>
              <a:t>time.</a:t>
            </a:r>
            <a:endParaRPr sz="2400" dirty="0">
              <a:latin typeface="Times New Roman"/>
              <a:cs typeface="Times New Roman"/>
            </a:endParaRPr>
          </a:p>
          <a:p>
            <a:pPr marL="286385" marR="5080" indent="-274320">
              <a:lnSpc>
                <a:spcPct val="100000"/>
              </a:lnSpc>
              <a:buClr>
                <a:srgbClr val="FF388C"/>
              </a:buClr>
              <a:buSzPct val="85416"/>
              <a:buFont typeface="DejaVu Sans"/>
              <a:buChar char="⚫"/>
              <a:tabLst>
                <a:tab pos="286385" algn="l"/>
              </a:tabLst>
            </a:pPr>
            <a:r>
              <a:rPr sz="2400" b="1" dirty="0">
                <a:latin typeface="Times New Roman"/>
                <a:cs typeface="Times New Roman"/>
              </a:rPr>
              <a:t>Detailed</a:t>
            </a:r>
            <a:r>
              <a:rPr sz="2400" b="1" spc="-40" dirty="0">
                <a:latin typeface="Times New Roman"/>
                <a:cs typeface="Times New Roman"/>
              </a:rPr>
              <a:t> </a:t>
            </a:r>
            <a:r>
              <a:rPr sz="2400" b="1" dirty="0">
                <a:latin typeface="Times New Roman"/>
                <a:cs typeface="Times New Roman"/>
              </a:rPr>
              <a:t>design</a:t>
            </a:r>
            <a:r>
              <a:rPr sz="2400" b="1" spc="-25" dirty="0">
                <a:latin typeface="Times New Roman"/>
                <a:cs typeface="Times New Roman"/>
              </a:rPr>
              <a:t> </a:t>
            </a:r>
            <a:r>
              <a:rPr sz="2400" dirty="0">
                <a:latin typeface="Times New Roman"/>
                <a:cs typeface="Times New Roman"/>
              </a:rPr>
              <a:t>–</a:t>
            </a:r>
            <a:r>
              <a:rPr sz="2400" spc="-15" dirty="0">
                <a:latin typeface="Times New Roman"/>
                <a:cs typeface="Times New Roman"/>
              </a:rPr>
              <a:t> </a:t>
            </a:r>
            <a:r>
              <a:rPr sz="2400" spc="-160" dirty="0">
                <a:latin typeface="Times New Roman"/>
                <a:cs typeface="Times New Roman"/>
              </a:rPr>
              <a:t>if</a:t>
            </a:r>
            <a:r>
              <a:rPr sz="2400" spc="-25" dirty="0">
                <a:latin typeface="Times New Roman"/>
                <a:cs typeface="Times New Roman"/>
              </a:rPr>
              <a:t> </a:t>
            </a:r>
            <a:r>
              <a:rPr sz="2400" spc="-165" dirty="0">
                <a:latin typeface="Times New Roman"/>
                <a:cs typeface="Times New Roman"/>
              </a:rPr>
              <a:t>we</a:t>
            </a:r>
            <a:r>
              <a:rPr sz="2400" spc="-20" dirty="0">
                <a:latin typeface="Times New Roman"/>
                <a:cs typeface="Times New Roman"/>
              </a:rPr>
              <a:t> </a:t>
            </a:r>
            <a:r>
              <a:rPr sz="2400" spc="-145" dirty="0">
                <a:latin typeface="Times New Roman"/>
                <a:cs typeface="Times New Roman"/>
              </a:rPr>
              <a:t>design</a:t>
            </a:r>
            <a:r>
              <a:rPr sz="2400" spc="-20" dirty="0">
                <a:latin typeface="Times New Roman"/>
                <a:cs typeface="Times New Roman"/>
              </a:rPr>
              <a:t> </a:t>
            </a:r>
            <a:r>
              <a:rPr sz="2400" spc="-130" dirty="0">
                <a:latin typeface="Times New Roman"/>
                <a:cs typeface="Times New Roman"/>
              </a:rPr>
              <a:t>everything</a:t>
            </a:r>
            <a:r>
              <a:rPr sz="2400" spc="-25" dirty="0">
                <a:latin typeface="Times New Roman"/>
                <a:cs typeface="Times New Roman"/>
              </a:rPr>
              <a:t> </a:t>
            </a:r>
            <a:r>
              <a:rPr sz="2400" spc="-120" dirty="0">
                <a:latin typeface="Times New Roman"/>
                <a:cs typeface="Times New Roman"/>
              </a:rPr>
              <a:t>up</a:t>
            </a:r>
            <a:r>
              <a:rPr sz="2400" spc="-15" dirty="0">
                <a:latin typeface="Times New Roman"/>
                <a:cs typeface="Times New Roman"/>
              </a:rPr>
              <a:t> </a:t>
            </a:r>
            <a:r>
              <a:rPr sz="2400" spc="-55" dirty="0">
                <a:latin typeface="Times New Roman"/>
                <a:cs typeface="Times New Roman"/>
              </a:rPr>
              <a:t>front,</a:t>
            </a:r>
            <a:r>
              <a:rPr sz="2400" spc="-130" dirty="0">
                <a:latin typeface="Times New Roman"/>
                <a:cs typeface="Times New Roman"/>
              </a:rPr>
              <a:t> </a:t>
            </a:r>
            <a:r>
              <a:rPr sz="2400" spc="-25" dirty="0">
                <a:latin typeface="Times New Roman"/>
                <a:cs typeface="Times New Roman"/>
              </a:rPr>
              <a:t>we</a:t>
            </a:r>
            <a:r>
              <a:rPr sz="2400" spc="600" dirty="0">
                <a:latin typeface="Times New Roman"/>
                <a:cs typeface="Times New Roman"/>
              </a:rPr>
              <a:t> </a:t>
            </a:r>
            <a:r>
              <a:rPr sz="2400" spc="-130" dirty="0">
                <a:latin typeface="Times New Roman"/>
                <a:cs typeface="Times New Roman"/>
              </a:rPr>
              <a:t>shouldn’t</a:t>
            </a:r>
            <a:r>
              <a:rPr sz="2400" spc="-35" dirty="0">
                <a:latin typeface="Times New Roman"/>
                <a:cs typeface="Times New Roman"/>
              </a:rPr>
              <a:t> </a:t>
            </a:r>
            <a:r>
              <a:rPr sz="2400" spc="-130" dirty="0">
                <a:latin typeface="Times New Roman"/>
                <a:cs typeface="Times New Roman"/>
              </a:rPr>
              <a:t>waste</a:t>
            </a:r>
            <a:r>
              <a:rPr sz="2400" spc="-35" dirty="0">
                <a:latin typeface="Times New Roman"/>
                <a:cs typeface="Times New Roman"/>
              </a:rPr>
              <a:t> </a:t>
            </a:r>
            <a:r>
              <a:rPr sz="2400" spc="-85" dirty="0">
                <a:latin typeface="Times New Roman"/>
                <a:cs typeface="Times New Roman"/>
              </a:rPr>
              <a:t>time</a:t>
            </a:r>
            <a:r>
              <a:rPr sz="2400" spc="-50" dirty="0">
                <a:latin typeface="Times New Roman"/>
                <a:cs typeface="Times New Roman"/>
              </a:rPr>
              <a:t> </a:t>
            </a:r>
            <a:r>
              <a:rPr sz="2400" spc="-160" dirty="0">
                <a:latin typeface="Times New Roman"/>
                <a:cs typeface="Times New Roman"/>
              </a:rPr>
              <a:t>making</a:t>
            </a:r>
            <a:r>
              <a:rPr sz="2400" spc="-40" dirty="0">
                <a:latin typeface="Times New Roman"/>
                <a:cs typeface="Times New Roman"/>
              </a:rPr>
              <a:t> </a:t>
            </a:r>
            <a:r>
              <a:rPr sz="2400" spc="-200" dirty="0">
                <a:latin typeface="Times New Roman"/>
                <a:cs typeface="Times New Roman"/>
              </a:rPr>
              <a:t>a</a:t>
            </a:r>
            <a:r>
              <a:rPr sz="2400" spc="-45" dirty="0">
                <a:latin typeface="Times New Roman"/>
                <a:cs typeface="Times New Roman"/>
              </a:rPr>
              <a:t> lot</a:t>
            </a:r>
            <a:r>
              <a:rPr sz="2400" spc="-30" dirty="0">
                <a:latin typeface="Times New Roman"/>
                <a:cs typeface="Times New Roman"/>
              </a:rPr>
              <a:t> </a:t>
            </a:r>
            <a:r>
              <a:rPr sz="2400" spc="-155" dirty="0">
                <a:latin typeface="Times New Roman"/>
                <a:cs typeface="Times New Roman"/>
              </a:rPr>
              <a:t>of</a:t>
            </a:r>
            <a:r>
              <a:rPr sz="2400" spc="-30" dirty="0">
                <a:latin typeface="Times New Roman"/>
                <a:cs typeface="Times New Roman"/>
              </a:rPr>
              <a:t> </a:t>
            </a:r>
            <a:r>
              <a:rPr sz="2400" spc="-140" dirty="0">
                <a:latin typeface="Times New Roman"/>
                <a:cs typeface="Times New Roman"/>
              </a:rPr>
              <a:t>decisions</a:t>
            </a:r>
            <a:r>
              <a:rPr sz="2400" spc="-35" dirty="0">
                <a:latin typeface="Times New Roman"/>
                <a:cs typeface="Times New Roman"/>
              </a:rPr>
              <a:t> </a:t>
            </a:r>
            <a:r>
              <a:rPr sz="2400" spc="-105" dirty="0">
                <a:latin typeface="Times New Roman"/>
                <a:cs typeface="Times New Roman"/>
              </a:rPr>
              <a:t>during</a:t>
            </a:r>
            <a:r>
              <a:rPr sz="2400" spc="-30" dirty="0">
                <a:latin typeface="Times New Roman"/>
                <a:cs typeface="Times New Roman"/>
              </a:rPr>
              <a:t> </a:t>
            </a:r>
            <a:r>
              <a:rPr sz="2400" spc="-60" dirty="0">
                <a:latin typeface="Times New Roman"/>
                <a:cs typeface="Times New Roman"/>
              </a:rPr>
              <a:t>devlopment.</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553959" cy="3656770"/>
          </a:xfrm>
          <a:prstGeom prst="rect">
            <a:avLst/>
          </a:prstGeom>
        </p:spPr>
        <p:txBody>
          <a:bodyPr vert="horz" wrap="square" lIns="0" tIns="12065" rIns="0" bIns="0" rtlCol="0">
            <a:spAutoFit/>
          </a:bodyPr>
          <a:lstStyle/>
          <a:p>
            <a:pPr marL="287020" marR="793750" indent="-274320">
              <a:lnSpc>
                <a:spcPct val="100000"/>
              </a:lnSpc>
              <a:spcBef>
                <a:spcPts val="95"/>
              </a:spcBef>
              <a:buClr>
                <a:srgbClr val="FF388C"/>
              </a:buClr>
              <a:buSzPct val="84615"/>
              <a:buFont typeface="DejaVu Sans"/>
              <a:buChar char="⚫"/>
              <a:tabLst>
                <a:tab pos="287020" algn="l"/>
              </a:tabLst>
            </a:pPr>
            <a:r>
              <a:rPr sz="2600" b="1" spc="-130" dirty="0">
                <a:latin typeface="Times New Roman"/>
                <a:cs typeface="Times New Roman"/>
              </a:rPr>
              <a:t>Less</a:t>
            </a:r>
            <a:r>
              <a:rPr sz="2600" b="1" spc="-50" dirty="0">
                <a:latin typeface="Times New Roman"/>
                <a:cs typeface="Times New Roman"/>
              </a:rPr>
              <a:t> </a:t>
            </a:r>
            <a:r>
              <a:rPr sz="2600" b="1" dirty="0">
                <a:latin typeface="Times New Roman"/>
                <a:cs typeface="Times New Roman"/>
              </a:rPr>
              <a:t>refactoring</a:t>
            </a:r>
            <a:r>
              <a:rPr sz="2600" b="1" spc="-55" dirty="0">
                <a:latin typeface="Times New Roman"/>
                <a:cs typeface="Times New Roman"/>
              </a:rPr>
              <a:t> </a:t>
            </a:r>
            <a:r>
              <a:rPr sz="2600" spc="-20" dirty="0">
                <a:latin typeface="Times New Roman"/>
                <a:cs typeface="Times New Roman"/>
              </a:rPr>
              <a:t>–</a:t>
            </a:r>
            <a:r>
              <a:rPr sz="2600" spc="-260" dirty="0">
                <a:latin typeface="Times New Roman"/>
                <a:cs typeface="Times New Roman"/>
              </a:rPr>
              <a:t> </a:t>
            </a:r>
            <a:r>
              <a:rPr sz="2600" spc="-165" dirty="0">
                <a:latin typeface="Times New Roman"/>
                <a:cs typeface="Times New Roman"/>
              </a:rPr>
              <a:t>Adaptive</a:t>
            </a:r>
            <a:r>
              <a:rPr sz="2600" spc="-40" dirty="0">
                <a:latin typeface="Times New Roman"/>
                <a:cs typeface="Times New Roman"/>
              </a:rPr>
              <a:t> </a:t>
            </a:r>
            <a:r>
              <a:rPr sz="2600" spc="-105" dirty="0">
                <a:latin typeface="Times New Roman"/>
                <a:cs typeface="Times New Roman"/>
              </a:rPr>
              <a:t>projects</a:t>
            </a:r>
            <a:r>
              <a:rPr sz="2600" spc="-55" dirty="0">
                <a:latin typeface="Times New Roman"/>
                <a:cs typeface="Times New Roman"/>
              </a:rPr>
              <a:t> </a:t>
            </a:r>
            <a:r>
              <a:rPr sz="2600" spc="-80" dirty="0">
                <a:latin typeface="Times New Roman"/>
                <a:cs typeface="Times New Roman"/>
              </a:rPr>
              <a:t>tend</a:t>
            </a:r>
            <a:r>
              <a:rPr sz="2600" spc="-70" dirty="0">
                <a:latin typeface="Times New Roman"/>
                <a:cs typeface="Times New Roman"/>
              </a:rPr>
              <a:t> </a:t>
            </a:r>
            <a:r>
              <a:rPr sz="2600" dirty="0">
                <a:latin typeface="Times New Roman"/>
                <a:cs typeface="Times New Roman"/>
              </a:rPr>
              <a:t>to</a:t>
            </a:r>
            <a:r>
              <a:rPr sz="2600" spc="-55" dirty="0">
                <a:latin typeface="Times New Roman"/>
                <a:cs typeface="Times New Roman"/>
              </a:rPr>
              <a:t> </a:t>
            </a:r>
            <a:r>
              <a:rPr sz="2600" spc="-50" dirty="0">
                <a:latin typeface="Times New Roman"/>
                <a:cs typeface="Times New Roman"/>
              </a:rPr>
              <a:t>require </a:t>
            </a:r>
            <a:r>
              <a:rPr sz="2600" spc="-30" dirty="0">
                <a:latin typeface="Times New Roman"/>
                <a:cs typeface="Times New Roman"/>
              </a:rPr>
              <a:t>refactoring.</a:t>
            </a:r>
            <a:r>
              <a:rPr lang="en-US" sz="2600" spc="-30" dirty="0">
                <a:latin typeface="Times New Roman"/>
                <a:cs typeface="Times New Roman"/>
              </a:rPr>
              <a:t> </a:t>
            </a:r>
          </a:p>
          <a:p>
            <a:pPr marL="287020" marR="793750" indent="-274320">
              <a:lnSpc>
                <a:spcPct val="100000"/>
              </a:lnSpc>
              <a:spcBef>
                <a:spcPts val="95"/>
              </a:spcBef>
              <a:buClr>
                <a:srgbClr val="FF388C"/>
              </a:buClr>
              <a:buSzPct val="84615"/>
              <a:buFont typeface="DejaVu Sans"/>
              <a:buChar char="⚫"/>
              <a:tabLst>
                <a:tab pos="287020" algn="l"/>
              </a:tabLst>
            </a:pPr>
            <a:r>
              <a:rPr sz="2600" spc="-340" dirty="0">
                <a:latin typeface="Times New Roman"/>
                <a:cs typeface="Times New Roman"/>
              </a:rPr>
              <a:t>A</a:t>
            </a:r>
            <a:r>
              <a:rPr sz="2600" spc="-30" dirty="0">
                <a:latin typeface="Times New Roman"/>
                <a:cs typeface="Times New Roman"/>
              </a:rPr>
              <a:t> </a:t>
            </a:r>
            <a:r>
              <a:rPr sz="2600" spc="-105" dirty="0">
                <a:latin typeface="Times New Roman"/>
                <a:cs typeface="Times New Roman"/>
              </a:rPr>
              <a:t>programmer</a:t>
            </a:r>
            <a:r>
              <a:rPr sz="2600" dirty="0">
                <a:latin typeface="Times New Roman"/>
                <a:cs typeface="Times New Roman"/>
              </a:rPr>
              <a:t> </a:t>
            </a:r>
            <a:r>
              <a:rPr sz="2600" spc="-80" dirty="0">
                <a:latin typeface="Times New Roman"/>
                <a:cs typeface="Times New Roman"/>
              </a:rPr>
              <a:t>writes</a:t>
            </a:r>
            <a:r>
              <a:rPr sz="2600" spc="-15" dirty="0">
                <a:latin typeface="Times New Roman"/>
                <a:cs typeface="Times New Roman"/>
              </a:rPr>
              <a:t> </a:t>
            </a:r>
            <a:r>
              <a:rPr sz="2600" spc="-160" dirty="0">
                <a:latin typeface="Times New Roman"/>
                <a:cs typeface="Times New Roman"/>
              </a:rPr>
              <a:t>some</a:t>
            </a:r>
            <a:r>
              <a:rPr sz="2600" spc="-35" dirty="0">
                <a:latin typeface="Times New Roman"/>
                <a:cs typeface="Times New Roman"/>
              </a:rPr>
              <a:t> </a:t>
            </a:r>
            <a:r>
              <a:rPr sz="2600" spc="-100" dirty="0">
                <a:latin typeface="Times New Roman"/>
                <a:cs typeface="Times New Roman"/>
              </a:rPr>
              <a:t>code,</a:t>
            </a:r>
            <a:r>
              <a:rPr sz="2600" spc="-140" dirty="0">
                <a:latin typeface="Times New Roman"/>
                <a:cs typeface="Times New Roman"/>
              </a:rPr>
              <a:t> sometimes</a:t>
            </a:r>
            <a:r>
              <a:rPr sz="2600" spc="-20" dirty="0">
                <a:latin typeface="Times New Roman"/>
                <a:cs typeface="Times New Roman"/>
              </a:rPr>
              <a:t> </a:t>
            </a:r>
            <a:r>
              <a:rPr sz="2600" spc="-95" dirty="0">
                <a:latin typeface="Times New Roman"/>
                <a:cs typeface="Times New Roman"/>
              </a:rPr>
              <a:t>later,</a:t>
            </a:r>
            <a:r>
              <a:rPr sz="2600" spc="-125" dirty="0">
                <a:latin typeface="Times New Roman"/>
                <a:cs typeface="Times New Roman"/>
              </a:rPr>
              <a:t> </a:t>
            </a:r>
            <a:r>
              <a:rPr sz="2600" spc="-25" dirty="0">
                <a:latin typeface="Times New Roman"/>
                <a:cs typeface="Times New Roman"/>
              </a:rPr>
              <a:t>the </a:t>
            </a:r>
            <a:r>
              <a:rPr sz="2600" spc="-105" dirty="0">
                <a:latin typeface="Times New Roman"/>
                <a:cs typeface="Times New Roman"/>
              </a:rPr>
              <a:t>requirements</a:t>
            </a:r>
            <a:r>
              <a:rPr sz="2600" spc="-35" dirty="0">
                <a:latin typeface="Times New Roman"/>
                <a:cs typeface="Times New Roman"/>
              </a:rPr>
              <a:t> </a:t>
            </a:r>
            <a:r>
              <a:rPr sz="2600" spc="-165" dirty="0">
                <a:latin typeface="Times New Roman"/>
                <a:cs typeface="Times New Roman"/>
              </a:rPr>
              <a:t>change</a:t>
            </a:r>
            <a:r>
              <a:rPr sz="2600" spc="-55"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85" dirty="0">
                <a:latin typeface="Times New Roman"/>
                <a:cs typeface="Times New Roman"/>
              </a:rPr>
              <a:t>the</a:t>
            </a:r>
            <a:r>
              <a:rPr sz="2600" spc="-45" dirty="0">
                <a:latin typeface="Times New Roman"/>
                <a:cs typeface="Times New Roman"/>
              </a:rPr>
              <a:t> </a:t>
            </a:r>
            <a:r>
              <a:rPr sz="2600" spc="-135" dirty="0">
                <a:latin typeface="Times New Roman"/>
                <a:cs typeface="Times New Roman"/>
              </a:rPr>
              <a:t>code</a:t>
            </a:r>
            <a:r>
              <a:rPr sz="2600" spc="-55" dirty="0">
                <a:latin typeface="Times New Roman"/>
                <a:cs typeface="Times New Roman"/>
              </a:rPr>
              <a:t> </a:t>
            </a:r>
            <a:r>
              <a:rPr sz="2600" spc="-140" dirty="0">
                <a:latin typeface="Times New Roman"/>
                <a:cs typeface="Times New Roman"/>
              </a:rPr>
              <a:t>needs</a:t>
            </a:r>
            <a:r>
              <a:rPr sz="2600" spc="-50" dirty="0">
                <a:latin typeface="Times New Roman"/>
                <a:cs typeface="Times New Roman"/>
              </a:rPr>
              <a:t> </a:t>
            </a:r>
            <a:r>
              <a:rPr sz="2600" dirty="0">
                <a:latin typeface="Times New Roman"/>
                <a:cs typeface="Times New Roman"/>
              </a:rPr>
              <a:t>to</a:t>
            </a:r>
            <a:r>
              <a:rPr sz="2600" spc="-40" dirty="0">
                <a:latin typeface="Times New Roman"/>
                <a:cs typeface="Times New Roman"/>
              </a:rPr>
              <a:t> </a:t>
            </a:r>
            <a:r>
              <a:rPr sz="2600" spc="-125" dirty="0">
                <a:latin typeface="Times New Roman"/>
                <a:cs typeface="Times New Roman"/>
              </a:rPr>
              <a:t>be</a:t>
            </a:r>
            <a:r>
              <a:rPr sz="2600" spc="-55" dirty="0">
                <a:latin typeface="Times New Roman"/>
                <a:cs typeface="Times New Roman"/>
              </a:rPr>
              <a:t> </a:t>
            </a:r>
            <a:r>
              <a:rPr sz="2600" spc="-80" dirty="0">
                <a:latin typeface="Times New Roman"/>
                <a:cs typeface="Times New Roman"/>
              </a:rPr>
              <a:t>modified.</a:t>
            </a:r>
            <a:r>
              <a:rPr lang="en-US" sz="2600" spc="-80" dirty="0">
                <a:latin typeface="Times New Roman"/>
                <a:cs typeface="Times New Roman"/>
              </a:rPr>
              <a:t> </a:t>
            </a:r>
            <a:r>
              <a:rPr sz="2600" spc="-150" dirty="0">
                <a:latin typeface="Times New Roman"/>
                <a:cs typeface="Times New Roman"/>
              </a:rPr>
              <a:t>These</a:t>
            </a:r>
            <a:r>
              <a:rPr sz="2600" spc="-60" dirty="0">
                <a:latin typeface="Times New Roman"/>
                <a:cs typeface="Times New Roman"/>
              </a:rPr>
              <a:t> </a:t>
            </a:r>
            <a:r>
              <a:rPr sz="2600" spc="-135" dirty="0">
                <a:latin typeface="Times New Roman"/>
                <a:cs typeface="Times New Roman"/>
              </a:rPr>
              <a:t>problems</a:t>
            </a:r>
            <a:r>
              <a:rPr sz="2600" spc="-25" dirty="0">
                <a:latin typeface="Times New Roman"/>
                <a:cs typeface="Times New Roman"/>
              </a:rPr>
              <a:t> </a:t>
            </a:r>
            <a:r>
              <a:rPr sz="2600" spc="-120" dirty="0">
                <a:latin typeface="Times New Roman"/>
                <a:cs typeface="Times New Roman"/>
              </a:rPr>
              <a:t>don’t</a:t>
            </a:r>
            <a:r>
              <a:rPr sz="2600" spc="-15" dirty="0">
                <a:latin typeface="Times New Roman"/>
                <a:cs typeface="Times New Roman"/>
              </a:rPr>
              <a:t> </a:t>
            </a:r>
            <a:r>
              <a:rPr sz="2600" spc="-110" dirty="0">
                <a:latin typeface="Times New Roman"/>
                <a:cs typeface="Times New Roman"/>
              </a:rPr>
              <a:t>occur</a:t>
            </a:r>
            <a:r>
              <a:rPr sz="2600" spc="-35" dirty="0">
                <a:latin typeface="Times New Roman"/>
                <a:cs typeface="Times New Roman"/>
              </a:rPr>
              <a:t> </a:t>
            </a:r>
            <a:r>
              <a:rPr sz="2600" spc="-215" dirty="0">
                <a:latin typeface="Times New Roman"/>
                <a:cs typeface="Times New Roman"/>
              </a:rPr>
              <a:t>as</a:t>
            </a:r>
            <a:r>
              <a:rPr sz="2600" spc="-35" dirty="0">
                <a:latin typeface="Times New Roman"/>
                <a:cs typeface="Times New Roman"/>
              </a:rPr>
              <a:t> </a:t>
            </a:r>
            <a:r>
              <a:rPr sz="2600" spc="-100" dirty="0">
                <a:latin typeface="Times New Roman"/>
                <a:cs typeface="Times New Roman"/>
              </a:rPr>
              <a:t>often</a:t>
            </a:r>
            <a:r>
              <a:rPr sz="2600" spc="-25" dirty="0">
                <a:latin typeface="Times New Roman"/>
                <a:cs typeface="Times New Roman"/>
              </a:rPr>
              <a:t> </a:t>
            </a:r>
            <a:r>
              <a:rPr sz="2600" spc="-135" dirty="0">
                <a:latin typeface="Times New Roman"/>
                <a:cs typeface="Times New Roman"/>
              </a:rPr>
              <a:t>in</a:t>
            </a:r>
            <a:r>
              <a:rPr sz="2600" spc="-25" dirty="0">
                <a:latin typeface="Times New Roman"/>
                <a:cs typeface="Times New Roman"/>
              </a:rPr>
              <a:t> </a:t>
            </a:r>
            <a:r>
              <a:rPr sz="2600" spc="-120" dirty="0">
                <a:latin typeface="Times New Roman"/>
                <a:cs typeface="Times New Roman"/>
              </a:rPr>
              <a:t>predictive</a:t>
            </a:r>
            <a:r>
              <a:rPr sz="2600" spc="-20" dirty="0">
                <a:latin typeface="Times New Roman"/>
                <a:cs typeface="Times New Roman"/>
              </a:rPr>
              <a:t> </a:t>
            </a:r>
            <a:r>
              <a:rPr sz="2600" spc="-10" dirty="0">
                <a:latin typeface="Times New Roman"/>
                <a:cs typeface="Times New Roman"/>
              </a:rPr>
              <a:t>projects.</a:t>
            </a:r>
            <a:endParaRPr sz="2600" dirty="0">
              <a:latin typeface="Times New Roman"/>
              <a:cs typeface="Times New Roman"/>
            </a:endParaRPr>
          </a:p>
          <a:p>
            <a:pPr marL="285750" marR="5080" indent="-273685">
              <a:lnSpc>
                <a:spcPct val="100400"/>
              </a:lnSpc>
              <a:buClr>
                <a:srgbClr val="FF388C"/>
              </a:buClr>
              <a:buSzPct val="84615"/>
              <a:buFont typeface="DejaVu Sans"/>
              <a:buChar char="⚫"/>
              <a:tabLst>
                <a:tab pos="287020" algn="l"/>
              </a:tabLst>
            </a:pPr>
            <a:r>
              <a:rPr sz="2600" b="1" spc="-45" dirty="0">
                <a:latin typeface="Times New Roman"/>
                <a:cs typeface="Times New Roman"/>
              </a:rPr>
              <a:t>Fix</a:t>
            </a:r>
            <a:r>
              <a:rPr sz="2600" b="1" spc="-60" dirty="0">
                <a:latin typeface="Times New Roman"/>
                <a:cs typeface="Times New Roman"/>
              </a:rPr>
              <a:t> </a:t>
            </a:r>
            <a:r>
              <a:rPr sz="2600" b="1" spc="-10" dirty="0">
                <a:latin typeface="Times New Roman"/>
                <a:cs typeface="Times New Roman"/>
              </a:rPr>
              <a:t>bugs</a:t>
            </a:r>
            <a:r>
              <a:rPr sz="2600" b="1" spc="-65" dirty="0">
                <a:latin typeface="Times New Roman"/>
                <a:cs typeface="Times New Roman"/>
              </a:rPr>
              <a:t> </a:t>
            </a:r>
            <a:r>
              <a:rPr sz="2600" b="1" spc="-25" dirty="0">
                <a:latin typeface="Times New Roman"/>
                <a:cs typeface="Times New Roman"/>
              </a:rPr>
              <a:t>early</a:t>
            </a:r>
            <a:r>
              <a:rPr sz="2600" b="1" spc="-55" dirty="0">
                <a:latin typeface="Times New Roman"/>
                <a:cs typeface="Times New Roman"/>
              </a:rPr>
              <a:t> </a:t>
            </a:r>
            <a:r>
              <a:rPr sz="2800" dirty="0">
                <a:latin typeface="Times New Roman"/>
                <a:cs typeface="Times New Roman"/>
              </a:rPr>
              <a:t>–</a:t>
            </a:r>
            <a:r>
              <a:rPr sz="2800" spc="-80" dirty="0">
                <a:latin typeface="Times New Roman"/>
                <a:cs typeface="Times New Roman"/>
              </a:rPr>
              <a:t> </a:t>
            </a:r>
            <a:r>
              <a:rPr sz="2600" spc="-200" dirty="0">
                <a:latin typeface="Times New Roman"/>
                <a:cs typeface="Times New Roman"/>
              </a:rPr>
              <a:t>If</a:t>
            </a:r>
            <a:r>
              <a:rPr sz="2600" spc="-60" dirty="0">
                <a:latin typeface="Times New Roman"/>
                <a:cs typeface="Times New Roman"/>
              </a:rPr>
              <a:t> </a:t>
            </a:r>
            <a:r>
              <a:rPr sz="2600" spc="-85" dirty="0">
                <a:latin typeface="Times New Roman"/>
                <a:cs typeface="Times New Roman"/>
              </a:rPr>
              <a:t>the</a:t>
            </a:r>
            <a:r>
              <a:rPr sz="2600" spc="-70" dirty="0">
                <a:latin typeface="Times New Roman"/>
                <a:cs typeface="Times New Roman"/>
              </a:rPr>
              <a:t> </a:t>
            </a:r>
            <a:r>
              <a:rPr sz="2600" spc="-105" dirty="0">
                <a:latin typeface="Times New Roman"/>
                <a:cs typeface="Times New Roman"/>
              </a:rPr>
              <a:t>requirements</a:t>
            </a:r>
            <a:r>
              <a:rPr sz="2600" spc="-55"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160" dirty="0">
                <a:latin typeface="Times New Roman"/>
                <a:cs typeface="Times New Roman"/>
              </a:rPr>
              <a:t>design</a:t>
            </a:r>
            <a:r>
              <a:rPr sz="2600" spc="-70" dirty="0">
                <a:latin typeface="Times New Roman"/>
                <a:cs typeface="Times New Roman"/>
              </a:rPr>
              <a:t> </a:t>
            </a:r>
            <a:r>
              <a:rPr sz="2600" spc="-105" dirty="0">
                <a:latin typeface="Times New Roman"/>
                <a:cs typeface="Times New Roman"/>
              </a:rPr>
              <a:t>are</a:t>
            </a:r>
            <a:r>
              <a:rPr sz="2600" spc="-65" dirty="0">
                <a:latin typeface="Times New Roman"/>
                <a:cs typeface="Times New Roman"/>
              </a:rPr>
              <a:t> </a:t>
            </a:r>
            <a:r>
              <a:rPr sz="2600" spc="-10" dirty="0">
                <a:latin typeface="Times New Roman"/>
                <a:cs typeface="Times New Roman"/>
              </a:rPr>
              <a:t>correct 	</a:t>
            </a:r>
            <a:r>
              <a:rPr sz="2600" spc="-160" dirty="0">
                <a:latin typeface="Times New Roman"/>
                <a:cs typeface="Times New Roman"/>
              </a:rPr>
              <a:t>and</a:t>
            </a:r>
            <a:r>
              <a:rPr sz="2600" spc="-40" dirty="0">
                <a:latin typeface="Times New Roman"/>
                <a:cs typeface="Times New Roman"/>
              </a:rPr>
              <a:t> </a:t>
            </a:r>
            <a:r>
              <a:rPr sz="2600" spc="-95" dirty="0">
                <a:latin typeface="Times New Roman"/>
                <a:cs typeface="Times New Roman"/>
              </a:rPr>
              <a:t>complete,</a:t>
            </a:r>
            <a:r>
              <a:rPr sz="2600" spc="-140" dirty="0">
                <a:latin typeface="Times New Roman"/>
                <a:cs typeface="Times New Roman"/>
              </a:rPr>
              <a:t> </a:t>
            </a:r>
            <a:r>
              <a:rPr sz="2600" spc="-180" dirty="0">
                <a:latin typeface="Times New Roman"/>
                <a:cs typeface="Times New Roman"/>
              </a:rPr>
              <a:t>we</a:t>
            </a:r>
            <a:r>
              <a:rPr sz="2600" spc="-40" dirty="0">
                <a:latin typeface="Times New Roman"/>
                <a:cs typeface="Times New Roman"/>
              </a:rPr>
              <a:t> </a:t>
            </a:r>
            <a:r>
              <a:rPr sz="2600" spc="-170" dirty="0">
                <a:latin typeface="Times New Roman"/>
                <a:cs typeface="Times New Roman"/>
              </a:rPr>
              <a:t>can</a:t>
            </a:r>
            <a:r>
              <a:rPr sz="2600" spc="-45" dirty="0">
                <a:latin typeface="Times New Roman"/>
                <a:cs typeface="Times New Roman"/>
              </a:rPr>
              <a:t> </a:t>
            </a:r>
            <a:r>
              <a:rPr sz="2600" spc="-160" dirty="0">
                <a:latin typeface="Times New Roman"/>
                <a:cs typeface="Times New Roman"/>
              </a:rPr>
              <a:t>fix</a:t>
            </a:r>
            <a:r>
              <a:rPr sz="2600" spc="-30" dirty="0">
                <a:latin typeface="Times New Roman"/>
                <a:cs typeface="Times New Roman"/>
              </a:rPr>
              <a:t> </a:t>
            </a:r>
            <a:r>
              <a:rPr sz="2600" spc="-85" dirty="0">
                <a:latin typeface="Times New Roman"/>
                <a:cs typeface="Times New Roman"/>
              </a:rPr>
              <a:t>the</a:t>
            </a:r>
            <a:r>
              <a:rPr sz="2600" spc="-40" dirty="0">
                <a:latin typeface="Times New Roman"/>
                <a:cs typeface="Times New Roman"/>
              </a:rPr>
              <a:t> </a:t>
            </a:r>
            <a:r>
              <a:rPr sz="2600" spc="-185" dirty="0">
                <a:latin typeface="Times New Roman"/>
                <a:cs typeface="Times New Roman"/>
              </a:rPr>
              <a:t>bugs</a:t>
            </a:r>
            <a:r>
              <a:rPr sz="2600" spc="-45" dirty="0">
                <a:latin typeface="Times New Roman"/>
                <a:cs typeface="Times New Roman"/>
              </a:rPr>
              <a:t> </a:t>
            </a:r>
            <a:r>
              <a:rPr sz="2600" spc="-135" dirty="0">
                <a:latin typeface="Times New Roman"/>
                <a:cs typeface="Times New Roman"/>
              </a:rPr>
              <a:t>they</a:t>
            </a:r>
            <a:r>
              <a:rPr sz="2600" spc="-25" dirty="0">
                <a:latin typeface="Times New Roman"/>
                <a:cs typeface="Times New Roman"/>
              </a:rPr>
              <a:t> </a:t>
            </a:r>
            <a:r>
              <a:rPr sz="2600" spc="-150" dirty="0">
                <a:latin typeface="Times New Roman"/>
                <a:cs typeface="Times New Roman"/>
              </a:rPr>
              <a:t>would</a:t>
            </a:r>
            <a:r>
              <a:rPr sz="2600" spc="-35" dirty="0">
                <a:latin typeface="Times New Roman"/>
                <a:cs typeface="Times New Roman"/>
              </a:rPr>
              <a:t> </a:t>
            </a:r>
            <a:r>
              <a:rPr sz="2600" spc="-215" dirty="0">
                <a:latin typeface="Times New Roman"/>
                <a:cs typeface="Times New Roman"/>
              </a:rPr>
              <a:t>have</a:t>
            </a:r>
            <a:r>
              <a:rPr sz="2600" spc="-45" dirty="0">
                <a:latin typeface="Times New Roman"/>
                <a:cs typeface="Times New Roman"/>
              </a:rPr>
              <a:t> </a:t>
            </a:r>
            <a:r>
              <a:rPr sz="2600" spc="-10" dirty="0">
                <a:latin typeface="Times New Roman"/>
                <a:cs typeface="Times New Roman"/>
              </a:rPr>
              <a:t>caused 	later.</a:t>
            </a:r>
            <a:endParaRPr sz="26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434338"/>
            <a:ext cx="7544434" cy="2979662"/>
          </a:xfrm>
          <a:prstGeom prst="rect">
            <a:avLst/>
          </a:prstGeom>
        </p:spPr>
        <p:txBody>
          <a:bodyPr vert="horz" wrap="square" lIns="0" tIns="12065" rIns="0" bIns="0" rtlCol="0">
            <a:spAutoFit/>
          </a:bodyPr>
          <a:lstStyle/>
          <a:p>
            <a:pPr marL="286385" marR="165100" indent="-274320">
              <a:lnSpc>
                <a:spcPct val="100000"/>
              </a:lnSpc>
              <a:spcBef>
                <a:spcPts val="95"/>
              </a:spcBef>
              <a:buClr>
                <a:srgbClr val="FF388C"/>
              </a:buClr>
              <a:buSzPct val="84615"/>
              <a:buFont typeface="DejaVu Sans"/>
              <a:buChar char="⚫"/>
              <a:tabLst>
                <a:tab pos="286385" algn="l"/>
              </a:tabLst>
            </a:pPr>
            <a:r>
              <a:rPr sz="2600" b="1" dirty="0">
                <a:latin typeface="Times New Roman"/>
                <a:cs typeface="Times New Roman"/>
              </a:rPr>
              <a:t>Better</a:t>
            </a:r>
            <a:r>
              <a:rPr sz="2600" b="1" spc="10" dirty="0">
                <a:latin typeface="Times New Roman"/>
                <a:cs typeface="Times New Roman"/>
              </a:rPr>
              <a:t> </a:t>
            </a:r>
            <a:r>
              <a:rPr sz="2600" b="1" dirty="0">
                <a:latin typeface="Times New Roman"/>
                <a:cs typeface="Times New Roman"/>
              </a:rPr>
              <a:t>documentation</a:t>
            </a:r>
            <a:r>
              <a:rPr sz="2600" b="1" spc="15" dirty="0">
                <a:latin typeface="Times New Roman"/>
                <a:cs typeface="Times New Roman"/>
              </a:rPr>
              <a:t> </a:t>
            </a:r>
            <a:r>
              <a:rPr sz="2600" dirty="0">
                <a:latin typeface="Times New Roman"/>
                <a:cs typeface="Times New Roman"/>
              </a:rPr>
              <a:t>–</a:t>
            </a:r>
            <a:r>
              <a:rPr sz="2600" spc="-20" dirty="0">
                <a:latin typeface="Times New Roman"/>
                <a:cs typeface="Times New Roman"/>
              </a:rPr>
              <a:t> </a:t>
            </a:r>
            <a:r>
              <a:rPr sz="2600" spc="-125" dirty="0">
                <a:latin typeface="Times New Roman"/>
                <a:cs typeface="Times New Roman"/>
              </a:rPr>
              <a:t>Predictive</a:t>
            </a:r>
            <a:r>
              <a:rPr sz="2600" spc="5" dirty="0">
                <a:latin typeface="Times New Roman"/>
                <a:cs typeface="Times New Roman"/>
              </a:rPr>
              <a:t> </a:t>
            </a:r>
            <a:r>
              <a:rPr sz="2600" spc="-150" dirty="0">
                <a:latin typeface="Times New Roman"/>
                <a:cs typeface="Times New Roman"/>
              </a:rPr>
              <a:t>models</a:t>
            </a:r>
            <a:r>
              <a:rPr sz="2600" spc="-10" dirty="0">
                <a:latin typeface="Times New Roman"/>
                <a:cs typeface="Times New Roman"/>
              </a:rPr>
              <a:t> </a:t>
            </a:r>
            <a:r>
              <a:rPr sz="2600" spc="-90" dirty="0">
                <a:latin typeface="Times New Roman"/>
                <a:cs typeface="Times New Roman"/>
              </a:rPr>
              <a:t>require</a:t>
            </a:r>
            <a:r>
              <a:rPr sz="2600" spc="-15" dirty="0">
                <a:latin typeface="Times New Roman"/>
                <a:cs typeface="Times New Roman"/>
              </a:rPr>
              <a:t> </a:t>
            </a:r>
            <a:r>
              <a:rPr sz="2600" spc="-215" dirty="0">
                <a:latin typeface="Times New Roman"/>
                <a:cs typeface="Times New Roman"/>
              </a:rPr>
              <a:t>a</a:t>
            </a:r>
            <a:r>
              <a:rPr sz="2600" spc="-10" dirty="0">
                <a:latin typeface="Times New Roman"/>
                <a:cs typeface="Times New Roman"/>
              </a:rPr>
              <a:t> </a:t>
            </a:r>
            <a:r>
              <a:rPr sz="2600" spc="-25" dirty="0">
                <a:latin typeface="Times New Roman"/>
                <a:cs typeface="Times New Roman"/>
              </a:rPr>
              <a:t>lot </a:t>
            </a:r>
            <a:r>
              <a:rPr sz="2600" spc="-160" dirty="0">
                <a:latin typeface="Times New Roman"/>
                <a:cs typeface="Times New Roman"/>
              </a:rPr>
              <a:t>of</a:t>
            </a:r>
            <a:r>
              <a:rPr sz="2600" spc="-55" dirty="0">
                <a:latin typeface="Times New Roman"/>
                <a:cs typeface="Times New Roman"/>
              </a:rPr>
              <a:t> </a:t>
            </a:r>
            <a:r>
              <a:rPr sz="2600" spc="-30" dirty="0">
                <a:latin typeface="Times New Roman"/>
                <a:cs typeface="Times New Roman"/>
              </a:rPr>
              <a:t>documentation.</a:t>
            </a:r>
            <a:r>
              <a:rPr lang="en-US" sz="2600" spc="-30" dirty="0">
                <a:latin typeface="Times New Roman"/>
                <a:cs typeface="Times New Roman"/>
              </a:rPr>
              <a:t> </a:t>
            </a:r>
            <a:r>
              <a:rPr sz="2600" spc="-165" dirty="0">
                <a:latin typeface="Times New Roman"/>
                <a:cs typeface="Times New Roman"/>
              </a:rPr>
              <a:t>This</a:t>
            </a:r>
            <a:r>
              <a:rPr sz="2600" spc="-35" dirty="0">
                <a:latin typeface="Times New Roman"/>
                <a:cs typeface="Times New Roman"/>
              </a:rPr>
              <a:t> </a:t>
            </a:r>
            <a:r>
              <a:rPr sz="2600" spc="-120" dirty="0">
                <a:latin typeface="Times New Roman"/>
                <a:cs typeface="Times New Roman"/>
              </a:rPr>
              <a:t>documentation</a:t>
            </a:r>
            <a:r>
              <a:rPr sz="2600" spc="-15" dirty="0">
                <a:latin typeface="Times New Roman"/>
                <a:cs typeface="Times New Roman"/>
              </a:rPr>
              <a:t> </a:t>
            </a:r>
            <a:r>
              <a:rPr sz="2600" spc="-150" dirty="0">
                <a:latin typeface="Times New Roman"/>
                <a:cs typeface="Times New Roman"/>
              </a:rPr>
              <a:t>helps</a:t>
            </a:r>
            <a:r>
              <a:rPr sz="2600" spc="-50" dirty="0">
                <a:latin typeface="Times New Roman"/>
                <a:cs typeface="Times New Roman"/>
              </a:rPr>
              <a:t> </a:t>
            </a:r>
            <a:r>
              <a:rPr sz="2600" spc="-85" dirty="0">
                <a:latin typeface="Times New Roman"/>
                <a:cs typeface="Times New Roman"/>
              </a:rPr>
              <a:t>the</a:t>
            </a:r>
            <a:r>
              <a:rPr sz="2600" spc="-40" dirty="0">
                <a:latin typeface="Times New Roman"/>
                <a:cs typeface="Times New Roman"/>
              </a:rPr>
              <a:t> </a:t>
            </a:r>
            <a:r>
              <a:rPr sz="2600" spc="-150" dirty="0">
                <a:latin typeface="Times New Roman"/>
                <a:cs typeface="Times New Roman"/>
              </a:rPr>
              <a:t>new</a:t>
            </a:r>
            <a:r>
              <a:rPr sz="2600" spc="-35" dirty="0">
                <a:latin typeface="Times New Roman"/>
                <a:cs typeface="Times New Roman"/>
              </a:rPr>
              <a:t> </a:t>
            </a:r>
            <a:r>
              <a:rPr sz="2600" spc="-120" dirty="0">
                <a:latin typeface="Times New Roman"/>
                <a:cs typeface="Times New Roman"/>
              </a:rPr>
              <a:t>people</a:t>
            </a:r>
            <a:r>
              <a:rPr sz="2600" spc="-45" dirty="0">
                <a:latin typeface="Times New Roman"/>
                <a:cs typeface="Times New Roman"/>
              </a:rPr>
              <a:t> </a:t>
            </a:r>
            <a:r>
              <a:rPr sz="2600" dirty="0">
                <a:latin typeface="Times New Roman"/>
                <a:cs typeface="Times New Roman"/>
              </a:rPr>
              <a:t>to</a:t>
            </a:r>
            <a:r>
              <a:rPr sz="2600" spc="-30" dirty="0">
                <a:latin typeface="Times New Roman"/>
                <a:cs typeface="Times New Roman"/>
              </a:rPr>
              <a:t> </a:t>
            </a:r>
            <a:r>
              <a:rPr sz="2600" spc="-110" dirty="0">
                <a:latin typeface="Times New Roman"/>
                <a:cs typeface="Times New Roman"/>
              </a:rPr>
              <a:t>understand</a:t>
            </a:r>
            <a:r>
              <a:rPr sz="2600" spc="-40" dirty="0">
                <a:latin typeface="Times New Roman"/>
                <a:cs typeface="Times New Roman"/>
              </a:rPr>
              <a:t> </a:t>
            </a:r>
            <a:r>
              <a:rPr sz="2600" spc="-25" dirty="0">
                <a:latin typeface="Times New Roman"/>
                <a:cs typeface="Times New Roman"/>
              </a:rPr>
              <a:t>the </a:t>
            </a:r>
            <a:r>
              <a:rPr sz="2600" spc="-105" dirty="0">
                <a:latin typeface="Times New Roman"/>
                <a:cs typeface="Times New Roman"/>
              </a:rPr>
              <a:t>projects</a:t>
            </a:r>
            <a:r>
              <a:rPr sz="2600" spc="-55" dirty="0">
                <a:latin typeface="Times New Roman"/>
                <a:cs typeface="Times New Roman"/>
              </a:rPr>
              <a:t> </a:t>
            </a:r>
            <a:r>
              <a:rPr sz="2600" spc="-135" dirty="0">
                <a:latin typeface="Times New Roman"/>
                <a:cs typeface="Times New Roman"/>
              </a:rPr>
              <a:t>in</a:t>
            </a:r>
            <a:r>
              <a:rPr sz="2600" spc="-55" dirty="0">
                <a:latin typeface="Times New Roman"/>
                <a:cs typeface="Times New Roman"/>
              </a:rPr>
              <a:t> </a:t>
            </a:r>
            <a:r>
              <a:rPr sz="2600" spc="-215" dirty="0">
                <a:latin typeface="Times New Roman"/>
                <a:cs typeface="Times New Roman"/>
              </a:rPr>
              <a:t>a</a:t>
            </a:r>
            <a:r>
              <a:rPr sz="2600" spc="-65" dirty="0">
                <a:latin typeface="Times New Roman"/>
                <a:cs typeface="Times New Roman"/>
              </a:rPr>
              <a:t> </a:t>
            </a:r>
            <a:r>
              <a:rPr sz="2600" spc="-40" dirty="0">
                <a:latin typeface="Times New Roman"/>
                <a:cs typeface="Times New Roman"/>
              </a:rPr>
              <a:t>better</a:t>
            </a:r>
            <a:r>
              <a:rPr sz="2600" spc="-55" dirty="0">
                <a:latin typeface="Times New Roman"/>
                <a:cs typeface="Times New Roman"/>
              </a:rPr>
              <a:t> </a:t>
            </a:r>
            <a:r>
              <a:rPr sz="2600" spc="-20" dirty="0">
                <a:latin typeface="Times New Roman"/>
                <a:cs typeface="Times New Roman"/>
              </a:rPr>
              <a:t>way.</a:t>
            </a:r>
            <a:endParaRPr sz="2600" dirty="0">
              <a:latin typeface="Times New Roman"/>
              <a:cs typeface="Times New Roman"/>
            </a:endParaRPr>
          </a:p>
          <a:p>
            <a:pPr>
              <a:lnSpc>
                <a:spcPct val="100000"/>
              </a:lnSpc>
              <a:spcBef>
                <a:spcPts val="1330"/>
              </a:spcBef>
              <a:buClr>
                <a:srgbClr val="FF388C"/>
              </a:buClr>
              <a:buFont typeface="DejaVu Sans"/>
              <a:buChar char="⚫"/>
            </a:pPr>
            <a:endParaRPr sz="2600" dirty="0">
              <a:latin typeface="Times New Roman"/>
              <a:cs typeface="Times New Roman"/>
            </a:endParaRPr>
          </a:p>
          <a:p>
            <a:pPr marL="286385" marR="5080" indent="-274320">
              <a:lnSpc>
                <a:spcPct val="100000"/>
              </a:lnSpc>
              <a:buClr>
                <a:srgbClr val="FF388C"/>
              </a:buClr>
              <a:buSzPct val="84615"/>
              <a:buFont typeface="DejaVu Sans"/>
              <a:buChar char="⚫"/>
              <a:tabLst>
                <a:tab pos="286385" algn="l"/>
              </a:tabLst>
            </a:pPr>
            <a:r>
              <a:rPr sz="2600" b="1" spc="-165" dirty="0">
                <a:latin typeface="Times New Roman"/>
                <a:cs typeface="Times New Roman"/>
              </a:rPr>
              <a:t>Easy</a:t>
            </a:r>
            <a:r>
              <a:rPr sz="2600" b="1" spc="-45" dirty="0">
                <a:latin typeface="Times New Roman"/>
                <a:cs typeface="Times New Roman"/>
              </a:rPr>
              <a:t> </a:t>
            </a:r>
            <a:r>
              <a:rPr sz="2600" b="1" dirty="0">
                <a:latin typeface="Times New Roman"/>
                <a:cs typeface="Times New Roman"/>
              </a:rPr>
              <a:t>maintenance</a:t>
            </a:r>
            <a:r>
              <a:rPr sz="2600" b="1" spc="-15" dirty="0">
                <a:latin typeface="Times New Roman"/>
                <a:cs typeface="Times New Roman"/>
              </a:rPr>
              <a:t> </a:t>
            </a:r>
            <a:r>
              <a:rPr sz="2600" dirty="0">
                <a:latin typeface="Times New Roman"/>
                <a:cs typeface="Times New Roman"/>
              </a:rPr>
              <a:t>–</a:t>
            </a:r>
            <a:r>
              <a:rPr sz="2600" spc="-50" dirty="0">
                <a:latin typeface="Times New Roman"/>
                <a:cs typeface="Times New Roman"/>
              </a:rPr>
              <a:t> </a:t>
            </a:r>
            <a:r>
              <a:rPr sz="2600" spc="-135" dirty="0">
                <a:latin typeface="Times New Roman"/>
                <a:cs typeface="Times New Roman"/>
              </a:rPr>
              <a:t>in</a:t>
            </a:r>
            <a:r>
              <a:rPr sz="2600" spc="-45" dirty="0">
                <a:latin typeface="Times New Roman"/>
                <a:cs typeface="Times New Roman"/>
              </a:rPr>
              <a:t> </a:t>
            </a:r>
            <a:r>
              <a:rPr sz="2600" spc="-85" dirty="0">
                <a:latin typeface="Times New Roman"/>
                <a:cs typeface="Times New Roman"/>
              </a:rPr>
              <a:t>the</a:t>
            </a:r>
            <a:r>
              <a:rPr sz="2600" spc="-55" dirty="0">
                <a:latin typeface="Times New Roman"/>
                <a:cs typeface="Times New Roman"/>
              </a:rPr>
              <a:t> </a:t>
            </a:r>
            <a:r>
              <a:rPr sz="2600" spc="-120" dirty="0">
                <a:latin typeface="Times New Roman"/>
                <a:cs typeface="Times New Roman"/>
              </a:rPr>
              <a:t>predictive</a:t>
            </a:r>
            <a:r>
              <a:rPr sz="2600" spc="-35" dirty="0">
                <a:latin typeface="Times New Roman"/>
                <a:cs typeface="Times New Roman"/>
              </a:rPr>
              <a:t> </a:t>
            </a:r>
            <a:r>
              <a:rPr sz="2600" spc="-130" dirty="0">
                <a:latin typeface="Times New Roman"/>
                <a:cs typeface="Times New Roman"/>
              </a:rPr>
              <a:t>model</a:t>
            </a:r>
            <a:r>
              <a:rPr sz="2600" spc="-50" dirty="0">
                <a:latin typeface="Times New Roman"/>
                <a:cs typeface="Times New Roman"/>
              </a:rPr>
              <a:t> </a:t>
            </a:r>
            <a:r>
              <a:rPr sz="2600" spc="-180" dirty="0">
                <a:latin typeface="Times New Roman"/>
                <a:cs typeface="Times New Roman"/>
              </a:rPr>
              <a:t>we</a:t>
            </a:r>
            <a:r>
              <a:rPr sz="2600" spc="-50" dirty="0">
                <a:latin typeface="Times New Roman"/>
                <a:cs typeface="Times New Roman"/>
              </a:rPr>
              <a:t> </a:t>
            </a:r>
            <a:r>
              <a:rPr sz="2600" spc="-170" dirty="0">
                <a:latin typeface="Times New Roman"/>
                <a:cs typeface="Times New Roman"/>
              </a:rPr>
              <a:t>can</a:t>
            </a:r>
            <a:r>
              <a:rPr sz="2600" spc="-50" dirty="0">
                <a:latin typeface="Times New Roman"/>
                <a:cs typeface="Times New Roman"/>
              </a:rPr>
              <a:t> create </a:t>
            </a:r>
            <a:r>
              <a:rPr sz="2600" spc="-215" dirty="0">
                <a:latin typeface="Times New Roman"/>
                <a:cs typeface="Times New Roman"/>
              </a:rPr>
              <a:t>a</a:t>
            </a:r>
            <a:r>
              <a:rPr sz="2600" spc="-35" dirty="0">
                <a:latin typeface="Times New Roman"/>
                <a:cs typeface="Times New Roman"/>
              </a:rPr>
              <a:t> </a:t>
            </a:r>
            <a:r>
              <a:rPr sz="2600" spc="-95" dirty="0">
                <a:latin typeface="Times New Roman"/>
                <a:cs typeface="Times New Roman"/>
              </a:rPr>
              <a:t>more</a:t>
            </a:r>
            <a:r>
              <a:rPr sz="2600" spc="-20" dirty="0">
                <a:latin typeface="Times New Roman"/>
                <a:cs typeface="Times New Roman"/>
              </a:rPr>
              <a:t> </a:t>
            </a:r>
            <a:r>
              <a:rPr sz="2600" spc="-125" dirty="0">
                <a:latin typeface="Times New Roman"/>
                <a:cs typeface="Times New Roman"/>
              </a:rPr>
              <a:t>elegant</a:t>
            </a:r>
            <a:r>
              <a:rPr sz="2600" spc="-35" dirty="0">
                <a:latin typeface="Times New Roman"/>
                <a:cs typeface="Times New Roman"/>
              </a:rPr>
              <a:t> </a:t>
            </a:r>
            <a:r>
              <a:rPr sz="2600" spc="-160" dirty="0">
                <a:latin typeface="Times New Roman"/>
                <a:cs typeface="Times New Roman"/>
              </a:rPr>
              <a:t>design</a:t>
            </a:r>
            <a:r>
              <a:rPr sz="2600" spc="-40" dirty="0">
                <a:latin typeface="Times New Roman"/>
                <a:cs typeface="Times New Roman"/>
              </a:rPr>
              <a:t> </a:t>
            </a:r>
            <a:r>
              <a:rPr sz="2600" spc="-160" dirty="0">
                <a:latin typeface="Times New Roman"/>
                <a:cs typeface="Times New Roman"/>
              </a:rPr>
              <a:t>that’s</a:t>
            </a:r>
            <a:r>
              <a:rPr sz="2600" spc="-10" dirty="0">
                <a:latin typeface="Times New Roman"/>
                <a:cs typeface="Times New Roman"/>
              </a:rPr>
              <a:t> </a:t>
            </a:r>
            <a:r>
              <a:rPr sz="2600" spc="-95" dirty="0">
                <a:latin typeface="Times New Roman"/>
                <a:cs typeface="Times New Roman"/>
              </a:rPr>
              <a:t>more</a:t>
            </a:r>
            <a:r>
              <a:rPr sz="2600" spc="-20" dirty="0">
                <a:latin typeface="Times New Roman"/>
                <a:cs typeface="Times New Roman"/>
              </a:rPr>
              <a:t> </a:t>
            </a:r>
            <a:r>
              <a:rPr sz="2600" spc="-120" dirty="0">
                <a:latin typeface="Times New Roman"/>
                <a:cs typeface="Times New Roman"/>
              </a:rPr>
              <a:t>consistent</a:t>
            </a:r>
            <a:r>
              <a:rPr sz="2600" spc="-35" dirty="0">
                <a:latin typeface="Times New Roman"/>
                <a:cs typeface="Times New Roman"/>
              </a:rPr>
              <a:t> </a:t>
            </a:r>
            <a:r>
              <a:rPr sz="2600" spc="-160" dirty="0">
                <a:latin typeface="Times New Roman"/>
                <a:cs typeface="Times New Roman"/>
              </a:rPr>
              <a:t>and</a:t>
            </a:r>
            <a:r>
              <a:rPr sz="2600" spc="-35" dirty="0">
                <a:latin typeface="Times New Roman"/>
                <a:cs typeface="Times New Roman"/>
              </a:rPr>
              <a:t> </a:t>
            </a:r>
            <a:r>
              <a:rPr sz="2600" spc="-130" dirty="0">
                <a:latin typeface="Times New Roman"/>
                <a:cs typeface="Times New Roman"/>
              </a:rPr>
              <a:t>easier</a:t>
            </a:r>
            <a:r>
              <a:rPr sz="2600" spc="-35" dirty="0">
                <a:latin typeface="Times New Roman"/>
                <a:cs typeface="Times New Roman"/>
              </a:rPr>
              <a:t> </a:t>
            </a:r>
            <a:r>
              <a:rPr sz="2600" spc="-25" dirty="0">
                <a:latin typeface="Times New Roman"/>
                <a:cs typeface="Times New Roman"/>
              </a:rPr>
              <a:t>to </a:t>
            </a:r>
            <a:r>
              <a:rPr sz="2600" spc="-10" dirty="0">
                <a:latin typeface="Times New Roman"/>
                <a:cs typeface="Times New Roman"/>
              </a:rPr>
              <a:t>maintain.</a:t>
            </a:r>
            <a:endParaRPr sz="26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39" y="1899919"/>
            <a:ext cx="7616825" cy="2571217"/>
          </a:xfrm>
          <a:prstGeom prst="rect">
            <a:avLst/>
          </a:prstGeom>
        </p:spPr>
        <p:txBody>
          <a:bodyPr vert="horz" wrap="square" lIns="0" tIns="57150" rIns="0" bIns="0" rtlCol="0">
            <a:spAutoFit/>
          </a:bodyPr>
          <a:lstStyle/>
          <a:p>
            <a:pPr marL="286385" marR="5080" indent="-274320">
              <a:lnSpc>
                <a:spcPts val="2810"/>
              </a:lnSpc>
              <a:spcBef>
                <a:spcPts val="450"/>
              </a:spcBef>
              <a:buClr>
                <a:srgbClr val="FF388C"/>
              </a:buClr>
              <a:buSzPct val="84615"/>
              <a:buFont typeface="DejaVu Sans"/>
              <a:buChar char="⚫"/>
              <a:tabLst>
                <a:tab pos="286385" algn="l"/>
                <a:tab pos="2170430" algn="l"/>
                <a:tab pos="2675890" algn="l"/>
                <a:tab pos="4403725" algn="l"/>
                <a:tab pos="5741670" algn="l"/>
                <a:tab pos="6053455" algn="l"/>
                <a:tab pos="7355205" algn="l"/>
              </a:tabLst>
            </a:pPr>
            <a:r>
              <a:rPr sz="2600" b="1" dirty="0">
                <a:latin typeface="Times New Roman"/>
                <a:cs typeface="Times New Roman"/>
              </a:rPr>
              <a:t>Inflexible:</a:t>
            </a:r>
            <a:r>
              <a:rPr sz="2600" b="1" spc="305" dirty="0">
                <a:latin typeface="Times New Roman"/>
                <a:cs typeface="Times New Roman"/>
              </a:rPr>
              <a:t> </a:t>
            </a:r>
            <a:r>
              <a:rPr sz="2600" spc="-25" dirty="0">
                <a:latin typeface="Times New Roman"/>
                <a:cs typeface="Times New Roman"/>
              </a:rPr>
              <a:t>If</a:t>
            </a:r>
            <a:r>
              <a:rPr lang="en-US" sz="2600" spc="-25" dirty="0">
                <a:latin typeface="Times New Roman"/>
                <a:cs typeface="Times New Roman"/>
              </a:rPr>
              <a:t>  </a:t>
            </a:r>
            <a:r>
              <a:rPr sz="2600" spc="-25" dirty="0">
                <a:latin typeface="Times New Roman"/>
                <a:cs typeface="Times New Roman"/>
              </a:rPr>
              <a:t>the</a:t>
            </a:r>
            <a:r>
              <a:rPr lang="en-US" sz="2600" spc="-25" dirty="0">
                <a:latin typeface="Times New Roman"/>
                <a:cs typeface="Times New Roman"/>
              </a:rPr>
              <a:t> </a:t>
            </a:r>
            <a:r>
              <a:rPr sz="2600" spc="-10" dirty="0">
                <a:latin typeface="Times New Roman"/>
                <a:cs typeface="Times New Roman"/>
              </a:rPr>
              <a:t>requirement</a:t>
            </a:r>
            <a:r>
              <a:rPr lang="en-US" sz="2600" spc="-10" dirty="0">
                <a:latin typeface="Times New Roman"/>
                <a:cs typeface="Times New Roman"/>
              </a:rPr>
              <a:t> </a:t>
            </a:r>
            <a:r>
              <a:rPr sz="2600" spc="-85" dirty="0">
                <a:latin typeface="Times New Roman"/>
                <a:cs typeface="Times New Roman"/>
              </a:rPr>
              <a:t>change,</a:t>
            </a:r>
            <a:r>
              <a:rPr sz="2600" spc="-15" dirty="0">
                <a:latin typeface="Times New Roman"/>
                <a:cs typeface="Times New Roman"/>
              </a:rPr>
              <a:t> </a:t>
            </a:r>
            <a:r>
              <a:rPr sz="2600" spc="-25" dirty="0">
                <a:latin typeface="Times New Roman"/>
                <a:cs typeface="Times New Roman"/>
              </a:rPr>
              <a:t>it</a:t>
            </a:r>
            <a:r>
              <a:rPr sz="2600" dirty="0">
                <a:latin typeface="Times New Roman"/>
                <a:cs typeface="Times New Roman"/>
              </a:rPr>
              <a:t>	</a:t>
            </a:r>
            <a:r>
              <a:rPr sz="2600" spc="-25" dirty="0">
                <a:latin typeface="Times New Roman"/>
                <a:cs typeface="Times New Roman"/>
              </a:rPr>
              <a:t>is</a:t>
            </a:r>
            <a:r>
              <a:rPr lang="en-US" sz="2600" spc="-25" dirty="0">
                <a:latin typeface="Times New Roman"/>
                <a:cs typeface="Times New Roman"/>
              </a:rPr>
              <a:t> </a:t>
            </a:r>
            <a:r>
              <a:rPr sz="2600" spc="-70" dirty="0">
                <a:latin typeface="Times New Roman"/>
                <a:cs typeface="Times New Roman"/>
              </a:rPr>
              <a:t>very</a:t>
            </a:r>
            <a:r>
              <a:rPr sz="2600" spc="25" dirty="0">
                <a:latin typeface="Times New Roman"/>
                <a:cs typeface="Times New Roman"/>
              </a:rPr>
              <a:t> </a:t>
            </a:r>
            <a:r>
              <a:rPr sz="2600" spc="-20" dirty="0">
                <a:latin typeface="Times New Roman"/>
                <a:cs typeface="Times New Roman"/>
              </a:rPr>
              <a:t>hard</a:t>
            </a:r>
            <a:r>
              <a:rPr sz="2600" dirty="0">
                <a:latin typeface="Times New Roman"/>
                <a:cs typeface="Times New Roman"/>
              </a:rPr>
              <a:t>	</a:t>
            </a:r>
            <a:r>
              <a:rPr sz="2600" spc="-60" dirty="0">
                <a:latin typeface="Times New Roman"/>
                <a:cs typeface="Times New Roman"/>
              </a:rPr>
              <a:t>to </a:t>
            </a:r>
            <a:r>
              <a:rPr sz="2600" spc="-10" dirty="0">
                <a:latin typeface="Times New Roman"/>
                <a:cs typeface="Times New Roman"/>
              </a:rPr>
              <a:t>implement.</a:t>
            </a:r>
            <a:endParaRPr lang="en-US" sz="2600" spc="-10" dirty="0">
              <a:latin typeface="Times New Roman"/>
              <a:cs typeface="Times New Roman"/>
            </a:endParaRPr>
          </a:p>
          <a:p>
            <a:pPr marL="286385" marR="10160" indent="-274320">
              <a:lnSpc>
                <a:spcPts val="2810"/>
              </a:lnSpc>
              <a:spcBef>
                <a:spcPts val="5"/>
              </a:spcBef>
              <a:buClr>
                <a:srgbClr val="FF388C"/>
              </a:buClr>
              <a:buSzPct val="84615"/>
              <a:buFont typeface="DejaVu Sans"/>
              <a:buChar char="⚫"/>
              <a:tabLst>
                <a:tab pos="286385" algn="l"/>
              </a:tabLst>
            </a:pPr>
            <a:endParaRPr lang="en-US" sz="2600" b="1" spc="-10" dirty="0">
              <a:latin typeface="Times New Roman"/>
              <a:cs typeface="Times New Roman"/>
            </a:endParaRPr>
          </a:p>
          <a:p>
            <a:pPr marL="286385" marR="10160" indent="-274320">
              <a:lnSpc>
                <a:spcPts val="2810"/>
              </a:lnSpc>
              <a:spcBef>
                <a:spcPts val="5"/>
              </a:spcBef>
              <a:buClr>
                <a:srgbClr val="FF388C"/>
              </a:buClr>
              <a:buSzPct val="84615"/>
              <a:buFont typeface="DejaVu Sans"/>
              <a:buChar char="⚫"/>
              <a:tabLst>
                <a:tab pos="286385" algn="l"/>
              </a:tabLst>
            </a:pPr>
            <a:r>
              <a:rPr sz="2600" b="1" spc="-95" dirty="0">
                <a:latin typeface="Times New Roman"/>
                <a:cs typeface="Times New Roman"/>
              </a:rPr>
              <a:t>Later</a:t>
            </a:r>
            <a:r>
              <a:rPr sz="2600" b="1" spc="-10" dirty="0">
                <a:latin typeface="Times New Roman"/>
                <a:cs typeface="Times New Roman"/>
              </a:rPr>
              <a:t> </a:t>
            </a:r>
            <a:r>
              <a:rPr sz="2600" b="1" dirty="0">
                <a:latin typeface="Times New Roman"/>
                <a:cs typeface="Times New Roman"/>
              </a:rPr>
              <a:t>initial</a:t>
            </a:r>
            <a:r>
              <a:rPr sz="2600" b="1" spc="10" dirty="0">
                <a:latin typeface="Times New Roman"/>
                <a:cs typeface="Times New Roman"/>
              </a:rPr>
              <a:t> </a:t>
            </a:r>
            <a:r>
              <a:rPr sz="2600" b="1" spc="-10" dirty="0">
                <a:latin typeface="Times New Roman"/>
                <a:cs typeface="Times New Roman"/>
              </a:rPr>
              <a:t>release:</a:t>
            </a:r>
            <a:r>
              <a:rPr sz="2600" b="1" spc="-65" dirty="0">
                <a:latin typeface="Times New Roman"/>
                <a:cs typeface="Times New Roman"/>
              </a:rPr>
              <a:t> </a:t>
            </a:r>
            <a:r>
              <a:rPr sz="2600" spc="-165" dirty="0">
                <a:latin typeface="Times New Roman"/>
                <a:cs typeface="Times New Roman"/>
              </a:rPr>
              <a:t>Many</a:t>
            </a:r>
            <a:r>
              <a:rPr sz="2600" spc="15" dirty="0">
                <a:latin typeface="Times New Roman"/>
                <a:cs typeface="Times New Roman"/>
              </a:rPr>
              <a:t> </a:t>
            </a:r>
            <a:r>
              <a:rPr sz="2600" spc="-105" dirty="0">
                <a:latin typeface="Times New Roman"/>
                <a:cs typeface="Times New Roman"/>
              </a:rPr>
              <a:t>adaptive</a:t>
            </a:r>
            <a:r>
              <a:rPr sz="2600" spc="10" dirty="0">
                <a:latin typeface="Times New Roman"/>
                <a:cs typeface="Times New Roman"/>
              </a:rPr>
              <a:t> </a:t>
            </a:r>
            <a:r>
              <a:rPr sz="2600" spc="-110" dirty="0">
                <a:latin typeface="Times New Roman"/>
                <a:cs typeface="Times New Roman"/>
              </a:rPr>
              <a:t>models</a:t>
            </a:r>
            <a:r>
              <a:rPr sz="2600" spc="10" dirty="0">
                <a:latin typeface="Times New Roman"/>
                <a:cs typeface="Times New Roman"/>
              </a:rPr>
              <a:t> </a:t>
            </a:r>
            <a:r>
              <a:rPr sz="2600" spc="-120" dirty="0">
                <a:latin typeface="Times New Roman"/>
                <a:cs typeface="Times New Roman"/>
              </a:rPr>
              <a:t>enables</a:t>
            </a:r>
            <a:r>
              <a:rPr sz="2600" spc="5" dirty="0">
                <a:latin typeface="Times New Roman"/>
                <a:cs typeface="Times New Roman"/>
              </a:rPr>
              <a:t> </a:t>
            </a:r>
            <a:r>
              <a:rPr sz="2600" spc="-25" dirty="0">
                <a:latin typeface="Times New Roman"/>
                <a:cs typeface="Times New Roman"/>
              </a:rPr>
              <a:t>us</a:t>
            </a:r>
            <a:r>
              <a:rPr sz="2600" spc="15" dirty="0">
                <a:latin typeface="Times New Roman"/>
                <a:cs typeface="Times New Roman"/>
              </a:rPr>
              <a:t> </a:t>
            </a:r>
            <a:r>
              <a:rPr sz="2600" spc="-25" dirty="0">
                <a:latin typeface="Times New Roman"/>
                <a:cs typeface="Times New Roman"/>
              </a:rPr>
              <a:t>to </a:t>
            </a:r>
            <a:r>
              <a:rPr sz="2600" spc="-190" dirty="0">
                <a:latin typeface="Times New Roman"/>
                <a:cs typeface="Times New Roman"/>
              </a:rPr>
              <a:t>give</a:t>
            </a:r>
            <a:r>
              <a:rPr sz="2600" spc="-105" dirty="0">
                <a:latin typeface="Times New Roman"/>
                <a:cs typeface="Times New Roman"/>
              </a:rPr>
              <a:t> </a:t>
            </a:r>
            <a:r>
              <a:rPr sz="2600" spc="-90" dirty="0">
                <a:latin typeface="Times New Roman"/>
                <a:cs typeface="Times New Roman"/>
              </a:rPr>
              <a:t>the</a:t>
            </a:r>
            <a:r>
              <a:rPr sz="2600" spc="-50" dirty="0">
                <a:latin typeface="Times New Roman"/>
                <a:cs typeface="Times New Roman"/>
              </a:rPr>
              <a:t> </a:t>
            </a:r>
            <a:r>
              <a:rPr sz="2600" spc="-125" dirty="0">
                <a:latin typeface="Times New Roman"/>
                <a:cs typeface="Times New Roman"/>
              </a:rPr>
              <a:t>users</a:t>
            </a:r>
            <a:r>
              <a:rPr sz="2600" spc="-55" dirty="0">
                <a:latin typeface="Times New Roman"/>
                <a:cs typeface="Times New Roman"/>
              </a:rPr>
              <a:t> </a:t>
            </a:r>
            <a:r>
              <a:rPr sz="2600" spc="-210" dirty="0">
                <a:latin typeface="Times New Roman"/>
                <a:cs typeface="Times New Roman"/>
              </a:rPr>
              <a:t>a</a:t>
            </a:r>
            <a:r>
              <a:rPr sz="2600" spc="-45" dirty="0">
                <a:latin typeface="Times New Roman"/>
                <a:cs typeface="Times New Roman"/>
              </a:rPr>
              <a:t> </a:t>
            </a:r>
            <a:r>
              <a:rPr sz="2600" spc="-120" dirty="0">
                <a:latin typeface="Times New Roman"/>
                <a:cs typeface="Times New Roman"/>
              </a:rPr>
              <a:t>program</a:t>
            </a:r>
            <a:r>
              <a:rPr sz="2600" spc="-30" dirty="0">
                <a:latin typeface="Times New Roman"/>
                <a:cs typeface="Times New Roman"/>
              </a:rPr>
              <a:t> </a:t>
            </a:r>
            <a:r>
              <a:rPr sz="2600" spc="-215" dirty="0">
                <a:latin typeface="Times New Roman"/>
                <a:cs typeface="Times New Roman"/>
              </a:rPr>
              <a:t>as</a:t>
            </a:r>
            <a:r>
              <a:rPr sz="2600" spc="-50" dirty="0">
                <a:latin typeface="Times New Roman"/>
                <a:cs typeface="Times New Roman"/>
              </a:rPr>
              <a:t> </a:t>
            </a:r>
            <a:r>
              <a:rPr sz="2600" spc="-145" dirty="0">
                <a:latin typeface="Times New Roman"/>
                <a:cs typeface="Times New Roman"/>
              </a:rPr>
              <a:t>soon</a:t>
            </a:r>
            <a:r>
              <a:rPr sz="2600" spc="-60" dirty="0">
                <a:latin typeface="Times New Roman"/>
                <a:cs typeface="Times New Roman"/>
              </a:rPr>
              <a:t> </a:t>
            </a:r>
            <a:r>
              <a:rPr sz="2600" spc="-215" dirty="0">
                <a:latin typeface="Times New Roman"/>
                <a:cs typeface="Times New Roman"/>
              </a:rPr>
              <a:t>as</a:t>
            </a:r>
            <a:r>
              <a:rPr sz="2600" spc="-55" dirty="0">
                <a:latin typeface="Times New Roman"/>
                <a:cs typeface="Times New Roman"/>
              </a:rPr>
              <a:t> </a:t>
            </a:r>
            <a:r>
              <a:rPr sz="2600" dirty="0">
                <a:latin typeface="Times New Roman"/>
                <a:cs typeface="Times New Roman"/>
              </a:rPr>
              <a:t>it</a:t>
            </a:r>
            <a:r>
              <a:rPr sz="2600" spc="-40" dirty="0">
                <a:latin typeface="Times New Roman"/>
                <a:cs typeface="Times New Roman"/>
              </a:rPr>
              <a:t> </a:t>
            </a:r>
            <a:r>
              <a:rPr sz="2600" spc="-140" dirty="0">
                <a:latin typeface="Times New Roman"/>
                <a:cs typeface="Times New Roman"/>
              </a:rPr>
              <a:t>does</a:t>
            </a:r>
            <a:r>
              <a:rPr sz="2600" spc="-65" dirty="0">
                <a:latin typeface="Times New Roman"/>
                <a:cs typeface="Times New Roman"/>
              </a:rPr>
              <a:t> </a:t>
            </a:r>
            <a:r>
              <a:rPr sz="2600" spc="-145" dirty="0">
                <a:latin typeface="Times New Roman"/>
                <a:cs typeface="Times New Roman"/>
              </a:rPr>
              <a:t>something</a:t>
            </a:r>
            <a:r>
              <a:rPr sz="2600" spc="-35" dirty="0">
                <a:latin typeface="Times New Roman"/>
                <a:cs typeface="Times New Roman"/>
              </a:rPr>
              <a:t> </a:t>
            </a:r>
            <a:r>
              <a:rPr sz="2600" spc="-10" dirty="0">
                <a:latin typeface="Times New Roman"/>
                <a:cs typeface="Times New Roman"/>
              </a:rPr>
              <a:t>useful.</a:t>
            </a:r>
            <a:r>
              <a:rPr lang="en-US" sz="2600" spc="-10" dirty="0">
                <a:latin typeface="Times New Roman"/>
                <a:cs typeface="Times New Roman"/>
              </a:rPr>
              <a:t> </a:t>
            </a:r>
            <a:r>
              <a:rPr sz="2600" spc="-55" dirty="0">
                <a:latin typeface="Times New Roman"/>
                <a:cs typeface="Times New Roman"/>
              </a:rPr>
              <a:t>With</a:t>
            </a:r>
            <a:r>
              <a:rPr sz="2600" spc="-50" dirty="0">
                <a:latin typeface="Times New Roman"/>
                <a:cs typeface="Times New Roman"/>
              </a:rPr>
              <a:t> </a:t>
            </a:r>
            <a:r>
              <a:rPr sz="2600" dirty="0">
                <a:latin typeface="Times New Roman"/>
                <a:cs typeface="Times New Roman"/>
              </a:rPr>
              <a:t>a</a:t>
            </a:r>
            <a:r>
              <a:rPr sz="2600" spc="-35" dirty="0">
                <a:latin typeface="Times New Roman"/>
                <a:cs typeface="Times New Roman"/>
              </a:rPr>
              <a:t> </a:t>
            </a:r>
            <a:r>
              <a:rPr sz="2600" spc="-80" dirty="0">
                <a:latin typeface="Times New Roman"/>
                <a:cs typeface="Times New Roman"/>
              </a:rPr>
              <a:t>predictive</a:t>
            </a:r>
            <a:r>
              <a:rPr sz="2600" spc="-30" dirty="0">
                <a:latin typeface="Times New Roman"/>
                <a:cs typeface="Times New Roman"/>
              </a:rPr>
              <a:t> </a:t>
            </a:r>
            <a:r>
              <a:rPr sz="2600" spc="-50" dirty="0">
                <a:latin typeface="Times New Roman"/>
                <a:cs typeface="Times New Roman"/>
              </a:rPr>
              <a:t>model,</a:t>
            </a:r>
            <a:r>
              <a:rPr sz="2600" spc="-100" dirty="0">
                <a:latin typeface="Times New Roman"/>
                <a:cs typeface="Times New Roman"/>
              </a:rPr>
              <a:t> </a:t>
            </a:r>
            <a:r>
              <a:rPr sz="2600" dirty="0">
                <a:latin typeface="Times New Roman"/>
                <a:cs typeface="Times New Roman"/>
              </a:rPr>
              <a:t>the</a:t>
            </a:r>
            <a:r>
              <a:rPr sz="2600" spc="-35" dirty="0">
                <a:latin typeface="Times New Roman"/>
                <a:cs typeface="Times New Roman"/>
              </a:rPr>
              <a:t> </a:t>
            </a:r>
            <a:r>
              <a:rPr sz="2600" spc="-70" dirty="0">
                <a:latin typeface="Times New Roman"/>
                <a:cs typeface="Times New Roman"/>
              </a:rPr>
              <a:t>users</a:t>
            </a:r>
            <a:r>
              <a:rPr sz="2600" spc="-30" dirty="0">
                <a:latin typeface="Times New Roman"/>
                <a:cs typeface="Times New Roman"/>
              </a:rPr>
              <a:t> </a:t>
            </a:r>
            <a:r>
              <a:rPr sz="2600" spc="-60" dirty="0">
                <a:latin typeface="Times New Roman"/>
                <a:cs typeface="Times New Roman"/>
              </a:rPr>
              <a:t>don’t</a:t>
            </a:r>
            <a:r>
              <a:rPr sz="2600" spc="-30" dirty="0">
                <a:latin typeface="Times New Roman"/>
                <a:cs typeface="Times New Roman"/>
              </a:rPr>
              <a:t> </a:t>
            </a:r>
            <a:r>
              <a:rPr sz="2600" dirty="0">
                <a:latin typeface="Times New Roman"/>
                <a:cs typeface="Times New Roman"/>
              </a:rPr>
              <a:t>get</a:t>
            </a:r>
            <a:r>
              <a:rPr sz="2600" spc="-30" dirty="0">
                <a:latin typeface="Times New Roman"/>
                <a:cs typeface="Times New Roman"/>
              </a:rPr>
              <a:t> </a:t>
            </a:r>
            <a:r>
              <a:rPr sz="2600" spc="-120" dirty="0">
                <a:latin typeface="Times New Roman"/>
                <a:cs typeface="Times New Roman"/>
              </a:rPr>
              <a:t>anything</a:t>
            </a:r>
            <a:r>
              <a:rPr sz="2600" spc="-25" dirty="0">
                <a:latin typeface="Times New Roman"/>
                <a:cs typeface="Times New Roman"/>
              </a:rPr>
              <a:t> </a:t>
            </a:r>
            <a:r>
              <a:rPr sz="2600" spc="-20" dirty="0">
                <a:latin typeface="Times New Roman"/>
                <a:cs typeface="Times New Roman"/>
              </a:rPr>
              <a:t>until </a:t>
            </a:r>
            <a:r>
              <a:rPr sz="2600" spc="-114" dirty="0">
                <a:latin typeface="Times New Roman"/>
                <a:cs typeface="Times New Roman"/>
              </a:rPr>
              <a:t>development</a:t>
            </a:r>
            <a:r>
              <a:rPr sz="2600" spc="-55" dirty="0">
                <a:latin typeface="Times New Roman"/>
                <a:cs typeface="Times New Roman"/>
              </a:rPr>
              <a:t> </a:t>
            </a:r>
            <a:r>
              <a:rPr sz="2600" spc="-175" dirty="0">
                <a:latin typeface="Times New Roman"/>
                <a:cs typeface="Times New Roman"/>
              </a:rPr>
              <a:t>is</a:t>
            </a:r>
            <a:r>
              <a:rPr sz="2600" spc="-45" dirty="0">
                <a:latin typeface="Times New Roman"/>
                <a:cs typeface="Times New Roman"/>
              </a:rPr>
              <a:t> </a:t>
            </a:r>
            <a:r>
              <a:rPr sz="2600" spc="-10" dirty="0">
                <a:latin typeface="Times New Roman"/>
                <a:cs typeface="Times New Roman"/>
              </a:rPr>
              <a:t>finished.</a:t>
            </a:r>
            <a:endParaRPr sz="260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spc="235" dirty="0"/>
              <a:t>Disadvantages</a:t>
            </a:r>
            <a:r>
              <a:rPr spc="85" dirty="0"/>
              <a:t> </a:t>
            </a:r>
            <a:r>
              <a:rPr spc="260" dirty="0"/>
              <a:t>of</a:t>
            </a:r>
            <a:r>
              <a:rPr spc="100" dirty="0"/>
              <a:t> </a:t>
            </a:r>
            <a:r>
              <a:rPr spc="229" dirty="0"/>
              <a:t>predictive</a:t>
            </a:r>
            <a:r>
              <a:rPr spc="90" dirty="0"/>
              <a:t> </a:t>
            </a:r>
            <a:r>
              <a:rPr spc="290" dirty="0"/>
              <a:t>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98855" rIns="0" bIns="0" rtlCol="0">
            <a:spAutoFit/>
          </a:bodyPr>
          <a:lstStyle/>
          <a:p>
            <a:pPr marL="12700">
              <a:lnSpc>
                <a:spcPct val="100000"/>
              </a:lnSpc>
              <a:spcBef>
                <a:spcPts val="100"/>
              </a:spcBef>
            </a:pPr>
            <a:r>
              <a:rPr dirty="0"/>
              <a:t>WATERFALL</a:t>
            </a:r>
            <a:r>
              <a:rPr spc="-195" dirty="0"/>
              <a:t> </a:t>
            </a:r>
            <a:r>
              <a:rPr spc="150" dirty="0"/>
              <a:t>MODEL</a:t>
            </a:r>
          </a:p>
        </p:txBody>
      </p:sp>
      <p:sp>
        <p:nvSpPr>
          <p:cNvPr id="3" name="object 3"/>
          <p:cNvSpPr txBox="1"/>
          <p:nvPr/>
        </p:nvSpPr>
        <p:spPr>
          <a:xfrm>
            <a:off x="286131" y="1857375"/>
            <a:ext cx="1929130" cy="357505"/>
          </a:xfrm>
          <a:prstGeom prst="rect">
            <a:avLst/>
          </a:prstGeom>
          <a:solidFill>
            <a:srgbClr val="FF388C"/>
          </a:solidFill>
          <a:ln w="12953">
            <a:solidFill>
              <a:srgbClr val="BC2665"/>
            </a:solidFill>
          </a:ln>
        </p:spPr>
        <p:txBody>
          <a:bodyPr vert="horz" wrap="square" lIns="0" tIns="9525" rIns="0" bIns="0" rtlCol="0">
            <a:spAutoFit/>
          </a:bodyPr>
          <a:lstStyle/>
          <a:p>
            <a:pPr marL="384810">
              <a:lnSpc>
                <a:spcPct val="100000"/>
              </a:lnSpc>
              <a:spcBef>
                <a:spcPts val="75"/>
              </a:spcBef>
            </a:pPr>
            <a:r>
              <a:rPr sz="1800" spc="-10" dirty="0">
                <a:solidFill>
                  <a:srgbClr val="FFFFFF"/>
                </a:solidFill>
                <a:latin typeface="Times New Roman"/>
                <a:cs typeface="Times New Roman"/>
              </a:rPr>
              <a:t>Requirements</a:t>
            </a:r>
            <a:endParaRPr sz="1800" dirty="0">
              <a:latin typeface="Times New Roman"/>
              <a:cs typeface="Times New Roman"/>
            </a:endParaRPr>
          </a:p>
        </p:txBody>
      </p:sp>
      <p:sp>
        <p:nvSpPr>
          <p:cNvPr id="4" name="object 4"/>
          <p:cNvSpPr txBox="1"/>
          <p:nvPr/>
        </p:nvSpPr>
        <p:spPr>
          <a:xfrm>
            <a:off x="1714880" y="2643758"/>
            <a:ext cx="1786255" cy="356870"/>
          </a:xfrm>
          <a:prstGeom prst="rect">
            <a:avLst/>
          </a:prstGeom>
          <a:solidFill>
            <a:srgbClr val="FF388C"/>
          </a:solidFill>
          <a:ln w="12953">
            <a:solidFill>
              <a:srgbClr val="BC2665"/>
            </a:solidFill>
          </a:ln>
        </p:spPr>
        <p:txBody>
          <a:bodyPr vert="horz" wrap="square" lIns="0" tIns="8890" rIns="0" bIns="0" rtlCol="0">
            <a:spAutoFit/>
          </a:bodyPr>
          <a:lstStyle/>
          <a:p>
            <a:pPr algn="ctr">
              <a:lnSpc>
                <a:spcPct val="100000"/>
              </a:lnSpc>
              <a:spcBef>
                <a:spcPts val="70"/>
              </a:spcBef>
            </a:pPr>
            <a:r>
              <a:rPr sz="1800" spc="-10" dirty="0">
                <a:solidFill>
                  <a:srgbClr val="FFFFFF"/>
                </a:solidFill>
                <a:latin typeface="Times New Roman"/>
                <a:cs typeface="Times New Roman"/>
              </a:rPr>
              <a:t>Design</a:t>
            </a:r>
            <a:endParaRPr sz="1800" dirty="0">
              <a:latin typeface="Times New Roman"/>
              <a:cs typeface="Times New Roman"/>
            </a:endParaRPr>
          </a:p>
        </p:txBody>
      </p:sp>
      <p:sp>
        <p:nvSpPr>
          <p:cNvPr id="5" name="object 5"/>
          <p:cNvSpPr txBox="1"/>
          <p:nvPr/>
        </p:nvSpPr>
        <p:spPr>
          <a:xfrm>
            <a:off x="3501009" y="3286125"/>
            <a:ext cx="1857375" cy="357505"/>
          </a:xfrm>
          <a:prstGeom prst="rect">
            <a:avLst/>
          </a:prstGeom>
          <a:solidFill>
            <a:srgbClr val="FF388C"/>
          </a:solidFill>
          <a:ln w="12953">
            <a:solidFill>
              <a:srgbClr val="BC2665"/>
            </a:solidFill>
          </a:ln>
        </p:spPr>
        <p:txBody>
          <a:bodyPr vert="horz" wrap="square" lIns="0" tIns="9525" rIns="0" bIns="0" rtlCol="0">
            <a:spAutoFit/>
          </a:bodyPr>
          <a:lstStyle/>
          <a:p>
            <a:pPr marL="273050">
              <a:lnSpc>
                <a:spcPct val="100000"/>
              </a:lnSpc>
              <a:spcBef>
                <a:spcPts val="75"/>
              </a:spcBef>
            </a:pPr>
            <a:r>
              <a:rPr sz="1800" spc="-10" dirty="0">
                <a:solidFill>
                  <a:srgbClr val="FFFFFF"/>
                </a:solidFill>
                <a:latin typeface="Times New Roman"/>
                <a:cs typeface="Times New Roman"/>
              </a:rPr>
              <a:t>implementation</a:t>
            </a:r>
            <a:endParaRPr sz="1800" dirty="0">
              <a:latin typeface="Times New Roman"/>
              <a:cs typeface="Times New Roman"/>
            </a:endParaRPr>
          </a:p>
        </p:txBody>
      </p:sp>
      <p:sp>
        <p:nvSpPr>
          <p:cNvPr id="6" name="object 6"/>
          <p:cNvSpPr txBox="1"/>
          <p:nvPr/>
        </p:nvSpPr>
        <p:spPr>
          <a:xfrm>
            <a:off x="4429125" y="4144136"/>
            <a:ext cx="1715770" cy="356870"/>
          </a:xfrm>
          <a:prstGeom prst="rect">
            <a:avLst/>
          </a:prstGeom>
          <a:solidFill>
            <a:srgbClr val="FF388C"/>
          </a:solidFill>
          <a:ln w="12953">
            <a:solidFill>
              <a:srgbClr val="BC2665"/>
            </a:solidFill>
          </a:ln>
        </p:spPr>
        <p:txBody>
          <a:bodyPr vert="horz" wrap="square" lIns="0" tIns="8255" rIns="0" bIns="0" rtlCol="0">
            <a:spAutoFit/>
          </a:bodyPr>
          <a:lstStyle/>
          <a:p>
            <a:pPr marL="334645">
              <a:lnSpc>
                <a:spcPct val="100000"/>
              </a:lnSpc>
              <a:spcBef>
                <a:spcPts val="65"/>
              </a:spcBef>
            </a:pPr>
            <a:r>
              <a:rPr sz="1800" spc="-10" dirty="0">
                <a:solidFill>
                  <a:srgbClr val="FFFFFF"/>
                </a:solidFill>
                <a:latin typeface="Times New Roman"/>
                <a:cs typeface="Times New Roman"/>
              </a:rPr>
              <a:t>verification</a:t>
            </a:r>
            <a:endParaRPr sz="1800" dirty="0">
              <a:latin typeface="Times New Roman"/>
              <a:cs typeface="Times New Roman"/>
            </a:endParaRPr>
          </a:p>
        </p:txBody>
      </p:sp>
      <p:sp>
        <p:nvSpPr>
          <p:cNvPr id="7" name="object 7"/>
          <p:cNvSpPr txBox="1"/>
          <p:nvPr/>
        </p:nvSpPr>
        <p:spPr>
          <a:xfrm>
            <a:off x="5929503" y="4858130"/>
            <a:ext cx="1786255" cy="357505"/>
          </a:xfrm>
          <a:prstGeom prst="rect">
            <a:avLst/>
          </a:prstGeom>
          <a:solidFill>
            <a:srgbClr val="FF388C"/>
          </a:solidFill>
          <a:ln w="12953">
            <a:solidFill>
              <a:srgbClr val="BC2665"/>
            </a:solidFill>
          </a:ln>
        </p:spPr>
        <p:txBody>
          <a:bodyPr vert="horz" wrap="square" lIns="0" tIns="8890" rIns="0" bIns="0" rtlCol="0">
            <a:spAutoFit/>
          </a:bodyPr>
          <a:lstStyle/>
          <a:p>
            <a:pPr marL="379095">
              <a:lnSpc>
                <a:spcPct val="100000"/>
              </a:lnSpc>
              <a:spcBef>
                <a:spcPts val="70"/>
              </a:spcBef>
            </a:pPr>
            <a:r>
              <a:rPr sz="1800" spc="-10" dirty="0">
                <a:solidFill>
                  <a:srgbClr val="FFFFFF"/>
                </a:solidFill>
                <a:latin typeface="Times New Roman"/>
                <a:cs typeface="Times New Roman"/>
              </a:rPr>
              <a:t>Deployment</a:t>
            </a:r>
            <a:endParaRPr sz="1800" dirty="0">
              <a:latin typeface="Times New Roman"/>
              <a:cs typeface="Times New Roman"/>
            </a:endParaRPr>
          </a:p>
        </p:txBody>
      </p:sp>
      <p:sp>
        <p:nvSpPr>
          <p:cNvPr id="8" name="object 8"/>
          <p:cNvSpPr txBox="1"/>
          <p:nvPr/>
        </p:nvSpPr>
        <p:spPr>
          <a:xfrm>
            <a:off x="6715886" y="5643753"/>
            <a:ext cx="1857375" cy="357505"/>
          </a:xfrm>
          <a:prstGeom prst="rect">
            <a:avLst/>
          </a:prstGeom>
          <a:solidFill>
            <a:srgbClr val="FF388C"/>
          </a:solidFill>
          <a:ln w="12953">
            <a:solidFill>
              <a:srgbClr val="BC2665"/>
            </a:solidFill>
          </a:ln>
        </p:spPr>
        <p:txBody>
          <a:bodyPr vert="horz" wrap="square" lIns="0" tIns="8890" rIns="0" bIns="0" rtlCol="0">
            <a:spAutoFit/>
          </a:bodyPr>
          <a:lstStyle/>
          <a:p>
            <a:pPr marL="402590">
              <a:lnSpc>
                <a:spcPct val="100000"/>
              </a:lnSpc>
              <a:spcBef>
                <a:spcPts val="70"/>
              </a:spcBef>
            </a:pPr>
            <a:r>
              <a:rPr sz="1800" spc="-10" dirty="0">
                <a:solidFill>
                  <a:srgbClr val="FFFFFF"/>
                </a:solidFill>
                <a:latin typeface="Times New Roman"/>
                <a:cs typeface="Times New Roman"/>
              </a:rPr>
              <a:t>Maintenance</a:t>
            </a:r>
            <a:endParaRPr sz="1800" dirty="0">
              <a:latin typeface="Times New Roman"/>
              <a:cs typeface="Times New Roman"/>
            </a:endParaRPr>
          </a:p>
        </p:txBody>
      </p:sp>
      <p:grpSp>
        <p:nvGrpSpPr>
          <p:cNvPr id="9" name="object 9"/>
          <p:cNvGrpSpPr/>
          <p:nvPr/>
        </p:nvGrpSpPr>
        <p:grpSpPr>
          <a:xfrm>
            <a:off x="1279525" y="2280030"/>
            <a:ext cx="429259" cy="593090"/>
            <a:chOff x="1279525" y="2280030"/>
            <a:chExt cx="429259" cy="593090"/>
          </a:xfrm>
        </p:grpSpPr>
        <p:sp>
          <p:nvSpPr>
            <p:cNvPr id="10" name="object 10"/>
            <p:cNvSpPr/>
            <p:nvPr/>
          </p:nvSpPr>
          <p:spPr>
            <a:xfrm>
              <a:off x="1285875" y="2286380"/>
              <a:ext cx="416559" cy="535940"/>
            </a:xfrm>
            <a:custGeom>
              <a:avLst/>
              <a:gdLst/>
              <a:ahLst/>
              <a:cxnLst/>
              <a:rect l="l" t="t" r="r" b="b"/>
              <a:pathLst>
                <a:path w="416560" h="535939">
                  <a:moveTo>
                    <a:pt x="0" y="0"/>
                  </a:moveTo>
                  <a:lnTo>
                    <a:pt x="0" y="535787"/>
                  </a:lnTo>
                  <a:lnTo>
                    <a:pt x="416052" y="535787"/>
                  </a:lnTo>
                </a:path>
              </a:pathLst>
            </a:custGeom>
            <a:ln w="12700">
              <a:solidFill>
                <a:srgbClr val="D3236D"/>
              </a:solidFill>
            </a:ln>
          </p:spPr>
          <p:txBody>
            <a:bodyPr wrap="square" lIns="0" tIns="0" rIns="0" bIns="0" rtlCol="0"/>
            <a:lstStyle/>
            <a:p>
              <a:endParaRPr dirty="0"/>
            </a:p>
          </p:txBody>
        </p:sp>
        <p:sp>
          <p:nvSpPr>
            <p:cNvPr id="11" name="object 11"/>
            <p:cNvSpPr/>
            <p:nvPr/>
          </p:nvSpPr>
          <p:spPr>
            <a:xfrm>
              <a:off x="1625727" y="2777718"/>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2" name="object 12"/>
          <p:cNvGrpSpPr/>
          <p:nvPr/>
        </p:nvGrpSpPr>
        <p:grpSpPr>
          <a:xfrm>
            <a:off x="2601595" y="2994025"/>
            <a:ext cx="750570" cy="414655"/>
            <a:chOff x="2601595" y="2994025"/>
            <a:chExt cx="750570" cy="414655"/>
          </a:xfrm>
        </p:grpSpPr>
        <p:sp>
          <p:nvSpPr>
            <p:cNvPr id="13" name="object 13"/>
            <p:cNvSpPr/>
            <p:nvPr/>
          </p:nvSpPr>
          <p:spPr>
            <a:xfrm>
              <a:off x="2607945" y="3000375"/>
              <a:ext cx="737870" cy="357505"/>
            </a:xfrm>
            <a:custGeom>
              <a:avLst/>
              <a:gdLst/>
              <a:ahLst/>
              <a:cxnLst/>
              <a:rect l="l" t="t" r="r" b="b"/>
              <a:pathLst>
                <a:path w="737870" h="357504">
                  <a:moveTo>
                    <a:pt x="0" y="0"/>
                  </a:moveTo>
                  <a:lnTo>
                    <a:pt x="0" y="357187"/>
                  </a:lnTo>
                  <a:lnTo>
                    <a:pt x="737527" y="357187"/>
                  </a:lnTo>
                </a:path>
              </a:pathLst>
            </a:custGeom>
            <a:ln w="12699">
              <a:solidFill>
                <a:srgbClr val="D3236D"/>
              </a:solidFill>
            </a:ln>
          </p:spPr>
          <p:txBody>
            <a:bodyPr wrap="square" lIns="0" tIns="0" rIns="0" bIns="0" rtlCol="0"/>
            <a:lstStyle/>
            <a:p>
              <a:endParaRPr dirty="0"/>
            </a:p>
          </p:txBody>
        </p:sp>
        <p:sp>
          <p:nvSpPr>
            <p:cNvPr id="14" name="object 14"/>
            <p:cNvSpPr/>
            <p:nvPr/>
          </p:nvSpPr>
          <p:spPr>
            <a:xfrm>
              <a:off x="3269272" y="3313112"/>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5" name="object 15"/>
          <p:cNvGrpSpPr/>
          <p:nvPr/>
        </p:nvGrpSpPr>
        <p:grpSpPr>
          <a:xfrm>
            <a:off x="3780409" y="3637153"/>
            <a:ext cx="643255" cy="735965"/>
            <a:chOff x="3780409" y="3637153"/>
            <a:chExt cx="643255" cy="735965"/>
          </a:xfrm>
        </p:grpSpPr>
        <p:sp>
          <p:nvSpPr>
            <p:cNvPr id="16" name="object 16"/>
            <p:cNvSpPr/>
            <p:nvPr/>
          </p:nvSpPr>
          <p:spPr>
            <a:xfrm>
              <a:off x="3786759" y="3643503"/>
              <a:ext cx="630555" cy="678815"/>
            </a:xfrm>
            <a:custGeom>
              <a:avLst/>
              <a:gdLst/>
              <a:ahLst/>
              <a:cxnLst/>
              <a:rect l="l" t="t" r="r" b="b"/>
              <a:pathLst>
                <a:path w="630554" h="678814">
                  <a:moveTo>
                    <a:pt x="0" y="0"/>
                  </a:moveTo>
                  <a:lnTo>
                    <a:pt x="0" y="678662"/>
                  </a:lnTo>
                  <a:lnTo>
                    <a:pt x="630364" y="678662"/>
                  </a:lnTo>
                </a:path>
              </a:pathLst>
            </a:custGeom>
            <a:ln w="12699">
              <a:solidFill>
                <a:srgbClr val="D3236D"/>
              </a:solidFill>
            </a:ln>
          </p:spPr>
          <p:txBody>
            <a:bodyPr wrap="square" lIns="0" tIns="0" rIns="0" bIns="0" rtlCol="0"/>
            <a:lstStyle/>
            <a:p>
              <a:endParaRPr dirty="0"/>
            </a:p>
          </p:txBody>
        </p:sp>
        <p:sp>
          <p:nvSpPr>
            <p:cNvPr id="17" name="object 17"/>
            <p:cNvSpPr/>
            <p:nvPr/>
          </p:nvSpPr>
          <p:spPr>
            <a:xfrm>
              <a:off x="4340923" y="4277715"/>
              <a:ext cx="76200" cy="88900"/>
            </a:xfrm>
            <a:custGeom>
              <a:avLst/>
              <a:gdLst/>
              <a:ahLst/>
              <a:cxnLst/>
              <a:rect l="l" t="t" r="r" b="b"/>
              <a:pathLst>
                <a:path w="76200" h="88900">
                  <a:moveTo>
                    <a:pt x="0" y="88900"/>
                  </a:moveTo>
                  <a:lnTo>
                    <a:pt x="76200" y="44450"/>
                  </a:lnTo>
                  <a:lnTo>
                    <a:pt x="0" y="0"/>
                  </a:lnTo>
                </a:path>
              </a:pathLst>
            </a:custGeom>
            <a:ln w="12700">
              <a:solidFill>
                <a:srgbClr val="D3236D"/>
              </a:solidFill>
            </a:ln>
          </p:spPr>
          <p:txBody>
            <a:bodyPr wrap="square" lIns="0" tIns="0" rIns="0" bIns="0" rtlCol="0"/>
            <a:lstStyle/>
            <a:p>
              <a:endParaRPr dirty="0"/>
            </a:p>
          </p:txBody>
        </p:sp>
      </p:grpSp>
      <p:grpSp>
        <p:nvGrpSpPr>
          <p:cNvPr id="18" name="object 18"/>
          <p:cNvGrpSpPr/>
          <p:nvPr/>
        </p:nvGrpSpPr>
        <p:grpSpPr>
          <a:xfrm>
            <a:off x="4995036" y="4494403"/>
            <a:ext cx="857885" cy="700405"/>
            <a:chOff x="4995036" y="4494403"/>
            <a:chExt cx="857885" cy="700405"/>
          </a:xfrm>
        </p:grpSpPr>
        <p:sp>
          <p:nvSpPr>
            <p:cNvPr id="19" name="object 19"/>
            <p:cNvSpPr/>
            <p:nvPr/>
          </p:nvSpPr>
          <p:spPr>
            <a:xfrm>
              <a:off x="5001386" y="4500753"/>
              <a:ext cx="845185" cy="643255"/>
            </a:xfrm>
            <a:custGeom>
              <a:avLst/>
              <a:gdLst/>
              <a:ahLst/>
              <a:cxnLst/>
              <a:rect l="l" t="t" r="r" b="b"/>
              <a:pathLst>
                <a:path w="845185" h="643254">
                  <a:moveTo>
                    <a:pt x="0" y="0"/>
                  </a:moveTo>
                  <a:lnTo>
                    <a:pt x="428625" y="0"/>
                  </a:lnTo>
                  <a:lnTo>
                    <a:pt x="428625" y="642937"/>
                  </a:lnTo>
                  <a:lnTo>
                    <a:pt x="844677" y="642937"/>
                  </a:lnTo>
                </a:path>
              </a:pathLst>
            </a:custGeom>
            <a:ln w="12700">
              <a:solidFill>
                <a:srgbClr val="D3236D"/>
              </a:solidFill>
            </a:ln>
          </p:spPr>
          <p:txBody>
            <a:bodyPr wrap="square" lIns="0" tIns="0" rIns="0" bIns="0" rtlCol="0"/>
            <a:lstStyle/>
            <a:p>
              <a:endParaRPr dirty="0"/>
            </a:p>
          </p:txBody>
        </p:sp>
        <p:sp>
          <p:nvSpPr>
            <p:cNvPr id="20" name="object 20"/>
            <p:cNvSpPr/>
            <p:nvPr/>
          </p:nvSpPr>
          <p:spPr>
            <a:xfrm>
              <a:off x="5769876" y="5099240"/>
              <a:ext cx="76200" cy="88900"/>
            </a:xfrm>
            <a:custGeom>
              <a:avLst/>
              <a:gdLst/>
              <a:ahLst/>
              <a:cxnLst/>
              <a:rect l="l" t="t" r="r" b="b"/>
              <a:pathLst>
                <a:path w="76200" h="88900">
                  <a:moveTo>
                    <a:pt x="0" y="0"/>
                  </a:moveTo>
                  <a:lnTo>
                    <a:pt x="76200" y="44450"/>
                  </a:lnTo>
                  <a:lnTo>
                    <a:pt x="0" y="88900"/>
                  </a:lnTo>
                </a:path>
              </a:pathLst>
            </a:custGeom>
            <a:ln w="12700">
              <a:solidFill>
                <a:srgbClr val="D3236D"/>
              </a:solidFill>
            </a:ln>
          </p:spPr>
          <p:txBody>
            <a:bodyPr wrap="square" lIns="0" tIns="0" rIns="0" bIns="0" rtlCol="0"/>
            <a:lstStyle/>
            <a:p>
              <a:endParaRPr dirty="0"/>
            </a:p>
          </p:txBody>
        </p:sp>
      </p:grpSp>
      <p:grpSp>
        <p:nvGrpSpPr>
          <p:cNvPr id="21" name="object 21"/>
          <p:cNvGrpSpPr/>
          <p:nvPr/>
        </p:nvGrpSpPr>
        <p:grpSpPr>
          <a:xfrm>
            <a:off x="6138036" y="5280786"/>
            <a:ext cx="572135" cy="593090"/>
            <a:chOff x="6138036" y="5280786"/>
            <a:chExt cx="572135" cy="593090"/>
          </a:xfrm>
        </p:grpSpPr>
        <p:sp>
          <p:nvSpPr>
            <p:cNvPr id="22" name="object 22"/>
            <p:cNvSpPr/>
            <p:nvPr/>
          </p:nvSpPr>
          <p:spPr>
            <a:xfrm>
              <a:off x="6144386" y="5287136"/>
              <a:ext cx="559435" cy="535940"/>
            </a:xfrm>
            <a:custGeom>
              <a:avLst/>
              <a:gdLst/>
              <a:ahLst/>
              <a:cxnLst/>
              <a:rect l="l" t="t" r="r" b="b"/>
              <a:pathLst>
                <a:path w="559434" h="535939">
                  <a:moveTo>
                    <a:pt x="0" y="0"/>
                  </a:moveTo>
                  <a:lnTo>
                    <a:pt x="285750" y="0"/>
                  </a:lnTo>
                  <a:lnTo>
                    <a:pt x="285750" y="535787"/>
                  </a:lnTo>
                  <a:lnTo>
                    <a:pt x="558927" y="535787"/>
                  </a:lnTo>
                </a:path>
              </a:pathLst>
            </a:custGeom>
            <a:ln w="12700">
              <a:solidFill>
                <a:srgbClr val="D3236D"/>
              </a:solidFill>
            </a:ln>
          </p:spPr>
          <p:txBody>
            <a:bodyPr wrap="square" lIns="0" tIns="0" rIns="0" bIns="0" rtlCol="0"/>
            <a:lstStyle/>
            <a:p>
              <a:endParaRPr dirty="0"/>
            </a:p>
          </p:txBody>
        </p:sp>
        <p:sp>
          <p:nvSpPr>
            <p:cNvPr id="23" name="object 23"/>
            <p:cNvSpPr/>
            <p:nvPr/>
          </p:nvSpPr>
          <p:spPr>
            <a:xfrm>
              <a:off x="6627113" y="5778468"/>
              <a:ext cx="76200" cy="88900"/>
            </a:xfrm>
            <a:custGeom>
              <a:avLst/>
              <a:gdLst/>
              <a:ahLst/>
              <a:cxnLst/>
              <a:rect l="l" t="t" r="r" b="b"/>
              <a:pathLst>
                <a:path w="76200" h="88900">
                  <a:moveTo>
                    <a:pt x="0" y="0"/>
                  </a:moveTo>
                  <a:lnTo>
                    <a:pt x="76200" y="44450"/>
                  </a:lnTo>
                  <a:lnTo>
                    <a:pt x="0" y="88900"/>
                  </a:lnTo>
                </a:path>
              </a:pathLst>
            </a:custGeom>
            <a:ln w="12700">
              <a:solidFill>
                <a:srgbClr val="D3236D"/>
              </a:solidFill>
            </a:ln>
          </p:spPr>
          <p:txBody>
            <a:bodyPr wrap="square" lIns="0" tIns="0" rIns="0" bIns="0" rtlCol="0"/>
            <a:lstStyle/>
            <a:p>
              <a:endParaRPr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1517</TotalTime>
  <Words>1981</Words>
  <Application>Microsoft Office PowerPoint</Application>
  <PresentationFormat>On-screen Show (4:3)</PresentationFormat>
  <Paragraphs>218</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DejaVu Sans</vt:lpstr>
      <vt:lpstr>FranklinGothic-Book</vt:lpstr>
      <vt:lpstr>Liberation Sans Narrow</vt:lpstr>
      <vt:lpstr>Tahoma</vt:lpstr>
      <vt:lpstr>Times New Roman</vt:lpstr>
      <vt:lpstr>Wingdings</vt:lpstr>
      <vt:lpstr>Office Theme</vt:lpstr>
      <vt:lpstr>PROCESS MODELS</vt:lpstr>
      <vt:lpstr>PowerPoint Presentation</vt:lpstr>
      <vt:lpstr>PREDICTIVE DEVELOPMENT MODEL</vt:lpstr>
      <vt:lpstr>ADAPTIVE DEVELOPMENT MODEL</vt:lpstr>
      <vt:lpstr>Advantages of predictive model</vt:lpstr>
      <vt:lpstr>PowerPoint Presentation</vt:lpstr>
      <vt:lpstr>PowerPoint Presentation</vt:lpstr>
      <vt:lpstr>Disadvantages of predictive model</vt:lpstr>
      <vt:lpstr>WATERFALL MODEL</vt:lpstr>
      <vt:lpstr>WATERFALL MODEL</vt:lpstr>
      <vt:lpstr>PowerPoint Presentation</vt:lpstr>
      <vt:lpstr>Contd…</vt:lpstr>
      <vt:lpstr>Relative effort distribution among different phases of a typical product.</vt:lpstr>
      <vt:lpstr>Waterfall Strengths</vt:lpstr>
      <vt:lpstr>Waterfall Deficiencies</vt:lpstr>
      <vt:lpstr>WATERFALL MODEL with feedback</vt:lpstr>
      <vt:lpstr>Contd…</vt:lpstr>
      <vt:lpstr>SASHIMI</vt:lpstr>
      <vt:lpstr>SASHIMI</vt:lpstr>
      <vt:lpstr>SASHIMI</vt:lpstr>
      <vt:lpstr>PowerPoint Presentation</vt:lpstr>
      <vt:lpstr>SASHMI(advantages)</vt:lpstr>
      <vt:lpstr>V-MODEL</vt:lpstr>
      <vt:lpstr>V-MODEL</vt:lpstr>
      <vt:lpstr>V-MODEL</vt:lpstr>
      <vt:lpstr>PowerPoint Presentation</vt:lpstr>
      <vt:lpstr>Incremental waterfall</vt:lpstr>
      <vt:lpstr>Incremental waterfall</vt:lpstr>
      <vt:lpstr>PowerPoint Presentation</vt:lpstr>
      <vt:lpstr>Contd…</vt:lpstr>
      <vt:lpstr>Advantages</vt:lpstr>
      <vt:lpstr>PowerPoint Presentation</vt:lpstr>
      <vt:lpstr>PowerPoint Presentation</vt:lpstr>
      <vt:lpstr>Types of prototypes</vt:lpstr>
      <vt:lpstr>PowerPoint Presentation</vt:lpstr>
      <vt:lpstr>Advantages of Prototype</vt:lpstr>
      <vt:lpstr>PowerPoint Presentation</vt:lpstr>
      <vt:lpstr>Disadvantages of Prototype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Dr Sminesh C N</cp:lastModifiedBy>
  <cp:revision>2</cp:revision>
  <dcterms:created xsi:type="dcterms:W3CDTF">2024-09-30T09:00:53Z</dcterms:created>
  <dcterms:modified xsi:type="dcterms:W3CDTF">2024-10-03T06:59:55Z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2019-09-02T00:00:00Z</vt:filetime>
  </property>
  <property fmtid="{D5CDD505-2E9C-101B-9397-08002B2CF9AE}" pid="3" name="LastSaved">
    <vt:filetime>2024-09-30T00:00:00Z</vt:filetime>
  </property>
  <property fmtid="{D5CDD505-2E9C-101B-9397-08002B2CF9AE}" pid="4" name="Producer">
    <vt:lpwstr>3-Heights(TM) PDF Security Shell 4.8.25.2 (http://www.pdf-tools.com)</vt:lpwstr>
  </property>
</Properties>
</file>