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2" r:id="rId6"/>
    <p:sldId id="334" r:id="rId7"/>
    <p:sldId id="335" r:id="rId8"/>
    <p:sldId id="264" r:id="rId9"/>
    <p:sldId id="336" r:id="rId10"/>
    <p:sldId id="268" r:id="rId11"/>
    <p:sldId id="275" r:id="rId12"/>
    <p:sldId id="276" r:id="rId13"/>
    <p:sldId id="337" r:id="rId14"/>
    <p:sldId id="280" r:id="rId15"/>
    <p:sldId id="279" r:id="rId16"/>
    <p:sldId id="339" r:id="rId17"/>
    <p:sldId id="343" r:id="rId18"/>
    <p:sldId id="338" r:id="rId19"/>
    <p:sldId id="341" r:id="rId20"/>
    <p:sldId id="344" r:id="rId21"/>
    <p:sldId id="347" r:id="rId22"/>
    <p:sldId id="348" r:id="rId23"/>
    <p:sldId id="349" r:id="rId24"/>
    <p:sldId id="345" r:id="rId25"/>
    <p:sldId id="355" r:id="rId26"/>
    <p:sldId id="346" r:id="rId27"/>
    <p:sldId id="340" r:id="rId28"/>
    <p:sldId id="351" r:id="rId29"/>
    <p:sldId id="352" r:id="rId30"/>
    <p:sldId id="353" r:id="rId31"/>
    <p:sldId id="354" r:id="rId32"/>
    <p:sldId id="356" r:id="rId33"/>
    <p:sldId id="297" r:id="rId34"/>
    <p:sldId id="357" r:id="rId35"/>
    <p:sldId id="358" r:id="rId36"/>
    <p:sldId id="298" r:id="rId3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p:cViewPr varScale="1">
        <p:scale>
          <a:sx n="59" d="100"/>
          <a:sy n="59" d="100"/>
        </p:scale>
        <p:origin x="162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500" b="0" i="0">
                <a:solidFill>
                  <a:srgbClr val="363636"/>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26AFE4"/>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63636"/>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rgbClr val="26AFE4"/>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63636"/>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363636"/>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5414" y="285750"/>
            <a:ext cx="8224241" cy="115192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8529" y="435520"/>
            <a:ext cx="7133074" cy="790912"/>
          </a:xfrm>
          <a:prstGeom prst="rect">
            <a:avLst/>
          </a:prstGeom>
        </p:spPr>
        <p:txBody>
          <a:bodyPr wrap="square" lIns="0" tIns="0" rIns="0" bIns="0">
            <a:spAutoFit/>
          </a:bodyPr>
          <a:lstStyle>
            <a:lvl1pPr>
              <a:defRPr sz="2500" b="0" i="0">
                <a:solidFill>
                  <a:srgbClr val="363636"/>
                </a:solidFill>
                <a:latin typeface="Arial MT"/>
                <a:cs typeface="Arial MT"/>
              </a:defRPr>
            </a:lvl1pPr>
          </a:lstStyle>
          <a:p>
            <a:endParaRPr/>
          </a:p>
        </p:txBody>
      </p:sp>
      <p:sp>
        <p:nvSpPr>
          <p:cNvPr id="3" name="Holder 3"/>
          <p:cNvSpPr>
            <a:spLocks noGrp="1"/>
          </p:cNvSpPr>
          <p:nvPr>
            <p:ph type="body" idx="1"/>
          </p:nvPr>
        </p:nvSpPr>
        <p:spPr>
          <a:xfrm>
            <a:off x="496624" y="1481742"/>
            <a:ext cx="8037830" cy="3661410"/>
          </a:xfrm>
          <a:prstGeom prst="rect">
            <a:avLst/>
          </a:prstGeom>
        </p:spPr>
        <p:txBody>
          <a:bodyPr wrap="square" lIns="0" tIns="0" rIns="0" bIns="0">
            <a:spAutoFit/>
          </a:bodyPr>
          <a:lstStyle>
            <a:lvl1pPr>
              <a:defRPr sz="2400" b="0" i="0">
                <a:solidFill>
                  <a:srgbClr val="26AFE4"/>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marL="297180">
              <a:lnSpc>
                <a:spcPct val="100000"/>
              </a:lnSpc>
              <a:spcBef>
                <a:spcPts val="90"/>
              </a:spcBef>
            </a:pPr>
            <a:r>
              <a:rPr lang="en-IN" sz="2800" dirty="0">
                <a:solidFill>
                  <a:srgbClr val="343434"/>
                </a:solidFill>
              </a:rPr>
              <a:t>Requirements</a:t>
            </a:r>
            <a:r>
              <a:rPr lang="en-IN" sz="2800" spc="310" dirty="0">
                <a:solidFill>
                  <a:srgbClr val="343434"/>
                </a:solidFill>
              </a:rPr>
              <a:t> </a:t>
            </a:r>
            <a:r>
              <a:rPr lang="en-IN" sz="2800" spc="-10" dirty="0">
                <a:solidFill>
                  <a:srgbClr val="3F3F3F"/>
                </a:solidFill>
              </a:rPr>
              <a:t>Engineering</a:t>
            </a:r>
            <a:endParaRPr spc="-10" dirty="0">
              <a:solidFill>
                <a:srgbClr val="3B3B3B"/>
              </a:solidFill>
            </a:endParaRPr>
          </a:p>
        </p:txBody>
      </p:sp>
      <p:sp>
        <p:nvSpPr>
          <p:cNvPr id="4" name="object 4"/>
          <p:cNvSpPr txBox="1"/>
          <p:nvPr/>
        </p:nvSpPr>
        <p:spPr>
          <a:xfrm>
            <a:off x="494185" y="1491994"/>
            <a:ext cx="7189470" cy="3475952"/>
          </a:xfrm>
          <a:prstGeom prst="rect">
            <a:avLst/>
          </a:prstGeom>
        </p:spPr>
        <p:txBody>
          <a:bodyPr vert="horz" wrap="square" lIns="0" tIns="132715" rIns="0" bIns="0" rtlCol="0">
            <a:spAutoFit/>
          </a:bodyPr>
          <a:lstStyle/>
          <a:p>
            <a:pPr marL="357504" indent="-342900">
              <a:lnSpc>
                <a:spcPct val="100000"/>
              </a:lnSpc>
              <a:spcBef>
                <a:spcPts val="1045"/>
              </a:spcBef>
              <a:buFont typeface="Arial" panose="020B0604020202020204" pitchFamily="34" charset="0"/>
              <a:buChar char="•"/>
              <a:tabLst>
                <a:tab pos="399415" algn="l"/>
              </a:tabLst>
            </a:pPr>
            <a:r>
              <a:rPr sz="2500" spc="-60" dirty="0">
                <a:solidFill>
                  <a:srgbClr val="313131"/>
                </a:solidFill>
                <a:latin typeface="Arial MT"/>
                <a:cs typeface="Arial MT"/>
              </a:rPr>
              <a:t>Functional</a:t>
            </a:r>
            <a:r>
              <a:rPr sz="2500" spc="-30" dirty="0">
                <a:solidFill>
                  <a:srgbClr val="313131"/>
                </a:solidFill>
                <a:latin typeface="Arial MT"/>
                <a:cs typeface="Arial MT"/>
              </a:rPr>
              <a:t> </a:t>
            </a:r>
            <a:r>
              <a:rPr sz="2500" spc="-20" dirty="0">
                <a:solidFill>
                  <a:srgbClr val="3D3D3D"/>
                </a:solidFill>
                <a:latin typeface="Arial MT"/>
                <a:cs typeface="Arial MT"/>
              </a:rPr>
              <a:t>and</a:t>
            </a:r>
            <a:r>
              <a:rPr sz="2500" spc="-105" dirty="0">
                <a:solidFill>
                  <a:srgbClr val="3D3D3D"/>
                </a:solidFill>
                <a:latin typeface="Arial MT"/>
                <a:cs typeface="Arial MT"/>
              </a:rPr>
              <a:t> </a:t>
            </a:r>
            <a:r>
              <a:rPr sz="2500" spc="-55" dirty="0">
                <a:solidFill>
                  <a:srgbClr val="3A3A3A"/>
                </a:solidFill>
                <a:latin typeface="Arial MT"/>
                <a:cs typeface="Arial MT"/>
              </a:rPr>
              <a:t>non-</a:t>
            </a:r>
            <a:r>
              <a:rPr sz="2500" spc="-50" dirty="0">
                <a:solidFill>
                  <a:srgbClr val="3A3A3A"/>
                </a:solidFill>
                <a:latin typeface="Arial MT"/>
                <a:cs typeface="Arial MT"/>
              </a:rPr>
              <a:t>functional</a:t>
            </a:r>
            <a:r>
              <a:rPr sz="2500" spc="-125" dirty="0">
                <a:solidFill>
                  <a:srgbClr val="3A3A3A"/>
                </a:solidFill>
                <a:latin typeface="Arial MT"/>
                <a:cs typeface="Arial MT"/>
              </a:rPr>
              <a:t> </a:t>
            </a:r>
            <a:r>
              <a:rPr sz="2500" spc="-10" dirty="0">
                <a:solidFill>
                  <a:srgbClr val="2B2B2B"/>
                </a:solidFill>
                <a:latin typeface="Arial MT"/>
                <a:cs typeface="Arial MT"/>
              </a:rPr>
              <a:t>requirements</a:t>
            </a:r>
            <a:endParaRPr sz="2500" dirty="0">
              <a:latin typeface="Arial MT"/>
              <a:cs typeface="Arial MT"/>
            </a:endParaRPr>
          </a:p>
          <a:p>
            <a:pPr marL="357504" indent="-342900">
              <a:lnSpc>
                <a:spcPct val="100000"/>
              </a:lnSpc>
              <a:spcBef>
                <a:spcPts val="1005"/>
              </a:spcBef>
              <a:buFont typeface="Arial" panose="020B0604020202020204" pitchFamily="34" charset="0"/>
              <a:buChar char="•"/>
              <a:tabLst>
                <a:tab pos="400050" algn="l"/>
              </a:tabLst>
            </a:pPr>
            <a:r>
              <a:rPr sz="2500" spc="-70" dirty="0">
                <a:solidFill>
                  <a:srgbClr val="2D2D2D"/>
                </a:solidFill>
                <a:latin typeface="Arial MT"/>
                <a:cs typeface="Arial MT"/>
              </a:rPr>
              <a:t>Requirements</a:t>
            </a:r>
            <a:r>
              <a:rPr sz="2500" spc="70" dirty="0">
                <a:solidFill>
                  <a:srgbClr val="2D2D2D"/>
                </a:solidFill>
                <a:latin typeface="Arial MT"/>
                <a:cs typeface="Arial MT"/>
              </a:rPr>
              <a:t> </a:t>
            </a:r>
            <a:r>
              <a:rPr sz="2500" spc="-10" dirty="0">
                <a:solidFill>
                  <a:srgbClr val="2D2D2D"/>
                </a:solidFill>
                <a:latin typeface="Arial MT"/>
                <a:cs typeface="Arial MT"/>
              </a:rPr>
              <a:t>specification</a:t>
            </a:r>
            <a:endParaRPr lang="en-US" sz="2500" spc="-10" dirty="0">
              <a:solidFill>
                <a:srgbClr val="2D2D2D"/>
              </a:solidFill>
              <a:latin typeface="Arial MT"/>
              <a:cs typeface="Arial MT"/>
            </a:endParaRPr>
          </a:p>
          <a:p>
            <a:pPr marL="357504" indent="-342900">
              <a:spcBef>
                <a:spcPts val="1005"/>
              </a:spcBef>
              <a:buFont typeface="Arial" panose="020B0604020202020204" pitchFamily="34" charset="0"/>
              <a:buChar char="•"/>
              <a:tabLst>
                <a:tab pos="400050" algn="l"/>
              </a:tabLst>
            </a:pPr>
            <a:r>
              <a:rPr lang="en-US" sz="2400" spc="-60" dirty="0">
                <a:solidFill>
                  <a:srgbClr val="343434"/>
                </a:solidFill>
                <a:latin typeface="Arial MT"/>
                <a:cs typeface="Arial MT"/>
              </a:rPr>
              <a:t>The</a:t>
            </a:r>
            <a:r>
              <a:rPr lang="en-US" sz="2400" spc="-120" dirty="0">
                <a:solidFill>
                  <a:srgbClr val="343434"/>
                </a:solidFill>
                <a:latin typeface="Arial MT"/>
                <a:cs typeface="Arial MT"/>
              </a:rPr>
              <a:t> </a:t>
            </a:r>
            <a:r>
              <a:rPr lang="en-US" sz="2400" spc="-70" dirty="0">
                <a:solidFill>
                  <a:srgbClr val="313131"/>
                </a:solidFill>
                <a:latin typeface="Arial MT"/>
                <a:cs typeface="Arial MT"/>
              </a:rPr>
              <a:t>software</a:t>
            </a:r>
            <a:r>
              <a:rPr lang="en-US" sz="2400" spc="-110" dirty="0">
                <a:solidFill>
                  <a:srgbClr val="313131"/>
                </a:solidFill>
                <a:latin typeface="Arial MT"/>
                <a:cs typeface="Arial MT"/>
              </a:rPr>
              <a:t> </a:t>
            </a:r>
            <a:r>
              <a:rPr lang="en-US" sz="2400" spc="-80" dirty="0">
                <a:solidFill>
                  <a:srgbClr val="333333"/>
                </a:solidFill>
                <a:latin typeface="Arial MT"/>
                <a:cs typeface="Arial MT"/>
              </a:rPr>
              <a:t>requirements</a:t>
            </a:r>
            <a:r>
              <a:rPr lang="en-US" sz="2400" spc="-25" dirty="0">
                <a:solidFill>
                  <a:srgbClr val="333333"/>
                </a:solidFill>
                <a:latin typeface="Arial MT"/>
                <a:cs typeface="Arial MT"/>
              </a:rPr>
              <a:t> </a:t>
            </a:r>
            <a:r>
              <a:rPr lang="en-US" sz="2400" spc="-65" dirty="0">
                <a:solidFill>
                  <a:srgbClr val="2D2D2D"/>
                </a:solidFill>
                <a:latin typeface="Arial MT"/>
                <a:cs typeface="Arial MT"/>
              </a:rPr>
              <a:t>specification</a:t>
            </a:r>
            <a:r>
              <a:rPr lang="en-US" sz="2400" spc="-20" dirty="0">
                <a:solidFill>
                  <a:srgbClr val="2D2D2D"/>
                </a:solidFill>
                <a:latin typeface="Arial MT"/>
                <a:cs typeface="Arial MT"/>
              </a:rPr>
              <a:t> </a:t>
            </a:r>
            <a:r>
              <a:rPr lang="en-US" sz="2400" spc="-90" dirty="0">
                <a:solidFill>
                  <a:srgbClr val="313131"/>
                </a:solidFill>
                <a:latin typeface="Arial MT"/>
                <a:cs typeface="Arial MT"/>
              </a:rPr>
              <a:t>document </a:t>
            </a:r>
            <a:r>
              <a:rPr lang="en-US" sz="2400" spc="-10" dirty="0">
                <a:solidFill>
                  <a:srgbClr val="363636"/>
                </a:solidFill>
                <a:latin typeface="Arial MT"/>
                <a:cs typeface="Arial MT"/>
              </a:rPr>
              <a:t>(SRS)</a:t>
            </a:r>
            <a:endParaRPr lang="en-US" sz="2400" dirty="0">
              <a:latin typeface="Arial MT"/>
              <a:cs typeface="Arial MT"/>
            </a:endParaRPr>
          </a:p>
          <a:p>
            <a:pPr marL="357504" indent="-342900">
              <a:lnSpc>
                <a:spcPct val="100000"/>
              </a:lnSpc>
              <a:spcBef>
                <a:spcPts val="1080"/>
              </a:spcBef>
              <a:buFont typeface="Arial" panose="020B0604020202020204" pitchFamily="34" charset="0"/>
              <a:buChar char="•"/>
              <a:tabLst>
                <a:tab pos="400050" algn="l"/>
              </a:tabLst>
            </a:pPr>
            <a:r>
              <a:rPr sz="2500" spc="-70" dirty="0">
                <a:solidFill>
                  <a:srgbClr val="313131"/>
                </a:solidFill>
                <a:latin typeface="Arial MT"/>
                <a:cs typeface="Arial MT"/>
              </a:rPr>
              <a:t>Requirements</a:t>
            </a:r>
            <a:r>
              <a:rPr sz="2500" spc="45" dirty="0">
                <a:solidFill>
                  <a:srgbClr val="313131"/>
                </a:solidFill>
                <a:latin typeface="Arial MT"/>
                <a:cs typeface="Arial MT"/>
              </a:rPr>
              <a:t> </a:t>
            </a:r>
            <a:r>
              <a:rPr sz="2500" spc="-40" dirty="0">
                <a:solidFill>
                  <a:srgbClr val="343434"/>
                </a:solidFill>
                <a:latin typeface="Arial MT"/>
                <a:cs typeface="Arial MT"/>
              </a:rPr>
              <a:t>elicitation</a:t>
            </a:r>
            <a:r>
              <a:rPr sz="2500" spc="-25" dirty="0">
                <a:solidFill>
                  <a:srgbClr val="343434"/>
                </a:solidFill>
                <a:latin typeface="Arial MT"/>
                <a:cs typeface="Arial MT"/>
              </a:rPr>
              <a:t> </a:t>
            </a:r>
            <a:r>
              <a:rPr sz="2500" spc="-10" dirty="0">
                <a:solidFill>
                  <a:srgbClr val="2D2D2D"/>
                </a:solidFill>
                <a:latin typeface="Arial MT"/>
                <a:cs typeface="Arial MT"/>
              </a:rPr>
              <a:t>and</a:t>
            </a:r>
            <a:r>
              <a:rPr sz="2500" spc="-160" dirty="0">
                <a:solidFill>
                  <a:srgbClr val="2D2D2D"/>
                </a:solidFill>
                <a:latin typeface="Arial MT"/>
                <a:cs typeface="Arial MT"/>
              </a:rPr>
              <a:t> </a:t>
            </a:r>
            <a:r>
              <a:rPr sz="2500" spc="-10" dirty="0">
                <a:solidFill>
                  <a:srgbClr val="363636"/>
                </a:solidFill>
                <a:latin typeface="Arial MT"/>
                <a:cs typeface="Arial MT"/>
              </a:rPr>
              <a:t>analysis</a:t>
            </a:r>
            <a:endParaRPr sz="2500" dirty="0">
              <a:latin typeface="Arial MT"/>
              <a:cs typeface="Arial MT"/>
            </a:endParaRPr>
          </a:p>
          <a:p>
            <a:pPr marL="357504" indent="-342900">
              <a:lnSpc>
                <a:spcPct val="100000"/>
              </a:lnSpc>
              <a:spcBef>
                <a:spcPts val="1075"/>
              </a:spcBef>
              <a:buFont typeface="Arial" panose="020B0604020202020204" pitchFamily="34" charset="0"/>
              <a:buChar char="•"/>
              <a:tabLst>
                <a:tab pos="400050" algn="l"/>
                <a:tab pos="2385695" algn="l"/>
              </a:tabLst>
            </a:pPr>
            <a:r>
              <a:rPr sz="2500" spc="-10" dirty="0">
                <a:solidFill>
                  <a:srgbClr val="2D2D2D"/>
                </a:solidFill>
                <a:latin typeface="Arial MT"/>
                <a:cs typeface="Arial MT"/>
              </a:rPr>
              <a:t>Requirements</a:t>
            </a:r>
            <a:r>
              <a:rPr sz="2500" dirty="0">
                <a:solidFill>
                  <a:srgbClr val="2D2D2D"/>
                </a:solidFill>
                <a:latin typeface="Arial MT"/>
                <a:cs typeface="Arial MT"/>
              </a:rPr>
              <a:t>	</a:t>
            </a:r>
            <a:r>
              <a:rPr sz="2500" spc="-10" dirty="0">
                <a:solidFill>
                  <a:srgbClr val="313131"/>
                </a:solidFill>
                <a:latin typeface="Arial MT"/>
                <a:cs typeface="Arial MT"/>
              </a:rPr>
              <a:t>validation</a:t>
            </a:r>
            <a:endParaRPr sz="2500" dirty="0">
              <a:latin typeface="Arial MT"/>
              <a:cs typeface="Arial MT"/>
            </a:endParaRPr>
          </a:p>
          <a:p>
            <a:pPr marL="357504" indent="-342900">
              <a:lnSpc>
                <a:spcPct val="100000"/>
              </a:lnSpc>
              <a:spcBef>
                <a:spcPts val="1115"/>
              </a:spcBef>
              <a:buFont typeface="Arial" panose="020B0604020202020204" pitchFamily="34" charset="0"/>
              <a:buChar char="•"/>
              <a:tabLst>
                <a:tab pos="400050" algn="l"/>
              </a:tabLst>
            </a:pPr>
            <a:r>
              <a:rPr sz="2500" spc="-70" dirty="0">
                <a:solidFill>
                  <a:srgbClr val="2F2F2F"/>
                </a:solidFill>
                <a:latin typeface="Arial MT"/>
                <a:cs typeface="Arial MT"/>
              </a:rPr>
              <a:t>Requirements</a:t>
            </a:r>
            <a:r>
              <a:rPr sz="2500" spc="50" dirty="0">
                <a:solidFill>
                  <a:srgbClr val="2F2F2F"/>
                </a:solidFill>
                <a:latin typeface="Arial MT"/>
                <a:cs typeface="Arial MT"/>
              </a:rPr>
              <a:t> </a:t>
            </a:r>
            <a:r>
              <a:rPr sz="2500" spc="-10" dirty="0">
                <a:solidFill>
                  <a:srgbClr val="343434"/>
                </a:solidFill>
                <a:latin typeface="Arial MT"/>
                <a:cs typeface="Arial MT"/>
              </a:rPr>
              <a:t>management</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501170" y="6405512"/>
            <a:ext cx="104775" cy="226695"/>
          </a:xfrm>
          <a:prstGeom prst="rect">
            <a:avLst/>
          </a:prstGeom>
        </p:spPr>
        <p:txBody>
          <a:bodyPr vert="horz" wrap="square" lIns="0" tIns="14604" rIns="0" bIns="0" rtlCol="0">
            <a:spAutoFit/>
          </a:bodyPr>
          <a:lstStyle/>
          <a:p>
            <a:pPr marL="12700">
              <a:lnSpc>
                <a:spcPct val="100000"/>
              </a:lnSpc>
              <a:spcBef>
                <a:spcPts val="114"/>
              </a:spcBef>
            </a:pPr>
            <a:r>
              <a:rPr sz="1300" spc="-100" dirty="0">
                <a:solidFill>
                  <a:srgbClr val="747474"/>
                </a:solidFill>
                <a:latin typeface="Courier New"/>
                <a:cs typeface="Courier New"/>
              </a:rPr>
              <a:t>2</a:t>
            </a:r>
            <a:endParaRPr sz="1300" dirty="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pic>
        <p:nvPicPr>
          <p:cNvPr id="3" name="object 3"/>
          <p:cNvPicPr/>
          <p:nvPr/>
        </p:nvPicPr>
        <p:blipFill>
          <a:blip r:embed="rId3" cstate="print"/>
          <a:stretch>
            <a:fillRect/>
          </a:stretch>
        </p:blipFill>
        <p:spPr>
          <a:xfrm>
            <a:off x="8456414" y="6491882"/>
            <a:ext cx="125015" cy="98226"/>
          </a:xfrm>
          <a:prstGeom prst="rect">
            <a:avLst/>
          </a:prstGeom>
        </p:spPr>
      </p:pic>
      <p:sp>
        <p:nvSpPr>
          <p:cNvPr id="4" name="object 4"/>
          <p:cNvSpPr txBox="1">
            <a:spLocks noGrp="1"/>
          </p:cNvSpPr>
          <p:nvPr>
            <p:ph type="title"/>
          </p:nvPr>
        </p:nvSpPr>
        <p:spPr>
          <a:prstGeom prst="rect">
            <a:avLst/>
          </a:prstGeom>
        </p:spPr>
        <p:txBody>
          <a:bodyPr vert="horz" wrap="square" lIns="0" tIns="206890" rIns="0" bIns="0" rtlCol="0">
            <a:spAutoFit/>
          </a:bodyPr>
          <a:lstStyle/>
          <a:p>
            <a:pPr marL="289560">
              <a:lnSpc>
                <a:spcPct val="100000"/>
              </a:lnSpc>
              <a:spcBef>
                <a:spcPts val="90"/>
              </a:spcBef>
            </a:pPr>
            <a:r>
              <a:rPr spc="60" dirty="0"/>
              <a:t>Non-</a:t>
            </a:r>
            <a:r>
              <a:rPr dirty="0"/>
              <a:t>functional</a:t>
            </a:r>
            <a:r>
              <a:rPr spc="395" dirty="0"/>
              <a:t> </a:t>
            </a:r>
            <a:r>
              <a:rPr spc="-10" dirty="0"/>
              <a:t>requirements</a:t>
            </a:r>
          </a:p>
        </p:txBody>
      </p:sp>
      <p:sp>
        <p:nvSpPr>
          <p:cNvPr id="5" name="object 5"/>
          <p:cNvSpPr txBox="1"/>
          <p:nvPr/>
        </p:nvSpPr>
        <p:spPr>
          <a:xfrm>
            <a:off x="496624" y="1577528"/>
            <a:ext cx="7994650" cy="3710630"/>
          </a:xfrm>
          <a:prstGeom prst="rect">
            <a:avLst/>
          </a:prstGeom>
        </p:spPr>
        <p:txBody>
          <a:bodyPr vert="horz" wrap="square" lIns="0" tIns="55244" rIns="0" bIns="0" rtlCol="0">
            <a:spAutoFit/>
          </a:bodyPr>
          <a:lstStyle/>
          <a:p>
            <a:pPr marL="389255" marR="600710" indent="-377190">
              <a:lnSpc>
                <a:spcPct val="88400"/>
              </a:lnSpc>
              <a:spcBef>
                <a:spcPts val="434"/>
              </a:spcBef>
              <a:buFont typeface="Arial" panose="020B0604020202020204" pitchFamily="34" charset="0"/>
              <a:buChar char="•"/>
              <a:tabLst>
                <a:tab pos="388620" algn="l"/>
              </a:tabLst>
            </a:pPr>
            <a:r>
              <a:rPr sz="2500" spc="-45" dirty="0">
                <a:solidFill>
                  <a:srgbClr val="313131"/>
                </a:solidFill>
                <a:latin typeface="Arial MT"/>
                <a:cs typeface="Arial MT"/>
              </a:rPr>
              <a:t>These</a:t>
            </a:r>
            <a:r>
              <a:rPr sz="2500" spc="-100" dirty="0">
                <a:solidFill>
                  <a:srgbClr val="313131"/>
                </a:solidFill>
                <a:latin typeface="Arial MT"/>
                <a:cs typeface="Arial MT"/>
              </a:rPr>
              <a:t> </a:t>
            </a:r>
            <a:r>
              <a:rPr sz="2500" spc="-35" dirty="0">
                <a:solidFill>
                  <a:srgbClr val="383838"/>
                </a:solidFill>
                <a:latin typeface="Arial MT"/>
                <a:cs typeface="Arial MT"/>
              </a:rPr>
              <a:t>define</a:t>
            </a:r>
            <a:r>
              <a:rPr sz="2500" spc="10" dirty="0">
                <a:solidFill>
                  <a:srgbClr val="383838"/>
                </a:solidFill>
                <a:latin typeface="Arial MT"/>
                <a:cs typeface="Arial MT"/>
              </a:rPr>
              <a:t> </a:t>
            </a:r>
            <a:r>
              <a:rPr sz="2500" i="1" dirty="0">
                <a:solidFill>
                  <a:srgbClr val="34A8BA"/>
                </a:solidFill>
                <a:latin typeface="Arial"/>
                <a:cs typeface="Arial"/>
              </a:rPr>
              <a:t>s</a:t>
            </a:r>
            <a:r>
              <a:rPr lang="en-US" sz="2500" i="1" dirty="0">
                <a:solidFill>
                  <a:srgbClr val="34A8BA"/>
                </a:solidFill>
                <a:latin typeface="Arial"/>
                <a:cs typeface="Arial"/>
              </a:rPr>
              <a:t>y</a:t>
            </a:r>
            <a:r>
              <a:rPr sz="2500" i="1" dirty="0">
                <a:solidFill>
                  <a:srgbClr val="34A8BA"/>
                </a:solidFill>
                <a:latin typeface="Arial"/>
                <a:cs typeface="Arial"/>
              </a:rPr>
              <a:t>stem</a:t>
            </a:r>
            <a:r>
              <a:rPr sz="2500" i="1" spc="-140" dirty="0">
                <a:solidFill>
                  <a:srgbClr val="34A8BA"/>
                </a:solidFill>
                <a:latin typeface="Arial"/>
                <a:cs typeface="Arial"/>
              </a:rPr>
              <a:t> </a:t>
            </a:r>
            <a:r>
              <a:rPr sz="2500" i="1" spc="-50" dirty="0">
                <a:solidFill>
                  <a:srgbClr val="0FA0D4"/>
                </a:solidFill>
                <a:latin typeface="Arial"/>
                <a:cs typeface="Arial"/>
              </a:rPr>
              <a:t>properties</a:t>
            </a:r>
            <a:r>
              <a:rPr sz="2500" i="1" spc="25" dirty="0">
                <a:solidFill>
                  <a:srgbClr val="0FA0D4"/>
                </a:solidFill>
                <a:latin typeface="Arial"/>
                <a:cs typeface="Arial"/>
              </a:rPr>
              <a:t> </a:t>
            </a:r>
            <a:r>
              <a:rPr sz="2500" dirty="0">
                <a:latin typeface="Arial MT"/>
                <a:cs typeface="Arial MT"/>
              </a:rPr>
              <a:t>and</a:t>
            </a:r>
            <a:r>
              <a:rPr sz="2500" spc="-130" dirty="0">
                <a:latin typeface="Arial MT"/>
                <a:cs typeface="Arial MT"/>
              </a:rPr>
              <a:t> </a:t>
            </a:r>
            <a:r>
              <a:rPr sz="2500" i="1" spc="-55" dirty="0">
                <a:solidFill>
                  <a:srgbClr val="3197BF"/>
                </a:solidFill>
                <a:latin typeface="Arial"/>
                <a:cs typeface="Arial"/>
              </a:rPr>
              <a:t>constraints</a:t>
            </a:r>
            <a:r>
              <a:rPr sz="2500" i="1" spc="-15" dirty="0">
                <a:solidFill>
                  <a:srgbClr val="3197BF"/>
                </a:solidFill>
                <a:latin typeface="Arial"/>
                <a:cs typeface="Arial"/>
              </a:rPr>
              <a:t> </a:t>
            </a:r>
            <a:r>
              <a:rPr sz="2500" spc="-20" dirty="0">
                <a:solidFill>
                  <a:srgbClr val="343434"/>
                </a:solidFill>
                <a:latin typeface="Arial MT"/>
                <a:cs typeface="Arial MT"/>
              </a:rPr>
              <a:t>e.g. </a:t>
            </a:r>
            <a:r>
              <a:rPr sz="2400" spc="-25" dirty="0">
                <a:solidFill>
                  <a:srgbClr val="333333"/>
                </a:solidFill>
                <a:latin typeface="Arial MT"/>
                <a:cs typeface="Arial MT"/>
              </a:rPr>
              <a:t>reliability,</a:t>
            </a:r>
            <a:r>
              <a:rPr sz="2400" spc="25" dirty="0">
                <a:solidFill>
                  <a:srgbClr val="333333"/>
                </a:solidFill>
                <a:latin typeface="Arial MT"/>
                <a:cs typeface="Arial MT"/>
              </a:rPr>
              <a:t> </a:t>
            </a:r>
            <a:r>
              <a:rPr sz="2400" spc="-10" dirty="0">
                <a:solidFill>
                  <a:srgbClr val="383838"/>
                </a:solidFill>
                <a:latin typeface="Arial MT"/>
                <a:cs typeface="Arial MT"/>
              </a:rPr>
              <a:t>response</a:t>
            </a:r>
            <a:r>
              <a:rPr sz="2400" spc="-15" dirty="0">
                <a:solidFill>
                  <a:srgbClr val="383838"/>
                </a:solidFill>
                <a:latin typeface="Arial MT"/>
                <a:cs typeface="Arial MT"/>
              </a:rPr>
              <a:t> </a:t>
            </a:r>
            <a:r>
              <a:rPr sz="2400" dirty="0">
                <a:solidFill>
                  <a:srgbClr val="383838"/>
                </a:solidFill>
                <a:latin typeface="Arial MT"/>
                <a:cs typeface="Arial MT"/>
              </a:rPr>
              <a:t>time,</a:t>
            </a:r>
            <a:r>
              <a:rPr sz="2400" spc="-60" dirty="0">
                <a:solidFill>
                  <a:srgbClr val="383838"/>
                </a:solidFill>
                <a:latin typeface="Arial MT"/>
                <a:cs typeface="Arial MT"/>
              </a:rPr>
              <a:t> </a:t>
            </a:r>
            <a:r>
              <a:rPr sz="2400" dirty="0">
                <a:solidFill>
                  <a:srgbClr val="3A3A3A"/>
                </a:solidFill>
                <a:latin typeface="Arial MT"/>
                <a:cs typeface="Arial MT"/>
              </a:rPr>
              <a:t>and</a:t>
            </a:r>
            <a:r>
              <a:rPr sz="2400" spc="-105" dirty="0">
                <a:solidFill>
                  <a:srgbClr val="3A3A3A"/>
                </a:solidFill>
                <a:latin typeface="Arial MT"/>
                <a:cs typeface="Arial MT"/>
              </a:rPr>
              <a:t> </a:t>
            </a:r>
            <a:r>
              <a:rPr sz="2400" dirty="0">
                <a:solidFill>
                  <a:srgbClr val="313131"/>
                </a:solidFill>
                <a:latin typeface="Arial MT"/>
                <a:cs typeface="Arial MT"/>
              </a:rPr>
              <a:t>storage</a:t>
            </a:r>
            <a:r>
              <a:rPr sz="2400" spc="-55" dirty="0">
                <a:solidFill>
                  <a:srgbClr val="313131"/>
                </a:solidFill>
                <a:latin typeface="Arial MT"/>
                <a:cs typeface="Arial MT"/>
              </a:rPr>
              <a:t> </a:t>
            </a:r>
            <a:r>
              <a:rPr sz="2400" spc="-10" dirty="0">
                <a:solidFill>
                  <a:srgbClr val="2D2D2D"/>
                </a:solidFill>
                <a:latin typeface="Arial MT"/>
                <a:cs typeface="Arial MT"/>
              </a:rPr>
              <a:t>requirements. </a:t>
            </a:r>
            <a:r>
              <a:rPr sz="2500" spc="-50" dirty="0">
                <a:solidFill>
                  <a:srgbClr val="2F2F2F"/>
                </a:solidFill>
                <a:latin typeface="Arial MT"/>
                <a:cs typeface="Arial MT"/>
              </a:rPr>
              <a:t>Constraints</a:t>
            </a:r>
            <a:r>
              <a:rPr sz="2500" spc="-105" dirty="0">
                <a:solidFill>
                  <a:srgbClr val="2F2F2F"/>
                </a:solidFill>
                <a:latin typeface="Arial MT"/>
                <a:cs typeface="Arial MT"/>
              </a:rPr>
              <a:t> </a:t>
            </a:r>
            <a:r>
              <a:rPr sz="2500" spc="-20" dirty="0">
                <a:solidFill>
                  <a:srgbClr val="2B2B2B"/>
                </a:solidFill>
                <a:latin typeface="Arial MT"/>
                <a:cs typeface="Arial MT"/>
              </a:rPr>
              <a:t>are</a:t>
            </a:r>
            <a:r>
              <a:rPr sz="2500" spc="-145" dirty="0">
                <a:solidFill>
                  <a:srgbClr val="2B2B2B"/>
                </a:solidFill>
                <a:latin typeface="Arial MT"/>
                <a:cs typeface="Arial MT"/>
              </a:rPr>
              <a:t> </a:t>
            </a:r>
            <a:r>
              <a:rPr sz="2500" spc="-45" dirty="0">
                <a:solidFill>
                  <a:srgbClr val="363636"/>
                </a:solidFill>
                <a:latin typeface="Arial MT"/>
                <a:cs typeface="Arial MT"/>
              </a:rPr>
              <a:t>I/O</a:t>
            </a:r>
            <a:r>
              <a:rPr sz="2500" spc="-130" dirty="0">
                <a:solidFill>
                  <a:srgbClr val="363636"/>
                </a:solidFill>
                <a:latin typeface="Arial MT"/>
                <a:cs typeface="Arial MT"/>
              </a:rPr>
              <a:t> </a:t>
            </a:r>
            <a:r>
              <a:rPr sz="2500" spc="-50" dirty="0">
                <a:solidFill>
                  <a:srgbClr val="313131"/>
                </a:solidFill>
                <a:latin typeface="Arial MT"/>
                <a:cs typeface="Arial MT"/>
              </a:rPr>
              <a:t>device</a:t>
            </a:r>
            <a:r>
              <a:rPr sz="2500" spc="-70" dirty="0">
                <a:solidFill>
                  <a:srgbClr val="313131"/>
                </a:solidFill>
                <a:latin typeface="Arial MT"/>
                <a:cs typeface="Arial MT"/>
              </a:rPr>
              <a:t> </a:t>
            </a:r>
            <a:r>
              <a:rPr sz="2500" spc="-60" dirty="0">
                <a:solidFill>
                  <a:srgbClr val="313131"/>
                </a:solidFill>
                <a:latin typeface="Arial MT"/>
                <a:cs typeface="Arial MT"/>
              </a:rPr>
              <a:t>capability,</a:t>
            </a:r>
            <a:r>
              <a:rPr sz="2500" spc="60" dirty="0">
                <a:solidFill>
                  <a:srgbClr val="313131"/>
                </a:solidFill>
                <a:latin typeface="Arial MT"/>
                <a:cs typeface="Arial MT"/>
              </a:rPr>
              <a:t> </a:t>
            </a:r>
            <a:r>
              <a:rPr sz="2500" spc="-10" dirty="0">
                <a:solidFill>
                  <a:srgbClr val="313131"/>
                </a:solidFill>
                <a:latin typeface="Arial MT"/>
                <a:cs typeface="Arial MT"/>
              </a:rPr>
              <a:t>system </a:t>
            </a:r>
            <a:r>
              <a:rPr sz="2450" spc="-30" dirty="0">
                <a:solidFill>
                  <a:srgbClr val="343434"/>
                </a:solidFill>
                <a:latin typeface="Arial MT"/>
                <a:cs typeface="Arial MT"/>
              </a:rPr>
              <a:t>representations,</a:t>
            </a:r>
            <a:r>
              <a:rPr sz="2450" spc="-75" dirty="0">
                <a:solidFill>
                  <a:srgbClr val="343434"/>
                </a:solidFill>
                <a:latin typeface="Arial MT"/>
                <a:cs typeface="Arial MT"/>
              </a:rPr>
              <a:t> </a:t>
            </a:r>
            <a:r>
              <a:rPr sz="2450" spc="-20" dirty="0">
                <a:solidFill>
                  <a:srgbClr val="2A2A2A"/>
                </a:solidFill>
                <a:latin typeface="Arial MT"/>
                <a:cs typeface="Arial MT"/>
              </a:rPr>
              <a:t>etc.</a:t>
            </a:r>
            <a:endParaRPr sz="2450" dirty="0">
              <a:latin typeface="Arial MT"/>
              <a:cs typeface="Arial MT"/>
            </a:endParaRPr>
          </a:p>
          <a:p>
            <a:pPr marL="393065" marR="52705" indent="-381000" algn="just">
              <a:lnSpc>
                <a:spcPct val="86100"/>
              </a:lnSpc>
              <a:spcBef>
                <a:spcPts val="1190"/>
              </a:spcBef>
              <a:buFont typeface="Arial" panose="020B0604020202020204" pitchFamily="34" charset="0"/>
              <a:buChar char="•"/>
            </a:pPr>
            <a:r>
              <a:rPr sz="2500" spc="585" dirty="0">
                <a:solidFill>
                  <a:srgbClr val="424242"/>
                </a:solidFill>
                <a:latin typeface="Arial MT"/>
                <a:cs typeface="Arial MT"/>
              </a:rPr>
              <a:t> </a:t>
            </a:r>
            <a:r>
              <a:rPr sz="2500" spc="-40" dirty="0">
                <a:solidFill>
                  <a:srgbClr val="363636"/>
                </a:solidFill>
                <a:latin typeface="Arial MT"/>
                <a:cs typeface="Arial MT"/>
              </a:rPr>
              <a:t>Process </a:t>
            </a:r>
            <a:r>
              <a:rPr sz="2500" spc="-55" dirty="0">
                <a:solidFill>
                  <a:srgbClr val="383838"/>
                </a:solidFill>
                <a:latin typeface="Arial MT"/>
                <a:cs typeface="Arial MT"/>
              </a:rPr>
              <a:t>requirements</a:t>
            </a:r>
            <a:r>
              <a:rPr sz="2500" spc="60" dirty="0">
                <a:solidFill>
                  <a:srgbClr val="383838"/>
                </a:solidFill>
                <a:latin typeface="Arial MT"/>
                <a:cs typeface="Arial MT"/>
              </a:rPr>
              <a:t> </a:t>
            </a:r>
            <a:r>
              <a:rPr sz="2500" spc="-40" dirty="0">
                <a:solidFill>
                  <a:srgbClr val="3D3D3D"/>
                </a:solidFill>
                <a:latin typeface="Arial MT"/>
                <a:cs typeface="Arial MT"/>
              </a:rPr>
              <a:t>may</a:t>
            </a:r>
            <a:r>
              <a:rPr sz="2500" spc="-80" dirty="0">
                <a:solidFill>
                  <a:srgbClr val="3D3D3D"/>
                </a:solidFill>
                <a:latin typeface="Arial MT"/>
                <a:cs typeface="Arial MT"/>
              </a:rPr>
              <a:t> </a:t>
            </a:r>
            <a:r>
              <a:rPr sz="2500" spc="-40" dirty="0">
                <a:solidFill>
                  <a:srgbClr val="3B3B3B"/>
                </a:solidFill>
                <a:latin typeface="Arial MT"/>
                <a:cs typeface="Arial MT"/>
              </a:rPr>
              <a:t>also</a:t>
            </a:r>
            <a:r>
              <a:rPr sz="2500" spc="-95" dirty="0">
                <a:solidFill>
                  <a:srgbClr val="3B3B3B"/>
                </a:solidFill>
                <a:latin typeface="Arial MT"/>
                <a:cs typeface="Arial MT"/>
              </a:rPr>
              <a:t> </a:t>
            </a:r>
            <a:r>
              <a:rPr sz="2500" dirty="0">
                <a:solidFill>
                  <a:srgbClr val="363636"/>
                </a:solidFill>
                <a:latin typeface="Arial MT"/>
                <a:cs typeface="Arial MT"/>
              </a:rPr>
              <a:t>be</a:t>
            </a:r>
            <a:r>
              <a:rPr sz="2500" spc="-120" dirty="0">
                <a:solidFill>
                  <a:srgbClr val="363636"/>
                </a:solidFill>
                <a:latin typeface="Arial MT"/>
                <a:cs typeface="Arial MT"/>
              </a:rPr>
              <a:t> </a:t>
            </a:r>
            <a:r>
              <a:rPr sz="2500" spc="-50" dirty="0">
                <a:solidFill>
                  <a:srgbClr val="383838"/>
                </a:solidFill>
                <a:latin typeface="Arial MT"/>
                <a:cs typeface="Arial MT"/>
              </a:rPr>
              <a:t>specified</a:t>
            </a:r>
            <a:r>
              <a:rPr sz="2500" spc="-90" dirty="0">
                <a:solidFill>
                  <a:srgbClr val="383838"/>
                </a:solidFill>
                <a:latin typeface="Arial MT"/>
                <a:cs typeface="Arial MT"/>
              </a:rPr>
              <a:t> </a:t>
            </a:r>
            <a:r>
              <a:rPr sz="2500" spc="-10" dirty="0">
                <a:solidFill>
                  <a:srgbClr val="313131"/>
                </a:solidFill>
                <a:latin typeface="Arial MT"/>
                <a:cs typeface="Arial MT"/>
              </a:rPr>
              <a:t>mandating </a:t>
            </a:r>
            <a:r>
              <a:rPr sz="2500" dirty="0">
                <a:solidFill>
                  <a:srgbClr val="3F3F3F"/>
                </a:solidFill>
                <a:latin typeface="Arial MT"/>
                <a:cs typeface="Arial MT"/>
              </a:rPr>
              <a:t>a</a:t>
            </a:r>
            <a:r>
              <a:rPr sz="2500" spc="-175" dirty="0">
                <a:solidFill>
                  <a:srgbClr val="3F3F3F"/>
                </a:solidFill>
                <a:latin typeface="Arial MT"/>
                <a:cs typeface="Arial MT"/>
              </a:rPr>
              <a:t> </a:t>
            </a:r>
            <a:r>
              <a:rPr sz="2500" spc="-40" dirty="0">
                <a:solidFill>
                  <a:srgbClr val="262626"/>
                </a:solidFill>
                <a:latin typeface="Arial MT"/>
                <a:cs typeface="Arial MT"/>
              </a:rPr>
              <a:t>particular</a:t>
            </a:r>
            <a:r>
              <a:rPr sz="2500" spc="-135" dirty="0">
                <a:solidFill>
                  <a:srgbClr val="262626"/>
                </a:solidFill>
                <a:latin typeface="Arial MT"/>
                <a:cs typeface="Arial MT"/>
              </a:rPr>
              <a:t> </a:t>
            </a:r>
            <a:r>
              <a:rPr sz="2500" spc="-55" dirty="0">
                <a:solidFill>
                  <a:srgbClr val="363636"/>
                </a:solidFill>
                <a:latin typeface="Arial MT"/>
                <a:cs typeface="Arial MT"/>
              </a:rPr>
              <a:t>IDE,</a:t>
            </a:r>
            <a:r>
              <a:rPr sz="2500" spc="-120" dirty="0">
                <a:solidFill>
                  <a:srgbClr val="363636"/>
                </a:solidFill>
                <a:latin typeface="Arial MT"/>
                <a:cs typeface="Arial MT"/>
              </a:rPr>
              <a:t> </a:t>
            </a:r>
            <a:r>
              <a:rPr sz="2500" spc="-50" dirty="0">
                <a:solidFill>
                  <a:srgbClr val="363636"/>
                </a:solidFill>
                <a:latin typeface="Arial MT"/>
                <a:cs typeface="Arial MT"/>
              </a:rPr>
              <a:t>programming</a:t>
            </a:r>
            <a:r>
              <a:rPr sz="2500" spc="-45" dirty="0">
                <a:solidFill>
                  <a:srgbClr val="363636"/>
                </a:solidFill>
                <a:latin typeface="Arial MT"/>
                <a:cs typeface="Arial MT"/>
              </a:rPr>
              <a:t> </a:t>
            </a:r>
            <a:r>
              <a:rPr sz="2500" spc="-60" dirty="0">
                <a:solidFill>
                  <a:srgbClr val="333333"/>
                </a:solidFill>
                <a:latin typeface="Arial MT"/>
                <a:cs typeface="Arial MT"/>
              </a:rPr>
              <a:t>language</a:t>
            </a:r>
            <a:r>
              <a:rPr sz="2500" spc="-5" dirty="0">
                <a:solidFill>
                  <a:srgbClr val="333333"/>
                </a:solidFill>
                <a:latin typeface="Arial MT"/>
                <a:cs typeface="Arial MT"/>
              </a:rPr>
              <a:t> </a:t>
            </a:r>
            <a:r>
              <a:rPr sz="2500" spc="-30" dirty="0">
                <a:solidFill>
                  <a:srgbClr val="3B3B3B"/>
                </a:solidFill>
                <a:latin typeface="Arial MT"/>
                <a:cs typeface="Arial MT"/>
              </a:rPr>
              <a:t>or</a:t>
            </a:r>
            <a:r>
              <a:rPr sz="2500" spc="-145" dirty="0">
                <a:solidFill>
                  <a:srgbClr val="3B3B3B"/>
                </a:solidFill>
                <a:latin typeface="Arial MT"/>
                <a:cs typeface="Arial MT"/>
              </a:rPr>
              <a:t> </a:t>
            </a:r>
            <a:r>
              <a:rPr sz="2500" spc="-60" dirty="0">
                <a:solidFill>
                  <a:srgbClr val="363636"/>
                </a:solidFill>
                <a:latin typeface="Arial MT"/>
                <a:cs typeface="Arial MT"/>
              </a:rPr>
              <a:t>development </a:t>
            </a:r>
            <a:r>
              <a:rPr sz="2500" spc="-10" dirty="0">
                <a:solidFill>
                  <a:srgbClr val="2F2F2F"/>
                </a:solidFill>
                <a:latin typeface="Arial MT"/>
                <a:cs typeface="Arial MT"/>
              </a:rPr>
              <a:t>method.</a:t>
            </a:r>
            <a:endParaRPr sz="2500" dirty="0">
              <a:latin typeface="Arial MT"/>
              <a:cs typeface="Arial MT"/>
            </a:endParaRPr>
          </a:p>
          <a:p>
            <a:pPr marL="393065" marR="5080" indent="-381000">
              <a:lnSpc>
                <a:spcPts val="2600"/>
              </a:lnSpc>
              <a:spcBef>
                <a:spcPts val="1215"/>
              </a:spcBef>
              <a:buFont typeface="Arial" panose="020B0604020202020204" pitchFamily="34" charset="0"/>
              <a:buChar char="•"/>
              <a:tabLst>
                <a:tab pos="389890" algn="l"/>
              </a:tabLst>
            </a:pPr>
            <a:r>
              <a:rPr sz="2500" spc="-80" dirty="0">
                <a:solidFill>
                  <a:srgbClr val="2A2A2A"/>
                </a:solidFill>
                <a:latin typeface="Arial MT"/>
                <a:cs typeface="Arial MT"/>
              </a:rPr>
              <a:t>Non-</a:t>
            </a:r>
            <a:r>
              <a:rPr sz="2500" spc="-40" dirty="0">
                <a:solidFill>
                  <a:srgbClr val="2A2A2A"/>
                </a:solidFill>
                <a:latin typeface="Arial MT"/>
                <a:cs typeface="Arial MT"/>
              </a:rPr>
              <a:t>functional</a:t>
            </a:r>
            <a:r>
              <a:rPr sz="2500" spc="-95" dirty="0">
                <a:solidFill>
                  <a:srgbClr val="2A2A2A"/>
                </a:solidFill>
                <a:latin typeface="Arial MT"/>
                <a:cs typeface="Arial MT"/>
              </a:rPr>
              <a:t> </a:t>
            </a:r>
            <a:r>
              <a:rPr sz="2500" spc="-60" dirty="0">
                <a:solidFill>
                  <a:srgbClr val="2F2F2F"/>
                </a:solidFill>
                <a:latin typeface="Arial MT"/>
                <a:cs typeface="Arial MT"/>
              </a:rPr>
              <a:t>requirements</a:t>
            </a:r>
            <a:r>
              <a:rPr sz="2500" spc="105" dirty="0">
                <a:solidFill>
                  <a:srgbClr val="2F2F2F"/>
                </a:solidFill>
                <a:latin typeface="Arial MT"/>
                <a:cs typeface="Arial MT"/>
              </a:rPr>
              <a:t> </a:t>
            </a:r>
            <a:r>
              <a:rPr sz="2500" spc="-80" dirty="0">
                <a:solidFill>
                  <a:srgbClr val="3D3D3D"/>
                </a:solidFill>
                <a:latin typeface="Arial MT"/>
                <a:cs typeface="Arial MT"/>
              </a:rPr>
              <a:t>may</a:t>
            </a:r>
            <a:r>
              <a:rPr sz="2500" spc="-95" dirty="0">
                <a:solidFill>
                  <a:srgbClr val="3D3D3D"/>
                </a:solidFill>
                <a:latin typeface="Arial MT"/>
                <a:cs typeface="Arial MT"/>
              </a:rPr>
              <a:t> </a:t>
            </a:r>
            <a:r>
              <a:rPr sz="2500" dirty="0">
                <a:solidFill>
                  <a:srgbClr val="444444"/>
                </a:solidFill>
                <a:latin typeface="Arial MT"/>
                <a:cs typeface="Arial MT"/>
              </a:rPr>
              <a:t>be</a:t>
            </a:r>
            <a:r>
              <a:rPr sz="2500" spc="-135" dirty="0">
                <a:solidFill>
                  <a:srgbClr val="444444"/>
                </a:solidFill>
                <a:latin typeface="Arial MT"/>
                <a:cs typeface="Arial MT"/>
              </a:rPr>
              <a:t> </a:t>
            </a:r>
            <a:r>
              <a:rPr sz="2500" spc="-55" dirty="0">
                <a:solidFill>
                  <a:srgbClr val="383838"/>
                </a:solidFill>
                <a:latin typeface="Arial MT"/>
                <a:cs typeface="Arial MT"/>
              </a:rPr>
              <a:t>more</a:t>
            </a:r>
            <a:r>
              <a:rPr sz="2500" spc="-90" dirty="0">
                <a:solidFill>
                  <a:srgbClr val="383838"/>
                </a:solidFill>
                <a:latin typeface="Arial MT"/>
                <a:cs typeface="Arial MT"/>
              </a:rPr>
              <a:t> </a:t>
            </a:r>
            <a:r>
              <a:rPr sz="2500" spc="-40" dirty="0">
                <a:solidFill>
                  <a:srgbClr val="2A2A2A"/>
                </a:solidFill>
                <a:latin typeface="Arial MT"/>
                <a:cs typeface="Arial MT"/>
              </a:rPr>
              <a:t>critical</a:t>
            </a:r>
            <a:r>
              <a:rPr sz="2500" spc="-125" dirty="0">
                <a:solidFill>
                  <a:srgbClr val="2A2A2A"/>
                </a:solidFill>
                <a:latin typeface="Arial MT"/>
                <a:cs typeface="Arial MT"/>
              </a:rPr>
              <a:t> </a:t>
            </a:r>
            <a:r>
              <a:rPr sz="2500" spc="-20" dirty="0">
                <a:solidFill>
                  <a:srgbClr val="3F3F3F"/>
                </a:solidFill>
                <a:latin typeface="Arial MT"/>
                <a:cs typeface="Arial MT"/>
              </a:rPr>
              <a:t>than </a:t>
            </a:r>
            <a:r>
              <a:rPr sz="2500" spc="-50" dirty="0">
                <a:solidFill>
                  <a:srgbClr val="3A3A3A"/>
                </a:solidFill>
                <a:latin typeface="Arial MT"/>
                <a:cs typeface="Arial MT"/>
              </a:rPr>
              <a:t>functional</a:t>
            </a:r>
            <a:r>
              <a:rPr sz="2500" spc="-125" dirty="0">
                <a:solidFill>
                  <a:srgbClr val="3A3A3A"/>
                </a:solidFill>
                <a:latin typeface="Arial MT"/>
                <a:cs typeface="Arial MT"/>
              </a:rPr>
              <a:t> </a:t>
            </a:r>
            <a:r>
              <a:rPr sz="2500" spc="-55" dirty="0">
                <a:solidFill>
                  <a:srgbClr val="2B2B2B"/>
                </a:solidFill>
                <a:latin typeface="Arial MT"/>
                <a:cs typeface="Arial MT"/>
              </a:rPr>
              <a:t>requirements.</a:t>
            </a:r>
            <a:r>
              <a:rPr sz="2500" spc="-45" dirty="0">
                <a:solidFill>
                  <a:srgbClr val="2B2B2B"/>
                </a:solidFill>
                <a:latin typeface="Arial MT"/>
                <a:cs typeface="Arial MT"/>
              </a:rPr>
              <a:t> </a:t>
            </a:r>
            <a:r>
              <a:rPr sz="2500" dirty="0">
                <a:solidFill>
                  <a:srgbClr val="383838"/>
                </a:solidFill>
                <a:latin typeface="Arial MT"/>
                <a:cs typeface="Arial MT"/>
              </a:rPr>
              <a:t>If</a:t>
            </a:r>
            <a:r>
              <a:rPr sz="2500" spc="-114" dirty="0">
                <a:solidFill>
                  <a:srgbClr val="383838"/>
                </a:solidFill>
                <a:latin typeface="Arial MT"/>
                <a:cs typeface="Arial MT"/>
              </a:rPr>
              <a:t> </a:t>
            </a:r>
            <a:r>
              <a:rPr sz="2500" spc="-35" dirty="0">
                <a:solidFill>
                  <a:srgbClr val="2D2D2D"/>
                </a:solidFill>
                <a:latin typeface="Arial MT"/>
                <a:cs typeface="Arial MT"/>
              </a:rPr>
              <a:t>these</a:t>
            </a:r>
            <a:r>
              <a:rPr sz="2500" spc="-125" dirty="0">
                <a:solidFill>
                  <a:srgbClr val="2D2D2D"/>
                </a:solidFill>
                <a:latin typeface="Arial MT"/>
                <a:cs typeface="Arial MT"/>
              </a:rPr>
              <a:t> </a:t>
            </a:r>
            <a:r>
              <a:rPr sz="2500" spc="-20" dirty="0">
                <a:solidFill>
                  <a:srgbClr val="3D3D3D"/>
                </a:solidFill>
                <a:latin typeface="Arial MT"/>
                <a:cs typeface="Arial MT"/>
              </a:rPr>
              <a:t>are</a:t>
            </a:r>
            <a:r>
              <a:rPr sz="2500" spc="-155" dirty="0">
                <a:solidFill>
                  <a:srgbClr val="3D3D3D"/>
                </a:solidFill>
                <a:latin typeface="Arial MT"/>
                <a:cs typeface="Arial MT"/>
              </a:rPr>
              <a:t> </a:t>
            </a:r>
            <a:r>
              <a:rPr sz="2500" spc="-20" dirty="0">
                <a:solidFill>
                  <a:srgbClr val="3D3D3D"/>
                </a:solidFill>
                <a:latin typeface="Arial MT"/>
                <a:cs typeface="Arial MT"/>
              </a:rPr>
              <a:t>not</a:t>
            </a:r>
            <a:r>
              <a:rPr sz="2500" spc="-95" dirty="0">
                <a:solidFill>
                  <a:srgbClr val="3D3D3D"/>
                </a:solidFill>
                <a:latin typeface="Arial MT"/>
                <a:cs typeface="Arial MT"/>
              </a:rPr>
              <a:t> </a:t>
            </a:r>
            <a:r>
              <a:rPr sz="2500" spc="-35" dirty="0">
                <a:solidFill>
                  <a:srgbClr val="2F2F2F"/>
                </a:solidFill>
                <a:latin typeface="Arial MT"/>
                <a:cs typeface="Arial MT"/>
              </a:rPr>
              <a:t>met,</a:t>
            </a:r>
            <a:r>
              <a:rPr sz="2500" spc="-130" dirty="0">
                <a:solidFill>
                  <a:srgbClr val="2F2F2F"/>
                </a:solidFill>
                <a:latin typeface="Arial MT"/>
                <a:cs typeface="Arial MT"/>
              </a:rPr>
              <a:t> </a:t>
            </a:r>
            <a:r>
              <a:rPr sz="2500" spc="-35" dirty="0">
                <a:solidFill>
                  <a:srgbClr val="383838"/>
                </a:solidFill>
                <a:latin typeface="Arial MT"/>
                <a:cs typeface="Arial MT"/>
              </a:rPr>
              <a:t>the</a:t>
            </a:r>
            <a:r>
              <a:rPr sz="2500" spc="-140" dirty="0">
                <a:solidFill>
                  <a:srgbClr val="383838"/>
                </a:solidFill>
                <a:latin typeface="Arial MT"/>
                <a:cs typeface="Arial MT"/>
              </a:rPr>
              <a:t> </a:t>
            </a:r>
            <a:r>
              <a:rPr sz="2500" spc="-10" dirty="0">
                <a:solidFill>
                  <a:srgbClr val="2F2F2F"/>
                </a:solidFill>
                <a:latin typeface="Arial MT"/>
                <a:cs typeface="Arial MT"/>
              </a:rPr>
              <a:t>system </a:t>
            </a:r>
            <a:r>
              <a:rPr sz="2500" spc="-80" dirty="0">
                <a:solidFill>
                  <a:srgbClr val="3D3D3D"/>
                </a:solidFill>
                <a:latin typeface="Arial MT"/>
                <a:cs typeface="Arial MT"/>
              </a:rPr>
              <a:t>may</a:t>
            </a:r>
            <a:r>
              <a:rPr sz="2500" spc="-85" dirty="0">
                <a:solidFill>
                  <a:srgbClr val="3D3D3D"/>
                </a:solidFill>
                <a:latin typeface="Arial MT"/>
                <a:cs typeface="Arial MT"/>
              </a:rPr>
              <a:t> </a:t>
            </a:r>
            <a:r>
              <a:rPr sz="2500" dirty="0">
                <a:solidFill>
                  <a:srgbClr val="3D3D3D"/>
                </a:solidFill>
                <a:latin typeface="Arial MT"/>
                <a:cs typeface="Arial MT"/>
              </a:rPr>
              <a:t>be</a:t>
            </a:r>
            <a:r>
              <a:rPr sz="2500" spc="-114" dirty="0">
                <a:solidFill>
                  <a:srgbClr val="3D3D3D"/>
                </a:solidFill>
                <a:latin typeface="Arial MT"/>
                <a:cs typeface="Arial MT"/>
              </a:rPr>
              <a:t> </a:t>
            </a:r>
            <a:r>
              <a:rPr sz="2500" spc="-10" dirty="0">
                <a:solidFill>
                  <a:srgbClr val="313131"/>
                </a:solidFill>
                <a:latin typeface="Arial MT"/>
                <a:cs typeface="Arial MT"/>
              </a:rPr>
              <a:t>useless.</a:t>
            </a:r>
            <a:endParaRPr sz="2500" dirty="0">
              <a:latin typeface="Arial MT"/>
              <a:cs typeface="Arial MT"/>
            </a:endParaRPr>
          </a:p>
        </p:txBody>
      </p:sp>
      <p:sp>
        <p:nvSpPr>
          <p:cNvPr id="6" name="object 6"/>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1195" y="1598414"/>
            <a:ext cx="7617023" cy="419695"/>
          </a:xfrm>
          <a:prstGeom prst="rect">
            <a:avLst/>
          </a:prstGeom>
        </p:spPr>
      </p:pic>
      <p:pic>
        <p:nvPicPr>
          <p:cNvPr id="3" name="object 3"/>
          <p:cNvPicPr/>
          <p:nvPr/>
        </p:nvPicPr>
        <p:blipFill>
          <a:blip r:embed="rId3" cstate="print"/>
          <a:stretch>
            <a:fillRect/>
          </a:stretch>
        </p:blipFill>
        <p:spPr>
          <a:xfrm>
            <a:off x="455414" y="285750"/>
            <a:ext cx="8224241" cy="1151929"/>
          </a:xfrm>
          <a:prstGeom prst="rect">
            <a:avLst/>
          </a:prstGeom>
        </p:spPr>
      </p:pic>
      <p:sp>
        <p:nvSpPr>
          <p:cNvPr id="4" name="object 4"/>
          <p:cNvSpPr txBox="1">
            <a:spLocks noGrp="1"/>
          </p:cNvSpPr>
          <p:nvPr>
            <p:ph type="title"/>
          </p:nvPr>
        </p:nvSpPr>
        <p:spPr>
          <a:prstGeom prst="rect">
            <a:avLst/>
          </a:prstGeom>
        </p:spPr>
        <p:txBody>
          <a:bodyPr vert="horz" wrap="square" lIns="0" tIns="32384" rIns="0" bIns="0" rtlCol="0">
            <a:spAutoFit/>
          </a:bodyPr>
          <a:lstStyle/>
          <a:p>
            <a:pPr marL="301625" marR="5080" indent="-3175">
              <a:lnSpc>
                <a:spcPts val="2920"/>
              </a:lnSpc>
              <a:spcBef>
                <a:spcPts val="254"/>
              </a:spcBef>
            </a:pPr>
            <a:r>
              <a:rPr dirty="0">
                <a:solidFill>
                  <a:srgbClr val="2F2F2F"/>
                </a:solidFill>
              </a:rPr>
              <a:t>Metrics</a:t>
            </a:r>
            <a:r>
              <a:rPr spc="335" dirty="0">
                <a:solidFill>
                  <a:srgbClr val="2F2F2F"/>
                </a:solidFill>
              </a:rPr>
              <a:t> </a:t>
            </a:r>
            <a:r>
              <a:rPr dirty="0">
                <a:solidFill>
                  <a:srgbClr val="333333"/>
                </a:solidFill>
              </a:rPr>
              <a:t>for</a:t>
            </a:r>
            <a:r>
              <a:rPr spc="295" dirty="0">
                <a:solidFill>
                  <a:srgbClr val="333333"/>
                </a:solidFill>
              </a:rPr>
              <a:t> </a:t>
            </a:r>
            <a:r>
              <a:rPr dirty="0">
                <a:solidFill>
                  <a:srgbClr val="313131"/>
                </a:solidFill>
              </a:rPr>
              <a:t>specifying</a:t>
            </a:r>
            <a:r>
              <a:rPr spc="490" dirty="0">
                <a:solidFill>
                  <a:srgbClr val="313131"/>
                </a:solidFill>
              </a:rPr>
              <a:t> </a:t>
            </a:r>
            <a:r>
              <a:rPr spc="70" dirty="0">
                <a:solidFill>
                  <a:srgbClr val="2A2A2A"/>
                </a:solidFill>
              </a:rPr>
              <a:t>non-</a:t>
            </a:r>
            <a:r>
              <a:rPr spc="45" dirty="0">
                <a:solidFill>
                  <a:srgbClr val="2A2A2A"/>
                </a:solidFill>
              </a:rPr>
              <a:t>functional </a:t>
            </a:r>
            <a:r>
              <a:rPr spc="-10" dirty="0"/>
              <a:t>requirements</a:t>
            </a:r>
          </a:p>
        </p:txBody>
      </p:sp>
      <p:sp>
        <p:nvSpPr>
          <p:cNvPr id="5" name="object 5"/>
          <p:cNvSpPr txBox="1"/>
          <p:nvPr/>
        </p:nvSpPr>
        <p:spPr>
          <a:xfrm>
            <a:off x="1049112" y="1998215"/>
            <a:ext cx="608965" cy="286385"/>
          </a:xfrm>
          <a:prstGeom prst="rect">
            <a:avLst/>
          </a:prstGeom>
        </p:spPr>
        <p:txBody>
          <a:bodyPr vert="horz" wrap="square" lIns="0" tIns="13335" rIns="0" bIns="0" rtlCol="0">
            <a:spAutoFit/>
          </a:bodyPr>
          <a:lstStyle/>
          <a:p>
            <a:pPr marL="12700">
              <a:lnSpc>
                <a:spcPct val="100000"/>
              </a:lnSpc>
              <a:spcBef>
                <a:spcPts val="105"/>
              </a:spcBef>
            </a:pPr>
            <a:r>
              <a:rPr sz="1700" spc="-65" dirty="0">
                <a:latin typeface="Arial MT"/>
                <a:cs typeface="Arial MT"/>
              </a:rPr>
              <a:t>Speed</a:t>
            </a:r>
            <a:endParaRPr sz="1700" dirty="0">
              <a:latin typeface="Arial MT"/>
              <a:cs typeface="Arial MT"/>
            </a:endParaRPr>
          </a:p>
        </p:txBody>
      </p:sp>
      <p:sp>
        <p:nvSpPr>
          <p:cNvPr id="6" name="object 6"/>
          <p:cNvSpPr txBox="1"/>
          <p:nvPr/>
        </p:nvSpPr>
        <p:spPr>
          <a:xfrm>
            <a:off x="1049669" y="2827684"/>
            <a:ext cx="419734" cy="271145"/>
          </a:xfrm>
          <a:prstGeom prst="rect">
            <a:avLst/>
          </a:prstGeom>
        </p:spPr>
        <p:txBody>
          <a:bodyPr vert="horz" wrap="square" lIns="0" tIns="13970" rIns="0" bIns="0" rtlCol="0">
            <a:spAutoFit/>
          </a:bodyPr>
          <a:lstStyle/>
          <a:p>
            <a:pPr marL="12700">
              <a:lnSpc>
                <a:spcPct val="100000"/>
              </a:lnSpc>
              <a:spcBef>
                <a:spcPts val="110"/>
              </a:spcBef>
            </a:pPr>
            <a:r>
              <a:rPr sz="1600" spc="-20" dirty="0">
                <a:latin typeface="Arial MT"/>
                <a:cs typeface="Arial MT"/>
              </a:rPr>
              <a:t>Size</a:t>
            </a:r>
            <a:endParaRPr sz="1600" dirty="0">
              <a:latin typeface="Arial MT"/>
              <a:cs typeface="Arial MT"/>
            </a:endParaRPr>
          </a:p>
        </p:txBody>
      </p:sp>
      <p:sp>
        <p:nvSpPr>
          <p:cNvPr id="7" name="object 7"/>
          <p:cNvSpPr txBox="1"/>
          <p:nvPr/>
        </p:nvSpPr>
        <p:spPr>
          <a:xfrm>
            <a:off x="1050622" y="3400176"/>
            <a:ext cx="1099185" cy="286385"/>
          </a:xfrm>
          <a:prstGeom prst="rect">
            <a:avLst/>
          </a:prstGeom>
        </p:spPr>
        <p:txBody>
          <a:bodyPr vert="horz" wrap="square" lIns="0" tIns="13335" rIns="0" bIns="0" rtlCol="0">
            <a:spAutoFit/>
          </a:bodyPr>
          <a:lstStyle/>
          <a:p>
            <a:pPr marL="12700">
              <a:lnSpc>
                <a:spcPct val="100000"/>
              </a:lnSpc>
              <a:spcBef>
                <a:spcPts val="105"/>
              </a:spcBef>
            </a:pPr>
            <a:r>
              <a:rPr sz="1700" spc="-60" dirty="0">
                <a:latin typeface="Arial MT"/>
                <a:cs typeface="Arial MT"/>
              </a:rPr>
              <a:t>Ease </a:t>
            </a:r>
            <a:r>
              <a:rPr sz="1700" spc="-20" dirty="0">
                <a:latin typeface="Arial MT"/>
                <a:cs typeface="Arial MT"/>
              </a:rPr>
              <a:t>of</a:t>
            </a:r>
            <a:r>
              <a:rPr sz="1700" spc="-90" dirty="0">
                <a:latin typeface="Arial MT"/>
                <a:cs typeface="Arial MT"/>
              </a:rPr>
              <a:t> </a:t>
            </a:r>
            <a:r>
              <a:rPr sz="1700" spc="-35" dirty="0">
                <a:latin typeface="Arial MT"/>
                <a:cs typeface="Arial MT"/>
              </a:rPr>
              <a:t>use</a:t>
            </a:r>
            <a:endParaRPr sz="1700" dirty="0">
              <a:latin typeface="Arial MT"/>
              <a:cs typeface="Arial MT"/>
            </a:endParaRPr>
          </a:p>
        </p:txBody>
      </p:sp>
      <p:sp>
        <p:nvSpPr>
          <p:cNvPr id="8" name="object 8"/>
          <p:cNvSpPr txBox="1"/>
          <p:nvPr/>
        </p:nvSpPr>
        <p:spPr>
          <a:xfrm>
            <a:off x="1051705" y="3988544"/>
            <a:ext cx="875030" cy="271145"/>
          </a:xfrm>
          <a:prstGeom prst="rect">
            <a:avLst/>
          </a:prstGeom>
        </p:spPr>
        <p:txBody>
          <a:bodyPr vert="horz" wrap="square" lIns="0" tIns="13970" rIns="0" bIns="0" rtlCol="0">
            <a:spAutoFit/>
          </a:bodyPr>
          <a:lstStyle/>
          <a:p>
            <a:pPr marL="12700">
              <a:lnSpc>
                <a:spcPct val="100000"/>
              </a:lnSpc>
              <a:spcBef>
                <a:spcPts val="110"/>
              </a:spcBef>
            </a:pPr>
            <a:r>
              <a:rPr sz="1600" spc="-10" dirty="0">
                <a:latin typeface="Arial MT"/>
                <a:cs typeface="Arial MT"/>
              </a:rPr>
              <a:t>Reliability</a:t>
            </a:r>
            <a:endParaRPr sz="1600" dirty="0">
              <a:latin typeface="Arial MT"/>
              <a:cs typeface="Arial MT"/>
            </a:endParaRPr>
          </a:p>
        </p:txBody>
      </p:sp>
      <p:sp>
        <p:nvSpPr>
          <p:cNvPr id="9" name="object 9"/>
          <p:cNvSpPr txBox="1"/>
          <p:nvPr/>
        </p:nvSpPr>
        <p:spPr>
          <a:xfrm>
            <a:off x="1051705" y="5055641"/>
            <a:ext cx="1073785" cy="271145"/>
          </a:xfrm>
          <a:prstGeom prst="rect">
            <a:avLst/>
          </a:prstGeom>
        </p:spPr>
        <p:txBody>
          <a:bodyPr vert="horz" wrap="square" lIns="0" tIns="13970" rIns="0" bIns="0" rtlCol="0">
            <a:spAutoFit/>
          </a:bodyPr>
          <a:lstStyle/>
          <a:p>
            <a:pPr marL="12700">
              <a:lnSpc>
                <a:spcPct val="100000"/>
              </a:lnSpc>
              <a:spcBef>
                <a:spcPts val="110"/>
              </a:spcBef>
            </a:pPr>
            <a:r>
              <a:rPr sz="1600" spc="-20" dirty="0">
                <a:latin typeface="Arial MT"/>
                <a:cs typeface="Arial MT"/>
              </a:rPr>
              <a:t>Robustness</a:t>
            </a:r>
            <a:endParaRPr sz="1600" dirty="0">
              <a:latin typeface="Arial MT"/>
              <a:cs typeface="Arial MT"/>
            </a:endParaRPr>
          </a:p>
        </p:txBody>
      </p:sp>
      <p:sp>
        <p:nvSpPr>
          <p:cNvPr id="10" name="object 10"/>
          <p:cNvSpPr txBox="1"/>
          <p:nvPr/>
        </p:nvSpPr>
        <p:spPr>
          <a:xfrm>
            <a:off x="1052002" y="5877173"/>
            <a:ext cx="888365" cy="271145"/>
          </a:xfrm>
          <a:prstGeom prst="rect">
            <a:avLst/>
          </a:prstGeom>
        </p:spPr>
        <p:txBody>
          <a:bodyPr vert="horz" wrap="square" lIns="0" tIns="13970" rIns="0" bIns="0" rtlCol="0">
            <a:spAutoFit/>
          </a:bodyPr>
          <a:lstStyle/>
          <a:p>
            <a:pPr marL="12700">
              <a:lnSpc>
                <a:spcPct val="100000"/>
              </a:lnSpc>
              <a:spcBef>
                <a:spcPts val="110"/>
              </a:spcBef>
            </a:pPr>
            <a:r>
              <a:rPr sz="1600" spc="-25" dirty="0">
                <a:latin typeface="Arial MT"/>
                <a:cs typeface="Arial MT"/>
              </a:rPr>
              <a:t>Portability</a:t>
            </a:r>
            <a:endParaRPr sz="1600" dirty="0">
              <a:latin typeface="Arial MT"/>
              <a:cs typeface="Arial MT"/>
            </a:endParaRPr>
          </a:p>
        </p:txBody>
      </p:sp>
      <p:sp>
        <p:nvSpPr>
          <p:cNvPr id="11" name="object 11"/>
          <p:cNvSpPr txBox="1"/>
          <p:nvPr/>
        </p:nvSpPr>
        <p:spPr>
          <a:xfrm>
            <a:off x="3997040" y="1998215"/>
            <a:ext cx="3928745" cy="4396740"/>
          </a:xfrm>
          <a:prstGeom prst="rect">
            <a:avLst/>
          </a:prstGeom>
        </p:spPr>
        <p:txBody>
          <a:bodyPr vert="horz" wrap="square" lIns="0" tIns="36195" rIns="0" bIns="0" rtlCol="0">
            <a:spAutoFit/>
          </a:bodyPr>
          <a:lstStyle/>
          <a:p>
            <a:pPr marL="12700" marR="1071245" indent="9525">
              <a:lnSpc>
                <a:spcPts val="1900"/>
              </a:lnSpc>
              <a:spcBef>
                <a:spcPts val="285"/>
              </a:spcBef>
            </a:pPr>
            <a:r>
              <a:rPr sz="1700" spc="-70" dirty="0">
                <a:latin typeface="Arial MT"/>
                <a:cs typeface="Arial MT"/>
              </a:rPr>
              <a:t>Processed</a:t>
            </a:r>
            <a:r>
              <a:rPr sz="1700" spc="20" dirty="0">
                <a:latin typeface="Arial MT"/>
                <a:cs typeface="Arial MT"/>
              </a:rPr>
              <a:t> </a:t>
            </a:r>
            <a:r>
              <a:rPr sz="1700" spc="-50" dirty="0">
                <a:latin typeface="Arial MT"/>
                <a:cs typeface="Arial MT"/>
              </a:rPr>
              <a:t>transactions/second </a:t>
            </a:r>
            <a:r>
              <a:rPr sz="1750" spc="-80" dirty="0">
                <a:latin typeface="Arial MT"/>
                <a:cs typeface="Arial MT"/>
              </a:rPr>
              <a:t>User/event</a:t>
            </a:r>
            <a:r>
              <a:rPr sz="1750" spc="75" dirty="0">
                <a:latin typeface="Arial MT"/>
                <a:cs typeface="Arial MT"/>
              </a:rPr>
              <a:t> </a:t>
            </a:r>
            <a:r>
              <a:rPr sz="1750" spc="-100" dirty="0">
                <a:latin typeface="Arial MT"/>
                <a:cs typeface="Arial MT"/>
              </a:rPr>
              <a:t>response</a:t>
            </a:r>
            <a:r>
              <a:rPr sz="1750" spc="-25" dirty="0">
                <a:latin typeface="Arial MT"/>
                <a:cs typeface="Arial MT"/>
              </a:rPr>
              <a:t> </a:t>
            </a:r>
            <a:r>
              <a:rPr sz="1750" spc="-20" dirty="0">
                <a:latin typeface="Arial MT"/>
                <a:cs typeface="Arial MT"/>
              </a:rPr>
              <a:t>time </a:t>
            </a:r>
            <a:r>
              <a:rPr sz="1600" spc="-10" dirty="0">
                <a:latin typeface="Arial MT"/>
                <a:cs typeface="Arial MT"/>
              </a:rPr>
              <a:t>Screen</a:t>
            </a:r>
            <a:r>
              <a:rPr sz="1600" spc="-70" dirty="0">
                <a:latin typeface="Arial MT"/>
                <a:cs typeface="Arial MT"/>
              </a:rPr>
              <a:t> </a:t>
            </a:r>
            <a:r>
              <a:rPr sz="1600" dirty="0">
                <a:latin typeface="Arial MT"/>
                <a:cs typeface="Arial MT"/>
              </a:rPr>
              <a:t>refresh</a:t>
            </a:r>
            <a:r>
              <a:rPr sz="1600" spc="-65" dirty="0">
                <a:latin typeface="Arial MT"/>
                <a:cs typeface="Arial MT"/>
              </a:rPr>
              <a:t> </a:t>
            </a:r>
            <a:r>
              <a:rPr sz="1600" spc="-20" dirty="0">
                <a:latin typeface="Arial MT"/>
                <a:cs typeface="Arial MT"/>
              </a:rPr>
              <a:t>time</a:t>
            </a:r>
            <a:endParaRPr sz="1600" dirty="0">
              <a:latin typeface="Arial MT"/>
              <a:cs typeface="Arial MT"/>
            </a:endParaRPr>
          </a:p>
          <a:p>
            <a:pPr marL="14604">
              <a:lnSpc>
                <a:spcPts val="1910"/>
              </a:lnSpc>
              <a:spcBef>
                <a:spcPts val="690"/>
              </a:spcBef>
            </a:pPr>
            <a:r>
              <a:rPr sz="1600" spc="-10" dirty="0">
                <a:latin typeface="Arial MT"/>
                <a:cs typeface="Arial MT"/>
              </a:rPr>
              <a:t>Mbytes</a:t>
            </a:r>
            <a:endParaRPr sz="1600" dirty="0">
              <a:latin typeface="Arial MT"/>
              <a:cs typeface="Arial MT"/>
            </a:endParaRPr>
          </a:p>
          <a:p>
            <a:pPr marL="14604">
              <a:lnSpc>
                <a:spcPts val="1910"/>
              </a:lnSpc>
            </a:pPr>
            <a:r>
              <a:rPr sz="1600" dirty="0">
                <a:latin typeface="Arial MT"/>
                <a:cs typeface="Arial MT"/>
              </a:rPr>
              <a:t>Number</a:t>
            </a:r>
            <a:r>
              <a:rPr sz="1600" spc="45" dirty="0">
                <a:latin typeface="Arial MT"/>
                <a:cs typeface="Arial MT"/>
              </a:rPr>
              <a:t> </a:t>
            </a:r>
            <a:r>
              <a:rPr sz="1600" dirty="0">
                <a:latin typeface="Arial MT"/>
                <a:cs typeface="Arial MT"/>
              </a:rPr>
              <a:t>of</a:t>
            </a:r>
            <a:r>
              <a:rPr sz="1600" spc="-35" dirty="0">
                <a:latin typeface="Arial MT"/>
                <a:cs typeface="Arial MT"/>
              </a:rPr>
              <a:t> </a:t>
            </a:r>
            <a:r>
              <a:rPr sz="1600" dirty="0">
                <a:latin typeface="Arial MT"/>
                <a:cs typeface="Arial MT"/>
              </a:rPr>
              <a:t>ROM</a:t>
            </a:r>
            <a:r>
              <a:rPr sz="1600" spc="-35" dirty="0">
                <a:latin typeface="Arial MT"/>
                <a:cs typeface="Arial MT"/>
              </a:rPr>
              <a:t> </a:t>
            </a:r>
            <a:r>
              <a:rPr sz="1600" spc="-10" dirty="0">
                <a:latin typeface="Arial MT"/>
                <a:cs typeface="Arial MT"/>
              </a:rPr>
              <a:t>chips</a:t>
            </a:r>
            <a:endParaRPr sz="1600" dirty="0">
              <a:latin typeface="Arial MT"/>
              <a:cs typeface="Arial MT"/>
            </a:endParaRPr>
          </a:p>
          <a:p>
            <a:pPr marL="16510">
              <a:lnSpc>
                <a:spcPts val="1875"/>
              </a:lnSpc>
              <a:spcBef>
                <a:spcPts val="720"/>
              </a:spcBef>
            </a:pPr>
            <a:r>
              <a:rPr sz="1600" spc="-10" dirty="0">
                <a:latin typeface="Arial MT"/>
                <a:cs typeface="Arial MT"/>
              </a:rPr>
              <a:t>Training</a:t>
            </a:r>
            <a:r>
              <a:rPr sz="1600" spc="-25" dirty="0">
                <a:latin typeface="Arial MT"/>
                <a:cs typeface="Arial MT"/>
              </a:rPr>
              <a:t> </a:t>
            </a:r>
            <a:r>
              <a:rPr sz="1600" spc="-20" dirty="0">
                <a:latin typeface="Arial MT"/>
                <a:cs typeface="Arial MT"/>
              </a:rPr>
              <a:t>time</a:t>
            </a:r>
            <a:endParaRPr sz="1600" dirty="0">
              <a:latin typeface="Arial MT"/>
              <a:cs typeface="Arial MT"/>
            </a:endParaRPr>
          </a:p>
          <a:p>
            <a:pPr marL="13335">
              <a:lnSpc>
                <a:spcPts val="1995"/>
              </a:lnSpc>
            </a:pPr>
            <a:r>
              <a:rPr sz="1700" spc="-55" dirty="0">
                <a:latin typeface="Arial MT"/>
                <a:cs typeface="Arial MT"/>
              </a:rPr>
              <a:t>Number</a:t>
            </a:r>
            <a:r>
              <a:rPr sz="1700" spc="-45" dirty="0">
                <a:latin typeface="Arial MT"/>
                <a:cs typeface="Arial MT"/>
              </a:rPr>
              <a:t> </a:t>
            </a:r>
            <a:r>
              <a:rPr sz="1700" spc="-20" dirty="0">
                <a:latin typeface="Arial MT"/>
                <a:cs typeface="Arial MT"/>
              </a:rPr>
              <a:t>of</a:t>
            </a:r>
            <a:r>
              <a:rPr sz="1700" spc="-55" dirty="0">
                <a:latin typeface="Arial MT"/>
                <a:cs typeface="Arial MT"/>
              </a:rPr>
              <a:t> </a:t>
            </a:r>
            <a:r>
              <a:rPr sz="1700" spc="-50" dirty="0">
                <a:latin typeface="Arial MT"/>
                <a:cs typeface="Arial MT"/>
              </a:rPr>
              <a:t>help</a:t>
            </a:r>
            <a:r>
              <a:rPr sz="1700" spc="-65" dirty="0">
                <a:latin typeface="Arial MT"/>
                <a:cs typeface="Arial MT"/>
              </a:rPr>
              <a:t> </a:t>
            </a:r>
            <a:r>
              <a:rPr sz="1700" spc="-10" dirty="0">
                <a:latin typeface="Arial MT"/>
                <a:cs typeface="Arial MT"/>
              </a:rPr>
              <a:t>frames</a:t>
            </a:r>
            <a:endParaRPr sz="1700" dirty="0">
              <a:latin typeface="Arial MT"/>
              <a:cs typeface="Arial MT"/>
            </a:endParaRPr>
          </a:p>
          <a:p>
            <a:pPr marL="21590" marR="1511300" indent="-8255">
              <a:lnSpc>
                <a:spcPct val="99600"/>
              </a:lnSpc>
              <a:spcBef>
                <a:spcPts val="555"/>
              </a:spcBef>
            </a:pPr>
            <a:r>
              <a:rPr sz="1750" spc="-114" dirty="0">
                <a:latin typeface="Arial MT"/>
                <a:cs typeface="Arial MT"/>
              </a:rPr>
              <a:t>Mean</a:t>
            </a:r>
            <a:r>
              <a:rPr sz="1750" spc="-10" dirty="0">
                <a:latin typeface="Arial MT"/>
                <a:cs typeface="Arial MT"/>
              </a:rPr>
              <a:t> </a:t>
            </a:r>
            <a:r>
              <a:rPr sz="1750" spc="-65" dirty="0">
                <a:latin typeface="Arial MT"/>
                <a:cs typeface="Arial MT"/>
              </a:rPr>
              <a:t>time</a:t>
            </a:r>
            <a:r>
              <a:rPr sz="1750" spc="-55" dirty="0">
                <a:latin typeface="Arial MT"/>
                <a:cs typeface="Arial MT"/>
              </a:rPr>
              <a:t> </a:t>
            </a:r>
            <a:r>
              <a:rPr sz="1750" spc="-65" dirty="0">
                <a:latin typeface="Arial MT"/>
                <a:cs typeface="Arial MT"/>
              </a:rPr>
              <a:t>to</a:t>
            </a:r>
            <a:r>
              <a:rPr sz="1750" spc="-15" dirty="0">
                <a:latin typeface="Arial MT"/>
                <a:cs typeface="Arial MT"/>
              </a:rPr>
              <a:t> </a:t>
            </a:r>
            <a:r>
              <a:rPr sz="1750" spc="-10" dirty="0">
                <a:latin typeface="Arial MT"/>
                <a:cs typeface="Arial MT"/>
              </a:rPr>
              <a:t>failure </a:t>
            </a:r>
            <a:r>
              <a:rPr sz="1600" spc="-10" dirty="0">
                <a:latin typeface="Arial MT"/>
                <a:cs typeface="Arial MT"/>
              </a:rPr>
              <a:t>Probability</a:t>
            </a:r>
            <a:r>
              <a:rPr sz="1600" spc="30" dirty="0">
                <a:latin typeface="Arial MT"/>
                <a:cs typeface="Arial MT"/>
              </a:rPr>
              <a:t> </a:t>
            </a:r>
            <a:r>
              <a:rPr sz="1600" dirty="0">
                <a:latin typeface="Arial MT"/>
                <a:cs typeface="Arial MT"/>
              </a:rPr>
              <a:t>of</a:t>
            </a:r>
            <a:r>
              <a:rPr sz="1600" spc="-40" dirty="0">
                <a:latin typeface="Arial MT"/>
                <a:cs typeface="Arial MT"/>
              </a:rPr>
              <a:t> </a:t>
            </a:r>
            <a:r>
              <a:rPr sz="1600" spc="-10" dirty="0">
                <a:latin typeface="Arial MT"/>
                <a:cs typeface="Arial MT"/>
              </a:rPr>
              <a:t>unavailability </a:t>
            </a:r>
            <a:r>
              <a:rPr sz="1600" dirty="0">
                <a:latin typeface="Arial MT"/>
                <a:cs typeface="Arial MT"/>
              </a:rPr>
              <a:t>Rate</a:t>
            </a:r>
            <a:r>
              <a:rPr sz="1600" spc="-60" dirty="0">
                <a:latin typeface="Arial MT"/>
                <a:cs typeface="Arial MT"/>
              </a:rPr>
              <a:t> </a:t>
            </a:r>
            <a:r>
              <a:rPr sz="1600" dirty="0">
                <a:latin typeface="Arial MT"/>
                <a:cs typeface="Arial MT"/>
              </a:rPr>
              <a:t>of</a:t>
            </a:r>
            <a:r>
              <a:rPr sz="1600" spc="-10" dirty="0">
                <a:latin typeface="Arial MT"/>
                <a:cs typeface="Arial MT"/>
              </a:rPr>
              <a:t> </a:t>
            </a:r>
            <a:r>
              <a:rPr sz="1600" dirty="0">
                <a:latin typeface="Arial MT"/>
                <a:cs typeface="Arial MT"/>
              </a:rPr>
              <a:t>failure</a:t>
            </a:r>
            <a:r>
              <a:rPr sz="1600" spc="-50" dirty="0">
                <a:latin typeface="Arial MT"/>
                <a:cs typeface="Arial MT"/>
              </a:rPr>
              <a:t> </a:t>
            </a:r>
            <a:r>
              <a:rPr sz="1600" spc="-10" dirty="0">
                <a:latin typeface="Arial MT"/>
                <a:cs typeface="Arial MT"/>
              </a:rPr>
              <a:t>occurrence Availability</a:t>
            </a:r>
            <a:endParaRPr sz="1600" dirty="0">
              <a:latin typeface="Arial MT"/>
              <a:cs typeface="Arial MT"/>
            </a:endParaRPr>
          </a:p>
          <a:p>
            <a:pPr marL="22860" marR="622935" indent="-6985">
              <a:lnSpc>
                <a:spcPts val="1900"/>
              </a:lnSpc>
              <a:spcBef>
                <a:spcPts val="795"/>
              </a:spcBef>
            </a:pPr>
            <a:r>
              <a:rPr sz="1600" dirty="0">
                <a:latin typeface="Arial MT"/>
                <a:cs typeface="Arial MT"/>
              </a:rPr>
              <a:t>Time</a:t>
            </a:r>
            <a:r>
              <a:rPr sz="1600" spc="-60" dirty="0">
                <a:latin typeface="Arial MT"/>
                <a:cs typeface="Arial MT"/>
              </a:rPr>
              <a:t> </a:t>
            </a:r>
            <a:r>
              <a:rPr sz="1600" dirty="0">
                <a:solidFill>
                  <a:srgbClr val="010713"/>
                </a:solidFill>
                <a:latin typeface="Arial MT"/>
                <a:cs typeface="Arial MT"/>
              </a:rPr>
              <a:t>to</a:t>
            </a:r>
            <a:r>
              <a:rPr sz="1600" spc="-45" dirty="0">
                <a:solidFill>
                  <a:srgbClr val="010713"/>
                </a:solidFill>
                <a:latin typeface="Arial MT"/>
                <a:cs typeface="Arial MT"/>
              </a:rPr>
              <a:t> </a:t>
            </a:r>
            <a:r>
              <a:rPr sz="1600" spc="-10" dirty="0">
                <a:latin typeface="Arial MT"/>
                <a:cs typeface="Arial MT"/>
              </a:rPr>
              <a:t>restart</a:t>
            </a:r>
            <a:r>
              <a:rPr sz="1600" spc="40" dirty="0">
                <a:latin typeface="Arial MT"/>
                <a:cs typeface="Arial MT"/>
              </a:rPr>
              <a:t> </a:t>
            </a:r>
            <a:r>
              <a:rPr sz="1600" dirty="0">
                <a:solidFill>
                  <a:srgbClr val="030303"/>
                </a:solidFill>
                <a:latin typeface="Arial MT"/>
                <a:cs typeface="Arial MT"/>
              </a:rPr>
              <a:t>after</a:t>
            </a:r>
            <a:r>
              <a:rPr sz="1600" spc="25" dirty="0">
                <a:solidFill>
                  <a:srgbClr val="030303"/>
                </a:solidFill>
                <a:latin typeface="Arial MT"/>
                <a:cs typeface="Arial MT"/>
              </a:rPr>
              <a:t> </a:t>
            </a:r>
            <a:r>
              <a:rPr sz="1600" spc="-10" dirty="0">
                <a:latin typeface="Arial MT"/>
                <a:cs typeface="Arial MT"/>
              </a:rPr>
              <a:t>failure Percentage</a:t>
            </a:r>
            <a:r>
              <a:rPr sz="1600" spc="-5" dirty="0">
                <a:latin typeface="Arial MT"/>
                <a:cs typeface="Arial MT"/>
              </a:rPr>
              <a:t> </a:t>
            </a:r>
            <a:r>
              <a:rPr sz="1600" dirty="0">
                <a:latin typeface="Arial MT"/>
                <a:cs typeface="Arial MT"/>
              </a:rPr>
              <a:t>of</a:t>
            </a:r>
            <a:r>
              <a:rPr sz="1600" spc="-5" dirty="0">
                <a:latin typeface="Arial MT"/>
                <a:cs typeface="Arial MT"/>
              </a:rPr>
              <a:t> </a:t>
            </a:r>
            <a:r>
              <a:rPr sz="1600" dirty="0">
                <a:latin typeface="Arial MT"/>
                <a:cs typeface="Arial MT"/>
              </a:rPr>
              <a:t>events</a:t>
            </a:r>
            <a:r>
              <a:rPr sz="1600" spc="-55" dirty="0">
                <a:latin typeface="Arial MT"/>
                <a:cs typeface="Arial MT"/>
              </a:rPr>
              <a:t> </a:t>
            </a:r>
            <a:r>
              <a:rPr sz="1600" dirty="0">
                <a:latin typeface="Arial MT"/>
                <a:cs typeface="Arial MT"/>
              </a:rPr>
              <a:t>causing</a:t>
            </a:r>
            <a:r>
              <a:rPr sz="1600" spc="-100" dirty="0">
                <a:latin typeface="Arial MT"/>
                <a:cs typeface="Arial MT"/>
              </a:rPr>
              <a:t> </a:t>
            </a:r>
            <a:r>
              <a:rPr sz="1600" spc="-10" dirty="0">
                <a:latin typeface="Arial MT"/>
                <a:cs typeface="Arial MT"/>
              </a:rPr>
              <a:t>failure</a:t>
            </a:r>
            <a:endParaRPr sz="1600" dirty="0">
              <a:latin typeface="Arial MT"/>
              <a:cs typeface="Arial MT"/>
            </a:endParaRPr>
          </a:p>
          <a:p>
            <a:pPr marL="22860">
              <a:lnSpc>
                <a:spcPts val="1914"/>
              </a:lnSpc>
            </a:pPr>
            <a:r>
              <a:rPr sz="1650" spc="-35" dirty="0">
                <a:latin typeface="Arial MT"/>
                <a:cs typeface="Arial MT"/>
              </a:rPr>
              <a:t>Probability</a:t>
            </a:r>
            <a:r>
              <a:rPr sz="1650" spc="70" dirty="0">
                <a:latin typeface="Arial MT"/>
                <a:cs typeface="Arial MT"/>
              </a:rPr>
              <a:t> </a:t>
            </a:r>
            <a:r>
              <a:rPr sz="1650" dirty="0">
                <a:latin typeface="Arial MT"/>
                <a:cs typeface="Arial MT"/>
              </a:rPr>
              <a:t>of</a:t>
            </a:r>
            <a:r>
              <a:rPr sz="1650" spc="-45" dirty="0">
                <a:latin typeface="Arial MT"/>
                <a:cs typeface="Arial MT"/>
              </a:rPr>
              <a:t> </a:t>
            </a:r>
            <a:r>
              <a:rPr sz="1650" spc="-10" dirty="0">
                <a:latin typeface="Arial MT"/>
                <a:cs typeface="Arial MT"/>
              </a:rPr>
              <a:t>data</a:t>
            </a:r>
            <a:r>
              <a:rPr sz="1650" spc="-55" dirty="0">
                <a:latin typeface="Arial MT"/>
                <a:cs typeface="Arial MT"/>
              </a:rPr>
              <a:t> </a:t>
            </a:r>
            <a:r>
              <a:rPr sz="1650" spc="-30" dirty="0">
                <a:latin typeface="Arial MT"/>
                <a:cs typeface="Arial MT"/>
              </a:rPr>
              <a:t>corruption</a:t>
            </a:r>
            <a:r>
              <a:rPr sz="1650" spc="-50" dirty="0">
                <a:latin typeface="Arial MT"/>
                <a:cs typeface="Arial MT"/>
              </a:rPr>
              <a:t> </a:t>
            </a:r>
            <a:r>
              <a:rPr sz="1650" dirty="0">
                <a:solidFill>
                  <a:srgbClr val="00010F"/>
                </a:solidFill>
                <a:latin typeface="Arial MT"/>
                <a:cs typeface="Arial MT"/>
              </a:rPr>
              <a:t>on</a:t>
            </a:r>
            <a:r>
              <a:rPr sz="1650" spc="-95" dirty="0">
                <a:solidFill>
                  <a:srgbClr val="00010F"/>
                </a:solidFill>
                <a:latin typeface="Arial MT"/>
                <a:cs typeface="Arial MT"/>
              </a:rPr>
              <a:t> </a:t>
            </a:r>
            <a:r>
              <a:rPr sz="1650" spc="-10" dirty="0">
                <a:latin typeface="Arial MT"/>
                <a:cs typeface="Arial MT"/>
              </a:rPr>
              <a:t>failure</a:t>
            </a:r>
            <a:endParaRPr sz="1650" dirty="0">
              <a:latin typeface="Arial MT"/>
              <a:cs typeface="Arial MT"/>
            </a:endParaRPr>
          </a:p>
          <a:p>
            <a:pPr marL="22860">
              <a:lnSpc>
                <a:spcPts val="1900"/>
              </a:lnSpc>
              <a:spcBef>
                <a:spcPts val="670"/>
              </a:spcBef>
            </a:pPr>
            <a:r>
              <a:rPr sz="1600" spc="-10" dirty="0">
                <a:latin typeface="Arial MT"/>
                <a:cs typeface="Arial MT"/>
              </a:rPr>
              <a:t>Percentage</a:t>
            </a:r>
            <a:r>
              <a:rPr sz="1600" spc="-20" dirty="0">
                <a:latin typeface="Arial MT"/>
                <a:cs typeface="Arial MT"/>
              </a:rPr>
              <a:t> </a:t>
            </a:r>
            <a:r>
              <a:rPr sz="1600" dirty="0">
                <a:latin typeface="Arial MT"/>
                <a:cs typeface="Arial MT"/>
              </a:rPr>
              <a:t>of</a:t>
            </a:r>
            <a:r>
              <a:rPr sz="1600" spc="-50" dirty="0">
                <a:latin typeface="Arial MT"/>
                <a:cs typeface="Arial MT"/>
              </a:rPr>
              <a:t> </a:t>
            </a:r>
            <a:r>
              <a:rPr sz="1600" dirty="0">
                <a:latin typeface="Arial MT"/>
                <a:cs typeface="Arial MT"/>
              </a:rPr>
              <a:t>target</a:t>
            </a:r>
            <a:r>
              <a:rPr sz="1600" spc="-75" dirty="0">
                <a:latin typeface="Arial MT"/>
                <a:cs typeface="Arial MT"/>
              </a:rPr>
              <a:t> </a:t>
            </a:r>
            <a:r>
              <a:rPr sz="1600" dirty="0">
                <a:latin typeface="Arial MT"/>
                <a:cs typeface="Arial MT"/>
              </a:rPr>
              <a:t>dependent</a:t>
            </a:r>
            <a:r>
              <a:rPr sz="1600" spc="-35" dirty="0">
                <a:latin typeface="Arial MT"/>
                <a:cs typeface="Arial MT"/>
              </a:rPr>
              <a:t> </a:t>
            </a:r>
            <a:r>
              <a:rPr sz="1600" spc="-10" dirty="0">
                <a:latin typeface="Arial MT"/>
                <a:cs typeface="Arial MT"/>
              </a:rPr>
              <a:t>statements</a:t>
            </a:r>
            <a:endParaRPr sz="1600" dirty="0">
              <a:latin typeface="Arial MT"/>
              <a:cs typeface="Arial MT"/>
            </a:endParaRPr>
          </a:p>
          <a:p>
            <a:pPr marL="13970">
              <a:lnSpc>
                <a:spcPts val="1960"/>
              </a:lnSpc>
            </a:pPr>
            <a:r>
              <a:rPr sz="1650" spc="-30" dirty="0">
                <a:latin typeface="Arial MT"/>
                <a:cs typeface="Arial MT"/>
              </a:rPr>
              <a:t>Number</a:t>
            </a:r>
            <a:r>
              <a:rPr sz="1650" spc="-5" dirty="0">
                <a:latin typeface="Arial MT"/>
                <a:cs typeface="Arial MT"/>
              </a:rPr>
              <a:t> </a:t>
            </a:r>
            <a:r>
              <a:rPr sz="1650" dirty="0">
                <a:latin typeface="Arial MT"/>
                <a:cs typeface="Arial MT"/>
              </a:rPr>
              <a:t>of</a:t>
            </a:r>
            <a:r>
              <a:rPr sz="1650" spc="-60" dirty="0">
                <a:latin typeface="Arial MT"/>
                <a:cs typeface="Arial MT"/>
              </a:rPr>
              <a:t> </a:t>
            </a:r>
            <a:r>
              <a:rPr sz="1650" spc="-25" dirty="0">
                <a:latin typeface="Arial MT"/>
                <a:cs typeface="Arial MT"/>
              </a:rPr>
              <a:t>target </a:t>
            </a:r>
            <a:r>
              <a:rPr sz="1650" spc="-10" dirty="0">
                <a:latin typeface="Arial MT"/>
                <a:cs typeface="Arial MT"/>
              </a:rPr>
              <a:t>systems</a:t>
            </a:r>
            <a:endParaRPr sz="165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pic>
        <p:nvPicPr>
          <p:cNvPr id="3" name="object 3"/>
          <p:cNvPicPr/>
          <p:nvPr/>
        </p:nvPicPr>
        <p:blipFill>
          <a:blip r:embed="rId3" cstate="print"/>
          <a:stretch>
            <a:fillRect/>
          </a:stretch>
        </p:blipFill>
        <p:spPr>
          <a:xfrm>
            <a:off x="8447483" y="6491882"/>
            <a:ext cx="133945" cy="98226"/>
          </a:xfrm>
          <a:prstGeom prst="rect">
            <a:avLst/>
          </a:prstGeom>
        </p:spPr>
      </p:pic>
      <p:sp>
        <p:nvSpPr>
          <p:cNvPr id="4" name="object 4"/>
          <p:cNvSpPr txBox="1"/>
          <p:nvPr/>
        </p:nvSpPr>
        <p:spPr>
          <a:xfrm>
            <a:off x="534398" y="630981"/>
            <a:ext cx="3127375" cy="405130"/>
          </a:xfrm>
          <a:prstGeom prst="rect">
            <a:avLst/>
          </a:prstGeom>
        </p:spPr>
        <p:txBody>
          <a:bodyPr vert="horz" wrap="square" lIns="0" tIns="11430" rIns="0" bIns="0" rtlCol="0">
            <a:spAutoFit/>
          </a:bodyPr>
          <a:lstStyle/>
          <a:p>
            <a:pPr marL="12700">
              <a:lnSpc>
                <a:spcPct val="100000"/>
              </a:lnSpc>
              <a:spcBef>
                <a:spcPts val="90"/>
              </a:spcBef>
            </a:pPr>
            <a:r>
              <a:rPr sz="2500" dirty="0">
                <a:solidFill>
                  <a:srgbClr val="3B3B3B"/>
                </a:solidFill>
                <a:latin typeface="Arial MT"/>
                <a:cs typeface="Arial MT"/>
              </a:rPr>
              <a:t>Domain</a:t>
            </a:r>
            <a:r>
              <a:rPr sz="2500" spc="65" dirty="0">
                <a:solidFill>
                  <a:srgbClr val="3B3B3B"/>
                </a:solidFill>
                <a:latin typeface="Arial MT"/>
                <a:cs typeface="Arial MT"/>
              </a:rPr>
              <a:t> </a:t>
            </a:r>
            <a:r>
              <a:rPr sz="2500" spc="-10" dirty="0">
                <a:solidFill>
                  <a:srgbClr val="3A3A3A"/>
                </a:solidFill>
                <a:latin typeface="Arial MT"/>
                <a:cs typeface="Arial MT"/>
              </a:rPr>
              <a:t>requirements</a:t>
            </a:r>
            <a:endParaRPr sz="2500" dirty="0">
              <a:latin typeface="Arial MT"/>
              <a:cs typeface="Arial MT"/>
            </a:endParaRPr>
          </a:p>
        </p:txBody>
      </p:sp>
      <p:sp>
        <p:nvSpPr>
          <p:cNvPr id="5" name="object 5"/>
          <p:cNvSpPr txBox="1">
            <a:spLocks noGrp="1"/>
          </p:cNvSpPr>
          <p:nvPr>
            <p:ph type="title"/>
          </p:nvPr>
        </p:nvSpPr>
        <p:spPr>
          <a:xfrm>
            <a:off x="495404" y="1607045"/>
            <a:ext cx="7934959" cy="786754"/>
          </a:xfrm>
          <a:prstGeom prst="rect">
            <a:avLst/>
          </a:prstGeom>
        </p:spPr>
        <p:txBody>
          <a:bodyPr vert="horz" wrap="square" lIns="0" tIns="42545" rIns="0" bIns="0" rtlCol="0">
            <a:spAutoFit/>
          </a:bodyPr>
          <a:lstStyle/>
          <a:p>
            <a:pPr marL="395605" marR="5080" indent="-383540">
              <a:lnSpc>
                <a:spcPts val="2880"/>
              </a:lnSpc>
              <a:spcBef>
                <a:spcPts val="335"/>
              </a:spcBef>
              <a:buFont typeface="Arial" panose="020B0604020202020204" pitchFamily="34" charset="0"/>
              <a:buChar char="•"/>
              <a:tabLst>
                <a:tab pos="389890" algn="l"/>
              </a:tabLst>
            </a:pPr>
            <a:r>
              <a:rPr spc="-20" dirty="0">
                <a:solidFill>
                  <a:srgbClr val="3B3B3B"/>
                </a:solidFill>
              </a:rPr>
              <a:t>The</a:t>
            </a:r>
            <a:r>
              <a:rPr spc="-155" dirty="0">
                <a:solidFill>
                  <a:srgbClr val="3B3B3B"/>
                </a:solidFill>
              </a:rPr>
              <a:t> </a:t>
            </a:r>
            <a:r>
              <a:rPr spc="-40" dirty="0">
                <a:solidFill>
                  <a:srgbClr val="333333"/>
                </a:solidFill>
              </a:rPr>
              <a:t>system's</a:t>
            </a:r>
            <a:r>
              <a:rPr spc="-80" dirty="0">
                <a:solidFill>
                  <a:srgbClr val="333333"/>
                </a:solidFill>
              </a:rPr>
              <a:t> </a:t>
            </a:r>
            <a:r>
              <a:rPr spc="-50" dirty="0"/>
              <a:t>operational</a:t>
            </a:r>
            <a:r>
              <a:rPr spc="-55" dirty="0"/>
              <a:t> </a:t>
            </a:r>
            <a:r>
              <a:rPr spc="-45" dirty="0">
                <a:solidFill>
                  <a:srgbClr val="333333"/>
                </a:solidFill>
              </a:rPr>
              <a:t>domain</a:t>
            </a:r>
            <a:r>
              <a:rPr spc="-110" dirty="0">
                <a:solidFill>
                  <a:srgbClr val="333333"/>
                </a:solidFill>
              </a:rPr>
              <a:t> </a:t>
            </a:r>
            <a:r>
              <a:rPr spc="-55" dirty="0">
                <a:solidFill>
                  <a:srgbClr val="3B3B3B"/>
                </a:solidFill>
              </a:rPr>
              <a:t>imposes</a:t>
            </a:r>
            <a:r>
              <a:rPr spc="-85" dirty="0">
                <a:solidFill>
                  <a:srgbClr val="3B3B3B"/>
                </a:solidFill>
              </a:rPr>
              <a:t> </a:t>
            </a:r>
            <a:r>
              <a:rPr spc="-45" dirty="0">
                <a:solidFill>
                  <a:srgbClr val="343434"/>
                </a:solidFill>
              </a:rPr>
              <a:t>requirements </a:t>
            </a:r>
            <a:r>
              <a:rPr dirty="0">
                <a:solidFill>
                  <a:srgbClr val="3D3D3D"/>
                </a:solidFill>
              </a:rPr>
              <a:t>on</a:t>
            </a:r>
            <a:r>
              <a:rPr spc="-165" dirty="0">
                <a:solidFill>
                  <a:srgbClr val="3D3D3D"/>
                </a:solidFill>
              </a:rPr>
              <a:t> </a:t>
            </a:r>
            <a:r>
              <a:rPr spc="-25" dirty="0">
                <a:solidFill>
                  <a:srgbClr val="3B3B3B"/>
                </a:solidFill>
              </a:rPr>
              <a:t>the</a:t>
            </a:r>
            <a:r>
              <a:rPr spc="-135" dirty="0">
                <a:solidFill>
                  <a:srgbClr val="3B3B3B"/>
                </a:solidFill>
              </a:rPr>
              <a:t> </a:t>
            </a:r>
            <a:r>
              <a:rPr spc="-10" dirty="0">
                <a:solidFill>
                  <a:srgbClr val="333333"/>
                </a:solidFill>
              </a:rPr>
              <a:t>system.</a:t>
            </a:r>
          </a:p>
        </p:txBody>
      </p:sp>
      <p:sp>
        <p:nvSpPr>
          <p:cNvPr id="6" name="object 6"/>
          <p:cNvSpPr txBox="1"/>
          <p:nvPr/>
        </p:nvSpPr>
        <p:spPr>
          <a:xfrm>
            <a:off x="494185" y="2451397"/>
            <a:ext cx="8063230" cy="2757170"/>
          </a:xfrm>
          <a:prstGeom prst="rect">
            <a:avLst/>
          </a:prstGeom>
        </p:spPr>
        <p:txBody>
          <a:bodyPr vert="horz" wrap="square" lIns="0" tIns="38735" rIns="0" bIns="0" rtlCol="0">
            <a:spAutoFit/>
          </a:bodyPr>
          <a:lstStyle/>
          <a:p>
            <a:pPr marL="791210" marR="132715" indent="-273685">
              <a:lnSpc>
                <a:spcPts val="2430"/>
              </a:lnSpc>
              <a:spcBef>
                <a:spcPts val="305"/>
              </a:spcBef>
              <a:buChar char="•"/>
              <a:tabLst>
                <a:tab pos="791210" algn="l"/>
                <a:tab pos="795655" algn="l"/>
              </a:tabLst>
            </a:pPr>
            <a:r>
              <a:rPr sz="2150" dirty="0">
                <a:solidFill>
                  <a:srgbClr val="3D3D3D"/>
                </a:solidFill>
                <a:latin typeface="Arial MT"/>
                <a:cs typeface="Arial MT"/>
              </a:rPr>
              <a:t>	</a:t>
            </a:r>
            <a:r>
              <a:rPr sz="2150" spc="-85" dirty="0">
                <a:solidFill>
                  <a:srgbClr val="414141"/>
                </a:solidFill>
                <a:latin typeface="Arial MT"/>
                <a:cs typeface="Arial MT"/>
              </a:rPr>
              <a:t>For</a:t>
            </a:r>
            <a:r>
              <a:rPr sz="2150" spc="-75" dirty="0">
                <a:solidFill>
                  <a:srgbClr val="414141"/>
                </a:solidFill>
                <a:latin typeface="Arial MT"/>
                <a:cs typeface="Arial MT"/>
              </a:rPr>
              <a:t> </a:t>
            </a:r>
            <a:r>
              <a:rPr sz="2150" spc="-85" dirty="0">
                <a:solidFill>
                  <a:srgbClr val="343434"/>
                </a:solidFill>
                <a:latin typeface="Arial MT"/>
                <a:cs typeface="Arial MT"/>
              </a:rPr>
              <a:t>example,</a:t>
            </a:r>
            <a:r>
              <a:rPr sz="2150" spc="-65" dirty="0">
                <a:solidFill>
                  <a:srgbClr val="343434"/>
                </a:solidFill>
                <a:latin typeface="Arial MT"/>
                <a:cs typeface="Arial MT"/>
              </a:rPr>
              <a:t> </a:t>
            </a:r>
            <a:r>
              <a:rPr sz="2150" spc="-90" dirty="0">
                <a:solidFill>
                  <a:srgbClr val="3F3F3F"/>
                </a:solidFill>
                <a:latin typeface="Arial MT"/>
                <a:cs typeface="Arial MT"/>
              </a:rPr>
              <a:t>a</a:t>
            </a:r>
            <a:r>
              <a:rPr sz="2150" spc="-135" dirty="0">
                <a:solidFill>
                  <a:srgbClr val="3F3F3F"/>
                </a:solidFill>
                <a:latin typeface="Arial MT"/>
                <a:cs typeface="Arial MT"/>
              </a:rPr>
              <a:t> </a:t>
            </a:r>
            <a:r>
              <a:rPr sz="2150" spc="-65" dirty="0">
                <a:solidFill>
                  <a:srgbClr val="363636"/>
                </a:solidFill>
                <a:latin typeface="Arial MT"/>
                <a:cs typeface="Arial MT"/>
              </a:rPr>
              <a:t>train</a:t>
            </a:r>
            <a:r>
              <a:rPr sz="2150" spc="-55" dirty="0">
                <a:solidFill>
                  <a:srgbClr val="363636"/>
                </a:solidFill>
                <a:latin typeface="Arial MT"/>
                <a:cs typeface="Arial MT"/>
              </a:rPr>
              <a:t> </a:t>
            </a:r>
            <a:r>
              <a:rPr sz="2150" spc="-80" dirty="0">
                <a:solidFill>
                  <a:srgbClr val="3B3B3B"/>
                </a:solidFill>
                <a:latin typeface="Arial MT"/>
                <a:cs typeface="Arial MT"/>
              </a:rPr>
              <a:t>control</a:t>
            </a:r>
            <a:r>
              <a:rPr sz="2150" spc="-60" dirty="0">
                <a:solidFill>
                  <a:srgbClr val="3B3B3B"/>
                </a:solidFill>
                <a:latin typeface="Arial MT"/>
                <a:cs typeface="Arial MT"/>
              </a:rPr>
              <a:t> </a:t>
            </a:r>
            <a:r>
              <a:rPr sz="2150" spc="-90" dirty="0">
                <a:solidFill>
                  <a:srgbClr val="333333"/>
                </a:solidFill>
                <a:latin typeface="Arial MT"/>
                <a:cs typeface="Arial MT"/>
              </a:rPr>
              <a:t>system</a:t>
            </a:r>
            <a:r>
              <a:rPr sz="2150" spc="-60" dirty="0">
                <a:solidFill>
                  <a:srgbClr val="333333"/>
                </a:solidFill>
                <a:latin typeface="Arial MT"/>
                <a:cs typeface="Arial MT"/>
              </a:rPr>
              <a:t> </a:t>
            </a:r>
            <a:r>
              <a:rPr sz="2150" spc="-100" dirty="0">
                <a:solidFill>
                  <a:srgbClr val="383838"/>
                </a:solidFill>
                <a:latin typeface="Arial MT"/>
                <a:cs typeface="Arial MT"/>
              </a:rPr>
              <a:t>has</a:t>
            </a:r>
            <a:r>
              <a:rPr sz="2150" spc="-50" dirty="0">
                <a:solidFill>
                  <a:srgbClr val="383838"/>
                </a:solidFill>
                <a:latin typeface="Arial MT"/>
                <a:cs typeface="Arial MT"/>
              </a:rPr>
              <a:t> </a:t>
            </a:r>
            <a:r>
              <a:rPr sz="2150" spc="-90" dirty="0">
                <a:solidFill>
                  <a:srgbClr val="363636"/>
                </a:solidFill>
                <a:latin typeface="Arial MT"/>
                <a:cs typeface="Arial MT"/>
              </a:rPr>
              <a:t>to</a:t>
            </a:r>
            <a:r>
              <a:rPr sz="2150" spc="-60" dirty="0">
                <a:solidFill>
                  <a:srgbClr val="363636"/>
                </a:solidFill>
                <a:latin typeface="Arial MT"/>
                <a:cs typeface="Arial MT"/>
              </a:rPr>
              <a:t> </a:t>
            </a:r>
            <a:r>
              <a:rPr sz="2150" spc="-85" dirty="0">
                <a:solidFill>
                  <a:srgbClr val="363636"/>
                </a:solidFill>
                <a:latin typeface="Arial MT"/>
                <a:cs typeface="Arial MT"/>
              </a:rPr>
              <a:t>take</a:t>
            </a:r>
            <a:r>
              <a:rPr sz="2150" spc="-65" dirty="0">
                <a:solidFill>
                  <a:srgbClr val="363636"/>
                </a:solidFill>
                <a:latin typeface="Arial MT"/>
                <a:cs typeface="Arial MT"/>
              </a:rPr>
              <a:t> </a:t>
            </a:r>
            <a:r>
              <a:rPr sz="2150" spc="-35" dirty="0">
                <a:solidFill>
                  <a:srgbClr val="3D3D3D"/>
                </a:solidFill>
                <a:latin typeface="Arial MT"/>
                <a:cs typeface="Arial MT"/>
              </a:rPr>
              <a:t>into</a:t>
            </a:r>
            <a:r>
              <a:rPr sz="2150" spc="15" dirty="0">
                <a:solidFill>
                  <a:srgbClr val="3D3D3D"/>
                </a:solidFill>
                <a:latin typeface="Arial MT"/>
                <a:cs typeface="Arial MT"/>
              </a:rPr>
              <a:t> </a:t>
            </a:r>
            <a:r>
              <a:rPr sz="2150" spc="-100" dirty="0">
                <a:solidFill>
                  <a:srgbClr val="3A3A3A"/>
                </a:solidFill>
                <a:latin typeface="Arial MT"/>
                <a:cs typeface="Arial MT"/>
              </a:rPr>
              <a:t>account</a:t>
            </a:r>
            <a:r>
              <a:rPr sz="2150" spc="-35" dirty="0">
                <a:solidFill>
                  <a:srgbClr val="3A3A3A"/>
                </a:solidFill>
                <a:latin typeface="Arial MT"/>
                <a:cs typeface="Arial MT"/>
              </a:rPr>
              <a:t> </a:t>
            </a:r>
            <a:r>
              <a:rPr sz="2150" spc="-25" dirty="0">
                <a:solidFill>
                  <a:srgbClr val="2F2F2F"/>
                </a:solidFill>
                <a:latin typeface="Arial MT"/>
                <a:cs typeface="Arial MT"/>
              </a:rPr>
              <a:t>the </a:t>
            </a:r>
            <a:r>
              <a:rPr sz="2150" spc="-80" dirty="0">
                <a:solidFill>
                  <a:srgbClr val="363636"/>
                </a:solidFill>
                <a:latin typeface="Arial MT"/>
                <a:cs typeface="Arial MT"/>
              </a:rPr>
              <a:t>braking</a:t>
            </a:r>
            <a:r>
              <a:rPr sz="2150" spc="-70" dirty="0">
                <a:solidFill>
                  <a:srgbClr val="363636"/>
                </a:solidFill>
                <a:latin typeface="Arial MT"/>
                <a:cs typeface="Arial MT"/>
              </a:rPr>
              <a:t> </a:t>
            </a:r>
            <a:r>
              <a:rPr sz="2150" spc="-75" dirty="0">
                <a:solidFill>
                  <a:srgbClr val="2D2D2D"/>
                </a:solidFill>
                <a:latin typeface="Arial MT"/>
                <a:cs typeface="Arial MT"/>
              </a:rPr>
              <a:t>characteristics </a:t>
            </a:r>
            <a:r>
              <a:rPr sz="2150" spc="-35" dirty="0">
                <a:solidFill>
                  <a:srgbClr val="333333"/>
                </a:solidFill>
                <a:latin typeface="Arial MT"/>
                <a:cs typeface="Arial MT"/>
              </a:rPr>
              <a:t>in</a:t>
            </a:r>
            <a:r>
              <a:rPr sz="2150" spc="-114" dirty="0">
                <a:solidFill>
                  <a:srgbClr val="333333"/>
                </a:solidFill>
                <a:latin typeface="Arial MT"/>
                <a:cs typeface="Arial MT"/>
              </a:rPr>
              <a:t> </a:t>
            </a:r>
            <a:r>
              <a:rPr sz="2150" spc="-75" dirty="0">
                <a:solidFill>
                  <a:srgbClr val="2F2F2F"/>
                </a:solidFill>
                <a:latin typeface="Arial MT"/>
                <a:cs typeface="Arial MT"/>
              </a:rPr>
              <a:t>different</a:t>
            </a:r>
            <a:r>
              <a:rPr sz="2150" spc="-35" dirty="0">
                <a:solidFill>
                  <a:srgbClr val="2F2F2F"/>
                </a:solidFill>
                <a:latin typeface="Arial MT"/>
                <a:cs typeface="Arial MT"/>
              </a:rPr>
              <a:t> </a:t>
            </a:r>
            <a:r>
              <a:rPr sz="2150" spc="-90" dirty="0">
                <a:solidFill>
                  <a:srgbClr val="3B3B3B"/>
                </a:solidFill>
                <a:latin typeface="Arial MT"/>
                <a:cs typeface="Arial MT"/>
              </a:rPr>
              <a:t>weather</a:t>
            </a:r>
            <a:r>
              <a:rPr sz="2150" spc="5" dirty="0">
                <a:solidFill>
                  <a:srgbClr val="3B3B3B"/>
                </a:solidFill>
                <a:latin typeface="Arial MT"/>
                <a:cs typeface="Arial MT"/>
              </a:rPr>
              <a:t> </a:t>
            </a:r>
            <a:r>
              <a:rPr sz="2150" spc="-10" dirty="0">
                <a:solidFill>
                  <a:srgbClr val="2F2F2F"/>
                </a:solidFill>
                <a:latin typeface="Arial MT"/>
                <a:cs typeface="Arial MT"/>
              </a:rPr>
              <a:t>conditions.</a:t>
            </a:r>
            <a:endParaRPr sz="2150" dirty="0">
              <a:latin typeface="Arial MT"/>
              <a:cs typeface="Arial MT"/>
            </a:endParaRPr>
          </a:p>
          <a:p>
            <a:pPr marL="395605" marR="389255" indent="-381000">
              <a:lnSpc>
                <a:spcPts val="2880"/>
              </a:lnSpc>
              <a:spcBef>
                <a:spcPts val="894"/>
              </a:spcBef>
              <a:buFont typeface="Arial" panose="020B0604020202020204" pitchFamily="34" charset="0"/>
              <a:buChar char="•"/>
              <a:tabLst>
                <a:tab pos="400685" algn="l"/>
                <a:tab pos="7406640" algn="l"/>
              </a:tabLst>
            </a:pPr>
            <a:r>
              <a:rPr sz="2500" spc="-65" dirty="0">
                <a:solidFill>
                  <a:srgbClr val="363636"/>
                </a:solidFill>
                <a:latin typeface="Arial MT"/>
                <a:cs typeface="Arial MT"/>
              </a:rPr>
              <a:t>Domain</a:t>
            </a:r>
            <a:r>
              <a:rPr sz="2500" spc="-80" dirty="0">
                <a:solidFill>
                  <a:srgbClr val="363636"/>
                </a:solidFill>
                <a:latin typeface="Arial MT"/>
                <a:cs typeface="Arial MT"/>
              </a:rPr>
              <a:t> </a:t>
            </a:r>
            <a:r>
              <a:rPr sz="2500" spc="-55" dirty="0">
                <a:solidFill>
                  <a:srgbClr val="313131"/>
                </a:solidFill>
                <a:latin typeface="Arial MT"/>
                <a:cs typeface="Arial MT"/>
              </a:rPr>
              <a:t>requirements</a:t>
            </a:r>
            <a:r>
              <a:rPr sz="2500" spc="-30" dirty="0">
                <a:solidFill>
                  <a:srgbClr val="313131"/>
                </a:solidFill>
                <a:latin typeface="Arial MT"/>
                <a:cs typeface="Arial MT"/>
              </a:rPr>
              <a:t> </a:t>
            </a:r>
            <a:r>
              <a:rPr sz="2500" spc="-10" dirty="0">
                <a:solidFill>
                  <a:srgbClr val="3D3D3D"/>
                </a:solidFill>
                <a:latin typeface="Arial MT"/>
                <a:cs typeface="Arial MT"/>
              </a:rPr>
              <a:t>can</a:t>
            </a:r>
            <a:r>
              <a:rPr sz="2500" spc="-155" dirty="0">
                <a:solidFill>
                  <a:srgbClr val="3D3D3D"/>
                </a:solidFill>
                <a:latin typeface="Arial MT"/>
                <a:cs typeface="Arial MT"/>
              </a:rPr>
              <a:t> </a:t>
            </a:r>
            <a:r>
              <a:rPr sz="2500" dirty="0">
                <a:solidFill>
                  <a:srgbClr val="3A3A3A"/>
                </a:solidFill>
                <a:latin typeface="Arial MT"/>
                <a:cs typeface="Arial MT"/>
              </a:rPr>
              <a:t>be</a:t>
            </a:r>
            <a:r>
              <a:rPr sz="2500" spc="-160" dirty="0">
                <a:solidFill>
                  <a:srgbClr val="3A3A3A"/>
                </a:solidFill>
                <a:latin typeface="Arial MT"/>
                <a:cs typeface="Arial MT"/>
              </a:rPr>
              <a:t> </a:t>
            </a:r>
            <a:r>
              <a:rPr sz="2500" spc="-45" dirty="0">
                <a:solidFill>
                  <a:srgbClr val="383838"/>
                </a:solidFill>
                <a:latin typeface="Arial MT"/>
                <a:cs typeface="Arial MT"/>
              </a:rPr>
              <a:t>new</a:t>
            </a:r>
            <a:r>
              <a:rPr sz="2500" spc="-114" dirty="0">
                <a:solidFill>
                  <a:srgbClr val="383838"/>
                </a:solidFill>
                <a:latin typeface="Arial MT"/>
                <a:cs typeface="Arial MT"/>
              </a:rPr>
              <a:t> </a:t>
            </a:r>
            <a:r>
              <a:rPr sz="2500" spc="-10" dirty="0">
                <a:solidFill>
                  <a:srgbClr val="313131"/>
                </a:solidFill>
                <a:latin typeface="Arial MT"/>
                <a:cs typeface="Arial MT"/>
              </a:rPr>
              <a:t>functional </a:t>
            </a:r>
            <a:r>
              <a:rPr sz="2500" spc="-60" dirty="0">
                <a:solidFill>
                  <a:srgbClr val="383838"/>
                </a:solidFill>
                <a:latin typeface="Arial MT"/>
                <a:cs typeface="Arial MT"/>
              </a:rPr>
              <a:t>requirements,</a:t>
            </a:r>
            <a:r>
              <a:rPr sz="2500" spc="-35" dirty="0">
                <a:solidFill>
                  <a:srgbClr val="383838"/>
                </a:solidFill>
                <a:latin typeface="Arial MT"/>
                <a:cs typeface="Arial MT"/>
              </a:rPr>
              <a:t> </a:t>
            </a:r>
            <a:r>
              <a:rPr sz="2500" spc="-45" dirty="0">
                <a:solidFill>
                  <a:srgbClr val="2D2D2D"/>
                </a:solidFill>
                <a:latin typeface="Arial MT"/>
                <a:cs typeface="Arial MT"/>
              </a:rPr>
              <a:t>constraints</a:t>
            </a:r>
            <a:r>
              <a:rPr sz="2500" spc="-35" dirty="0">
                <a:solidFill>
                  <a:srgbClr val="2D2D2D"/>
                </a:solidFill>
                <a:latin typeface="Arial MT"/>
                <a:cs typeface="Arial MT"/>
              </a:rPr>
              <a:t> </a:t>
            </a:r>
            <a:r>
              <a:rPr sz="2500" dirty="0">
                <a:solidFill>
                  <a:srgbClr val="3D3D3D"/>
                </a:solidFill>
                <a:latin typeface="Arial MT"/>
                <a:cs typeface="Arial MT"/>
              </a:rPr>
              <a:t>on</a:t>
            </a:r>
            <a:r>
              <a:rPr sz="2500" spc="-160" dirty="0">
                <a:solidFill>
                  <a:srgbClr val="3D3D3D"/>
                </a:solidFill>
                <a:latin typeface="Arial MT"/>
                <a:cs typeface="Arial MT"/>
              </a:rPr>
              <a:t> </a:t>
            </a:r>
            <a:r>
              <a:rPr sz="2500" spc="-45" dirty="0">
                <a:solidFill>
                  <a:srgbClr val="383838"/>
                </a:solidFill>
                <a:latin typeface="Arial MT"/>
                <a:cs typeface="Arial MT"/>
              </a:rPr>
              <a:t>existing</a:t>
            </a:r>
            <a:r>
              <a:rPr sz="2500" dirty="0">
                <a:solidFill>
                  <a:srgbClr val="383838"/>
                </a:solidFill>
                <a:latin typeface="Arial MT"/>
                <a:cs typeface="Arial MT"/>
              </a:rPr>
              <a:t> </a:t>
            </a:r>
            <a:r>
              <a:rPr sz="2500" spc="-10" dirty="0">
                <a:solidFill>
                  <a:srgbClr val="2A2A2A"/>
                </a:solidFill>
                <a:latin typeface="Arial MT"/>
                <a:cs typeface="Arial MT"/>
              </a:rPr>
              <a:t>requirements,</a:t>
            </a:r>
            <a:r>
              <a:rPr sz="2500" dirty="0">
                <a:solidFill>
                  <a:srgbClr val="2A2A2A"/>
                </a:solidFill>
                <a:latin typeface="Arial MT"/>
                <a:cs typeface="Arial MT"/>
              </a:rPr>
              <a:t>	</a:t>
            </a:r>
            <a:r>
              <a:rPr sz="2500" spc="-110" dirty="0">
                <a:solidFill>
                  <a:srgbClr val="3D3D3D"/>
                </a:solidFill>
                <a:latin typeface="Arial MT"/>
                <a:cs typeface="Arial MT"/>
              </a:rPr>
              <a:t>or </a:t>
            </a:r>
            <a:r>
              <a:rPr sz="2500" spc="-45" dirty="0">
                <a:solidFill>
                  <a:srgbClr val="313131"/>
                </a:solidFill>
                <a:latin typeface="Arial MT"/>
                <a:cs typeface="Arial MT"/>
              </a:rPr>
              <a:t>define</a:t>
            </a:r>
            <a:r>
              <a:rPr sz="2500" spc="-120" dirty="0">
                <a:solidFill>
                  <a:srgbClr val="313131"/>
                </a:solidFill>
                <a:latin typeface="Arial MT"/>
                <a:cs typeface="Arial MT"/>
              </a:rPr>
              <a:t> </a:t>
            </a:r>
            <a:r>
              <a:rPr sz="2500" spc="-35" dirty="0">
                <a:solidFill>
                  <a:srgbClr val="2D2D2D"/>
                </a:solidFill>
                <a:latin typeface="Arial MT"/>
                <a:cs typeface="Arial MT"/>
              </a:rPr>
              <a:t>specific</a:t>
            </a:r>
            <a:r>
              <a:rPr sz="2500" spc="-114" dirty="0">
                <a:solidFill>
                  <a:srgbClr val="2D2D2D"/>
                </a:solidFill>
                <a:latin typeface="Arial MT"/>
                <a:cs typeface="Arial MT"/>
              </a:rPr>
              <a:t> </a:t>
            </a:r>
            <a:r>
              <a:rPr sz="2500" spc="-10" dirty="0">
                <a:solidFill>
                  <a:srgbClr val="282828"/>
                </a:solidFill>
                <a:latin typeface="Arial MT"/>
                <a:cs typeface="Arial MT"/>
              </a:rPr>
              <a:t>computations.</a:t>
            </a:r>
            <a:endParaRPr sz="2500" dirty="0">
              <a:latin typeface="Arial MT"/>
              <a:cs typeface="Arial MT"/>
            </a:endParaRPr>
          </a:p>
          <a:p>
            <a:pPr marL="469265" marR="5080" indent="-457200">
              <a:lnSpc>
                <a:spcPts val="2880"/>
              </a:lnSpc>
              <a:spcBef>
                <a:spcPts val="1205"/>
              </a:spcBef>
              <a:buFont typeface="Arial" panose="020B0604020202020204" pitchFamily="34" charset="0"/>
              <a:buChar char="•"/>
              <a:tabLst>
                <a:tab pos="394335" algn="l"/>
              </a:tabLst>
            </a:pPr>
            <a:r>
              <a:rPr sz="2550" dirty="0">
                <a:solidFill>
                  <a:srgbClr val="313131"/>
                </a:solidFill>
                <a:latin typeface="Arial MT"/>
                <a:cs typeface="Arial MT"/>
              </a:rPr>
              <a:t>If</a:t>
            </a:r>
            <a:r>
              <a:rPr sz="2550" spc="-125" dirty="0">
                <a:solidFill>
                  <a:srgbClr val="313131"/>
                </a:solidFill>
                <a:latin typeface="Arial MT"/>
                <a:cs typeface="Arial MT"/>
              </a:rPr>
              <a:t> </a:t>
            </a:r>
            <a:r>
              <a:rPr sz="2550" spc="-85" dirty="0">
                <a:solidFill>
                  <a:srgbClr val="343434"/>
                </a:solidFill>
                <a:latin typeface="Arial MT"/>
                <a:cs typeface="Arial MT"/>
              </a:rPr>
              <a:t>domain</a:t>
            </a:r>
            <a:r>
              <a:rPr sz="2550" spc="-70" dirty="0">
                <a:solidFill>
                  <a:srgbClr val="343434"/>
                </a:solidFill>
                <a:latin typeface="Arial MT"/>
                <a:cs typeface="Arial MT"/>
              </a:rPr>
              <a:t> </a:t>
            </a:r>
            <a:r>
              <a:rPr sz="2550" spc="-80" dirty="0">
                <a:solidFill>
                  <a:srgbClr val="343434"/>
                </a:solidFill>
                <a:latin typeface="Arial MT"/>
                <a:cs typeface="Arial MT"/>
              </a:rPr>
              <a:t>requirements</a:t>
            </a:r>
            <a:r>
              <a:rPr sz="2550" spc="15" dirty="0">
                <a:solidFill>
                  <a:srgbClr val="343434"/>
                </a:solidFill>
                <a:latin typeface="Arial MT"/>
                <a:cs typeface="Arial MT"/>
              </a:rPr>
              <a:t> </a:t>
            </a:r>
            <a:r>
              <a:rPr sz="2550" spc="-50" dirty="0">
                <a:solidFill>
                  <a:srgbClr val="2D2D2D"/>
                </a:solidFill>
                <a:latin typeface="Arial MT"/>
                <a:cs typeface="Arial MT"/>
              </a:rPr>
              <a:t>are</a:t>
            </a:r>
            <a:r>
              <a:rPr sz="2550" spc="-135" dirty="0">
                <a:solidFill>
                  <a:srgbClr val="2D2D2D"/>
                </a:solidFill>
                <a:latin typeface="Arial MT"/>
                <a:cs typeface="Arial MT"/>
              </a:rPr>
              <a:t> </a:t>
            </a:r>
            <a:r>
              <a:rPr sz="2550" spc="-40" dirty="0">
                <a:solidFill>
                  <a:srgbClr val="3D3D3D"/>
                </a:solidFill>
                <a:latin typeface="Arial MT"/>
                <a:cs typeface="Arial MT"/>
              </a:rPr>
              <a:t>not</a:t>
            </a:r>
            <a:r>
              <a:rPr sz="2550" spc="-135" dirty="0">
                <a:solidFill>
                  <a:srgbClr val="3D3D3D"/>
                </a:solidFill>
                <a:latin typeface="Arial MT"/>
                <a:cs typeface="Arial MT"/>
              </a:rPr>
              <a:t> </a:t>
            </a:r>
            <a:r>
              <a:rPr sz="2550" spc="-60" dirty="0">
                <a:solidFill>
                  <a:srgbClr val="2D2D2D"/>
                </a:solidFill>
                <a:latin typeface="Arial MT"/>
                <a:cs typeface="Arial MT"/>
              </a:rPr>
              <a:t>satisfied,</a:t>
            </a:r>
            <a:r>
              <a:rPr sz="2550" spc="-45" dirty="0">
                <a:solidFill>
                  <a:srgbClr val="2D2D2D"/>
                </a:solidFill>
                <a:latin typeface="Arial MT"/>
                <a:cs typeface="Arial MT"/>
              </a:rPr>
              <a:t> </a:t>
            </a:r>
            <a:r>
              <a:rPr sz="2550" spc="-35" dirty="0">
                <a:solidFill>
                  <a:srgbClr val="313131"/>
                </a:solidFill>
                <a:latin typeface="Arial MT"/>
                <a:cs typeface="Arial MT"/>
              </a:rPr>
              <a:t>the</a:t>
            </a:r>
            <a:r>
              <a:rPr sz="2550" spc="-145" dirty="0">
                <a:solidFill>
                  <a:srgbClr val="313131"/>
                </a:solidFill>
                <a:latin typeface="Arial MT"/>
                <a:cs typeface="Arial MT"/>
              </a:rPr>
              <a:t> </a:t>
            </a:r>
            <a:r>
              <a:rPr sz="2550" spc="-90" dirty="0">
                <a:solidFill>
                  <a:srgbClr val="363636"/>
                </a:solidFill>
                <a:latin typeface="Arial MT"/>
                <a:cs typeface="Arial MT"/>
              </a:rPr>
              <a:t>system</a:t>
            </a:r>
            <a:r>
              <a:rPr sz="2550" spc="-85" dirty="0">
                <a:solidFill>
                  <a:srgbClr val="363636"/>
                </a:solidFill>
                <a:latin typeface="Arial MT"/>
                <a:cs typeface="Arial MT"/>
              </a:rPr>
              <a:t> </a:t>
            </a:r>
            <a:r>
              <a:rPr sz="2550" spc="-25" dirty="0">
                <a:solidFill>
                  <a:srgbClr val="2D2D2D"/>
                </a:solidFill>
                <a:latin typeface="Arial MT"/>
                <a:cs typeface="Arial MT"/>
              </a:rPr>
              <a:t>may </a:t>
            </a:r>
            <a:r>
              <a:rPr sz="2550" spc="-10" dirty="0">
                <a:solidFill>
                  <a:srgbClr val="343434"/>
                </a:solidFill>
                <a:latin typeface="Arial MT"/>
                <a:cs typeface="Arial MT"/>
              </a:rPr>
              <a:t>be</a:t>
            </a:r>
            <a:r>
              <a:rPr sz="2550" spc="-165" dirty="0">
                <a:solidFill>
                  <a:srgbClr val="343434"/>
                </a:solidFill>
                <a:latin typeface="Arial MT"/>
                <a:cs typeface="Arial MT"/>
              </a:rPr>
              <a:t> </a:t>
            </a:r>
            <a:r>
              <a:rPr sz="2550" spc="-10" dirty="0">
                <a:solidFill>
                  <a:srgbClr val="343434"/>
                </a:solidFill>
                <a:latin typeface="Arial MT"/>
                <a:cs typeface="Arial MT"/>
              </a:rPr>
              <a:t>unworkable.</a:t>
            </a:r>
            <a:endParaRPr sz="2550" dirty="0">
              <a:latin typeface="Arial MT"/>
              <a:cs typeface="Arial MT"/>
            </a:endParaRPr>
          </a:p>
        </p:txBody>
      </p:sp>
      <p:sp>
        <p:nvSpPr>
          <p:cNvPr id="7" name="object 7"/>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pic>
        <p:nvPicPr>
          <p:cNvPr id="3" name="object 3"/>
          <p:cNvPicPr/>
          <p:nvPr/>
        </p:nvPicPr>
        <p:blipFill>
          <a:blip r:embed="rId3" cstate="print"/>
          <a:stretch>
            <a:fillRect/>
          </a:stretch>
        </p:blipFill>
        <p:spPr>
          <a:xfrm>
            <a:off x="8447483" y="6491882"/>
            <a:ext cx="133945" cy="98226"/>
          </a:xfrm>
          <a:prstGeom prst="rect">
            <a:avLst/>
          </a:prstGeom>
        </p:spPr>
      </p:pic>
      <p:sp>
        <p:nvSpPr>
          <p:cNvPr id="4" name="object 4"/>
          <p:cNvSpPr txBox="1"/>
          <p:nvPr/>
        </p:nvSpPr>
        <p:spPr>
          <a:xfrm>
            <a:off x="534398" y="630981"/>
            <a:ext cx="3809002" cy="396262"/>
          </a:xfrm>
          <a:prstGeom prst="rect">
            <a:avLst/>
          </a:prstGeom>
        </p:spPr>
        <p:txBody>
          <a:bodyPr vert="horz" wrap="square" lIns="0" tIns="11430" rIns="0" bIns="0" rtlCol="0">
            <a:spAutoFit/>
          </a:bodyPr>
          <a:lstStyle/>
          <a:p>
            <a:pPr marL="12700">
              <a:lnSpc>
                <a:spcPct val="100000"/>
              </a:lnSpc>
              <a:spcBef>
                <a:spcPts val="90"/>
              </a:spcBef>
            </a:pPr>
            <a:r>
              <a:rPr lang="en-IN" sz="2500" dirty="0">
                <a:solidFill>
                  <a:srgbClr val="3B3B3B"/>
                </a:solidFill>
                <a:latin typeface="Arial MT"/>
                <a:cs typeface="Arial MT"/>
              </a:rPr>
              <a:t>Requirements Analysis</a:t>
            </a:r>
            <a:endParaRPr lang="en-IN" sz="2500" dirty="0">
              <a:latin typeface="Arial MT"/>
              <a:cs typeface="Arial MT"/>
            </a:endParaRPr>
          </a:p>
        </p:txBody>
      </p:sp>
      <p:sp>
        <p:nvSpPr>
          <p:cNvPr id="5" name="object 5"/>
          <p:cNvSpPr txBox="1">
            <a:spLocks noGrp="1"/>
          </p:cNvSpPr>
          <p:nvPr>
            <p:ph type="title"/>
          </p:nvPr>
        </p:nvSpPr>
        <p:spPr>
          <a:xfrm>
            <a:off x="495404" y="1607045"/>
            <a:ext cx="7934959" cy="1879489"/>
          </a:xfrm>
          <a:prstGeom prst="rect">
            <a:avLst/>
          </a:prstGeom>
        </p:spPr>
        <p:txBody>
          <a:bodyPr vert="horz" wrap="square" lIns="0" tIns="42545" rIns="0" bIns="0" rtlCol="0">
            <a:spAutoFit/>
          </a:bodyPr>
          <a:lstStyle/>
          <a:p>
            <a:pPr marL="395605" marR="5080" indent="-383540">
              <a:lnSpc>
                <a:spcPts val="2880"/>
              </a:lnSpc>
              <a:spcBef>
                <a:spcPts val="335"/>
              </a:spcBef>
              <a:buFont typeface="Arial" panose="020B0604020202020204" pitchFamily="34" charset="0"/>
              <a:buChar char="•"/>
              <a:tabLst>
                <a:tab pos="389890" algn="l"/>
              </a:tabLst>
            </a:pPr>
            <a:r>
              <a:rPr lang="en-US" sz="2000" spc="-20" dirty="0">
                <a:solidFill>
                  <a:srgbClr val="3B3B3B"/>
                </a:solidFill>
              </a:rPr>
              <a:t>The main purpose of the requirements analysis activity is to </a:t>
            </a:r>
            <a:r>
              <a:rPr lang="en-US" sz="2000" spc="-20" dirty="0" err="1">
                <a:solidFill>
                  <a:srgbClr val="3B3B3B"/>
                </a:solidFill>
              </a:rPr>
              <a:t>analyse</a:t>
            </a:r>
            <a:r>
              <a:rPr lang="en-US" sz="2000" spc="-20" dirty="0">
                <a:solidFill>
                  <a:srgbClr val="3B3B3B"/>
                </a:solidFill>
              </a:rPr>
              <a:t> the gathered requirements to remove all ambiguities, incompleteness, and inconsistencies from the gathered customer requirements and to obtain a clear understanding of the software to be developed.</a:t>
            </a:r>
            <a:endParaRPr lang="en-US" sz="2000" spc="-10" dirty="0">
              <a:solidFill>
                <a:srgbClr val="333333"/>
              </a:solidFill>
            </a:endParaRPr>
          </a:p>
        </p:txBody>
      </p:sp>
      <p:sp>
        <p:nvSpPr>
          <p:cNvPr id="7" name="object 7"/>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9" name="TextBox 8">
            <a:extLst>
              <a:ext uri="{FF2B5EF4-FFF2-40B4-BE49-F238E27FC236}">
                <a16:creationId xmlns:a16="http://schemas.microsoft.com/office/drawing/2014/main" id="{71D0BC15-6102-A50F-9060-28C2C0EDADAF}"/>
              </a:ext>
            </a:extLst>
          </p:cNvPr>
          <p:cNvSpPr txBox="1"/>
          <p:nvPr/>
        </p:nvSpPr>
        <p:spPr>
          <a:xfrm>
            <a:off x="762000" y="3694654"/>
            <a:ext cx="8142683" cy="1754326"/>
          </a:xfrm>
          <a:prstGeom prst="rect">
            <a:avLst/>
          </a:prstGeom>
          <a:noFill/>
        </p:spPr>
        <p:txBody>
          <a:bodyPr wrap="square">
            <a:spAutoFit/>
          </a:bodyPr>
          <a:lstStyle/>
          <a:p>
            <a:r>
              <a:rPr lang="en-US" dirty="0"/>
              <a:t>During requirements </a:t>
            </a:r>
            <a:r>
              <a:rPr lang="en-US" dirty="0" err="1"/>
              <a:t>analysis,the</a:t>
            </a:r>
            <a:r>
              <a:rPr lang="en-US" dirty="0"/>
              <a:t> analyst needs to identify and resolve three main types of problems in the requirements:</a:t>
            </a:r>
          </a:p>
          <a:p>
            <a:endParaRPr lang="en-US" dirty="0"/>
          </a:p>
          <a:p>
            <a:r>
              <a:rPr lang="en-US" dirty="0"/>
              <a:t>• Anomaly</a:t>
            </a:r>
          </a:p>
          <a:p>
            <a:r>
              <a:rPr lang="en-US" dirty="0"/>
              <a:t>• Inconsistency</a:t>
            </a:r>
          </a:p>
          <a:p>
            <a:r>
              <a:rPr lang="en-US" dirty="0"/>
              <a:t>• Incompleteness</a:t>
            </a:r>
            <a:endParaRPr lang="en-IN" dirty="0"/>
          </a:p>
        </p:txBody>
      </p:sp>
    </p:spTree>
    <p:extLst>
      <p:ext uri="{BB962C8B-B14F-4D97-AF65-F5344CB8AC3E}">
        <p14:creationId xmlns:p14="http://schemas.microsoft.com/office/powerpoint/2010/main" val="35023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314325">
              <a:lnSpc>
                <a:spcPct val="100000"/>
              </a:lnSpc>
              <a:spcBef>
                <a:spcPts val="90"/>
              </a:spcBef>
            </a:pPr>
            <a:r>
              <a:rPr dirty="0">
                <a:solidFill>
                  <a:srgbClr val="2A2A2A"/>
                </a:solidFill>
              </a:rPr>
              <a:t>Agile</a:t>
            </a:r>
            <a:r>
              <a:rPr spc="50" dirty="0">
                <a:solidFill>
                  <a:srgbClr val="2A2A2A"/>
                </a:solidFill>
              </a:rPr>
              <a:t> </a:t>
            </a:r>
            <a:r>
              <a:rPr dirty="0">
                <a:solidFill>
                  <a:srgbClr val="313131"/>
                </a:solidFill>
              </a:rPr>
              <a:t>methods</a:t>
            </a:r>
            <a:r>
              <a:rPr spc="254" dirty="0">
                <a:solidFill>
                  <a:srgbClr val="313131"/>
                </a:solidFill>
              </a:rPr>
              <a:t> </a:t>
            </a:r>
            <a:r>
              <a:rPr dirty="0"/>
              <a:t>and</a:t>
            </a:r>
            <a:r>
              <a:rPr spc="120" dirty="0"/>
              <a:t> </a:t>
            </a:r>
            <a:r>
              <a:rPr spc="-10" dirty="0">
                <a:solidFill>
                  <a:srgbClr val="333333"/>
                </a:solidFill>
              </a:rPr>
              <a:t>requirements</a:t>
            </a:r>
          </a:p>
        </p:txBody>
      </p:sp>
      <p:sp>
        <p:nvSpPr>
          <p:cNvPr id="4" name="object 4"/>
          <p:cNvSpPr txBox="1"/>
          <p:nvPr/>
        </p:nvSpPr>
        <p:spPr>
          <a:xfrm>
            <a:off x="496624" y="1613247"/>
            <a:ext cx="8048625" cy="3473387"/>
          </a:xfrm>
          <a:prstGeom prst="rect">
            <a:avLst/>
          </a:prstGeom>
        </p:spPr>
        <p:txBody>
          <a:bodyPr vert="horz" wrap="square" lIns="0" tIns="36195" rIns="0" bIns="0" rtlCol="0">
            <a:spAutoFit/>
          </a:bodyPr>
          <a:lstStyle/>
          <a:p>
            <a:pPr marL="393065" marR="1593215" indent="-381000">
              <a:lnSpc>
                <a:spcPts val="2880"/>
              </a:lnSpc>
              <a:spcBef>
                <a:spcPts val="285"/>
              </a:spcBef>
              <a:tabLst>
                <a:tab pos="390525" algn="l"/>
              </a:tabLst>
            </a:pPr>
            <a:r>
              <a:rPr sz="2500" spc="-50" dirty="0">
                <a:solidFill>
                  <a:srgbClr val="3B3B3B"/>
                </a:solidFill>
                <a:latin typeface="Arial MT"/>
                <a:cs typeface="Arial MT"/>
              </a:rPr>
              <a:t>4</a:t>
            </a:r>
            <a:r>
              <a:rPr sz="2500" dirty="0">
                <a:solidFill>
                  <a:srgbClr val="3B3B3B"/>
                </a:solidFill>
                <a:latin typeface="Arial MT"/>
                <a:cs typeface="Arial MT"/>
              </a:rPr>
              <a:t>	</a:t>
            </a:r>
            <a:r>
              <a:rPr sz="2500" spc="-40" dirty="0">
                <a:solidFill>
                  <a:srgbClr val="363636"/>
                </a:solidFill>
                <a:latin typeface="Arial MT"/>
                <a:cs typeface="Arial MT"/>
              </a:rPr>
              <a:t>Many</a:t>
            </a:r>
            <a:r>
              <a:rPr sz="2500" spc="-135" dirty="0">
                <a:solidFill>
                  <a:srgbClr val="363636"/>
                </a:solidFill>
                <a:latin typeface="Arial MT"/>
                <a:cs typeface="Arial MT"/>
              </a:rPr>
              <a:t> </a:t>
            </a:r>
            <a:r>
              <a:rPr sz="2500" spc="-25" dirty="0">
                <a:solidFill>
                  <a:srgbClr val="363636"/>
                </a:solidFill>
                <a:latin typeface="Arial MT"/>
                <a:cs typeface="Arial MT"/>
              </a:rPr>
              <a:t>agile</a:t>
            </a:r>
            <a:r>
              <a:rPr sz="2500" spc="-150" dirty="0">
                <a:solidFill>
                  <a:srgbClr val="363636"/>
                </a:solidFill>
                <a:latin typeface="Arial MT"/>
                <a:cs typeface="Arial MT"/>
              </a:rPr>
              <a:t> </a:t>
            </a:r>
            <a:r>
              <a:rPr sz="2500" spc="-45" dirty="0">
                <a:solidFill>
                  <a:srgbClr val="343434"/>
                </a:solidFill>
                <a:latin typeface="Arial MT"/>
                <a:cs typeface="Arial MT"/>
              </a:rPr>
              <a:t>methods</a:t>
            </a:r>
            <a:r>
              <a:rPr sz="2500" spc="-95" dirty="0">
                <a:solidFill>
                  <a:srgbClr val="343434"/>
                </a:solidFill>
                <a:latin typeface="Arial MT"/>
                <a:cs typeface="Arial MT"/>
              </a:rPr>
              <a:t> </a:t>
            </a:r>
            <a:r>
              <a:rPr sz="2500" spc="-45" dirty="0">
                <a:solidFill>
                  <a:srgbClr val="343434"/>
                </a:solidFill>
                <a:latin typeface="Arial MT"/>
                <a:cs typeface="Arial MT"/>
              </a:rPr>
              <a:t>argue</a:t>
            </a:r>
            <a:r>
              <a:rPr sz="2500" spc="-110" dirty="0">
                <a:solidFill>
                  <a:srgbClr val="343434"/>
                </a:solidFill>
                <a:latin typeface="Arial MT"/>
                <a:cs typeface="Arial MT"/>
              </a:rPr>
              <a:t> </a:t>
            </a:r>
            <a:r>
              <a:rPr sz="2500" spc="-50" dirty="0">
                <a:solidFill>
                  <a:srgbClr val="333333"/>
                </a:solidFill>
                <a:latin typeface="Arial MT"/>
                <a:cs typeface="Arial MT"/>
              </a:rPr>
              <a:t>that</a:t>
            </a:r>
            <a:r>
              <a:rPr sz="2500" spc="-125" dirty="0">
                <a:solidFill>
                  <a:srgbClr val="333333"/>
                </a:solidFill>
                <a:latin typeface="Arial MT"/>
                <a:cs typeface="Arial MT"/>
              </a:rPr>
              <a:t> </a:t>
            </a:r>
            <a:r>
              <a:rPr sz="2500" spc="-50" dirty="0">
                <a:solidFill>
                  <a:srgbClr val="2D2D2D"/>
                </a:solidFill>
                <a:latin typeface="Arial MT"/>
                <a:cs typeface="Arial MT"/>
              </a:rPr>
              <a:t>producing</a:t>
            </a:r>
            <a:r>
              <a:rPr sz="2500" spc="-15" dirty="0">
                <a:solidFill>
                  <a:srgbClr val="2D2D2D"/>
                </a:solidFill>
                <a:latin typeface="Arial MT"/>
                <a:cs typeface="Arial MT"/>
              </a:rPr>
              <a:t> </a:t>
            </a:r>
            <a:r>
              <a:rPr sz="2500" spc="-50" dirty="0">
                <a:solidFill>
                  <a:srgbClr val="424242"/>
                </a:solidFill>
                <a:latin typeface="Arial MT"/>
                <a:cs typeface="Arial MT"/>
              </a:rPr>
              <a:t>a </a:t>
            </a:r>
            <a:r>
              <a:rPr sz="2500" spc="-55" dirty="0">
                <a:solidFill>
                  <a:srgbClr val="343434"/>
                </a:solidFill>
                <a:latin typeface="Arial MT"/>
                <a:cs typeface="Arial MT"/>
              </a:rPr>
              <a:t>requirements</a:t>
            </a:r>
            <a:r>
              <a:rPr sz="2500" spc="15" dirty="0">
                <a:solidFill>
                  <a:srgbClr val="343434"/>
                </a:solidFill>
                <a:latin typeface="Arial MT"/>
                <a:cs typeface="Arial MT"/>
              </a:rPr>
              <a:t> </a:t>
            </a:r>
            <a:r>
              <a:rPr sz="2500" spc="-70" dirty="0">
                <a:solidFill>
                  <a:srgbClr val="2D2D2D"/>
                </a:solidFill>
                <a:latin typeface="Arial MT"/>
                <a:cs typeface="Arial MT"/>
              </a:rPr>
              <a:t>document</a:t>
            </a:r>
            <a:r>
              <a:rPr sz="2500" spc="20" dirty="0">
                <a:solidFill>
                  <a:srgbClr val="2D2D2D"/>
                </a:solidFill>
                <a:latin typeface="Arial MT"/>
                <a:cs typeface="Arial MT"/>
              </a:rPr>
              <a:t> </a:t>
            </a:r>
            <a:r>
              <a:rPr sz="2500" dirty="0">
                <a:solidFill>
                  <a:srgbClr val="3B3B3B"/>
                </a:solidFill>
                <a:latin typeface="Arial MT"/>
                <a:cs typeface="Arial MT"/>
              </a:rPr>
              <a:t>is</a:t>
            </a:r>
            <a:r>
              <a:rPr sz="2500" spc="-155" dirty="0">
                <a:solidFill>
                  <a:srgbClr val="3B3B3B"/>
                </a:solidFill>
                <a:latin typeface="Arial MT"/>
                <a:cs typeface="Arial MT"/>
              </a:rPr>
              <a:t> </a:t>
            </a:r>
            <a:r>
              <a:rPr sz="2500" dirty="0">
                <a:solidFill>
                  <a:srgbClr val="3B3B3B"/>
                </a:solidFill>
                <a:latin typeface="Arial MT"/>
                <a:cs typeface="Arial MT"/>
              </a:rPr>
              <a:t>a</a:t>
            </a:r>
            <a:r>
              <a:rPr sz="2500" spc="-155" dirty="0">
                <a:solidFill>
                  <a:srgbClr val="3B3B3B"/>
                </a:solidFill>
                <a:latin typeface="Arial MT"/>
                <a:cs typeface="Arial MT"/>
              </a:rPr>
              <a:t> </a:t>
            </a:r>
            <a:r>
              <a:rPr sz="2500" spc="-65" dirty="0">
                <a:solidFill>
                  <a:srgbClr val="343434"/>
                </a:solidFill>
                <a:latin typeface="Arial MT"/>
                <a:cs typeface="Arial MT"/>
              </a:rPr>
              <a:t>waste</a:t>
            </a:r>
            <a:r>
              <a:rPr sz="2500" spc="-80" dirty="0">
                <a:solidFill>
                  <a:srgbClr val="343434"/>
                </a:solidFill>
                <a:latin typeface="Arial MT"/>
                <a:cs typeface="Arial MT"/>
              </a:rPr>
              <a:t> </a:t>
            </a:r>
            <a:r>
              <a:rPr sz="2500" dirty="0">
                <a:solidFill>
                  <a:srgbClr val="2F2F2F"/>
                </a:solidFill>
                <a:latin typeface="Arial MT"/>
                <a:cs typeface="Arial MT"/>
              </a:rPr>
              <a:t>of</a:t>
            </a:r>
            <a:r>
              <a:rPr sz="2500" spc="-70" dirty="0">
                <a:solidFill>
                  <a:srgbClr val="2F2F2F"/>
                </a:solidFill>
                <a:latin typeface="Arial MT"/>
                <a:cs typeface="Arial MT"/>
              </a:rPr>
              <a:t> </a:t>
            </a:r>
            <a:r>
              <a:rPr sz="2500" spc="-25" dirty="0">
                <a:solidFill>
                  <a:srgbClr val="3D3D3D"/>
                </a:solidFill>
                <a:latin typeface="Arial MT"/>
                <a:cs typeface="Arial MT"/>
              </a:rPr>
              <a:t>time</a:t>
            </a:r>
            <a:r>
              <a:rPr sz="2500" spc="-95" dirty="0">
                <a:solidFill>
                  <a:srgbClr val="3D3D3D"/>
                </a:solidFill>
                <a:latin typeface="Arial MT"/>
                <a:cs typeface="Arial MT"/>
              </a:rPr>
              <a:t> </a:t>
            </a:r>
            <a:r>
              <a:rPr sz="2500" spc="-25" dirty="0">
                <a:solidFill>
                  <a:srgbClr val="2B2B2B"/>
                </a:solidFill>
                <a:latin typeface="Arial MT"/>
                <a:cs typeface="Arial MT"/>
              </a:rPr>
              <a:t>as </a:t>
            </a:r>
            <a:r>
              <a:rPr sz="2500" spc="-55" dirty="0">
                <a:solidFill>
                  <a:srgbClr val="313131"/>
                </a:solidFill>
                <a:latin typeface="Arial MT"/>
                <a:cs typeface="Arial MT"/>
              </a:rPr>
              <a:t>requirements</a:t>
            </a:r>
            <a:r>
              <a:rPr sz="2500" spc="-60" dirty="0">
                <a:solidFill>
                  <a:srgbClr val="313131"/>
                </a:solidFill>
                <a:latin typeface="Arial MT"/>
                <a:cs typeface="Arial MT"/>
              </a:rPr>
              <a:t> </a:t>
            </a:r>
            <a:r>
              <a:rPr sz="2500" spc="-45" dirty="0">
                <a:solidFill>
                  <a:srgbClr val="363636"/>
                </a:solidFill>
                <a:latin typeface="Arial MT"/>
                <a:cs typeface="Arial MT"/>
              </a:rPr>
              <a:t>change</a:t>
            </a:r>
            <a:r>
              <a:rPr sz="2500" spc="-75" dirty="0">
                <a:solidFill>
                  <a:srgbClr val="363636"/>
                </a:solidFill>
                <a:latin typeface="Arial MT"/>
                <a:cs typeface="Arial MT"/>
              </a:rPr>
              <a:t> </a:t>
            </a:r>
            <a:r>
              <a:rPr sz="2500" spc="-35" dirty="0">
                <a:solidFill>
                  <a:srgbClr val="3D3D3D"/>
                </a:solidFill>
                <a:latin typeface="Arial MT"/>
                <a:cs typeface="Arial MT"/>
              </a:rPr>
              <a:t>so</a:t>
            </a:r>
            <a:r>
              <a:rPr sz="2500" spc="-140" dirty="0">
                <a:solidFill>
                  <a:srgbClr val="3D3D3D"/>
                </a:solidFill>
                <a:latin typeface="Arial MT"/>
                <a:cs typeface="Arial MT"/>
              </a:rPr>
              <a:t> </a:t>
            </a:r>
            <a:r>
              <a:rPr sz="2500" spc="-10" dirty="0">
                <a:solidFill>
                  <a:srgbClr val="363636"/>
                </a:solidFill>
                <a:latin typeface="Arial MT"/>
                <a:cs typeface="Arial MT"/>
              </a:rPr>
              <a:t>quickly</a:t>
            </a:r>
            <a:endParaRPr sz="2500" dirty="0">
              <a:latin typeface="Arial MT"/>
              <a:cs typeface="Arial MT"/>
            </a:endParaRPr>
          </a:p>
          <a:p>
            <a:pPr marL="12700">
              <a:lnSpc>
                <a:spcPct val="100000"/>
              </a:lnSpc>
              <a:spcBef>
                <a:spcPts val="1005"/>
              </a:spcBef>
              <a:tabLst>
                <a:tab pos="388620" algn="l"/>
              </a:tabLst>
            </a:pPr>
            <a:r>
              <a:rPr sz="2500" spc="-50" dirty="0">
                <a:solidFill>
                  <a:srgbClr val="383838"/>
                </a:solidFill>
                <a:latin typeface="Arial MT"/>
                <a:cs typeface="Arial MT"/>
              </a:rPr>
              <a:t>4</a:t>
            </a:r>
            <a:r>
              <a:rPr sz="2500" dirty="0">
                <a:solidFill>
                  <a:srgbClr val="383838"/>
                </a:solidFill>
                <a:latin typeface="Arial MT"/>
                <a:cs typeface="Arial MT"/>
              </a:rPr>
              <a:t>	</a:t>
            </a:r>
            <a:r>
              <a:rPr sz="2500" spc="-30" dirty="0">
                <a:solidFill>
                  <a:srgbClr val="3A3A3A"/>
                </a:solidFill>
                <a:latin typeface="Arial MT"/>
                <a:cs typeface="Arial MT"/>
              </a:rPr>
              <a:t>The</a:t>
            </a:r>
            <a:r>
              <a:rPr sz="2500" spc="-145" dirty="0">
                <a:solidFill>
                  <a:srgbClr val="3A3A3A"/>
                </a:solidFill>
                <a:latin typeface="Arial MT"/>
                <a:cs typeface="Arial MT"/>
              </a:rPr>
              <a:t> </a:t>
            </a:r>
            <a:r>
              <a:rPr sz="2500" spc="-65" dirty="0">
                <a:solidFill>
                  <a:srgbClr val="363636"/>
                </a:solidFill>
                <a:latin typeface="Arial MT"/>
                <a:cs typeface="Arial MT"/>
              </a:rPr>
              <a:t>document</a:t>
            </a:r>
            <a:r>
              <a:rPr sz="2500" spc="5" dirty="0">
                <a:solidFill>
                  <a:srgbClr val="363636"/>
                </a:solidFill>
                <a:latin typeface="Arial MT"/>
                <a:cs typeface="Arial MT"/>
              </a:rPr>
              <a:t> </a:t>
            </a:r>
            <a:r>
              <a:rPr sz="2500" dirty="0">
                <a:solidFill>
                  <a:srgbClr val="3B3B3B"/>
                </a:solidFill>
                <a:latin typeface="Arial MT"/>
                <a:cs typeface="Arial MT"/>
              </a:rPr>
              <a:t>is</a:t>
            </a:r>
            <a:r>
              <a:rPr sz="2500" spc="-175" dirty="0">
                <a:solidFill>
                  <a:srgbClr val="3B3B3B"/>
                </a:solidFill>
                <a:latin typeface="Arial MT"/>
                <a:cs typeface="Arial MT"/>
              </a:rPr>
              <a:t> </a:t>
            </a:r>
            <a:r>
              <a:rPr sz="2500" spc="-45" dirty="0">
                <a:solidFill>
                  <a:srgbClr val="363636"/>
                </a:solidFill>
                <a:latin typeface="Arial MT"/>
                <a:cs typeface="Arial MT"/>
              </a:rPr>
              <a:t>therefore</a:t>
            </a:r>
            <a:r>
              <a:rPr sz="2500" spc="-40" dirty="0">
                <a:solidFill>
                  <a:srgbClr val="363636"/>
                </a:solidFill>
                <a:latin typeface="Arial MT"/>
                <a:cs typeface="Arial MT"/>
              </a:rPr>
              <a:t> </a:t>
            </a:r>
            <a:r>
              <a:rPr sz="2500" spc="-60" dirty="0">
                <a:solidFill>
                  <a:srgbClr val="343434"/>
                </a:solidFill>
                <a:latin typeface="Arial MT"/>
                <a:cs typeface="Arial MT"/>
              </a:rPr>
              <a:t>always</a:t>
            </a:r>
            <a:r>
              <a:rPr sz="2500" spc="-105" dirty="0">
                <a:solidFill>
                  <a:srgbClr val="343434"/>
                </a:solidFill>
                <a:latin typeface="Arial MT"/>
                <a:cs typeface="Arial MT"/>
              </a:rPr>
              <a:t> </a:t>
            </a:r>
            <a:r>
              <a:rPr sz="2500" spc="-10" dirty="0">
                <a:solidFill>
                  <a:srgbClr val="2F2F2F"/>
                </a:solidFill>
                <a:latin typeface="Arial MT"/>
                <a:cs typeface="Arial MT"/>
              </a:rPr>
              <a:t>out</a:t>
            </a:r>
            <a:r>
              <a:rPr sz="2500" spc="-140" dirty="0">
                <a:solidFill>
                  <a:srgbClr val="2F2F2F"/>
                </a:solidFill>
                <a:latin typeface="Arial MT"/>
                <a:cs typeface="Arial MT"/>
              </a:rPr>
              <a:t> </a:t>
            </a:r>
            <a:r>
              <a:rPr sz="2500" dirty="0">
                <a:solidFill>
                  <a:srgbClr val="3D3D3D"/>
                </a:solidFill>
                <a:latin typeface="Arial MT"/>
                <a:cs typeface="Arial MT"/>
              </a:rPr>
              <a:t>of</a:t>
            </a:r>
            <a:r>
              <a:rPr sz="2500" spc="-90" dirty="0">
                <a:solidFill>
                  <a:srgbClr val="3D3D3D"/>
                </a:solidFill>
                <a:latin typeface="Arial MT"/>
                <a:cs typeface="Arial MT"/>
              </a:rPr>
              <a:t> </a:t>
            </a:r>
            <a:r>
              <a:rPr sz="2500" spc="-20" dirty="0">
                <a:solidFill>
                  <a:srgbClr val="313131"/>
                </a:solidFill>
                <a:latin typeface="Arial MT"/>
                <a:cs typeface="Arial MT"/>
              </a:rPr>
              <a:t>date</a:t>
            </a:r>
            <a:endParaRPr sz="2500" dirty="0">
              <a:latin typeface="Arial MT"/>
              <a:cs typeface="Arial MT"/>
            </a:endParaRPr>
          </a:p>
          <a:p>
            <a:pPr marL="393065" marR="237490" indent="-381000">
              <a:lnSpc>
                <a:spcPts val="2880"/>
              </a:lnSpc>
              <a:spcBef>
                <a:spcPts val="1275"/>
              </a:spcBef>
              <a:tabLst>
                <a:tab pos="390525" algn="l"/>
              </a:tabLst>
            </a:pPr>
            <a:r>
              <a:rPr sz="2500" spc="-50" dirty="0">
                <a:solidFill>
                  <a:srgbClr val="444444"/>
                </a:solidFill>
                <a:latin typeface="Arial MT"/>
                <a:cs typeface="Arial MT"/>
              </a:rPr>
              <a:t>4</a:t>
            </a:r>
            <a:r>
              <a:rPr sz="2500" dirty="0">
                <a:solidFill>
                  <a:srgbClr val="444444"/>
                </a:solidFill>
                <a:latin typeface="Arial MT"/>
                <a:cs typeface="Arial MT"/>
              </a:rPr>
              <a:t>	</a:t>
            </a:r>
            <a:r>
              <a:rPr sz="2500" spc="-45" dirty="0">
                <a:solidFill>
                  <a:srgbClr val="343434"/>
                </a:solidFill>
                <a:latin typeface="Arial MT"/>
                <a:cs typeface="Arial MT"/>
              </a:rPr>
              <a:t>Methods</a:t>
            </a:r>
            <a:r>
              <a:rPr sz="2500" spc="-130" dirty="0">
                <a:solidFill>
                  <a:srgbClr val="343434"/>
                </a:solidFill>
                <a:latin typeface="Arial MT"/>
                <a:cs typeface="Arial MT"/>
              </a:rPr>
              <a:t> </a:t>
            </a:r>
            <a:r>
              <a:rPr sz="2500" spc="-60" dirty="0">
                <a:solidFill>
                  <a:srgbClr val="383838"/>
                </a:solidFill>
                <a:latin typeface="Arial MT"/>
                <a:cs typeface="Arial MT"/>
              </a:rPr>
              <a:t>such</a:t>
            </a:r>
            <a:r>
              <a:rPr sz="2500" spc="-80" dirty="0">
                <a:solidFill>
                  <a:srgbClr val="383838"/>
                </a:solidFill>
                <a:latin typeface="Arial MT"/>
                <a:cs typeface="Arial MT"/>
              </a:rPr>
              <a:t> </a:t>
            </a:r>
            <a:r>
              <a:rPr sz="2500" dirty="0">
                <a:solidFill>
                  <a:srgbClr val="2D2D2D"/>
                </a:solidFill>
                <a:latin typeface="Arial MT"/>
                <a:cs typeface="Arial MT"/>
              </a:rPr>
              <a:t>as</a:t>
            </a:r>
            <a:r>
              <a:rPr sz="2500" spc="-75" dirty="0">
                <a:solidFill>
                  <a:srgbClr val="2D2D2D"/>
                </a:solidFill>
                <a:latin typeface="Arial MT"/>
                <a:cs typeface="Arial MT"/>
              </a:rPr>
              <a:t> </a:t>
            </a:r>
            <a:r>
              <a:rPr sz="2500" spc="-155" dirty="0">
                <a:solidFill>
                  <a:srgbClr val="2F2F2F"/>
                </a:solidFill>
                <a:latin typeface="Arial MT"/>
                <a:cs typeface="Arial MT"/>
              </a:rPr>
              <a:t>XP</a:t>
            </a:r>
            <a:r>
              <a:rPr sz="2500" spc="-30" dirty="0">
                <a:solidFill>
                  <a:srgbClr val="2F2F2F"/>
                </a:solidFill>
                <a:latin typeface="Arial MT"/>
                <a:cs typeface="Arial MT"/>
              </a:rPr>
              <a:t> </a:t>
            </a:r>
            <a:r>
              <a:rPr sz="2500" spc="-20" dirty="0">
                <a:solidFill>
                  <a:srgbClr val="363636"/>
                </a:solidFill>
                <a:latin typeface="Arial MT"/>
                <a:cs typeface="Arial MT"/>
              </a:rPr>
              <a:t>use</a:t>
            </a:r>
            <a:r>
              <a:rPr sz="2500" spc="-100" dirty="0">
                <a:solidFill>
                  <a:srgbClr val="363636"/>
                </a:solidFill>
                <a:latin typeface="Arial MT"/>
                <a:cs typeface="Arial MT"/>
              </a:rPr>
              <a:t> </a:t>
            </a:r>
            <a:r>
              <a:rPr sz="2500" spc="-55" dirty="0">
                <a:solidFill>
                  <a:srgbClr val="313131"/>
                </a:solidFill>
                <a:latin typeface="Arial MT"/>
                <a:cs typeface="Arial MT"/>
              </a:rPr>
              <a:t>incremental</a:t>
            </a:r>
            <a:r>
              <a:rPr sz="2500" spc="40" dirty="0">
                <a:solidFill>
                  <a:srgbClr val="313131"/>
                </a:solidFill>
                <a:latin typeface="Arial MT"/>
                <a:cs typeface="Arial MT"/>
              </a:rPr>
              <a:t> </a:t>
            </a:r>
            <a:r>
              <a:rPr sz="2500" spc="-10" dirty="0">
                <a:solidFill>
                  <a:srgbClr val="2A2A2A"/>
                </a:solidFill>
                <a:latin typeface="Arial MT"/>
                <a:cs typeface="Arial MT"/>
              </a:rPr>
              <a:t>requirements </a:t>
            </a:r>
            <a:r>
              <a:rPr sz="2500" spc="-65" dirty="0">
                <a:solidFill>
                  <a:srgbClr val="2F2F2F"/>
                </a:solidFill>
                <a:latin typeface="Arial MT"/>
                <a:cs typeface="Arial MT"/>
              </a:rPr>
              <a:t>engineering</a:t>
            </a:r>
            <a:r>
              <a:rPr sz="2500" spc="-10" dirty="0">
                <a:solidFill>
                  <a:srgbClr val="2F2F2F"/>
                </a:solidFill>
                <a:latin typeface="Arial MT"/>
                <a:cs typeface="Arial MT"/>
              </a:rPr>
              <a:t> </a:t>
            </a:r>
            <a:r>
              <a:rPr sz="2500" spc="-10" dirty="0">
                <a:solidFill>
                  <a:srgbClr val="3A3A3A"/>
                </a:solidFill>
                <a:latin typeface="Arial MT"/>
                <a:cs typeface="Arial MT"/>
              </a:rPr>
              <a:t>and</a:t>
            </a:r>
            <a:r>
              <a:rPr sz="2500" spc="-165" dirty="0">
                <a:solidFill>
                  <a:srgbClr val="3A3A3A"/>
                </a:solidFill>
                <a:latin typeface="Arial MT"/>
                <a:cs typeface="Arial MT"/>
              </a:rPr>
              <a:t> </a:t>
            </a:r>
            <a:r>
              <a:rPr sz="2500" spc="-50" dirty="0">
                <a:solidFill>
                  <a:srgbClr val="282828"/>
                </a:solidFill>
                <a:latin typeface="Arial MT"/>
                <a:cs typeface="Arial MT"/>
              </a:rPr>
              <a:t>express</a:t>
            </a:r>
            <a:r>
              <a:rPr sz="2500" spc="-60" dirty="0">
                <a:solidFill>
                  <a:srgbClr val="282828"/>
                </a:solidFill>
                <a:latin typeface="Arial MT"/>
                <a:cs typeface="Arial MT"/>
              </a:rPr>
              <a:t> </a:t>
            </a:r>
            <a:r>
              <a:rPr sz="2500" spc="-50" dirty="0">
                <a:solidFill>
                  <a:srgbClr val="363636"/>
                </a:solidFill>
                <a:latin typeface="Arial MT"/>
                <a:cs typeface="Arial MT"/>
              </a:rPr>
              <a:t>requirements</a:t>
            </a:r>
            <a:r>
              <a:rPr sz="2500" dirty="0">
                <a:solidFill>
                  <a:srgbClr val="363636"/>
                </a:solidFill>
                <a:latin typeface="Arial MT"/>
                <a:cs typeface="Arial MT"/>
              </a:rPr>
              <a:t> </a:t>
            </a:r>
            <a:r>
              <a:rPr sz="2500" spc="-20" dirty="0">
                <a:solidFill>
                  <a:srgbClr val="363636"/>
                </a:solidFill>
                <a:latin typeface="Arial MT"/>
                <a:cs typeface="Arial MT"/>
              </a:rPr>
              <a:t>as</a:t>
            </a:r>
            <a:r>
              <a:rPr sz="2500" spc="-155" dirty="0">
                <a:solidFill>
                  <a:srgbClr val="363636"/>
                </a:solidFill>
                <a:latin typeface="Arial MT"/>
                <a:cs typeface="Arial MT"/>
              </a:rPr>
              <a:t> </a:t>
            </a:r>
            <a:r>
              <a:rPr sz="2500" spc="-25" dirty="0">
                <a:solidFill>
                  <a:srgbClr val="2B2B2B"/>
                </a:solidFill>
                <a:latin typeface="Arial MT"/>
                <a:cs typeface="Arial MT"/>
              </a:rPr>
              <a:t>‘user</a:t>
            </a:r>
            <a:r>
              <a:rPr sz="2500" spc="-85" dirty="0">
                <a:solidFill>
                  <a:srgbClr val="2B2B2B"/>
                </a:solidFill>
                <a:latin typeface="Arial MT"/>
                <a:cs typeface="Arial MT"/>
              </a:rPr>
              <a:t> </a:t>
            </a:r>
            <a:r>
              <a:rPr sz="2500" spc="-10" dirty="0">
                <a:solidFill>
                  <a:srgbClr val="3A3A3A"/>
                </a:solidFill>
                <a:latin typeface="Arial MT"/>
                <a:cs typeface="Arial MT"/>
              </a:rPr>
              <a:t>stories’</a:t>
            </a:r>
            <a:r>
              <a:rPr sz="2500" spc="-25" dirty="0">
                <a:solidFill>
                  <a:srgbClr val="343434"/>
                </a:solidFill>
                <a:latin typeface="Arial MT"/>
                <a:cs typeface="Arial MT"/>
              </a:rPr>
              <a:t>.</a:t>
            </a:r>
            <a:endParaRPr sz="2500" dirty="0">
              <a:latin typeface="Arial MT"/>
              <a:cs typeface="Arial MT"/>
            </a:endParaRPr>
          </a:p>
          <a:p>
            <a:pPr marL="392430" marR="5080" indent="-380365">
              <a:lnSpc>
                <a:spcPts val="2880"/>
              </a:lnSpc>
              <a:spcBef>
                <a:spcPts val="1205"/>
              </a:spcBef>
              <a:tabLst>
                <a:tab pos="388620" algn="l"/>
              </a:tabLst>
            </a:pP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marL="288290">
              <a:lnSpc>
                <a:spcPct val="100000"/>
              </a:lnSpc>
              <a:spcBef>
                <a:spcPts val="90"/>
              </a:spcBef>
            </a:pPr>
            <a:r>
              <a:rPr sz="2800" dirty="0"/>
              <a:t>The</a:t>
            </a:r>
            <a:r>
              <a:rPr sz="2800" spc="125" dirty="0"/>
              <a:t> </a:t>
            </a:r>
            <a:r>
              <a:rPr sz="2800" dirty="0">
                <a:solidFill>
                  <a:srgbClr val="383838"/>
                </a:solidFill>
              </a:rPr>
              <a:t>software</a:t>
            </a:r>
            <a:r>
              <a:rPr sz="2800" spc="204" dirty="0">
                <a:solidFill>
                  <a:srgbClr val="383838"/>
                </a:solidFill>
              </a:rPr>
              <a:t> </a:t>
            </a:r>
            <a:r>
              <a:rPr sz="2800" dirty="0">
                <a:solidFill>
                  <a:srgbClr val="383838"/>
                </a:solidFill>
              </a:rPr>
              <a:t>requirements</a:t>
            </a:r>
            <a:r>
              <a:rPr sz="2800" spc="420" dirty="0">
                <a:solidFill>
                  <a:srgbClr val="383838"/>
                </a:solidFill>
              </a:rPr>
              <a:t> </a:t>
            </a:r>
            <a:r>
              <a:rPr sz="2800" spc="-10" dirty="0">
                <a:solidFill>
                  <a:srgbClr val="3A3A3A"/>
                </a:solidFill>
              </a:rPr>
              <a:t>document</a:t>
            </a:r>
          </a:p>
        </p:txBody>
      </p:sp>
      <p:sp>
        <p:nvSpPr>
          <p:cNvPr id="4" name="object 4"/>
          <p:cNvSpPr txBox="1"/>
          <p:nvPr/>
        </p:nvSpPr>
        <p:spPr>
          <a:xfrm>
            <a:off x="496624" y="1613247"/>
            <a:ext cx="7992745" cy="3147657"/>
          </a:xfrm>
          <a:prstGeom prst="rect">
            <a:avLst/>
          </a:prstGeom>
        </p:spPr>
        <p:txBody>
          <a:bodyPr vert="horz" wrap="square" lIns="0" tIns="36195" rIns="0" bIns="0" rtlCol="0">
            <a:spAutoFit/>
          </a:bodyPr>
          <a:lstStyle/>
          <a:p>
            <a:r>
              <a:rPr lang="en-US" sz="2800" dirty="0"/>
              <a:t>The goal of the requirements analysis and specification phase is to clearly understand the customer requirements and to systematically </a:t>
            </a:r>
            <a:r>
              <a:rPr lang="en-US" sz="2800" dirty="0" err="1"/>
              <a:t>organise</a:t>
            </a:r>
            <a:r>
              <a:rPr lang="en-US" sz="2800" dirty="0"/>
              <a:t> the requirements into a document called the Software Requirements Specification (SRS) document.</a:t>
            </a:r>
            <a:endParaRPr lang="en-IN" sz="2800" dirty="0"/>
          </a:p>
          <a:p>
            <a:pPr marL="394970" marR="5080" indent="-382905">
              <a:lnSpc>
                <a:spcPts val="2880"/>
              </a:lnSpc>
              <a:spcBef>
                <a:spcPts val="1200"/>
              </a:spcBef>
              <a:tabLst>
                <a:tab pos="389255" algn="l"/>
              </a:tabLst>
            </a:pP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78242"/>
          </a:xfrm>
          <a:prstGeom prst="rect">
            <a:avLst/>
          </a:prstGeom>
        </p:spPr>
        <p:txBody>
          <a:bodyPr vert="horz" wrap="square" lIns="0" tIns="206890" rIns="0" bIns="0" rtlCol="0">
            <a:spAutoFit/>
          </a:bodyPr>
          <a:lstStyle/>
          <a:p>
            <a:pPr marL="297815">
              <a:lnSpc>
                <a:spcPct val="100000"/>
              </a:lnSpc>
              <a:spcBef>
                <a:spcPts val="90"/>
              </a:spcBef>
            </a:pPr>
            <a:r>
              <a:rPr lang="en-US" sz="2400" b="0" i="0" u="none" strike="noStrike" baseline="0" dirty="0">
                <a:solidFill>
                  <a:srgbClr val="AA1C24"/>
                </a:solidFill>
                <a:latin typeface="TimesNewRomanPSMT"/>
              </a:rPr>
              <a:t>Characteristics of a Good SRS Document</a:t>
            </a:r>
            <a:endParaRPr lang="en-US" sz="3200" dirty="0">
              <a:solidFill>
                <a:srgbClr val="313131"/>
              </a:solidFill>
            </a:endParaRPr>
          </a:p>
        </p:txBody>
      </p:sp>
      <p:sp>
        <p:nvSpPr>
          <p:cNvPr id="26" name="TextBox 25">
            <a:extLst>
              <a:ext uri="{FF2B5EF4-FFF2-40B4-BE49-F238E27FC236}">
                <a16:creationId xmlns:a16="http://schemas.microsoft.com/office/drawing/2014/main" id="{E5E5B778-680C-8802-13E3-77A174778B2C}"/>
              </a:ext>
            </a:extLst>
          </p:cNvPr>
          <p:cNvSpPr txBox="1"/>
          <p:nvPr/>
        </p:nvSpPr>
        <p:spPr>
          <a:xfrm>
            <a:off x="351971" y="1553779"/>
            <a:ext cx="8431126" cy="4801314"/>
          </a:xfrm>
          <a:prstGeom prst="rect">
            <a:avLst/>
          </a:prstGeom>
          <a:noFill/>
        </p:spPr>
        <p:txBody>
          <a:bodyPr wrap="square">
            <a:spAutoFit/>
          </a:bodyPr>
          <a:lstStyle/>
          <a:p>
            <a:pPr algn="l"/>
            <a:r>
              <a:rPr lang="en-US" sz="1800" b="1" i="0" u="none" strike="noStrike" baseline="0" dirty="0">
                <a:latin typeface="Tahoma-Bold"/>
              </a:rPr>
              <a:t>Concise: </a:t>
            </a:r>
            <a:r>
              <a:rPr lang="en-US" sz="1800" b="0" i="0" u="none" strike="noStrike" baseline="0" dirty="0">
                <a:latin typeface="Tahoma" panose="020B0604030504040204" pitchFamily="34" charset="0"/>
              </a:rPr>
              <a:t>The SRS document should be concise and at the same time</a:t>
            </a:r>
          </a:p>
          <a:p>
            <a:pPr algn="l"/>
            <a:r>
              <a:rPr lang="en-IN" sz="1800" b="0" i="0" u="none" strike="noStrike" baseline="0" dirty="0">
                <a:latin typeface="Tahoma" panose="020B0604030504040204" pitchFamily="34" charset="0"/>
              </a:rPr>
              <a:t>unambiguous, consistent, and complete.</a:t>
            </a:r>
          </a:p>
          <a:p>
            <a:pPr algn="l"/>
            <a:endParaRPr lang="en-IN" dirty="0">
              <a:latin typeface="Tahoma" panose="020B0604030504040204" pitchFamily="34" charset="0"/>
            </a:endParaRPr>
          </a:p>
          <a:p>
            <a:pPr algn="l"/>
            <a:r>
              <a:rPr lang="en-US" sz="1800" b="1" i="0" u="none" strike="noStrike" baseline="0" dirty="0">
                <a:latin typeface="Tahoma-Bold"/>
              </a:rPr>
              <a:t>Implementation-independent: </a:t>
            </a:r>
            <a:r>
              <a:rPr lang="en-US" sz="1800" b="0" i="0" u="none" strike="noStrike" baseline="0" dirty="0">
                <a:latin typeface="Tahoma" panose="020B0604030504040204" pitchFamily="34" charset="0"/>
              </a:rPr>
              <a:t>The SRS should be free of design</a:t>
            </a:r>
          </a:p>
          <a:p>
            <a:pPr algn="l"/>
            <a:r>
              <a:rPr lang="en-US" sz="1800" b="0" i="0" u="none" strike="noStrike" baseline="0" dirty="0">
                <a:latin typeface="Tahoma" panose="020B0604030504040204" pitchFamily="34" charset="0"/>
              </a:rPr>
              <a:t>and implementation decisions unless those decisions reflect actual</a:t>
            </a:r>
          </a:p>
          <a:p>
            <a:pPr algn="l"/>
            <a:r>
              <a:rPr lang="en-US" sz="1800" b="0" i="0" u="none" strike="noStrike" baseline="0" dirty="0">
                <a:latin typeface="Tahoma" panose="020B0604030504040204" pitchFamily="34" charset="0"/>
              </a:rPr>
              <a:t>requirements. It should only specify what the system should do and</a:t>
            </a:r>
          </a:p>
          <a:p>
            <a:pPr algn="l"/>
            <a:r>
              <a:rPr lang="en-US" sz="1800" b="0" i="0" u="none" strike="noStrike" baseline="0" dirty="0">
                <a:latin typeface="Tahoma" panose="020B0604030504040204" pitchFamily="34" charset="0"/>
              </a:rPr>
              <a:t>refrain from stating how to do these. This means that the SRS</a:t>
            </a:r>
          </a:p>
          <a:p>
            <a:pPr algn="l"/>
            <a:r>
              <a:rPr lang="en-US" sz="1800" b="0" i="0" u="none" strike="noStrike" baseline="0" dirty="0">
                <a:latin typeface="Tahoma" panose="020B0604030504040204" pitchFamily="34" charset="0"/>
              </a:rPr>
              <a:t>document should specify the externally visible behavior of the system</a:t>
            </a:r>
          </a:p>
          <a:p>
            <a:pPr algn="l"/>
            <a:r>
              <a:rPr lang="en-US" sz="1800" b="0" i="0" u="none" strike="noStrike" baseline="0" dirty="0">
                <a:latin typeface="Tahoma" panose="020B0604030504040204" pitchFamily="34" charset="0"/>
              </a:rPr>
              <a:t>and not discuss the implementation issues.</a:t>
            </a:r>
          </a:p>
          <a:p>
            <a:pPr algn="l"/>
            <a:endParaRPr lang="en-US" dirty="0">
              <a:latin typeface="Tahoma" panose="020B0604030504040204" pitchFamily="34" charset="0"/>
            </a:endParaRPr>
          </a:p>
          <a:p>
            <a:pPr algn="l"/>
            <a:r>
              <a:rPr lang="en-US" sz="1800" b="1" i="0" u="none" strike="noStrike" baseline="0" dirty="0">
                <a:latin typeface="Tahoma-Bold"/>
              </a:rPr>
              <a:t>Traceable: </a:t>
            </a:r>
            <a:r>
              <a:rPr lang="en-US" sz="1800" b="0" i="0" u="none" strike="noStrike" baseline="0" dirty="0">
                <a:latin typeface="Tahoma" panose="020B0604030504040204" pitchFamily="34" charset="0"/>
              </a:rPr>
              <a:t>It should be possible to trace a specific requirement to the</a:t>
            </a:r>
          </a:p>
          <a:p>
            <a:pPr algn="l"/>
            <a:r>
              <a:rPr lang="en-US" sz="1800" b="0" i="0" u="none" strike="noStrike" baseline="0" dirty="0">
                <a:latin typeface="Tahoma" panose="020B0604030504040204" pitchFamily="34" charset="0"/>
              </a:rPr>
              <a:t>design elements that implement it and </a:t>
            </a:r>
            <a:r>
              <a:rPr lang="en-US" sz="1800" b="0" i="1" u="none" strike="noStrike" baseline="0" dirty="0">
                <a:latin typeface="TimesNewRomanPS-ItalicMT"/>
              </a:rPr>
              <a:t>vice versa</a:t>
            </a:r>
            <a:r>
              <a:rPr lang="en-US" sz="1800" b="0" i="0" u="none" strike="noStrike" baseline="0" dirty="0">
                <a:latin typeface="Tahoma" panose="020B0604030504040204" pitchFamily="34" charset="0"/>
              </a:rPr>
              <a:t>.</a:t>
            </a:r>
            <a:r>
              <a:rPr lang="en-IN" sz="1800" b="0" i="0" u="none" strike="noStrike" baseline="0" dirty="0">
                <a:latin typeface="Tahoma" panose="020B0604030504040204" pitchFamily="34" charset="0"/>
              </a:rPr>
              <a:t> Traceability is also</a:t>
            </a:r>
          </a:p>
          <a:p>
            <a:pPr algn="l"/>
            <a:r>
              <a:rPr lang="en-US" sz="1800" b="0" i="0" u="none" strike="noStrike" baseline="0" dirty="0">
                <a:latin typeface="Tahoma" panose="020B0604030504040204" pitchFamily="34" charset="0"/>
              </a:rPr>
              <a:t>important to verify the results of a phase with respect to the previous phase</a:t>
            </a:r>
          </a:p>
          <a:p>
            <a:pPr algn="l"/>
            <a:r>
              <a:rPr lang="en-US" sz="1800" b="0" i="0" u="none" strike="noStrike" baseline="0" dirty="0">
                <a:latin typeface="Tahoma" panose="020B0604030504040204" pitchFamily="34" charset="0"/>
              </a:rPr>
              <a:t>and to </a:t>
            </a:r>
            <a:r>
              <a:rPr lang="en-US" sz="1800" b="0" i="0" u="none" strike="noStrike" baseline="0" dirty="0" err="1">
                <a:latin typeface="Tahoma" panose="020B0604030504040204" pitchFamily="34" charset="0"/>
              </a:rPr>
              <a:t>analyse</a:t>
            </a:r>
            <a:r>
              <a:rPr lang="en-US" sz="1800" b="0" i="0" u="none" strike="noStrike" baseline="0" dirty="0">
                <a:latin typeface="Tahoma" panose="020B0604030504040204" pitchFamily="34" charset="0"/>
              </a:rPr>
              <a:t> the impact of changing a requirement on the design elements</a:t>
            </a:r>
          </a:p>
          <a:p>
            <a:pPr algn="l"/>
            <a:r>
              <a:rPr lang="en-IN" sz="1800" b="0" i="0" u="none" strike="noStrike" baseline="0" dirty="0">
                <a:latin typeface="Tahoma" panose="020B0604030504040204" pitchFamily="34" charset="0"/>
              </a:rPr>
              <a:t>and the code.</a:t>
            </a:r>
          </a:p>
          <a:p>
            <a:pPr algn="l"/>
            <a:endParaRPr lang="en-IN" dirty="0">
              <a:latin typeface="Tahoma" panose="020B0604030504040204" pitchFamily="34" charset="0"/>
            </a:endParaRPr>
          </a:p>
          <a:p>
            <a:pPr algn="l"/>
            <a:endParaRPr lang="en-US" dirty="0"/>
          </a:p>
        </p:txBody>
      </p:sp>
    </p:spTree>
    <p:extLst>
      <p:ext uri="{BB962C8B-B14F-4D97-AF65-F5344CB8AC3E}">
        <p14:creationId xmlns:p14="http://schemas.microsoft.com/office/powerpoint/2010/main" val="2464149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marL="297815">
              <a:lnSpc>
                <a:spcPct val="100000"/>
              </a:lnSpc>
              <a:spcBef>
                <a:spcPts val="90"/>
              </a:spcBef>
            </a:pPr>
            <a:r>
              <a:rPr lang="en-US" sz="2800" b="0" i="0" u="none" strike="noStrike" baseline="0" dirty="0">
                <a:solidFill>
                  <a:srgbClr val="AA1C24"/>
                </a:solidFill>
                <a:latin typeface="TimesNewRomanPSMT"/>
              </a:rPr>
              <a:t>Characteristics of a Good SRS Document</a:t>
            </a:r>
            <a:endParaRPr lang="en-US" sz="3600" dirty="0">
              <a:solidFill>
                <a:srgbClr val="313131"/>
              </a:solidFill>
            </a:endParaRPr>
          </a:p>
        </p:txBody>
      </p:sp>
      <p:sp>
        <p:nvSpPr>
          <p:cNvPr id="26" name="TextBox 25">
            <a:extLst>
              <a:ext uri="{FF2B5EF4-FFF2-40B4-BE49-F238E27FC236}">
                <a16:creationId xmlns:a16="http://schemas.microsoft.com/office/drawing/2014/main" id="{E5E5B778-680C-8802-13E3-77A174778B2C}"/>
              </a:ext>
            </a:extLst>
          </p:cNvPr>
          <p:cNvSpPr txBox="1"/>
          <p:nvPr/>
        </p:nvSpPr>
        <p:spPr>
          <a:xfrm>
            <a:off x="351971" y="1553779"/>
            <a:ext cx="8431126" cy="5078313"/>
          </a:xfrm>
          <a:prstGeom prst="rect">
            <a:avLst/>
          </a:prstGeom>
          <a:noFill/>
        </p:spPr>
        <p:txBody>
          <a:bodyPr wrap="square">
            <a:spAutoFit/>
          </a:bodyPr>
          <a:lstStyle/>
          <a:p>
            <a:pPr algn="l"/>
            <a:r>
              <a:rPr lang="en-US" sz="1800" b="1" i="0" u="none" strike="noStrike" baseline="0" dirty="0">
                <a:latin typeface="Tahoma-Bold"/>
              </a:rPr>
              <a:t>Modifiable: </a:t>
            </a:r>
            <a:r>
              <a:rPr lang="en-US" sz="1800" b="0" i="0" u="none" strike="noStrike" baseline="0" dirty="0">
                <a:latin typeface="Tahoma" panose="020B0604030504040204" pitchFamily="34" charset="0"/>
              </a:rPr>
              <a:t>Customers frequently change the requirements during the</a:t>
            </a:r>
          </a:p>
          <a:p>
            <a:pPr algn="l"/>
            <a:r>
              <a:rPr lang="en-US" sz="1800" b="0" i="0" u="none" strike="noStrike" baseline="0" dirty="0">
                <a:latin typeface="Tahoma" panose="020B0604030504040204" pitchFamily="34" charset="0"/>
              </a:rPr>
              <a:t>software development </a:t>
            </a:r>
            <a:r>
              <a:rPr lang="en-US" sz="1800" b="0" i="0" u="none" strike="noStrike" baseline="0" dirty="0" err="1">
                <a:latin typeface="Tahoma" panose="020B0604030504040204" pitchFamily="34" charset="0"/>
              </a:rPr>
              <a:t>development</a:t>
            </a:r>
            <a:r>
              <a:rPr lang="en-US" sz="1800" b="0" i="0" u="none" strike="noStrike" baseline="0" dirty="0">
                <a:latin typeface="Tahoma" panose="020B0604030504040204" pitchFamily="34" charset="0"/>
              </a:rPr>
              <a:t> due to a variety of reasons.</a:t>
            </a:r>
            <a:r>
              <a:rPr lang="en-IN" sz="1800" b="0" i="0" u="none" strike="noStrike" baseline="0" dirty="0">
                <a:latin typeface="Tahoma" panose="020B0604030504040204" pitchFamily="34" charset="0"/>
              </a:rPr>
              <a:t> To cope up</a:t>
            </a:r>
          </a:p>
          <a:p>
            <a:pPr algn="l"/>
            <a:r>
              <a:rPr lang="en-US" sz="1800" b="0" i="0" u="none" strike="noStrike" baseline="0" dirty="0">
                <a:latin typeface="Tahoma" panose="020B0604030504040204" pitchFamily="34" charset="0"/>
              </a:rPr>
              <a:t>with the requirements changes, the SRS document should be easily</a:t>
            </a:r>
          </a:p>
          <a:p>
            <a:pPr algn="l"/>
            <a:r>
              <a:rPr lang="en-US" sz="1800" b="0" i="0" u="none" strike="noStrike" baseline="0" dirty="0">
                <a:latin typeface="Tahoma" panose="020B0604030504040204" pitchFamily="34" charset="0"/>
              </a:rPr>
              <a:t>modifiable. For this, an SRS document should be well-structured. A </a:t>
            </a:r>
            <a:r>
              <a:rPr lang="en-US" sz="1800" b="0" i="0" u="none" strike="noStrike" baseline="0" dirty="0" err="1">
                <a:latin typeface="Tahoma" panose="020B0604030504040204" pitchFamily="34" charset="0"/>
              </a:rPr>
              <a:t>wellstructured</a:t>
            </a:r>
            <a:endParaRPr lang="en-US" sz="1800" b="0" i="0" u="none" strike="noStrike" baseline="0" dirty="0">
              <a:latin typeface="Tahoma" panose="020B0604030504040204" pitchFamily="34" charset="0"/>
            </a:endParaRPr>
          </a:p>
          <a:p>
            <a:pPr algn="l"/>
            <a:r>
              <a:rPr lang="en-US" sz="1800" b="0" i="0" u="none" strike="noStrike" baseline="0" dirty="0">
                <a:latin typeface="Tahoma" panose="020B0604030504040204" pitchFamily="34" charset="0"/>
              </a:rPr>
              <a:t>document is easy to understand and modify.</a:t>
            </a:r>
          </a:p>
          <a:p>
            <a:pPr algn="l"/>
            <a:endParaRPr lang="en-US" dirty="0">
              <a:latin typeface="Tahoma" panose="020B0604030504040204" pitchFamily="34" charset="0"/>
            </a:endParaRPr>
          </a:p>
          <a:p>
            <a:pPr algn="l"/>
            <a:r>
              <a:rPr lang="en-US" sz="1800" b="1" i="0" u="none" strike="noStrike" baseline="0" dirty="0">
                <a:latin typeface="Tahoma-Bold"/>
              </a:rPr>
              <a:t>Identification of response to undesired events: </a:t>
            </a:r>
            <a:r>
              <a:rPr lang="en-US" sz="1800" b="0" i="0" u="none" strike="noStrike" baseline="0" dirty="0">
                <a:latin typeface="Tahoma" panose="020B0604030504040204" pitchFamily="34" charset="0"/>
              </a:rPr>
              <a:t>The SRS document</a:t>
            </a:r>
          </a:p>
          <a:p>
            <a:pPr algn="l"/>
            <a:r>
              <a:rPr lang="en-US" sz="1800" b="0" i="0" u="none" strike="noStrike" baseline="0" dirty="0">
                <a:latin typeface="Tahoma" panose="020B0604030504040204" pitchFamily="34" charset="0"/>
              </a:rPr>
              <a:t>should discuss the system responses to various undesired events and exceptional conditions that may arise.</a:t>
            </a:r>
          </a:p>
          <a:p>
            <a:pPr algn="l"/>
            <a:endParaRPr lang="en-US" dirty="0">
              <a:latin typeface="Tahoma" panose="020B0604030504040204" pitchFamily="34" charset="0"/>
            </a:endParaRPr>
          </a:p>
          <a:p>
            <a:pPr algn="l"/>
            <a:r>
              <a:rPr lang="en-US" sz="1800" b="1" i="0" u="none" strike="noStrike" baseline="0" dirty="0">
                <a:latin typeface="Tahoma-Bold"/>
              </a:rPr>
              <a:t>Verifiable: </a:t>
            </a:r>
            <a:r>
              <a:rPr lang="en-US" sz="1800" b="0" i="0" u="none" strike="noStrike" baseline="0" dirty="0">
                <a:latin typeface="Tahoma" panose="020B0604030504040204" pitchFamily="34" charset="0"/>
              </a:rPr>
              <a:t>All requirements of the system as documented in the SRS</a:t>
            </a:r>
          </a:p>
          <a:p>
            <a:pPr algn="l"/>
            <a:r>
              <a:rPr lang="en-US" sz="1800" b="0" i="0" u="none" strike="noStrike" baseline="0" dirty="0">
                <a:latin typeface="Tahoma" panose="020B0604030504040204" pitchFamily="34" charset="0"/>
              </a:rPr>
              <a:t>document should be verifiable. This means that it should be possible to</a:t>
            </a:r>
          </a:p>
          <a:p>
            <a:pPr algn="l"/>
            <a:r>
              <a:rPr lang="en-US" sz="1800" b="0" i="0" u="none" strike="noStrike" baseline="0" dirty="0">
                <a:latin typeface="Tahoma" panose="020B0604030504040204" pitchFamily="34" charset="0"/>
              </a:rPr>
              <a:t>design test cases based on the description of the functionality as to whether</a:t>
            </a:r>
          </a:p>
          <a:p>
            <a:pPr algn="l"/>
            <a:r>
              <a:rPr lang="en-US" sz="1800" b="0" i="0" u="none" strike="noStrike" baseline="0" dirty="0">
                <a:latin typeface="Tahoma" panose="020B0604030504040204" pitchFamily="34" charset="0"/>
              </a:rPr>
              <a:t>or not requirements have been met in an implementation.</a:t>
            </a:r>
          </a:p>
          <a:p>
            <a:pPr algn="l"/>
            <a:endParaRPr lang="en-US" dirty="0">
              <a:latin typeface="Tahoma" panose="020B0604030504040204" pitchFamily="34" charset="0"/>
            </a:endParaRPr>
          </a:p>
          <a:p>
            <a:pPr algn="l"/>
            <a:endParaRPr lang="en-IN" dirty="0">
              <a:latin typeface="Tahoma" panose="020B0604030504040204" pitchFamily="34" charset="0"/>
            </a:endParaRPr>
          </a:p>
          <a:p>
            <a:pPr algn="l"/>
            <a:r>
              <a:rPr lang="en-US" dirty="0"/>
              <a:t>.</a:t>
            </a:r>
          </a:p>
        </p:txBody>
      </p:sp>
    </p:spTree>
    <p:extLst>
      <p:ext uri="{BB962C8B-B14F-4D97-AF65-F5344CB8AC3E}">
        <p14:creationId xmlns:p14="http://schemas.microsoft.com/office/powerpoint/2010/main" val="3186440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314325">
              <a:lnSpc>
                <a:spcPct val="100000"/>
              </a:lnSpc>
              <a:spcBef>
                <a:spcPts val="90"/>
              </a:spcBef>
            </a:pPr>
            <a:r>
              <a:rPr lang="en-IN" dirty="0"/>
              <a:t>The</a:t>
            </a:r>
            <a:r>
              <a:rPr lang="en-IN" spc="125" dirty="0"/>
              <a:t> </a:t>
            </a:r>
            <a:r>
              <a:rPr lang="en-IN" dirty="0">
                <a:solidFill>
                  <a:srgbClr val="383838"/>
                </a:solidFill>
              </a:rPr>
              <a:t>software</a:t>
            </a:r>
            <a:r>
              <a:rPr lang="en-IN" spc="204" dirty="0">
                <a:solidFill>
                  <a:srgbClr val="383838"/>
                </a:solidFill>
              </a:rPr>
              <a:t> </a:t>
            </a:r>
            <a:r>
              <a:rPr lang="en-IN" dirty="0">
                <a:solidFill>
                  <a:srgbClr val="383838"/>
                </a:solidFill>
              </a:rPr>
              <a:t>requirements</a:t>
            </a:r>
            <a:r>
              <a:rPr lang="en-IN" spc="420" dirty="0">
                <a:solidFill>
                  <a:srgbClr val="383838"/>
                </a:solidFill>
              </a:rPr>
              <a:t> </a:t>
            </a:r>
            <a:r>
              <a:rPr lang="en-IN" spc="-10" dirty="0">
                <a:solidFill>
                  <a:srgbClr val="3A3A3A"/>
                </a:solidFill>
              </a:rPr>
              <a:t>document</a:t>
            </a:r>
            <a:endParaRPr spc="-10" dirty="0">
              <a:solidFill>
                <a:srgbClr val="333333"/>
              </a:solidFill>
            </a:endParaRPr>
          </a:p>
        </p:txBody>
      </p:sp>
      <p:sp>
        <p:nvSpPr>
          <p:cNvPr id="4" name="object 4"/>
          <p:cNvSpPr txBox="1"/>
          <p:nvPr/>
        </p:nvSpPr>
        <p:spPr>
          <a:xfrm>
            <a:off x="496624" y="1613247"/>
            <a:ext cx="8224241" cy="3242554"/>
          </a:xfrm>
          <a:prstGeom prst="rect">
            <a:avLst/>
          </a:prstGeom>
        </p:spPr>
        <p:txBody>
          <a:bodyPr vert="horz" wrap="square" lIns="0" tIns="36195" rIns="0" bIns="0" rtlCol="0">
            <a:spAutoFit/>
          </a:bodyPr>
          <a:lstStyle/>
          <a:p>
            <a:pPr marL="393065" marR="1593215" indent="-381000">
              <a:lnSpc>
                <a:spcPts val="2880"/>
              </a:lnSpc>
              <a:spcBef>
                <a:spcPts val="285"/>
              </a:spcBef>
              <a:tabLst>
                <a:tab pos="390525" algn="l"/>
              </a:tabLst>
            </a:pPr>
            <a:r>
              <a:rPr lang="en-US" sz="2500" spc="-40" dirty="0">
                <a:solidFill>
                  <a:srgbClr val="363636"/>
                </a:solidFill>
                <a:latin typeface="Arial MT"/>
                <a:cs typeface="Arial MT"/>
              </a:rPr>
              <a:t>An SRS document should clearly document the  following aspects of a software:</a:t>
            </a:r>
          </a:p>
          <a:p>
            <a:pPr marL="914400" marR="1593215" lvl="4">
              <a:lnSpc>
                <a:spcPts val="2880"/>
              </a:lnSpc>
              <a:spcBef>
                <a:spcPts val="285"/>
              </a:spcBef>
              <a:tabLst>
                <a:tab pos="390525" algn="l"/>
              </a:tabLst>
            </a:pPr>
            <a:r>
              <a:rPr lang="en-US" sz="2500" spc="-40" dirty="0">
                <a:solidFill>
                  <a:srgbClr val="363636"/>
                </a:solidFill>
                <a:latin typeface="Arial MT"/>
                <a:cs typeface="Arial MT"/>
              </a:rPr>
              <a:t>• Functional requirements</a:t>
            </a:r>
          </a:p>
          <a:p>
            <a:pPr marL="914400" marR="1593215" lvl="4">
              <a:lnSpc>
                <a:spcPts val="2880"/>
              </a:lnSpc>
              <a:spcBef>
                <a:spcPts val="285"/>
              </a:spcBef>
              <a:tabLst>
                <a:tab pos="390525" algn="l"/>
              </a:tabLst>
            </a:pPr>
            <a:r>
              <a:rPr lang="en-US" sz="2500" spc="-40" dirty="0">
                <a:solidFill>
                  <a:srgbClr val="363636"/>
                </a:solidFill>
                <a:latin typeface="Arial MT"/>
                <a:cs typeface="Arial MT"/>
              </a:rPr>
              <a:t>• Non-functional requirements</a:t>
            </a:r>
          </a:p>
          <a:p>
            <a:pPr marL="914400" marR="1593215" lvl="4">
              <a:lnSpc>
                <a:spcPts val="2880"/>
              </a:lnSpc>
              <a:spcBef>
                <a:spcPts val="285"/>
              </a:spcBef>
              <a:tabLst>
                <a:tab pos="390525" algn="l"/>
              </a:tabLst>
            </a:pPr>
            <a:r>
              <a:rPr lang="en-US" sz="2500" spc="-40" dirty="0">
                <a:solidFill>
                  <a:srgbClr val="363636"/>
                </a:solidFill>
                <a:latin typeface="Arial MT"/>
                <a:cs typeface="Arial MT"/>
              </a:rPr>
              <a:t>— Design and implementation constraints </a:t>
            </a:r>
          </a:p>
          <a:p>
            <a:pPr marL="914400" marR="1593215" lvl="4">
              <a:lnSpc>
                <a:spcPts val="2880"/>
              </a:lnSpc>
              <a:spcBef>
                <a:spcPts val="285"/>
              </a:spcBef>
              <a:tabLst>
                <a:tab pos="390525" algn="l"/>
              </a:tabLst>
            </a:pPr>
            <a:r>
              <a:rPr lang="en-US" sz="2500" spc="-40" dirty="0">
                <a:solidFill>
                  <a:srgbClr val="363636"/>
                </a:solidFill>
                <a:latin typeface="Arial MT"/>
                <a:cs typeface="Arial MT"/>
              </a:rPr>
              <a:t>— External interfaces required</a:t>
            </a:r>
          </a:p>
          <a:p>
            <a:pPr marL="914400" marR="1593215" lvl="4">
              <a:lnSpc>
                <a:spcPts val="2880"/>
              </a:lnSpc>
              <a:spcBef>
                <a:spcPts val="285"/>
              </a:spcBef>
              <a:tabLst>
                <a:tab pos="390525" algn="l"/>
              </a:tabLst>
            </a:pPr>
            <a:r>
              <a:rPr lang="en-US" sz="2500" spc="-40" dirty="0">
                <a:solidFill>
                  <a:srgbClr val="363636"/>
                </a:solidFill>
                <a:latin typeface="Arial MT"/>
                <a:cs typeface="Arial MT"/>
              </a:rPr>
              <a:t>— Other non-functional requirements</a:t>
            </a:r>
          </a:p>
          <a:p>
            <a:pPr marL="914400" marR="1593215" lvl="4">
              <a:lnSpc>
                <a:spcPts val="2880"/>
              </a:lnSpc>
              <a:spcBef>
                <a:spcPts val="285"/>
              </a:spcBef>
              <a:tabLst>
                <a:tab pos="390525" algn="l"/>
              </a:tabLst>
            </a:pPr>
            <a:r>
              <a:rPr lang="en-US" sz="2500" spc="-40" dirty="0">
                <a:solidFill>
                  <a:srgbClr val="363636"/>
                </a:solidFill>
                <a:latin typeface="Arial MT"/>
                <a:cs typeface="Arial MT"/>
              </a:rPr>
              <a:t>• Goals of implementation.</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125000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314325">
              <a:lnSpc>
                <a:spcPct val="100000"/>
              </a:lnSpc>
              <a:spcBef>
                <a:spcPts val="90"/>
              </a:spcBef>
            </a:pPr>
            <a:r>
              <a:rPr lang="en-IN" dirty="0"/>
              <a:t>The</a:t>
            </a:r>
            <a:r>
              <a:rPr lang="en-IN" spc="125" dirty="0"/>
              <a:t> </a:t>
            </a:r>
            <a:r>
              <a:rPr lang="en-IN" dirty="0">
                <a:solidFill>
                  <a:srgbClr val="383838"/>
                </a:solidFill>
              </a:rPr>
              <a:t>software</a:t>
            </a:r>
            <a:r>
              <a:rPr lang="en-IN" spc="204" dirty="0">
                <a:solidFill>
                  <a:srgbClr val="383838"/>
                </a:solidFill>
              </a:rPr>
              <a:t> </a:t>
            </a:r>
            <a:r>
              <a:rPr lang="en-IN" dirty="0">
                <a:solidFill>
                  <a:srgbClr val="383838"/>
                </a:solidFill>
              </a:rPr>
              <a:t>requirements</a:t>
            </a:r>
            <a:r>
              <a:rPr lang="en-IN" spc="420" dirty="0">
                <a:solidFill>
                  <a:srgbClr val="383838"/>
                </a:solidFill>
              </a:rPr>
              <a:t> </a:t>
            </a:r>
            <a:r>
              <a:rPr lang="en-IN" spc="-10" dirty="0">
                <a:solidFill>
                  <a:srgbClr val="3A3A3A"/>
                </a:solidFill>
              </a:rPr>
              <a:t>document</a:t>
            </a:r>
            <a:endParaRPr spc="-10" dirty="0">
              <a:solidFill>
                <a:srgbClr val="333333"/>
              </a:solidFill>
            </a:endParaRPr>
          </a:p>
        </p:txBody>
      </p:sp>
      <p:sp>
        <p:nvSpPr>
          <p:cNvPr id="4" name="object 4"/>
          <p:cNvSpPr txBox="1"/>
          <p:nvPr/>
        </p:nvSpPr>
        <p:spPr>
          <a:xfrm>
            <a:off x="496624" y="1613247"/>
            <a:ext cx="8224241" cy="4853252"/>
          </a:xfrm>
          <a:prstGeom prst="rect">
            <a:avLst/>
          </a:prstGeom>
        </p:spPr>
        <p:txBody>
          <a:bodyPr vert="horz" wrap="square" lIns="0" tIns="36195" rIns="0" bIns="0" rtlCol="0">
            <a:spAutoFit/>
          </a:bodyPr>
          <a:lstStyle/>
          <a:p>
            <a:pPr algn="l"/>
            <a:r>
              <a:rPr lang="en-US" sz="1800" b="0" i="0" u="none" strike="noStrike" baseline="0" dirty="0">
                <a:latin typeface="Tahoma" panose="020B0604030504040204" pitchFamily="34" charset="0"/>
              </a:rPr>
              <a:t>The </a:t>
            </a:r>
            <a:r>
              <a:rPr lang="en-US" sz="1800" b="1" i="0" u="none" strike="noStrike" baseline="0" dirty="0">
                <a:solidFill>
                  <a:srgbClr val="FF0000"/>
                </a:solidFill>
                <a:latin typeface="Tahoma" panose="020B0604030504040204" pitchFamily="34" charset="0"/>
              </a:rPr>
              <a:t>functional requirements </a:t>
            </a:r>
            <a:r>
              <a:rPr lang="en-US" sz="1800" b="0" i="0" u="none" strike="noStrike" baseline="0" dirty="0">
                <a:latin typeface="Tahoma" panose="020B0604030504040204" pitchFamily="34" charset="0"/>
              </a:rPr>
              <a:t>of the system, should clearly describe each functionality that the system would support along with the corresponding input and output data set.</a:t>
            </a:r>
          </a:p>
          <a:p>
            <a:pPr algn="l"/>
            <a:endParaRPr lang="en-US" dirty="0">
              <a:latin typeface="Tahoma" panose="020B0604030504040204" pitchFamily="34" charset="0"/>
            </a:endParaRPr>
          </a:p>
          <a:p>
            <a:pPr algn="l"/>
            <a:r>
              <a:rPr lang="en-IN" sz="1800" b="1" i="0" u="none" strike="noStrike" baseline="0" dirty="0">
                <a:solidFill>
                  <a:srgbClr val="FF0000"/>
                </a:solidFill>
                <a:latin typeface="Tahoma" panose="020B0604030504040204" pitchFamily="34" charset="0"/>
              </a:rPr>
              <a:t>Non-functional </a:t>
            </a:r>
            <a:r>
              <a:rPr lang="en-US" sz="1800" b="1" i="0" u="none" strike="noStrike" baseline="0" dirty="0">
                <a:solidFill>
                  <a:srgbClr val="FF0000"/>
                </a:solidFill>
                <a:latin typeface="Tahoma" panose="020B0604030504040204" pitchFamily="34" charset="0"/>
              </a:rPr>
              <a:t>requirements </a:t>
            </a:r>
            <a:r>
              <a:rPr lang="en-US" sz="1800" b="0" i="0" u="none" strike="noStrike" baseline="0" dirty="0">
                <a:latin typeface="Tahoma" panose="020B0604030504040204" pitchFamily="34" charset="0"/>
              </a:rPr>
              <a:t>usually address aspects concerning external interfaces, user interfaces, maintainability, portability, usability, maximum number of concurrent users, timing, and throughput (transactions per second, etc.).</a:t>
            </a:r>
          </a:p>
          <a:p>
            <a:pPr algn="l"/>
            <a:endParaRPr lang="en-US" dirty="0">
              <a:latin typeface="Tahoma" panose="020B0604030504040204" pitchFamily="34" charset="0"/>
            </a:endParaRPr>
          </a:p>
          <a:p>
            <a:pPr algn="l"/>
            <a:r>
              <a:rPr lang="en-US" sz="1800" b="0" i="0" u="none" strike="noStrike" baseline="0" dirty="0">
                <a:latin typeface="Tahoma" panose="020B0604030504040204" pitchFamily="34" charset="0"/>
              </a:rPr>
              <a:t>The </a:t>
            </a:r>
            <a:r>
              <a:rPr lang="en-US" sz="1800" b="1" i="0" u="none" strike="noStrike" baseline="0" dirty="0">
                <a:solidFill>
                  <a:srgbClr val="FF0000"/>
                </a:solidFill>
                <a:latin typeface="Tahoma" panose="020B0604030504040204" pitchFamily="34" charset="0"/>
              </a:rPr>
              <a:t>goals of implementation </a:t>
            </a:r>
            <a:r>
              <a:rPr lang="en-US" sz="1800" b="0" i="0" u="none" strike="noStrike" baseline="0" dirty="0">
                <a:latin typeface="Tahoma" panose="020B0604030504040204" pitchFamily="34" charset="0"/>
              </a:rPr>
              <a:t>section might document issues such as easier</a:t>
            </a:r>
          </a:p>
          <a:p>
            <a:pPr algn="l"/>
            <a:r>
              <a:rPr lang="en-US" sz="1800" b="0" i="0" u="none" strike="noStrike" baseline="0" dirty="0">
                <a:latin typeface="Tahoma" panose="020B0604030504040204" pitchFamily="34" charset="0"/>
              </a:rPr>
              <a:t>revisions to the system functionalities that may be required in the future,</a:t>
            </a:r>
          </a:p>
          <a:p>
            <a:pPr algn="l"/>
            <a:r>
              <a:rPr lang="en-US" sz="1800" b="0" i="0" u="none" strike="noStrike" baseline="0" dirty="0">
                <a:latin typeface="Tahoma" panose="020B0604030504040204" pitchFamily="34" charset="0"/>
              </a:rPr>
              <a:t>easier support for new devices to be supported in the future, reusability</a:t>
            </a:r>
          </a:p>
          <a:p>
            <a:pPr algn="l"/>
            <a:r>
              <a:rPr lang="en-US" sz="1800" b="0" i="0" u="none" strike="noStrike" baseline="0" dirty="0">
                <a:latin typeface="Tahoma" panose="020B0604030504040204" pitchFamily="34" charset="0"/>
              </a:rPr>
              <a:t>issues, etc. These are the items which the developers might keep in their</a:t>
            </a:r>
          </a:p>
          <a:p>
            <a:pPr algn="l"/>
            <a:r>
              <a:rPr lang="en-US" sz="1800" b="0" i="0" u="none" strike="noStrike" baseline="0" dirty="0">
                <a:latin typeface="Tahoma" panose="020B0604030504040204" pitchFamily="34" charset="0"/>
              </a:rPr>
              <a:t>mind during development so that the developed system may meet some</a:t>
            </a:r>
          </a:p>
          <a:p>
            <a:pPr algn="l"/>
            <a:r>
              <a:rPr lang="en-US" sz="1800" b="0" i="0" u="none" strike="noStrike" baseline="0" dirty="0">
                <a:latin typeface="Tahoma" panose="020B0604030504040204" pitchFamily="34" charset="0"/>
              </a:rPr>
              <a:t>aspects that are not required immediately.</a:t>
            </a:r>
          </a:p>
          <a:p>
            <a:pPr algn="l"/>
            <a:endParaRPr lang="en-US" spc="-40" dirty="0">
              <a:solidFill>
                <a:srgbClr val="363636"/>
              </a:solidFill>
              <a:latin typeface="Tahoma" panose="020B0604030504040204" pitchFamily="34" charset="0"/>
              <a:cs typeface="Arial MT"/>
            </a:endParaRPr>
          </a:p>
          <a:p>
            <a:pPr algn="l"/>
            <a:r>
              <a:rPr lang="en-US" sz="2500" spc="-40" dirty="0">
                <a:solidFill>
                  <a:srgbClr val="363636"/>
                </a:solidFill>
                <a:latin typeface="Arial MT"/>
                <a:cs typeface="Arial MT"/>
              </a:rPr>
              <a:t>.</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361774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dirty="0">
                <a:solidFill>
                  <a:srgbClr val="383838"/>
                </a:solidFill>
              </a:rPr>
              <a:t>Requirements</a:t>
            </a:r>
            <a:r>
              <a:rPr spc="275" dirty="0">
                <a:solidFill>
                  <a:srgbClr val="383838"/>
                </a:solidFill>
              </a:rPr>
              <a:t> </a:t>
            </a:r>
            <a:r>
              <a:rPr lang="en-US" spc="-10" dirty="0">
                <a:solidFill>
                  <a:srgbClr val="313131"/>
                </a:solidFill>
              </a:rPr>
              <a:t>E</a:t>
            </a:r>
            <a:r>
              <a:rPr spc="-10" dirty="0">
                <a:solidFill>
                  <a:srgbClr val="313131"/>
                </a:solidFill>
              </a:rPr>
              <a:t>ngineering</a:t>
            </a:r>
          </a:p>
        </p:txBody>
      </p:sp>
      <p:sp>
        <p:nvSpPr>
          <p:cNvPr id="4" name="object 4"/>
          <p:cNvSpPr txBox="1"/>
          <p:nvPr/>
        </p:nvSpPr>
        <p:spPr>
          <a:xfrm>
            <a:off x="495404" y="1607045"/>
            <a:ext cx="8015605" cy="2407710"/>
          </a:xfrm>
          <a:prstGeom prst="rect">
            <a:avLst/>
          </a:prstGeom>
        </p:spPr>
        <p:txBody>
          <a:bodyPr vert="horz" wrap="square" lIns="0" tIns="42545" rIns="0" bIns="0" rtlCol="0">
            <a:spAutoFit/>
          </a:bodyPr>
          <a:lstStyle/>
          <a:p>
            <a:pPr marL="393065" marR="538480" indent="-381000">
              <a:lnSpc>
                <a:spcPts val="2880"/>
              </a:lnSpc>
              <a:spcBef>
                <a:spcPts val="335"/>
              </a:spcBef>
              <a:buFont typeface="Arial" panose="020B0604020202020204" pitchFamily="34" charset="0"/>
              <a:buChar char="•"/>
              <a:tabLst>
                <a:tab pos="389890" algn="l"/>
              </a:tabLst>
            </a:pPr>
            <a:r>
              <a:rPr sz="2500" spc="-65" dirty="0">
                <a:solidFill>
                  <a:srgbClr val="3D3D3D"/>
                </a:solidFill>
                <a:latin typeface="Arial MT"/>
                <a:cs typeface="Arial MT"/>
              </a:rPr>
              <a:t>The</a:t>
            </a:r>
            <a:r>
              <a:rPr sz="2500" spc="-110" dirty="0">
                <a:solidFill>
                  <a:srgbClr val="3D3D3D"/>
                </a:solidFill>
                <a:latin typeface="Arial MT"/>
                <a:cs typeface="Arial MT"/>
              </a:rPr>
              <a:t> </a:t>
            </a:r>
            <a:r>
              <a:rPr sz="2500" spc="-40" dirty="0">
                <a:solidFill>
                  <a:srgbClr val="383838"/>
                </a:solidFill>
                <a:latin typeface="Arial MT"/>
                <a:cs typeface="Arial MT"/>
              </a:rPr>
              <a:t>process</a:t>
            </a:r>
            <a:r>
              <a:rPr sz="2500" spc="-90" dirty="0">
                <a:solidFill>
                  <a:srgbClr val="383838"/>
                </a:solidFill>
                <a:latin typeface="Arial MT"/>
                <a:cs typeface="Arial MT"/>
              </a:rPr>
              <a:t> </a:t>
            </a:r>
            <a:r>
              <a:rPr sz="2500" dirty="0">
                <a:solidFill>
                  <a:srgbClr val="444444"/>
                </a:solidFill>
                <a:latin typeface="Arial MT"/>
                <a:cs typeface="Arial MT"/>
              </a:rPr>
              <a:t>of</a:t>
            </a:r>
            <a:r>
              <a:rPr sz="2500" spc="-85" dirty="0">
                <a:solidFill>
                  <a:srgbClr val="444444"/>
                </a:solidFill>
                <a:latin typeface="Arial MT"/>
                <a:cs typeface="Arial MT"/>
              </a:rPr>
              <a:t> </a:t>
            </a:r>
            <a:r>
              <a:rPr sz="2500" spc="-50" dirty="0">
                <a:solidFill>
                  <a:srgbClr val="212121"/>
                </a:solidFill>
                <a:latin typeface="Arial MT"/>
                <a:cs typeface="Arial MT"/>
              </a:rPr>
              <a:t>establishing</a:t>
            </a:r>
            <a:r>
              <a:rPr sz="2500" spc="-30" dirty="0">
                <a:solidFill>
                  <a:srgbClr val="212121"/>
                </a:solidFill>
                <a:latin typeface="Arial MT"/>
                <a:cs typeface="Arial MT"/>
              </a:rPr>
              <a:t> </a:t>
            </a:r>
            <a:r>
              <a:rPr sz="2500" dirty="0">
                <a:solidFill>
                  <a:srgbClr val="343434"/>
                </a:solidFill>
                <a:latin typeface="Arial MT"/>
                <a:cs typeface="Arial MT"/>
              </a:rPr>
              <a:t>the</a:t>
            </a:r>
            <a:r>
              <a:rPr sz="2500" spc="-105" dirty="0">
                <a:solidFill>
                  <a:srgbClr val="343434"/>
                </a:solidFill>
                <a:latin typeface="Arial MT"/>
                <a:cs typeface="Arial MT"/>
              </a:rPr>
              <a:t> </a:t>
            </a:r>
            <a:r>
              <a:rPr sz="2500" i="1" spc="-50" dirty="0">
                <a:solidFill>
                  <a:srgbClr val="FF0000"/>
                </a:solidFill>
                <a:latin typeface="Arial"/>
                <a:cs typeface="Arial"/>
              </a:rPr>
              <a:t>services</a:t>
            </a:r>
            <a:r>
              <a:rPr sz="2500" i="1" spc="-125" dirty="0">
                <a:solidFill>
                  <a:srgbClr val="26A1CC"/>
                </a:solidFill>
                <a:latin typeface="Arial"/>
                <a:cs typeface="Arial"/>
              </a:rPr>
              <a:t> </a:t>
            </a:r>
            <a:r>
              <a:rPr sz="2500" spc="-35" dirty="0">
                <a:solidFill>
                  <a:srgbClr val="2F2F2F"/>
                </a:solidFill>
                <a:latin typeface="Arial MT"/>
                <a:cs typeface="Arial MT"/>
              </a:rPr>
              <a:t>that</a:t>
            </a:r>
            <a:r>
              <a:rPr sz="2500" spc="-120" dirty="0">
                <a:solidFill>
                  <a:srgbClr val="2F2F2F"/>
                </a:solidFill>
                <a:latin typeface="Arial MT"/>
                <a:cs typeface="Arial MT"/>
              </a:rPr>
              <a:t> </a:t>
            </a:r>
            <a:r>
              <a:rPr sz="2500" spc="-25" dirty="0">
                <a:solidFill>
                  <a:srgbClr val="3B3B3B"/>
                </a:solidFill>
                <a:latin typeface="Arial MT"/>
                <a:cs typeface="Arial MT"/>
              </a:rPr>
              <a:t>the </a:t>
            </a:r>
            <a:r>
              <a:rPr sz="2550" spc="-85" dirty="0">
                <a:solidFill>
                  <a:srgbClr val="2F2F2F"/>
                </a:solidFill>
                <a:latin typeface="Arial MT"/>
                <a:cs typeface="Arial MT"/>
              </a:rPr>
              <a:t>customer </a:t>
            </a:r>
            <a:r>
              <a:rPr sz="2550" spc="-70" dirty="0">
                <a:solidFill>
                  <a:srgbClr val="383838"/>
                </a:solidFill>
                <a:latin typeface="Arial MT"/>
                <a:cs typeface="Arial MT"/>
              </a:rPr>
              <a:t>requires</a:t>
            </a:r>
            <a:r>
              <a:rPr sz="2550" spc="10" dirty="0">
                <a:solidFill>
                  <a:srgbClr val="383838"/>
                </a:solidFill>
                <a:latin typeface="Arial MT"/>
                <a:cs typeface="Arial MT"/>
              </a:rPr>
              <a:t> </a:t>
            </a:r>
            <a:r>
              <a:rPr sz="2550" spc="-60" dirty="0">
                <a:solidFill>
                  <a:srgbClr val="3D3D3D"/>
                </a:solidFill>
                <a:latin typeface="Arial MT"/>
                <a:cs typeface="Arial MT"/>
              </a:rPr>
              <a:t>from</a:t>
            </a:r>
            <a:r>
              <a:rPr sz="2550" spc="-120" dirty="0">
                <a:solidFill>
                  <a:srgbClr val="3D3D3D"/>
                </a:solidFill>
                <a:latin typeface="Arial MT"/>
                <a:cs typeface="Arial MT"/>
              </a:rPr>
              <a:t> </a:t>
            </a:r>
            <a:r>
              <a:rPr sz="2550" dirty="0">
                <a:solidFill>
                  <a:srgbClr val="3B3B3B"/>
                </a:solidFill>
                <a:latin typeface="Arial MT"/>
                <a:cs typeface="Arial MT"/>
              </a:rPr>
              <a:t>a</a:t>
            </a:r>
            <a:r>
              <a:rPr sz="2550" spc="-175" dirty="0">
                <a:solidFill>
                  <a:srgbClr val="3B3B3B"/>
                </a:solidFill>
                <a:latin typeface="Arial MT"/>
                <a:cs typeface="Arial MT"/>
              </a:rPr>
              <a:t> </a:t>
            </a:r>
            <a:r>
              <a:rPr sz="2550" spc="-75" dirty="0">
                <a:solidFill>
                  <a:srgbClr val="343434"/>
                </a:solidFill>
                <a:latin typeface="Arial MT"/>
                <a:cs typeface="Arial MT"/>
              </a:rPr>
              <a:t>system</a:t>
            </a:r>
            <a:r>
              <a:rPr sz="2550" spc="-10" dirty="0">
                <a:solidFill>
                  <a:srgbClr val="343434"/>
                </a:solidFill>
                <a:latin typeface="Arial MT"/>
                <a:cs typeface="Arial MT"/>
              </a:rPr>
              <a:t> </a:t>
            </a:r>
            <a:r>
              <a:rPr sz="2550" spc="-100" dirty="0">
                <a:solidFill>
                  <a:srgbClr val="343434"/>
                </a:solidFill>
                <a:latin typeface="Arial MT"/>
                <a:cs typeface="Arial MT"/>
              </a:rPr>
              <a:t>and</a:t>
            </a:r>
            <a:r>
              <a:rPr sz="2550" spc="-80" dirty="0">
                <a:solidFill>
                  <a:srgbClr val="343434"/>
                </a:solidFill>
                <a:latin typeface="Arial MT"/>
                <a:cs typeface="Arial MT"/>
              </a:rPr>
              <a:t> </a:t>
            </a:r>
            <a:r>
              <a:rPr sz="2550" spc="-25" dirty="0">
                <a:solidFill>
                  <a:srgbClr val="313131"/>
                </a:solidFill>
                <a:latin typeface="Arial MT"/>
                <a:cs typeface="Arial MT"/>
              </a:rPr>
              <a:t>the</a:t>
            </a:r>
            <a:r>
              <a:rPr sz="2550" spc="-140" dirty="0">
                <a:solidFill>
                  <a:srgbClr val="313131"/>
                </a:solidFill>
                <a:latin typeface="Arial MT"/>
                <a:cs typeface="Arial MT"/>
              </a:rPr>
              <a:t> </a:t>
            </a:r>
            <a:r>
              <a:rPr sz="2550" i="1" spc="-75" dirty="0">
                <a:solidFill>
                  <a:srgbClr val="FF0000"/>
                </a:solidFill>
                <a:latin typeface="Arial"/>
                <a:cs typeface="Arial"/>
              </a:rPr>
              <a:t>constraints</a:t>
            </a:r>
            <a:r>
              <a:rPr sz="2550" i="1" spc="-75" dirty="0">
                <a:solidFill>
                  <a:srgbClr val="34A1BF"/>
                </a:solidFill>
                <a:latin typeface="Arial"/>
                <a:cs typeface="Arial"/>
              </a:rPr>
              <a:t> </a:t>
            </a:r>
            <a:r>
              <a:rPr sz="2550" spc="-65" dirty="0">
                <a:solidFill>
                  <a:srgbClr val="343434"/>
                </a:solidFill>
                <a:latin typeface="Arial MT"/>
                <a:cs typeface="Arial MT"/>
              </a:rPr>
              <a:t>under</a:t>
            </a:r>
            <a:r>
              <a:rPr sz="2550" spc="-90" dirty="0">
                <a:solidFill>
                  <a:srgbClr val="343434"/>
                </a:solidFill>
                <a:latin typeface="Arial MT"/>
                <a:cs typeface="Arial MT"/>
              </a:rPr>
              <a:t> </a:t>
            </a:r>
            <a:r>
              <a:rPr sz="2550" spc="-95" dirty="0">
                <a:solidFill>
                  <a:srgbClr val="363636"/>
                </a:solidFill>
                <a:latin typeface="Arial MT"/>
                <a:cs typeface="Arial MT"/>
              </a:rPr>
              <a:t>which</a:t>
            </a:r>
            <a:r>
              <a:rPr sz="2550" spc="-80" dirty="0">
                <a:solidFill>
                  <a:srgbClr val="363636"/>
                </a:solidFill>
                <a:latin typeface="Arial MT"/>
                <a:cs typeface="Arial MT"/>
              </a:rPr>
              <a:t> </a:t>
            </a:r>
            <a:r>
              <a:rPr sz="2550" dirty="0">
                <a:solidFill>
                  <a:srgbClr val="333333"/>
                </a:solidFill>
                <a:latin typeface="Arial MT"/>
                <a:cs typeface="Arial MT"/>
              </a:rPr>
              <a:t>it</a:t>
            </a:r>
            <a:r>
              <a:rPr sz="2550" spc="-145" dirty="0">
                <a:solidFill>
                  <a:srgbClr val="333333"/>
                </a:solidFill>
                <a:latin typeface="Arial MT"/>
                <a:cs typeface="Arial MT"/>
              </a:rPr>
              <a:t> </a:t>
            </a:r>
            <a:r>
              <a:rPr sz="2550" spc="-70" dirty="0">
                <a:solidFill>
                  <a:srgbClr val="2F2F2F"/>
                </a:solidFill>
                <a:latin typeface="Arial MT"/>
                <a:cs typeface="Arial MT"/>
              </a:rPr>
              <a:t>operates</a:t>
            </a:r>
            <a:r>
              <a:rPr sz="2550" dirty="0">
                <a:solidFill>
                  <a:srgbClr val="2F2F2F"/>
                </a:solidFill>
                <a:latin typeface="Arial MT"/>
                <a:cs typeface="Arial MT"/>
              </a:rPr>
              <a:t> </a:t>
            </a:r>
            <a:r>
              <a:rPr sz="2550" spc="-95" dirty="0">
                <a:solidFill>
                  <a:srgbClr val="3D3D3D"/>
                </a:solidFill>
                <a:latin typeface="Arial MT"/>
                <a:cs typeface="Arial MT"/>
              </a:rPr>
              <a:t>and</a:t>
            </a:r>
            <a:r>
              <a:rPr sz="2550" spc="-85" dirty="0">
                <a:solidFill>
                  <a:srgbClr val="3D3D3D"/>
                </a:solidFill>
                <a:latin typeface="Arial MT"/>
                <a:cs typeface="Arial MT"/>
              </a:rPr>
              <a:t> </a:t>
            </a:r>
            <a:r>
              <a:rPr sz="2550" dirty="0">
                <a:solidFill>
                  <a:srgbClr val="383838"/>
                </a:solidFill>
                <a:latin typeface="Arial MT"/>
                <a:cs typeface="Arial MT"/>
              </a:rPr>
              <a:t>is</a:t>
            </a:r>
            <a:r>
              <a:rPr sz="2550" spc="-130" dirty="0">
                <a:solidFill>
                  <a:srgbClr val="383838"/>
                </a:solidFill>
                <a:latin typeface="Arial MT"/>
                <a:cs typeface="Arial MT"/>
              </a:rPr>
              <a:t> </a:t>
            </a:r>
            <a:r>
              <a:rPr sz="2550" spc="-10" dirty="0">
                <a:solidFill>
                  <a:srgbClr val="2D2D2D"/>
                </a:solidFill>
                <a:latin typeface="Arial MT"/>
                <a:cs typeface="Arial MT"/>
              </a:rPr>
              <a:t>developed.</a:t>
            </a:r>
            <a:endParaRPr sz="2550" dirty="0">
              <a:latin typeface="Arial MT"/>
              <a:cs typeface="Arial MT"/>
            </a:endParaRPr>
          </a:p>
          <a:p>
            <a:pPr marL="386715" marR="5080" indent="-373380">
              <a:lnSpc>
                <a:spcPct val="95500"/>
              </a:lnSpc>
              <a:spcBef>
                <a:spcPts val="1140"/>
              </a:spcBef>
              <a:buFont typeface="Arial" panose="020B0604020202020204" pitchFamily="34" charset="0"/>
              <a:buChar char="•"/>
              <a:tabLst>
                <a:tab pos="389890" algn="l"/>
              </a:tabLst>
            </a:pPr>
            <a:r>
              <a:rPr sz="2500" spc="-25" dirty="0">
                <a:solidFill>
                  <a:srgbClr val="363636"/>
                </a:solidFill>
                <a:latin typeface="Arial MT"/>
                <a:cs typeface="Arial MT"/>
              </a:rPr>
              <a:t>The</a:t>
            </a:r>
            <a:r>
              <a:rPr sz="2500" spc="-150" dirty="0">
                <a:solidFill>
                  <a:srgbClr val="363636"/>
                </a:solidFill>
                <a:latin typeface="Arial MT"/>
                <a:cs typeface="Arial MT"/>
              </a:rPr>
              <a:t> </a:t>
            </a:r>
            <a:r>
              <a:rPr sz="2500" spc="-55" dirty="0">
                <a:solidFill>
                  <a:srgbClr val="2D2D2D"/>
                </a:solidFill>
                <a:latin typeface="Arial MT"/>
                <a:cs typeface="Arial MT"/>
              </a:rPr>
              <a:t>requirements</a:t>
            </a:r>
            <a:r>
              <a:rPr sz="2500" spc="-80" dirty="0">
                <a:solidFill>
                  <a:srgbClr val="2D2D2D"/>
                </a:solidFill>
                <a:latin typeface="Arial MT"/>
                <a:cs typeface="Arial MT"/>
              </a:rPr>
              <a:t> </a:t>
            </a:r>
            <a:r>
              <a:rPr sz="2500" spc="-55" dirty="0">
                <a:solidFill>
                  <a:srgbClr val="2D2D2D"/>
                </a:solidFill>
                <a:latin typeface="Arial MT"/>
                <a:cs typeface="Arial MT"/>
              </a:rPr>
              <a:t>themselves</a:t>
            </a:r>
            <a:r>
              <a:rPr sz="2500" spc="-35" dirty="0">
                <a:solidFill>
                  <a:srgbClr val="2D2D2D"/>
                </a:solidFill>
                <a:latin typeface="Arial MT"/>
                <a:cs typeface="Arial MT"/>
              </a:rPr>
              <a:t> </a:t>
            </a:r>
            <a:r>
              <a:rPr sz="2500" spc="-30" dirty="0">
                <a:solidFill>
                  <a:srgbClr val="3B3B3B"/>
                </a:solidFill>
                <a:latin typeface="Arial MT"/>
                <a:cs typeface="Arial MT"/>
              </a:rPr>
              <a:t>are</a:t>
            </a:r>
            <a:r>
              <a:rPr sz="2500" spc="-145" dirty="0">
                <a:solidFill>
                  <a:srgbClr val="3B3B3B"/>
                </a:solidFill>
                <a:latin typeface="Arial MT"/>
                <a:cs typeface="Arial MT"/>
              </a:rPr>
              <a:t> </a:t>
            </a:r>
            <a:r>
              <a:rPr sz="2500" spc="-40" dirty="0">
                <a:solidFill>
                  <a:srgbClr val="2F2F2F"/>
                </a:solidFill>
                <a:latin typeface="Arial MT"/>
                <a:cs typeface="Arial MT"/>
              </a:rPr>
              <a:t>the</a:t>
            </a:r>
            <a:r>
              <a:rPr sz="2500" spc="-135" dirty="0">
                <a:solidFill>
                  <a:srgbClr val="2F2F2F"/>
                </a:solidFill>
                <a:latin typeface="Arial MT"/>
                <a:cs typeface="Arial MT"/>
              </a:rPr>
              <a:t> </a:t>
            </a:r>
            <a:r>
              <a:rPr sz="2500" spc="-50" dirty="0">
                <a:solidFill>
                  <a:srgbClr val="2D2D2D"/>
                </a:solidFill>
                <a:latin typeface="Arial MT"/>
                <a:cs typeface="Arial MT"/>
              </a:rPr>
              <a:t>descriptions</a:t>
            </a:r>
            <a:r>
              <a:rPr sz="2500" spc="-20" dirty="0">
                <a:solidFill>
                  <a:srgbClr val="2D2D2D"/>
                </a:solidFill>
                <a:latin typeface="Arial MT"/>
                <a:cs typeface="Arial MT"/>
              </a:rPr>
              <a:t> </a:t>
            </a:r>
            <a:r>
              <a:rPr sz="2500" dirty="0">
                <a:solidFill>
                  <a:srgbClr val="363636"/>
                </a:solidFill>
                <a:latin typeface="Arial MT"/>
                <a:cs typeface="Arial MT"/>
              </a:rPr>
              <a:t>of</a:t>
            </a:r>
            <a:r>
              <a:rPr sz="2500" spc="-35" dirty="0">
                <a:solidFill>
                  <a:srgbClr val="363636"/>
                </a:solidFill>
                <a:latin typeface="Arial MT"/>
                <a:cs typeface="Arial MT"/>
              </a:rPr>
              <a:t> </a:t>
            </a:r>
            <a:r>
              <a:rPr sz="2500" spc="-25" dirty="0">
                <a:solidFill>
                  <a:srgbClr val="343434"/>
                </a:solidFill>
                <a:latin typeface="Arial MT"/>
                <a:cs typeface="Arial MT"/>
              </a:rPr>
              <a:t>the </a:t>
            </a:r>
            <a:r>
              <a:rPr sz="2500" spc="-60" dirty="0">
                <a:solidFill>
                  <a:srgbClr val="383838"/>
                </a:solidFill>
                <a:latin typeface="Arial MT"/>
                <a:cs typeface="Arial MT"/>
              </a:rPr>
              <a:t>system</a:t>
            </a:r>
            <a:r>
              <a:rPr sz="2500" spc="-114" dirty="0">
                <a:solidFill>
                  <a:srgbClr val="383838"/>
                </a:solidFill>
                <a:latin typeface="Arial MT"/>
                <a:cs typeface="Arial MT"/>
              </a:rPr>
              <a:t> </a:t>
            </a:r>
            <a:r>
              <a:rPr sz="2500" spc="-40" dirty="0">
                <a:solidFill>
                  <a:srgbClr val="2F2F2F"/>
                </a:solidFill>
                <a:latin typeface="Arial MT"/>
                <a:cs typeface="Arial MT"/>
              </a:rPr>
              <a:t>services</a:t>
            </a:r>
            <a:r>
              <a:rPr sz="2500" spc="-135" dirty="0">
                <a:solidFill>
                  <a:srgbClr val="2F2F2F"/>
                </a:solidFill>
                <a:latin typeface="Arial MT"/>
                <a:cs typeface="Arial MT"/>
              </a:rPr>
              <a:t> </a:t>
            </a:r>
            <a:r>
              <a:rPr sz="2500" spc="-50" dirty="0">
                <a:solidFill>
                  <a:srgbClr val="343434"/>
                </a:solidFill>
                <a:latin typeface="Arial MT"/>
                <a:cs typeface="Arial MT"/>
              </a:rPr>
              <a:t>and</a:t>
            </a:r>
            <a:r>
              <a:rPr sz="2500" spc="-125" dirty="0">
                <a:solidFill>
                  <a:srgbClr val="343434"/>
                </a:solidFill>
                <a:latin typeface="Arial MT"/>
                <a:cs typeface="Arial MT"/>
              </a:rPr>
              <a:t> </a:t>
            </a:r>
            <a:r>
              <a:rPr sz="2500" spc="-45" dirty="0">
                <a:solidFill>
                  <a:srgbClr val="2B2B2B"/>
                </a:solidFill>
                <a:latin typeface="Arial MT"/>
                <a:cs typeface="Arial MT"/>
              </a:rPr>
              <a:t>constraints</a:t>
            </a:r>
            <a:r>
              <a:rPr sz="2500" spc="-95" dirty="0">
                <a:solidFill>
                  <a:srgbClr val="2B2B2B"/>
                </a:solidFill>
                <a:latin typeface="Arial MT"/>
                <a:cs typeface="Arial MT"/>
              </a:rPr>
              <a:t> </a:t>
            </a:r>
            <a:r>
              <a:rPr sz="2500" spc="-10" dirty="0">
                <a:solidFill>
                  <a:srgbClr val="262626"/>
                </a:solidFill>
                <a:latin typeface="Arial MT"/>
                <a:cs typeface="Arial MT"/>
              </a:rPr>
              <a:t>that</a:t>
            </a:r>
            <a:r>
              <a:rPr sz="2500" spc="-55" dirty="0">
                <a:solidFill>
                  <a:srgbClr val="262626"/>
                </a:solidFill>
                <a:latin typeface="Arial MT"/>
                <a:cs typeface="Arial MT"/>
              </a:rPr>
              <a:t> </a:t>
            </a:r>
            <a:r>
              <a:rPr sz="2500" spc="-45" dirty="0">
                <a:solidFill>
                  <a:srgbClr val="383838"/>
                </a:solidFill>
                <a:latin typeface="Arial MT"/>
                <a:cs typeface="Arial MT"/>
              </a:rPr>
              <a:t>are</a:t>
            </a:r>
            <a:r>
              <a:rPr sz="2500" spc="-125" dirty="0">
                <a:solidFill>
                  <a:srgbClr val="383838"/>
                </a:solidFill>
                <a:latin typeface="Arial MT"/>
                <a:cs typeface="Arial MT"/>
              </a:rPr>
              <a:t> </a:t>
            </a:r>
            <a:r>
              <a:rPr sz="2500" spc="-10" dirty="0">
                <a:solidFill>
                  <a:srgbClr val="363636"/>
                </a:solidFill>
                <a:latin typeface="Arial MT"/>
                <a:cs typeface="Arial MT"/>
              </a:rPr>
              <a:t>generated </a:t>
            </a:r>
            <a:r>
              <a:rPr sz="2500" spc="-40" dirty="0">
                <a:solidFill>
                  <a:srgbClr val="363636"/>
                </a:solidFill>
                <a:latin typeface="Arial MT"/>
                <a:cs typeface="Arial MT"/>
              </a:rPr>
              <a:t>during</a:t>
            </a:r>
            <a:r>
              <a:rPr sz="2500" spc="-120" dirty="0">
                <a:solidFill>
                  <a:srgbClr val="363636"/>
                </a:solidFill>
                <a:latin typeface="Arial MT"/>
                <a:cs typeface="Arial MT"/>
              </a:rPr>
              <a:t> </a:t>
            </a:r>
            <a:r>
              <a:rPr sz="2500" dirty="0">
                <a:solidFill>
                  <a:srgbClr val="343434"/>
                </a:solidFill>
                <a:latin typeface="Arial MT"/>
                <a:cs typeface="Arial MT"/>
              </a:rPr>
              <a:t>the</a:t>
            </a:r>
            <a:r>
              <a:rPr sz="2500" spc="-165" dirty="0">
                <a:solidFill>
                  <a:srgbClr val="343434"/>
                </a:solidFill>
                <a:latin typeface="Arial MT"/>
                <a:cs typeface="Arial MT"/>
              </a:rPr>
              <a:t> </a:t>
            </a:r>
            <a:r>
              <a:rPr sz="2500" spc="-55" dirty="0">
                <a:solidFill>
                  <a:srgbClr val="2F2F2F"/>
                </a:solidFill>
                <a:latin typeface="Arial MT"/>
                <a:cs typeface="Arial MT"/>
              </a:rPr>
              <a:t>requirements</a:t>
            </a:r>
            <a:r>
              <a:rPr sz="2500" spc="-35" dirty="0">
                <a:solidFill>
                  <a:srgbClr val="2F2F2F"/>
                </a:solidFill>
                <a:latin typeface="Arial MT"/>
                <a:cs typeface="Arial MT"/>
              </a:rPr>
              <a:t> </a:t>
            </a:r>
            <a:r>
              <a:rPr sz="2500" spc="-65" dirty="0">
                <a:solidFill>
                  <a:srgbClr val="343434"/>
                </a:solidFill>
                <a:latin typeface="Arial MT"/>
                <a:cs typeface="Arial MT"/>
              </a:rPr>
              <a:t>engineering</a:t>
            </a:r>
            <a:r>
              <a:rPr sz="2500" spc="40" dirty="0">
                <a:solidFill>
                  <a:srgbClr val="343434"/>
                </a:solidFill>
                <a:latin typeface="Arial MT"/>
                <a:cs typeface="Arial MT"/>
              </a:rPr>
              <a:t> </a:t>
            </a:r>
            <a:r>
              <a:rPr sz="2500" spc="-10" dirty="0">
                <a:solidFill>
                  <a:srgbClr val="313131"/>
                </a:solidFill>
                <a:latin typeface="Arial MT"/>
                <a:cs typeface="Arial MT"/>
              </a:rPr>
              <a:t>process.</a:t>
            </a:r>
            <a:endParaRPr lang="en-US" sz="2500" spc="-10" dirty="0">
              <a:solidFill>
                <a:srgbClr val="313131"/>
              </a:solidFill>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503234" y="6424116"/>
            <a:ext cx="97790" cy="204470"/>
          </a:xfrm>
          <a:prstGeom prst="rect">
            <a:avLst/>
          </a:prstGeom>
        </p:spPr>
        <p:txBody>
          <a:bodyPr vert="horz" wrap="square" lIns="0" tIns="15240" rIns="0" bIns="0" rtlCol="0">
            <a:spAutoFit/>
          </a:bodyPr>
          <a:lstStyle/>
          <a:p>
            <a:pPr marL="12700">
              <a:lnSpc>
                <a:spcPct val="100000"/>
              </a:lnSpc>
              <a:spcBef>
                <a:spcPts val="120"/>
              </a:spcBef>
            </a:pPr>
            <a:r>
              <a:rPr sz="1150" spc="-50" dirty="0">
                <a:solidFill>
                  <a:srgbClr val="909090"/>
                </a:solidFill>
                <a:latin typeface="Consolas"/>
                <a:cs typeface="Consolas"/>
              </a:rPr>
              <a:t>3</a:t>
            </a:r>
            <a:endParaRPr sz="1150" dirty="0">
              <a:latin typeface="Consolas"/>
              <a:cs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marL="314325">
              <a:lnSpc>
                <a:spcPct val="100000"/>
              </a:lnSpc>
              <a:spcBef>
                <a:spcPts val="90"/>
              </a:spcBef>
            </a:pPr>
            <a:r>
              <a:rPr lang="en-IN" sz="2800" b="1" dirty="0">
                <a:solidFill>
                  <a:srgbClr val="FF0000"/>
                </a:solidFill>
                <a:latin typeface="Tahoma" panose="020B0604030504040204" pitchFamily="34" charset="0"/>
              </a:rPr>
              <a:t>F</a:t>
            </a:r>
            <a:r>
              <a:rPr lang="en-IN" sz="2800" b="1" i="0" u="none" strike="noStrike" baseline="0" dirty="0">
                <a:solidFill>
                  <a:srgbClr val="FF0000"/>
                </a:solidFill>
                <a:latin typeface="Tahoma" panose="020B0604030504040204" pitchFamily="34" charset="0"/>
              </a:rPr>
              <a:t>unctional </a:t>
            </a:r>
            <a:r>
              <a:rPr lang="en-US" sz="2800" b="1" i="0" u="none" strike="noStrike" baseline="0" dirty="0">
                <a:solidFill>
                  <a:srgbClr val="FF0000"/>
                </a:solidFill>
                <a:latin typeface="Tahoma" panose="020B0604030504040204" pitchFamily="34" charset="0"/>
              </a:rPr>
              <a:t>requirements</a:t>
            </a:r>
            <a:endParaRPr spc="-10" dirty="0">
              <a:solidFill>
                <a:srgbClr val="333333"/>
              </a:solidFill>
            </a:endParaRPr>
          </a:p>
        </p:txBody>
      </p:sp>
      <p:sp>
        <p:nvSpPr>
          <p:cNvPr id="4" name="object 4"/>
          <p:cNvSpPr txBox="1"/>
          <p:nvPr/>
        </p:nvSpPr>
        <p:spPr>
          <a:xfrm>
            <a:off x="496624" y="1613247"/>
            <a:ext cx="8224241" cy="2806538"/>
          </a:xfrm>
          <a:prstGeom prst="rect">
            <a:avLst/>
          </a:prstGeom>
        </p:spPr>
        <p:txBody>
          <a:bodyPr vert="horz" wrap="square" lIns="0" tIns="36195" rIns="0" bIns="0" rtlCol="0">
            <a:spAutoFit/>
          </a:bodyPr>
          <a:lstStyle/>
          <a:p>
            <a:pPr algn="l"/>
            <a:r>
              <a:rPr lang="en-US" sz="1800" b="0" i="0" u="none" strike="noStrike" baseline="0" dirty="0">
                <a:solidFill>
                  <a:srgbClr val="000000"/>
                </a:solidFill>
                <a:latin typeface="Tahoma" panose="020B0604030504040204" pitchFamily="34" charset="0"/>
              </a:rPr>
              <a:t>This section can classify the functionalities either based on the specific</a:t>
            </a:r>
          </a:p>
          <a:p>
            <a:pPr algn="l"/>
            <a:r>
              <a:rPr lang="en-US" sz="1800" b="0" i="0" u="none" strike="noStrike" baseline="0" dirty="0">
                <a:solidFill>
                  <a:srgbClr val="000000"/>
                </a:solidFill>
                <a:latin typeface="Tahoma" panose="020B0604030504040204" pitchFamily="34" charset="0"/>
              </a:rPr>
              <a:t>functionalities invoked by different users.</a:t>
            </a:r>
          </a:p>
          <a:p>
            <a:pPr algn="l"/>
            <a:endParaRPr lang="en-US" sz="1800" b="0" i="0" u="none" strike="noStrike" baseline="0" dirty="0">
              <a:solidFill>
                <a:srgbClr val="000000"/>
              </a:solidFill>
              <a:latin typeface="Tahoma" panose="020B0604030504040204" pitchFamily="34" charset="0"/>
            </a:endParaRPr>
          </a:p>
          <a:p>
            <a:pPr algn="l"/>
            <a:r>
              <a:rPr lang="en-IN" sz="1800" b="0" i="0" u="none" strike="noStrike" baseline="0" dirty="0">
                <a:solidFill>
                  <a:srgbClr val="000000"/>
                </a:solidFill>
                <a:latin typeface="Tahoma" panose="020B0604030504040204" pitchFamily="34" charset="0"/>
              </a:rPr>
              <a:t>1. User class 1</a:t>
            </a:r>
          </a:p>
          <a:p>
            <a:pPr algn="l"/>
            <a:r>
              <a:rPr lang="en-IN" sz="1800" b="0" i="0" u="none" strike="noStrike" baseline="0" dirty="0">
                <a:solidFill>
                  <a:srgbClr val="000000"/>
                </a:solidFill>
                <a:latin typeface="Tahoma" panose="020B0604030504040204" pitchFamily="34" charset="0"/>
              </a:rPr>
              <a:t>(a) Functional requirement 1.1</a:t>
            </a:r>
          </a:p>
          <a:p>
            <a:pPr algn="l"/>
            <a:r>
              <a:rPr lang="en-IN" sz="1800" b="0" i="0" u="none" strike="noStrike" baseline="0" dirty="0">
                <a:solidFill>
                  <a:srgbClr val="000000"/>
                </a:solidFill>
                <a:latin typeface="Tahoma" panose="020B0604030504040204" pitchFamily="34" charset="0"/>
              </a:rPr>
              <a:t>(b) Functional requirement 1.2</a:t>
            </a:r>
          </a:p>
          <a:p>
            <a:pPr algn="l"/>
            <a:endParaRPr lang="en-IN" sz="1800" b="0" i="0" u="none" strike="noStrike" baseline="0" dirty="0">
              <a:solidFill>
                <a:srgbClr val="000000"/>
              </a:solidFill>
              <a:latin typeface="Tahoma" panose="020B0604030504040204" pitchFamily="34" charset="0"/>
            </a:endParaRPr>
          </a:p>
          <a:p>
            <a:pPr algn="l"/>
            <a:r>
              <a:rPr lang="en-IN" sz="1800" b="0" i="0" u="none" strike="noStrike" baseline="0" dirty="0">
                <a:solidFill>
                  <a:srgbClr val="000000"/>
                </a:solidFill>
                <a:latin typeface="Tahoma" panose="020B0604030504040204" pitchFamily="34" charset="0"/>
              </a:rPr>
              <a:t>2. User class 2</a:t>
            </a:r>
          </a:p>
          <a:p>
            <a:pPr algn="l"/>
            <a:r>
              <a:rPr lang="en-US" sz="1800" b="0" i="0" u="none" strike="noStrike" baseline="0" dirty="0">
                <a:solidFill>
                  <a:srgbClr val="000000"/>
                </a:solidFill>
                <a:latin typeface="Tahoma" panose="020B0604030504040204" pitchFamily="34" charset="0"/>
              </a:rPr>
              <a:t>(a) Functional requirement 2.1</a:t>
            </a:r>
          </a:p>
          <a:p>
            <a:pPr algn="l"/>
            <a:r>
              <a:rPr lang="en-IN" sz="1800" b="0" i="0" u="none" strike="noStrike" baseline="0" dirty="0">
                <a:solidFill>
                  <a:srgbClr val="000000"/>
                </a:solidFill>
                <a:latin typeface="Tahoma" panose="020B0604030504040204" pitchFamily="34" charset="0"/>
              </a:rPr>
              <a:t>(b) Functional requirement 2.2</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2560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marL="314325">
              <a:lnSpc>
                <a:spcPct val="100000"/>
              </a:lnSpc>
              <a:spcBef>
                <a:spcPts val="90"/>
              </a:spcBef>
            </a:pPr>
            <a:r>
              <a:rPr lang="en-IN" sz="2800" b="1" i="0" u="none" strike="noStrike" baseline="0" dirty="0">
                <a:solidFill>
                  <a:srgbClr val="FF0000"/>
                </a:solidFill>
                <a:latin typeface="Tahoma" panose="020B0604030504040204" pitchFamily="34" charset="0"/>
              </a:rPr>
              <a:t>Non-functional </a:t>
            </a:r>
            <a:r>
              <a:rPr lang="en-US" sz="2800" b="1" i="0" u="none" strike="noStrike" baseline="0" dirty="0">
                <a:solidFill>
                  <a:srgbClr val="FF0000"/>
                </a:solidFill>
                <a:latin typeface="Tahoma" panose="020B0604030504040204" pitchFamily="34" charset="0"/>
              </a:rPr>
              <a:t>requirements</a:t>
            </a:r>
            <a:endParaRPr spc="-10" dirty="0">
              <a:solidFill>
                <a:srgbClr val="333333"/>
              </a:solidFill>
            </a:endParaRPr>
          </a:p>
        </p:txBody>
      </p:sp>
      <p:sp>
        <p:nvSpPr>
          <p:cNvPr id="4" name="object 4"/>
          <p:cNvSpPr txBox="1"/>
          <p:nvPr/>
        </p:nvSpPr>
        <p:spPr>
          <a:xfrm>
            <a:off x="496624" y="1613247"/>
            <a:ext cx="8224241" cy="4299254"/>
          </a:xfrm>
          <a:prstGeom prst="rect">
            <a:avLst/>
          </a:prstGeom>
        </p:spPr>
        <p:txBody>
          <a:bodyPr vert="horz" wrap="square" lIns="0" tIns="36195" rIns="0" bIns="0" rtlCol="0">
            <a:spAutoFit/>
          </a:bodyPr>
          <a:lstStyle/>
          <a:p>
            <a:pPr algn="l"/>
            <a:r>
              <a:rPr lang="en-US" sz="1800" b="1" i="0" u="none" strike="noStrike" baseline="0" dirty="0">
                <a:latin typeface="Tahoma-Bold"/>
              </a:rPr>
              <a:t>Performance requirements: </a:t>
            </a:r>
            <a:r>
              <a:rPr lang="en-US" sz="1800" b="0" i="0" u="none" strike="noStrike" baseline="0" dirty="0">
                <a:latin typeface="Tahoma" panose="020B0604030504040204" pitchFamily="34" charset="0"/>
              </a:rPr>
              <a:t>Aspects such as number of transaction to be</a:t>
            </a:r>
          </a:p>
          <a:p>
            <a:pPr algn="l"/>
            <a:r>
              <a:rPr lang="en-US" sz="1800" b="0" i="0" u="none" strike="noStrike" baseline="0" dirty="0">
                <a:latin typeface="Tahoma" panose="020B0604030504040204" pitchFamily="34" charset="0"/>
              </a:rPr>
              <a:t>completed per second should be specified here. Some performance</a:t>
            </a:r>
          </a:p>
          <a:p>
            <a:pPr algn="l"/>
            <a:r>
              <a:rPr lang="en-US" sz="1800" b="0" i="0" u="none" strike="noStrike" baseline="0" dirty="0">
                <a:latin typeface="Tahoma" panose="020B0604030504040204" pitchFamily="34" charset="0"/>
              </a:rPr>
              <a:t>requirements may be specific to individual functional requirements or</a:t>
            </a:r>
          </a:p>
          <a:p>
            <a:pPr algn="l"/>
            <a:r>
              <a:rPr lang="en-US" sz="1800" b="0" i="0" u="none" strike="noStrike" baseline="0" dirty="0">
                <a:latin typeface="Tahoma" panose="020B0604030504040204" pitchFamily="34" charset="0"/>
              </a:rPr>
              <a:t>features. These should also be specified here.</a:t>
            </a:r>
          </a:p>
          <a:p>
            <a:pPr algn="l"/>
            <a:r>
              <a:rPr lang="en-US" sz="1800" b="1" i="0" u="none" strike="noStrike" baseline="0" dirty="0">
                <a:latin typeface="Tahoma-Bold"/>
              </a:rPr>
              <a:t>Safety requirements: </a:t>
            </a:r>
            <a:r>
              <a:rPr lang="en-US" sz="1800" b="0" i="0" u="none" strike="noStrike" baseline="0" dirty="0">
                <a:latin typeface="Tahoma" panose="020B0604030504040204" pitchFamily="34" charset="0"/>
              </a:rPr>
              <a:t>Those requirements that are concerned with possible</a:t>
            </a:r>
          </a:p>
          <a:p>
            <a:pPr algn="l"/>
            <a:r>
              <a:rPr lang="en-US" sz="1800" b="0" i="0" u="none" strike="noStrike" baseline="0" dirty="0">
                <a:latin typeface="Tahoma" panose="020B0604030504040204" pitchFamily="34" charset="0"/>
              </a:rPr>
              <a:t>loss or damage that could result from the use of the software are specified</a:t>
            </a:r>
          </a:p>
          <a:p>
            <a:pPr algn="l"/>
            <a:r>
              <a:rPr lang="en-US" sz="1800" b="0" i="0" u="none" strike="noStrike" baseline="0" dirty="0">
                <a:latin typeface="Tahoma" panose="020B0604030504040204" pitchFamily="34" charset="0"/>
              </a:rPr>
              <a:t>here. For example, recovery after power failure, handling software and</a:t>
            </a:r>
          </a:p>
          <a:p>
            <a:pPr algn="l"/>
            <a:r>
              <a:rPr lang="en-US" sz="1800" b="0" i="0" u="none" strike="noStrike" baseline="0" dirty="0">
                <a:latin typeface="Tahoma" panose="020B0604030504040204" pitchFamily="34" charset="0"/>
              </a:rPr>
              <a:t>hardware failures, etc. may be documented here.</a:t>
            </a:r>
          </a:p>
          <a:p>
            <a:pPr algn="l"/>
            <a:r>
              <a:rPr lang="en-US" sz="1800" b="1" i="0" u="none" strike="noStrike" baseline="0" dirty="0">
                <a:latin typeface="Tahoma-Bold"/>
              </a:rPr>
              <a:t>Security requirements: </a:t>
            </a:r>
            <a:r>
              <a:rPr lang="en-US" sz="1800" b="0" i="0" u="none" strike="noStrike" baseline="0" dirty="0">
                <a:latin typeface="Tahoma" panose="020B0604030504040204" pitchFamily="34" charset="0"/>
              </a:rPr>
              <a:t>This section should specify any requirements</a:t>
            </a:r>
          </a:p>
          <a:p>
            <a:pPr algn="l"/>
            <a:r>
              <a:rPr lang="en-US" sz="1800" b="0" i="0" u="none" strike="noStrike" baseline="0" dirty="0">
                <a:latin typeface="Tahoma" panose="020B0604030504040204" pitchFamily="34" charset="0"/>
              </a:rPr>
              <a:t>regarding security or privacy requirements on data used or created by the</a:t>
            </a:r>
          </a:p>
          <a:p>
            <a:pPr algn="l"/>
            <a:r>
              <a:rPr lang="en-US" sz="1800" b="0" i="0" u="none" strike="noStrike" baseline="0" dirty="0">
                <a:latin typeface="Tahoma" panose="020B0604030504040204" pitchFamily="34" charset="0"/>
              </a:rPr>
              <a:t>software. Any user identity authentication requirements should be described</a:t>
            </a:r>
          </a:p>
          <a:p>
            <a:pPr algn="l"/>
            <a:r>
              <a:rPr lang="en-US" sz="1800" b="0" i="0" u="none" strike="noStrike" baseline="0" dirty="0">
                <a:latin typeface="Tahoma" panose="020B0604030504040204" pitchFamily="34" charset="0"/>
              </a:rPr>
              <a:t>here. It should also refer to any external policies or regulations concerning</a:t>
            </a:r>
          </a:p>
          <a:p>
            <a:pPr algn="l"/>
            <a:r>
              <a:rPr lang="en-US" sz="1800" b="0" i="0" u="none" strike="noStrike" baseline="0" dirty="0">
                <a:latin typeface="Tahoma" panose="020B0604030504040204" pitchFamily="34" charset="0"/>
              </a:rPr>
              <a:t>the security issues. Define any security or privacy certifications that must be</a:t>
            </a:r>
          </a:p>
          <a:p>
            <a:pPr algn="l"/>
            <a:r>
              <a:rPr lang="en-IN" sz="1800" b="0" i="0" u="none" strike="noStrike" baseline="0" dirty="0">
                <a:latin typeface="Tahoma" panose="020B0604030504040204" pitchFamily="34" charset="0"/>
              </a:rPr>
              <a:t>satisfied.</a:t>
            </a:r>
            <a:endParaRPr lang="en-US" spc="-40" dirty="0">
              <a:solidFill>
                <a:srgbClr val="363636"/>
              </a:solidFill>
              <a:latin typeface="Tahoma" panose="020B0604030504040204" pitchFamily="34" charset="0"/>
              <a:cs typeface="Arial MT"/>
            </a:endParaRPr>
          </a:p>
          <a:p>
            <a:pPr algn="l"/>
            <a:r>
              <a:rPr lang="en-US" sz="2500" spc="-40" dirty="0">
                <a:solidFill>
                  <a:srgbClr val="363636"/>
                </a:solidFill>
                <a:latin typeface="Arial MT"/>
                <a:cs typeface="Arial MT"/>
              </a:rPr>
              <a:t>.</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83348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algn="l"/>
            <a:r>
              <a:rPr lang="en-IN" sz="2800" b="1" i="0" u="none" strike="noStrike" baseline="0" dirty="0">
                <a:solidFill>
                  <a:srgbClr val="6A135D"/>
                </a:solidFill>
                <a:latin typeface="Tahoma-Bold"/>
              </a:rPr>
              <a:t>External interface requirements</a:t>
            </a:r>
          </a:p>
        </p:txBody>
      </p:sp>
      <p:sp>
        <p:nvSpPr>
          <p:cNvPr id="4" name="object 4"/>
          <p:cNvSpPr txBox="1"/>
          <p:nvPr/>
        </p:nvSpPr>
        <p:spPr>
          <a:xfrm>
            <a:off x="496624" y="1613247"/>
            <a:ext cx="8224241" cy="3637534"/>
          </a:xfrm>
          <a:prstGeom prst="rect">
            <a:avLst/>
          </a:prstGeom>
        </p:spPr>
        <p:txBody>
          <a:bodyPr vert="horz" wrap="square" lIns="0" tIns="36195" rIns="0" bIns="0" rtlCol="0">
            <a:spAutoFit/>
          </a:bodyPr>
          <a:lstStyle/>
          <a:p>
            <a:pPr algn="l"/>
            <a:r>
              <a:rPr lang="en-US" sz="1800" b="1" i="0" u="none" strike="noStrike" baseline="0" dirty="0">
                <a:solidFill>
                  <a:srgbClr val="000000"/>
                </a:solidFill>
                <a:latin typeface="Tahoma-Bold"/>
              </a:rPr>
              <a:t>User interfaces: </a:t>
            </a:r>
            <a:r>
              <a:rPr lang="en-US" sz="1800" b="0" i="0" u="none" strike="noStrike" baseline="0" dirty="0">
                <a:solidFill>
                  <a:srgbClr val="000000"/>
                </a:solidFill>
                <a:latin typeface="Tahoma" panose="020B0604030504040204" pitchFamily="34" charset="0"/>
              </a:rPr>
              <a:t>This section should describe a high-level description of</a:t>
            </a:r>
          </a:p>
          <a:p>
            <a:pPr algn="l"/>
            <a:r>
              <a:rPr lang="en-US" sz="1800" b="0" i="0" u="none" strike="noStrike" baseline="0" dirty="0">
                <a:solidFill>
                  <a:srgbClr val="000000"/>
                </a:solidFill>
                <a:latin typeface="Tahoma" panose="020B0604030504040204" pitchFamily="34" charset="0"/>
              </a:rPr>
              <a:t>various interfaces and various principles to be followed. The user</a:t>
            </a:r>
          </a:p>
          <a:p>
            <a:pPr algn="l"/>
            <a:r>
              <a:rPr lang="en-US" sz="1800" b="0" i="0" u="none" strike="noStrike" baseline="0" dirty="0">
                <a:solidFill>
                  <a:srgbClr val="000000"/>
                </a:solidFill>
                <a:latin typeface="Tahoma" panose="020B0604030504040204" pitchFamily="34" charset="0"/>
              </a:rPr>
              <a:t>interface description may include sample screen images, any GUI</a:t>
            </a:r>
          </a:p>
          <a:p>
            <a:pPr algn="l"/>
            <a:r>
              <a:rPr lang="en-US" sz="1800" b="0" i="0" u="none" strike="noStrike" baseline="0" dirty="0">
                <a:solidFill>
                  <a:srgbClr val="000000"/>
                </a:solidFill>
                <a:latin typeface="Tahoma" panose="020B0604030504040204" pitchFamily="34" charset="0"/>
              </a:rPr>
              <a:t>standards or style guides that are to be followed, screen layout</a:t>
            </a:r>
          </a:p>
          <a:p>
            <a:pPr algn="l"/>
            <a:r>
              <a:rPr lang="en-US" sz="1800" b="0" i="0" u="none" strike="noStrike" baseline="0" dirty="0">
                <a:solidFill>
                  <a:srgbClr val="000000"/>
                </a:solidFill>
                <a:latin typeface="Tahoma" panose="020B0604030504040204" pitchFamily="34" charset="0"/>
              </a:rPr>
              <a:t>constraints, standard push buttons (e.g., help) that will appear on every</a:t>
            </a:r>
          </a:p>
          <a:p>
            <a:pPr algn="l"/>
            <a:r>
              <a:rPr lang="en-US" sz="1800" b="0" i="0" u="none" strike="noStrike" baseline="0" dirty="0">
                <a:solidFill>
                  <a:srgbClr val="000000"/>
                </a:solidFill>
                <a:latin typeface="Tahoma" panose="020B0604030504040204" pitchFamily="34" charset="0"/>
              </a:rPr>
              <a:t>screen, keyboard shortcuts, error message display standards, etc. The</a:t>
            </a:r>
          </a:p>
          <a:p>
            <a:pPr algn="l"/>
            <a:r>
              <a:rPr lang="en-US" sz="1800" b="0" i="0" u="none" strike="noStrike" baseline="0" dirty="0">
                <a:solidFill>
                  <a:srgbClr val="000000"/>
                </a:solidFill>
                <a:latin typeface="Tahoma" panose="020B0604030504040204" pitchFamily="34" charset="0"/>
              </a:rPr>
              <a:t>details of the user interface design should be documented in a separate</a:t>
            </a:r>
          </a:p>
          <a:p>
            <a:pPr algn="l"/>
            <a:r>
              <a:rPr lang="en-IN" sz="1800" b="0" i="0" u="none" strike="noStrike" baseline="0" dirty="0">
                <a:solidFill>
                  <a:srgbClr val="000000"/>
                </a:solidFill>
                <a:latin typeface="Tahoma" panose="020B0604030504040204" pitchFamily="34" charset="0"/>
              </a:rPr>
              <a:t>user interface specification document.</a:t>
            </a:r>
          </a:p>
          <a:p>
            <a:pPr algn="l"/>
            <a:r>
              <a:rPr lang="en-US" sz="1800" b="1" i="0" u="none" strike="noStrike" baseline="0" dirty="0">
                <a:solidFill>
                  <a:srgbClr val="000000"/>
                </a:solidFill>
                <a:latin typeface="Tahoma-Bold"/>
              </a:rPr>
              <a:t>Hardware interfaces: </a:t>
            </a:r>
            <a:r>
              <a:rPr lang="en-US" sz="1800" b="0" i="0" u="none" strike="noStrike" baseline="0" dirty="0">
                <a:solidFill>
                  <a:srgbClr val="000000"/>
                </a:solidFill>
                <a:latin typeface="Tahoma" panose="020B0604030504040204" pitchFamily="34" charset="0"/>
              </a:rPr>
              <a:t>This section should describe the interface between</a:t>
            </a:r>
          </a:p>
          <a:p>
            <a:pPr algn="l"/>
            <a:r>
              <a:rPr lang="en-US" sz="1800" b="0" i="0" u="none" strike="noStrike" baseline="0" dirty="0">
                <a:solidFill>
                  <a:srgbClr val="000000"/>
                </a:solidFill>
                <a:latin typeface="Tahoma" panose="020B0604030504040204" pitchFamily="34" charset="0"/>
              </a:rPr>
              <a:t>the software and the hardware components of the system. This section may</a:t>
            </a:r>
          </a:p>
          <a:p>
            <a:pPr algn="l"/>
            <a:r>
              <a:rPr lang="en-US" sz="1800" b="0" i="0" u="none" strike="noStrike" baseline="0" dirty="0">
                <a:solidFill>
                  <a:srgbClr val="000000"/>
                </a:solidFill>
                <a:latin typeface="Tahoma" panose="020B0604030504040204" pitchFamily="34" charset="0"/>
              </a:rPr>
              <a:t>include the description of the supported device types, the nature of the data</a:t>
            </a:r>
          </a:p>
          <a:p>
            <a:pPr algn="l"/>
            <a:r>
              <a:rPr lang="en-US" sz="1800" b="0" i="0" u="none" strike="noStrike" baseline="0" dirty="0">
                <a:solidFill>
                  <a:srgbClr val="000000"/>
                </a:solidFill>
                <a:latin typeface="Tahoma" panose="020B0604030504040204" pitchFamily="34" charset="0"/>
              </a:rPr>
              <a:t>and control interactions between the software and the hardware, and the</a:t>
            </a:r>
          </a:p>
          <a:p>
            <a:pPr algn="l"/>
            <a:r>
              <a:rPr lang="en-US" sz="1800" b="0" i="0" u="none" strike="noStrike" baseline="0" dirty="0">
                <a:solidFill>
                  <a:srgbClr val="000000"/>
                </a:solidFill>
                <a:latin typeface="Tahoma" panose="020B0604030504040204" pitchFamily="34" charset="0"/>
              </a:rPr>
              <a:t>communication protocols to be used.</a:t>
            </a: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191610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639798"/>
          </a:xfrm>
          <a:prstGeom prst="rect">
            <a:avLst/>
          </a:prstGeom>
        </p:spPr>
        <p:txBody>
          <a:bodyPr vert="horz" wrap="square" lIns="0" tIns="206890" rIns="0" bIns="0" rtlCol="0">
            <a:spAutoFit/>
          </a:bodyPr>
          <a:lstStyle/>
          <a:p>
            <a:pPr algn="l"/>
            <a:r>
              <a:rPr lang="en-IN" sz="2800" b="1" i="0" u="none" strike="noStrike" baseline="0" dirty="0">
                <a:solidFill>
                  <a:srgbClr val="6A135D"/>
                </a:solidFill>
                <a:latin typeface="Tahoma-Bold"/>
              </a:rPr>
              <a:t>External interface requirements</a:t>
            </a:r>
          </a:p>
        </p:txBody>
      </p:sp>
      <p:sp>
        <p:nvSpPr>
          <p:cNvPr id="4" name="object 4"/>
          <p:cNvSpPr txBox="1"/>
          <p:nvPr/>
        </p:nvSpPr>
        <p:spPr>
          <a:xfrm>
            <a:off x="496624" y="1613247"/>
            <a:ext cx="8224241" cy="2637260"/>
          </a:xfrm>
          <a:prstGeom prst="rect">
            <a:avLst/>
          </a:prstGeom>
        </p:spPr>
        <p:txBody>
          <a:bodyPr vert="horz" wrap="square" lIns="0" tIns="36195" rIns="0" bIns="0" rtlCol="0">
            <a:spAutoFit/>
          </a:bodyPr>
          <a:lstStyle/>
          <a:p>
            <a:pPr algn="l"/>
            <a:r>
              <a:rPr lang="en-US" sz="1800" b="1" i="0" u="none" strike="noStrike" baseline="0" dirty="0">
                <a:solidFill>
                  <a:srgbClr val="000000"/>
                </a:solidFill>
                <a:latin typeface="Tahoma-Bold"/>
              </a:rPr>
              <a:t>Software interfaces: </a:t>
            </a:r>
            <a:r>
              <a:rPr lang="en-US" sz="1800" b="0" i="0" u="none" strike="noStrike" baseline="0" dirty="0">
                <a:solidFill>
                  <a:srgbClr val="000000"/>
                </a:solidFill>
                <a:latin typeface="Tahoma" panose="020B0604030504040204" pitchFamily="34" charset="0"/>
              </a:rPr>
              <a:t>This section should describe the connections between</a:t>
            </a:r>
          </a:p>
          <a:p>
            <a:pPr algn="l"/>
            <a:r>
              <a:rPr lang="en-US" sz="1800" b="0" i="0" u="none" strike="noStrike" baseline="0" dirty="0">
                <a:solidFill>
                  <a:srgbClr val="000000"/>
                </a:solidFill>
                <a:latin typeface="Tahoma" panose="020B0604030504040204" pitchFamily="34" charset="0"/>
              </a:rPr>
              <a:t>this software and other specific software components, including databases,</a:t>
            </a:r>
            <a:r>
              <a:rPr lang="en-US" sz="2500" spc="-40" dirty="0">
                <a:solidFill>
                  <a:srgbClr val="363636"/>
                </a:solidFill>
                <a:latin typeface="Arial MT"/>
                <a:cs typeface="Arial MT"/>
              </a:rPr>
              <a:t>.</a:t>
            </a:r>
            <a:endParaRPr lang="en-US" sz="2500" dirty="0">
              <a:latin typeface="Arial MT"/>
              <a:cs typeface="Arial MT"/>
            </a:endParaRPr>
          </a:p>
          <a:p>
            <a:pPr algn="l"/>
            <a:r>
              <a:rPr lang="en-US" sz="1800" b="0" i="0" u="none" strike="noStrike" baseline="0" dirty="0">
                <a:latin typeface="Tahoma" panose="020B0604030504040204" pitchFamily="34" charset="0"/>
              </a:rPr>
              <a:t>operating systems, tools, libraries, and integrated commercial components,</a:t>
            </a:r>
          </a:p>
          <a:p>
            <a:pPr algn="l"/>
            <a:r>
              <a:rPr lang="en-US" sz="1800" b="0" i="0" u="none" strike="noStrike" baseline="0" dirty="0">
                <a:latin typeface="Tahoma" panose="020B0604030504040204" pitchFamily="34" charset="0"/>
              </a:rPr>
              <a:t>etc. Identify the data items that would be input to the software and the data</a:t>
            </a:r>
          </a:p>
          <a:p>
            <a:pPr algn="l"/>
            <a:r>
              <a:rPr lang="en-US" sz="1800" b="0" i="0" u="none" strike="noStrike" baseline="0" dirty="0">
                <a:latin typeface="Tahoma" panose="020B0604030504040204" pitchFamily="34" charset="0"/>
              </a:rPr>
              <a:t>that would be output should be identified and the purpose of each should be</a:t>
            </a:r>
          </a:p>
          <a:p>
            <a:pPr algn="l"/>
            <a:r>
              <a:rPr lang="en-IN" sz="1800" b="0" i="0" u="none" strike="noStrike" baseline="0" dirty="0">
                <a:latin typeface="Tahoma" panose="020B0604030504040204" pitchFamily="34" charset="0"/>
              </a:rPr>
              <a:t>described.</a:t>
            </a:r>
          </a:p>
          <a:p>
            <a:pPr algn="l"/>
            <a:r>
              <a:rPr lang="en-US" sz="1800" b="1" i="0" u="none" strike="noStrike" baseline="0" dirty="0">
                <a:latin typeface="Tahoma-Bold"/>
              </a:rPr>
              <a:t>Communications interfaces: </a:t>
            </a:r>
            <a:r>
              <a:rPr lang="en-US" sz="1800" b="0" i="0" u="none" strike="noStrike" baseline="0" dirty="0">
                <a:latin typeface="Tahoma" panose="020B0604030504040204" pitchFamily="34" charset="0"/>
              </a:rPr>
              <a:t>This section should describe the requirements</a:t>
            </a:r>
          </a:p>
          <a:p>
            <a:pPr algn="l"/>
            <a:r>
              <a:rPr lang="en-US" sz="1800" b="0" i="0" u="none" strike="noStrike" baseline="0" dirty="0">
                <a:latin typeface="Tahoma" panose="020B0604030504040204" pitchFamily="34" charset="0"/>
              </a:rPr>
              <a:t>associated with any type of communications required by the software, such</a:t>
            </a:r>
          </a:p>
          <a:p>
            <a:pPr algn="l"/>
            <a:r>
              <a:rPr lang="en-IN" sz="1800" b="0" i="0" u="none" strike="noStrike" baseline="0" dirty="0">
                <a:latin typeface="Tahoma" panose="020B0604030504040204" pitchFamily="34" charset="0"/>
              </a:rPr>
              <a:t>as e-mail, web access, network server communications protocols, etc. </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251647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947574"/>
          </a:xfrm>
          <a:prstGeom prst="rect">
            <a:avLst/>
          </a:prstGeom>
        </p:spPr>
        <p:txBody>
          <a:bodyPr vert="horz" wrap="square" lIns="0" tIns="206890" rIns="0" bIns="0" rtlCol="0">
            <a:spAutoFit/>
          </a:bodyPr>
          <a:lstStyle/>
          <a:p>
            <a:pPr marL="314325">
              <a:lnSpc>
                <a:spcPct val="100000"/>
              </a:lnSpc>
              <a:spcBef>
                <a:spcPts val="90"/>
              </a:spcBef>
            </a:pPr>
            <a:r>
              <a:rPr lang="en-US" sz="2400" b="1" i="0" u="none" strike="noStrike" baseline="0" dirty="0">
                <a:solidFill>
                  <a:srgbClr val="FF0000"/>
                </a:solidFill>
                <a:latin typeface="Tahoma" panose="020B0604030504040204" pitchFamily="34" charset="0"/>
              </a:rPr>
              <a:t>Overall description of </a:t>
            </a:r>
            <a:r>
              <a:rPr lang="en-US" sz="2400" b="1" i="0" u="none" strike="noStrike" baseline="0" dirty="0" err="1">
                <a:solidFill>
                  <a:srgbClr val="FF0000"/>
                </a:solidFill>
                <a:latin typeface="Tahoma" panose="020B0604030504040204" pitchFamily="34" charset="0"/>
              </a:rPr>
              <a:t>organisation</a:t>
            </a:r>
            <a:r>
              <a:rPr lang="en-US" sz="2400" b="1" i="0" u="none" strike="noStrike" baseline="0" dirty="0">
                <a:solidFill>
                  <a:srgbClr val="FF0000"/>
                </a:solidFill>
                <a:latin typeface="Tahoma" panose="020B0604030504040204" pitchFamily="34" charset="0"/>
              </a:rPr>
              <a:t> of SRS document</a:t>
            </a:r>
          </a:p>
        </p:txBody>
      </p:sp>
      <p:sp>
        <p:nvSpPr>
          <p:cNvPr id="4" name="object 4"/>
          <p:cNvSpPr txBox="1"/>
          <p:nvPr/>
        </p:nvSpPr>
        <p:spPr>
          <a:xfrm>
            <a:off x="496624" y="1613247"/>
            <a:ext cx="8224241" cy="3083536"/>
          </a:xfrm>
          <a:prstGeom prst="rect">
            <a:avLst/>
          </a:prstGeom>
        </p:spPr>
        <p:txBody>
          <a:bodyPr vert="horz" wrap="square" lIns="0" tIns="36195" rIns="0" bIns="0" rtlCol="0">
            <a:spAutoFit/>
          </a:bodyPr>
          <a:lstStyle/>
          <a:p>
            <a:pPr algn="l"/>
            <a:r>
              <a:rPr lang="en-IN" sz="1800" b="1" i="0" u="none" strike="noStrike" baseline="0" dirty="0">
                <a:solidFill>
                  <a:srgbClr val="6A135D"/>
                </a:solidFill>
                <a:latin typeface="Tahoma-Bold"/>
              </a:rPr>
              <a:t>Introduction</a:t>
            </a:r>
          </a:p>
          <a:p>
            <a:pPr algn="l"/>
            <a:endParaRPr lang="en-IN" sz="1800" b="1" i="0" u="none" strike="noStrike" baseline="0" dirty="0">
              <a:solidFill>
                <a:srgbClr val="6A135D"/>
              </a:solidFill>
              <a:latin typeface="Tahoma-Bold"/>
            </a:endParaRPr>
          </a:p>
          <a:p>
            <a:pPr algn="l"/>
            <a:r>
              <a:rPr lang="en-US" sz="1800" b="1" i="0" u="none" strike="noStrike" baseline="0" dirty="0">
                <a:solidFill>
                  <a:srgbClr val="000000"/>
                </a:solidFill>
                <a:latin typeface="Tahoma-Bold"/>
              </a:rPr>
              <a:t>Purpose: </a:t>
            </a:r>
            <a:r>
              <a:rPr lang="en-US" sz="1800" b="0" i="0" u="none" strike="noStrike" baseline="0" dirty="0">
                <a:solidFill>
                  <a:srgbClr val="000000"/>
                </a:solidFill>
                <a:latin typeface="Tahoma" panose="020B0604030504040204" pitchFamily="34" charset="0"/>
              </a:rPr>
              <a:t>This section should describe where the software would be</a:t>
            </a:r>
          </a:p>
          <a:p>
            <a:pPr algn="l"/>
            <a:r>
              <a:rPr lang="en-US" sz="1800" b="0" i="0" u="none" strike="noStrike" baseline="0" dirty="0">
                <a:solidFill>
                  <a:srgbClr val="000000"/>
                </a:solidFill>
                <a:latin typeface="Tahoma" panose="020B0604030504040204" pitchFamily="34" charset="0"/>
              </a:rPr>
              <a:t>deployed and </a:t>
            </a:r>
            <a:r>
              <a:rPr lang="en-US" sz="1800" b="0" i="0" u="none" strike="noStrike" baseline="0" dirty="0" err="1">
                <a:solidFill>
                  <a:srgbClr val="000000"/>
                </a:solidFill>
                <a:latin typeface="Tahoma" panose="020B0604030504040204" pitchFamily="34" charset="0"/>
              </a:rPr>
              <a:t>and</a:t>
            </a:r>
            <a:r>
              <a:rPr lang="en-US" sz="1800" b="0" i="0" u="none" strike="noStrike" baseline="0" dirty="0">
                <a:solidFill>
                  <a:srgbClr val="000000"/>
                </a:solidFill>
                <a:latin typeface="Tahoma" panose="020B0604030504040204" pitchFamily="34" charset="0"/>
              </a:rPr>
              <a:t> how the software would be used.</a:t>
            </a:r>
          </a:p>
          <a:p>
            <a:pPr algn="l"/>
            <a:endParaRPr lang="en-US" sz="1800" b="0" i="0" u="none" strike="noStrike" baseline="0" dirty="0">
              <a:solidFill>
                <a:srgbClr val="000000"/>
              </a:solidFill>
              <a:latin typeface="Tahoma" panose="020B0604030504040204" pitchFamily="34" charset="0"/>
            </a:endParaRPr>
          </a:p>
          <a:p>
            <a:pPr algn="l"/>
            <a:r>
              <a:rPr lang="en-US" sz="1800" b="1" i="0" u="none" strike="noStrike" baseline="0" dirty="0">
                <a:solidFill>
                  <a:srgbClr val="000000"/>
                </a:solidFill>
                <a:latin typeface="Tahoma-Bold"/>
              </a:rPr>
              <a:t>Project scope: </a:t>
            </a:r>
            <a:r>
              <a:rPr lang="en-US" sz="1800" b="0" i="0" u="none" strike="noStrike" baseline="0" dirty="0">
                <a:solidFill>
                  <a:srgbClr val="000000"/>
                </a:solidFill>
                <a:latin typeface="Tahoma" panose="020B0604030504040204" pitchFamily="34" charset="0"/>
              </a:rPr>
              <a:t>This section should briefly describe the overall context within</a:t>
            </a:r>
          </a:p>
          <a:p>
            <a:pPr algn="l"/>
            <a:r>
              <a:rPr lang="en-US" sz="1800" b="0" i="0" u="none" strike="noStrike" baseline="0" dirty="0">
                <a:solidFill>
                  <a:srgbClr val="000000"/>
                </a:solidFill>
                <a:latin typeface="Tahoma" panose="020B0604030504040204" pitchFamily="34" charset="0"/>
              </a:rPr>
              <a:t>which the software is being developed.  </a:t>
            </a:r>
          </a:p>
          <a:p>
            <a:pPr algn="l"/>
            <a:endParaRPr lang="en-US" sz="1800" b="0" i="0" u="none" strike="noStrike" baseline="0" dirty="0">
              <a:solidFill>
                <a:srgbClr val="000000"/>
              </a:solidFill>
              <a:latin typeface="Tahoma" panose="020B0604030504040204" pitchFamily="34" charset="0"/>
            </a:endParaRPr>
          </a:p>
          <a:p>
            <a:pPr algn="l"/>
            <a:r>
              <a:rPr lang="en-US" sz="1800" b="1" i="0" u="none" strike="noStrike" baseline="0" dirty="0">
                <a:solidFill>
                  <a:srgbClr val="000000"/>
                </a:solidFill>
                <a:latin typeface="Tahoma-Bold"/>
              </a:rPr>
              <a:t>Environmental characteristics: </a:t>
            </a:r>
            <a:r>
              <a:rPr lang="en-US" sz="1800" b="0" i="0" u="none" strike="noStrike" baseline="0" dirty="0">
                <a:solidFill>
                  <a:srgbClr val="000000"/>
                </a:solidFill>
                <a:latin typeface="Tahoma" panose="020B0604030504040204" pitchFamily="34" charset="0"/>
              </a:rPr>
              <a:t>This section should briefly outline the</a:t>
            </a:r>
          </a:p>
          <a:p>
            <a:pPr algn="l"/>
            <a:r>
              <a:rPr lang="en-US" sz="1800" b="0" i="0" u="none" strike="noStrike" baseline="0" dirty="0">
                <a:solidFill>
                  <a:srgbClr val="000000"/>
                </a:solidFill>
                <a:latin typeface="Tahoma" panose="020B0604030504040204" pitchFamily="34" charset="0"/>
              </a:rPr>
              <a:t>environment (hardware and other software) with which the software will</a:t>
            </a:r>
          </a:p>
          <a:p>
            <a:pPr algn="l"/>
            <a:r>
              <a:rPr lang="en-IN" sz="1800" b="0" i="0" u="none" strike="noStrike" baseline="0" dirty="0">
                <a:solidFill>
                  <a:srgbClr val="000000"/>
                </a:solidFill>
                <a:latin typeface="Tahoma" panose="020B0604030504040204" pitchFamily="34" charset="0"/>
              </a:rPr>
              <a:t>interact.</a:t>
            </a:r>
            <a:endParaRPr lang="en-IN" b="0" i="0" u="none" strike="noStrike" baseline="0" dirty="0">
              <a:solidFill>
                <a:srgbClr val="000000"/>
              </a:solidFill>
              <a:latin typeface="Tahoma" panose="020B0604030504040204" pitchFamily="34" charset="0"/>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383619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947574"/>
          </a:xfrm>
          <a:prstGeom prst="rect">
            <a:avLst/>
          </a:prstGeom>
        </p:spPr>
        <p:txBody>
          <a:bodyPr vert="horz" wrap="square" lIns="0" tIns="206890" rIns="0" bIns="0" rtlCol="0">
            <a:spAutoFit/>
          </a:bodyPr>
          <a:lstStyle/>
          <a:p>
            <a:pPr marL="314325">
              <a:lnSpc>
                <a:spcPct val="100000"/>
              </a:lnSpc>
              <a:spcBef>
                <a:spcPts val="90"/>
              </a:spcBef>
            </a:pPr>
            <a:r>
              <a:rPr lang="en-US" sz="2400" b="1" i="0" u="none" strike="noStrike" baseline="0" dirty="0">
                <a:solidFill>
                  <a:srgbClr val="FF0000"/>
                </a:solidFill>
                <a:latin typeface="Tahoma" panose="020B0604030504040204" pitchFamily="34" charset="0"/>
              </a:rPr>
              <a:t>Overall description of </a:t>
            </a:r>
            <a:r>
              <a:rPr lang="en-US" sz="2400" b="1" i="0" u="none" strike="noStrike" baseline="0" dirty="0" err="1">
                <a:solidFill>
                  <a:srgbClr val="FF0000"/>
                </a:solidFill>
                <a:latin typeface="Tahoma" panose="020B0604030504040204" pitchFamily="34" charset="0"/>
              </a:rPr>
              <a:t>organisation</a:t>
            </a:r>
            <a:r>
              <a:rPr lang="en-US" sz="2400" b="1" i="0" u="none" strike="noStrike" baseline="0" dirty="0">
                <a:solidFill>
                  <a:srgbClr val="FF0000"/>
                </a:solidFill>
                <a:latin typeface="Tahoma" panose="020B0604030504040204" pitchFamily="34" charset="0"/>
              </a:rPr>
              <a:t> of SRS document</a:t>
            </a:r>
          </a:p>
        </p:txBody>
      </p:sp>
      <p:sp>
        <p:nvSpPr>
          <p:cNvPr id="4" name="object 4"/>
          <p:cNvSpPr txBox="1"/>
          <p:nvPr/>
        </p:nvSpPr>
        <p:spPr>
          <a:xfrm>
            <a:off x="496624" y="1613247"/>
            <a:ext cx="8224241" cy="3637534"/>
          </a:xfrm>
          <a:prstGeom prst="rect">
            <a:avLst/>
          </a:prstGeom>
        </p:spPr>
        <p:txBody>
          <a:bodyPr vert="horz" wrap="square" lIns="0" tIns="36195" rIns="0" bIns="0" rtlCol="0">
            <a:spAutoFit/>
          </a:bodyPr>
          <a:lstStyle/>
          <a:p>
            <a:pPr algn="l"/>
            <a:r>
              <a:rPr lang="en-US" b="1" i="0" u="none" strike="noStrike" baseline="0" dirty="0">
                <a:solidFill>
                  <a:srgbClr val="000000"/>
                </a:solidFill>
                <a:latin typeface="Tahoma-Bold"/>
              </a:rPr>
              <a:t>Product perspective: </a:t>
            </a:r>
            <a:r>
              <a:rPr lang="en-US" b="0" i="0" u="none" strike="noStrike" baseline="0" dirty="0">
                <a:solidFill>
                  <a:srgbClr val="000000"/>
                </a:solidFill>
                <a:latin typeface="Tahoma" panose="020B0604030504040204" pitchFamily="34" charset="0"/>
              </a:rPr>
              <a:t>This section needs to briefly state as to whether the</a:t>
            </a:r>
          </a:p>
          <a:p>
            <a:pPr algn="l"/>
            <a:r>
              <a:rPr lang="en-US" b="0" i="0" u="none" strike="noStrike" baseline="0" dirty="0">
                <a:solidFill>
                  <a:srgbClr val="000000"/>
                </a:solidFill>
                <a:latin typeface="Tahoma" panose="020B0604030504040204" pitchFamily="34" charset="0"/>
              </a:rPr>
              <a:t>software is intended to be a replacement for a certain existing systems, or it</a:t>
            </a:r>
          </a:p>
          <a:p>
            <a:pPr algn="l"/>
            <a:r>
              <a:rPr lang="en-US" b="0" i="0" u="none" strike="noStrike" baseline="0" dirty="0">
                <a:solidFill>
                  <a:srgbClr val="000000"/>
                </a:solidFill>
                <a:latin typeface="Tahoma" panose="020B0604030504040204" pitchFamily="34" charset="0"/>
              </a:rPr>
              <a:t>is a new software. A simple schematic diagram can be given to</a:t>
            </a:r>
          </a:p>
          <a:p>
            <a:pPr algn="l"/>
            <a:r>
              <a:rPr lang="en-US" b="0" i="0" u="none" strike="noStrike" baseline="0" dirty="0">
                <a:solidFill>
                  <a:srgbClr val="000000"/>
                </a:solidFill>
                <a:latin typeface="Tahoma" panose="020B0604030504040204" pitchFamily="34" charset="0"/>
              </a:rPr>
              <a:t>show the major components of the overall system, subsystem</a:t>
            </a:r>
          </a:p>
          <a:p>
            <a:pPr algn="l"/>
            <a:r>
              <a:rPr lang="en-US" b="0" i="0" u="none" strike="noStrike" baseline="0" dirty="0">
                <a:solidFill>
                  <a:srgbClr val="000000"/>
                </a:solidFill>
                <a:latin typeface="Tahoma" panose="020B0604030504040204" pitchFamily="34" charset="0"/>
              </a:rPr>
              <a:t>interconnections, and external interfaces can be helpful.</a:t>
            </a:r>
          </a:p>
          <a:p>
            <a:pPr algn="l"/>
            <a:endParaRPr lang="en-US" b="0" i="0" u="none" strike="noStrike" baseline="0" dirty="0">
              <a:solidFill>
                <a:srgbClr val="000000"/>
              </a:solidFill>
              <a:latin typeface="Tahoma" panose="020B0604030504040204" pitchFamily="34" charset="0"/>
            </a:endParaRPr>
          </a:p>
          <a:p>
            <a:pPr algn="l"/>
            <a:r>
              <a:rPr lang="en-US" b="1" i="0" u="none" strike="noStrike" baseline="0" dirty="0">
                <a:solidFill>
                  <a:srgbClr val="000000"/>
                </a:solidFill>
                <a:latin typeface="Tahoma-Bold"/>
              </a:rPr>
              <a:t>Product features: </a:t>
            </a:r>
            <a:r>
              <a:rPr lang="en-US" b="0" i="0" u="none" strike="noStrike" baseline="0" dirty="0">
                <a:solidFill>
                  <a:srgbClr val="000000"/>
                </a:solidFill>
                <a:latin typeface="Tahoma" panose="020B0604030504040204" pitchFamily="34" charset="0"/>
              </a:rPr>
              <a:t>This section should summarize the major ways in which</a:t>
            </a:r>
          </a:p>
          <a:p>
            <a:pPr algn="l"/>
            <a:r>
              <a:rPr lang="en-US" b="0" i="0" u="none" strike="noStrike" baseline="0" dirty="0">
                <a:solidFill>
                  <a:srgbClr val="000000"/>
                </a:solidFill>
                <a:latin typeface="Tahoma" panose="020B0604030504040204" pitchFamily="34" charset="0"/>
              </a:rPr>
              <a:t>the software would be used </a:t>
            </a:r>
          </a:p>
          <a:p>
            <a:pPr algn="l"/>
            <a:endParaRPr lang="en-US" b="0" i="0" u="none" strike="noStrike" baseline="0" dirty="0">
              <a:solidFill>
                <a:srgbClr val="000000"/>
              </a:solidFill>
              <a:latin typeface="Tahoma" panose="020B0604030504040204" pitchFamily="34" charset="0"/>
            </a:endParaRPr>
          </a:p>
          <a:p>
            <a:pPr algn="l"/>
            <a:r>
              <a:rPr lang="en-US" b="1" i="0" u="none" strike="noStrike" baseline="0" dirty="0">
                <a:solidFill>
                  <a:srgbClr val="000000"/>
                </a:solidFill>
                <a:latin typeface="Tahoma-Bold"/>
              </a:rPr>
              <a:t>User classes: </a:t>
            </a:r>
            <a:r>
              <a:rPr lang="en-US" b="0" i="0" u="none" strike="noStrike" baseline="0" dirty="0">
                <a:solidFill>
                  <a:srgbClr val="000000"/>
                </a:solidFill>
                <a:latin typeface="Tahoma" panose="020B0604030504040204" pitchFamily="34" charset="0"/>
              </a:rPr>
              <a:t>Various user classes that are expected to use this software are</a:t>
            </a:r>
          </a:p>
          <a:p>
            <a:pPr algn="l"/>
            <a:r>
              <a:rPr lang="en-US" b="0" i="0" u="none" strike="noStrike" baseline="0" dirty="0">
                <a:solidFill>
                  <a:srgbClr val="000000"/>
                </a:solidFill>
                <a:latin typeface="Tahoma" panose="020B0604030504040204" pitchFamily="34" charset="0"/>
              </a:rPr>
              <a:t>identified and described here. The different classes of users are identified by</a:t>
            </a:r>
          </a:p>
          <a:p>
            <a:pPr algn="l"/>
            <a:r>
              <a:rPr lang="en-US" b="0" i="0" u="none" strike="noStrike" baseline="0" dirty="0">
                <a:solidFill>
                  <a:srgbClr val="000000"/>
                </a:solidFill>
                <a:latin typeface="Tahoma" panose="020B0604030504040204" pitchFamily="34" charset="0"/>
              </a:rPr>
              <a:t>the types of functionalities that they are expected to invoke, or their levels of</a:t>
            </a:r>
          </a:p>
          <a:p>
            <a:pPr algn="l"/>
            <a:r>
              <a:rPr lang="en-IN" b="0" i="0" u="none" strike="noStrike" baseline="0" dirty="0">
                <a:solidFill>
                  <a:srgbClr val="000000"/>
                </a:solidFill>
                <a:latin typeface="Tahoma" panose="020B0604030504040204" pitchFamily="34" charset="0"/>
              </a:rPr>
              <a:t>expertise in using computers.</a:t>
            </a: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3481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1070685"/>
          </a:xfrm>
          <a:prstGeom prst="rect">
            <a:avLst/>
          </a:prstGeom>
        </p:spPr>
        <p:txBody>
          <a:bodyPr vert="horz" wrap="square" lIns="0" tIns="206890" rIns="0" bIns="0" rtlCol="0">
            <a:spAutoFit/>
          </a:bodyPr>
          <a:lstStyle/>
          <a:p>
            <a:pPr marL="314325">
              <a:lnSpc>
                <a:spcPct val="100000"/>
              </a:lnSpc>
              <a:spcBef>
                <a:spcPts val="90"/>
              </a:spcBef>
            </a:pPr>
            <a:r>
              <a:rPr lang="en-US" sz="2800" b="1" i="0" u="none" strike="noStrike" baseline="0" dirty="0">
                <a:solidFill>
                  <a:srgbClr val="FF0000"/>
                </a:solidFill>
                <a:latin typeface="Tahoma" panose="020B0604030504040204" pitchFamily="34" charset="0"/>
              </a:rPr>
              <a:t>Overall description of </a:t>
            </a:r>
            <a:r>
              <a:rPr lang="en-US" sz="2800" b="1" i="0" u="none" strike="noStrike" baseline="0" dirty="0" err="1">
                <a:solidFill>
                  <a:srgbClr val="FF0000"/>
                </a:solidFill>
                <a:latin typeface="Tahoma" panose="020B0604030504040204" pitchFamily="34" charset="0"/>
              </a:rPr>
              <a:t>organisation</a:t>
            </a:r>
            <a:r>
              <a:rPr lang="en-US" sz="2800" b="1" i="0" u="none" strike="noStrike" baseline="0" dirty="0">
                <a:solidFill>
                  <a:srgbClr val="FF0000"/>
                </a:solidFill>
                <a:latin typeface="Tahoma" panose="020B0604030504040204" pitchFamily="34" charset="0"/>
              </a:rPr>
              <a:t> of SRS document</a:t>
            </a:r>
          </a:p>
        </p:txBody>
      </p:sp>
      <p:sp>
        <p:nvSpPr>
          <p:cNvPr id="4" name="object 4"/>
          <p:cNvSpPr txBox="1"/>
          <p:nvPr/>
        </p:nvSpPr>
        <p:spPr>
          <a:xfrm>
            <a:off x="496624" y="1613247"/>
            <a:ext cx="8224241" cy="3191258"/>
          </a:xfrm>
          <a:prstGeom prst="rect">
            <a:avLst/>
          </a:prstGeom>
        </p:spPr>
        <p:txBody>
          <a:bodyPr vert="horz" wrap="square" lIns="0" tIns="36195" rIns="0" bIns="0" rtlCol="0">
            <a:spAutoFit/>
          </a:bodyPr>
          <a:lstStyle/>
          <a:p>
            <a:pPr algn="l"/>
            <a:endParaRPr lang="en-US" sz="1800" b="1" i="0" u="none" strike="noStrike" baseline="0" dirty="0">
              <a:latin typeface="Tahoma-Bold"/>
            </a:endParaRPr>
          </a:p>
          <a:p>
            <a:pPr algn="l"/>
            <a:r>
              <a:rPr lang="en-US" sz="1800" b="1" i="0" u="none" strike="noStrike" baseline="0" dirty="0">
                <a:solidFill>
                  <a:srgbClr val="000000"/>
                </a:solidFill>
                <a:latin typeface="Tahoma-Bold"/>
              </a:rPr>
              <a:t>Operating environment: </a:t>
            </a:r>
            <a:r>
              <a:rPr lang="en-US" sz="1800" b="0" i="0" u="none" strike="noStrike" baseline="0" dirty="0">
                <a:solidFill>
                  <a:srgbClr val="000000"/>
                </a:solidFill>
                <a:latin typeface="Tahoma" panose="020B0604030504040204" pitchFamily="34" charset="0"/>
              </a:rPr>
              <a:t>This section should discuss in some detail the</a:t>
            </a:r>
          </a:p>
          <a:p>
            <a:pPr algn="l"/>
            <a:r>
              <a:rPr lang="en-US" sz="1800" b="0" i="0" u="none" strike="noStrike" baseline="0" dirty="0">
                <a:solidFill>
                  <a:srgbClr val="000000"/>
                </a:solidFill>
                <a:latin typeface="Tahoma" panose="020B0604030504040204" pitchFamily="34" charset="0"/>
              </a:rPr>
              <a:t>hardware platform on which the software would run, the operating system,</a:t>
            </a:r>
          </a:p>
          <a:p>
            <a:pPr algn="l"/>
            <a:r>
              <a:rPr lang="en-US" sz="1800" b="0" i="0" u="none" strike="noStrike" baseline="0" dirty="0">
                <a:solidFill>
                  <a:srgbClr val="000000"/>
                </a:solidFill>
                <a:latin typeface="Tahoma" panose="020B0604030504040204" pitchFamily="34" charset="0"/>
              </a:rPr>
              <a:t>and other application software with which the developed software would</a:t>
            </a:r>
          </a:p>
          <a:p>
            <a:pPr algn="l"/>
            <a:r>
              <a:rPr lang="en-US" sz="1800" b="0" i="0" u="none" strike="noStrike" baseline="0" dirty="0">
                <a:solidFill>
                  <a:srgbClr val="000000"/>
                </a:solidFill>
                <a:latin typeface="Tahoma" panose="020B0604030504040204" pitchFamily="34" charset="0"/>
              </a:rPr>
              <a:t>interact.</a:t>
            </a:r>
          </a:p>
          <a:p>
            <a:pPr algn="l"/>
            <a:r>
              <a:rPr lang="en-US" sz="1800" b="1" i="0" u="none" strike="noStrike" baseline="0" dirty="0">
                <a:solidFill>
                  <a:srgbClr val="000000"/>
                </a:solidFill>
                <a:latin typeface="Tahoma-Bold"/>
              </a:rPr>
              <a:t>Design and implementation constraints: </a:t>
            </a:r>
            <a:r>
              <a:rPr lang="en-US" sz="1800" b="0" i="0" u="none" strike="noStrike" baseline="0" dirty="0">
                <a:solidFill>
                  <a:srgbClr val="000000"/>
                </a:solidFill>
                <a:latin typeface="Tahoma" panose="020B0604030504040204" pitchFamily="34" charset="0"/>
              </a:rPr>
              <a:t>In this section, the different</a:t>
            </a:r>
            <a:r>
              <a:rPr lang="en-US" sz="2500" spc="-40" dirty="0">
                <a:solidFill>
                  <a:srgbClr val="363636"/>
                </a:solidFill>
                <a:latin typeface="Arial MT"/>
                <a:cs typeface="Arial MT"/>
              </a:rPr>
              <a:t>. </a:t>
            </a:r>
            <a:r>
              <a:rPr lang="en-US" sz="1800" b="0" i="0" u="none" strike="noStrike" baseline="0" dirty="0">
                <a:latin typeface="Tahoma" panose="020B0604030504040204" pitchFamily="34" charset="0"/>
              </a:rPr>
              <a:t>constraints on the design and implementation are discussed.</a:t>
            </a:r>
            <a:endParaRPr lang="en-US" sz="2500" dirty="0">
              <a:latin typeface="Arial MT"/>
              <a:cs typeface="Arial MT"/>
            </a:endParaRPr>
          </a:p>
          <a:p>
            <a:pPr algn="l"/>
            <a:endParaRPr lang="en-US" b="1" dirty="0">
              <a:latin typeface="Tahoma-Bold"/>
            </a:endParaRPr>
          </a:p>
          <a:p>
            <a:pPr algn="l"/>
            <a:r>
              <a:rPr lang="en-US" sz="1800" b="1" i="0" u="none" strike="noStrike" baseline="0" dirty="0">
                <a:latin typeface="Tahoma-Bold"/>
              </a:rPr>
              <a:t>User documentation: </a:t>
            </a:r>
            <a:r>
              <a:rPr lang="en-US" sz="1800" b="0" i="0" u="none" strike="noStrike" baseline="0" dirty="0">
                <a:latin typeface="Tahoma" panose="020B0604030504040204" pitchFamily="34" charset="0"/>
              </a:rPr>
              <a:t>This section should list out the types of user</a:t>
            </a:r>
          </a:p>
          <a:p>
            <a:pPr algn="l"/>
            <a:r>
              <a:rPr lang="en-US" sz="1800" b="0" i="0" u="none" strike="noStrike" baseline="0" dirty="0">
                <a:latin typeface="Tahoma" panose="020B0604030504040204" pitchFamily="34" charset="0"/>
              </a:rPr>
              <a:t>documentation, such as user manuals, on-line help, and trouble-shooting</a:t>
            </a:r>
          </a:p>
          <a:p>
            <a:pPr algn="l"/>
            <a:r>
              <a:rPr lang="en-US" sz="1800" b="0" i="0" u="none" strike="noStrike" baseline="0" dirty="0">
                <a:latin typeface="Tahoma" panose="020B0604030504040204" pitchFamily="34" charset="0"/>
              </a:rPr>
              <a:t>manuals that will be delivered to the customer along with the software.</a:t>
            </a:r>
            <a:endParaRPr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28029" y="6430317"/>
            <a:ext cx="168275" cy="196850"/>
          </a:xfrm>
          <a:prstGeom prst="rect">
            <a:avLst/>
          </a:prstGeom>
        </p:spPr>
        <p:txBody>
          <a:bodyPr vert="horz" wrap="square" lIns="0" tIns="15240" rIns="0" bIns="0" rtlCol="0">
            <a:spAutoFit/>
          </a:bodyPr>
          <a:lstStyle/>
          <a:p>
            <a:pPr marL="12700">
              <a:lnSpc>
                <a:spcPct val="100000"/>
              </a:lnSpc>
              <a:spcBef>
                <a:spcPts val="120"/>
              </a:spcBef>
            </a:pPr>
            <a:r>
              <a:rPr sz="1100" spc="-130" dirty="0">
                <a:solidFill>
                  <a:srgbClr val="878787"/>
                </a:solidFill>
                <a:latin typeface="Arial MT"/>
                <a:cs typeface="Arial MT"/>
              </a:rPr>
              <a:t>7</a:t>
            </a:r>
            <a:r>
              <a:rPr sz="1100" spc="-155" dirty="0">
                <a:solidFill>
                  <a:srgbClr val="878787"/>
                </a:solidFill>
                <a:latin typeface="Arial MT"/>
                <a:cs typeface="Arial MT"/>
              </a:rPr>
              <a:t> </a:t>
            </a:r>
            <a:r>
              <a:rPr sz="1100" spc="-75" dirty="0">
                <a:solidFill>
                  <a:srgbClr val="A1A1A1"/>
                </a:solidFill>
                <a:latin typeface="Arial MT"/>
                <a:cs typeface="Arial MT"/>
              </a:rPr>
              <a:t>5</a:t>
            </a:r>
            <a:endParaRPr sz="1100">
              <a:latin typeface="Arial MT"/>
              <a:cs typeface="Arial MT"/>
            </a:endParaRPr>
          </a:p>
        </p:txBody>
      </p:sp>
    </p:spTree>
    <p:extLst>
      <p:ext uri="{BB962C8B-B14F-4D97-AF65-F5344CB8AC3E}">
        <p14:creationId xmlns:p14="http://schemas.microsoft.com/office/powerpoint/2010/main" val="56362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lang="en-US" dirty="0">
                <a:solidFill>
                  <a:srgbClr val="313131"/>
                </a:solidFill>
              </a:rPr>
              <a:t>USE CASE DIAGRAM</a:t>
            </a:r>
          </a:p>
        </p:txBody>
      </p:sp>
      <p:sp>
        <p:nvSpPr>
          <p:cNvPr id="26" name="TextBox 25">
            <a:extLst>
              <a:ext uri="{FF2B5EF4-FFF2-40B4-BE49-F238E27FC236}">
                <a16:creationId xmlns:a16="http://schemas.microsoft.com/office/drawing/2014/main" id="{E5E5B778-680C-8802-13E3-77A174778B2C}"/>
              </a:ext>
            </a:extLst>
          </p:cNvPr>
          <p:cNvSpPr txBox="1"/>
          <p:nvPr/>
        </p:nvSpPr>
        <p:spPr>
          <a:xfrm>
            <a:off x="351971" y="1553779"/>
            <a:ext cx="8431126" cy="5355312"/>
          </a:xfrm>
          <a:prstGeom prst="rect">
            <a:avLst/>
          </a:prstGeom>
          <a:noFill/>
        </p:spPr>
        <p:txBody>
          <a:bodyPr wrap="square">
            <a:spAutoFit/>
          </a:bodyPr>
          <a:lstStyle/>
          <a:p>
            <a:pPr algn="l"/>
            <a:r>
              <a:rPr lang="en-IN" sz="1800" b="1" i="0" u="none" strike="noStrike" baseline="0" dirty="0">
                <a:solidFill>
                  <a:srgbClr val="AA1C24"/>
                </a:solidFill>
                <a:latin typeface="Tahoma-Bold"/>
              </a:rPr>
              <a:t>Representation of Use Cases</a:t>
            </a:r>
          </a:p>
          <a:p>
            <a:pPr algn="l"/>
            <a:endParaRPr lang="en-IN" sz="1800" b="1" i="0" u="none" strike="noStrike" baseline="0" dirty="0">
              <a:solidFill>
                <a:srgbClr val="AA1C24"/>
              </a:solidFill>
              <a:latin typeface="Tahoma-Bold"/>
            </a:endParaRP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A use case model can be documented by drawing a use case diagram and writing an accompanying text elaborating the drawing.</a:t>
            </a: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In the use case diagram, each use case is represented by an ellipse with the name of the use case written inside the ellipse. </a:t>
            </a:r>
          </a:p>
          <a:p>
            <a:pPr marL="342900" indent="-342900" algn="l">
              <a:buFont typeface="+mj-lt"/>
              <a:buAutoNum type="arabicPeriod"/>
            </a:pPr>
            <a:endParaRPr lang="en-US" dirty="0">
              <a:solidFill>
                <a:srgbClr val="000000"/>
              </a:solidFill>
              <a:latin typeface="Tahoma" panose="020B0604030504040204" pitchFamily="34" charset="0"/>
            </a:endParaRP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All the ellipses (i.e. use cases) of a system are enclosed within a rectangle which represents the system boundary. The name of the system being modeled (e.g., library information system ) appears inside the rectangle.</a:t>
            </a:r>
          </a:p>
          <a:p>
            <a:pPr marL="342900" indent="-342900" algn="l">
              <a:buFont typeface="+mj-lt"/>
              <a:buAutoNum type="arabicPeriod"/>
            </a:pPr>
            <a:endParaRPr lang="en-US" sz="1800" b="0" i="0" u="none" strike="noStrike" baseline="0" dirty="0">
              <a:solidFill>
                <a:srgbClr val="000000"/>
              </a:solidFill>
              <a:latin typeface="Tahoma" panose="020B0604030504040204" pitchFamily="34" charset="0"/>
            </a:endParaRP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The different users of the system are represented by using stick person icons. Each stick person icon is referred to as an actor. </a:t>
            </a:r>
            <a:r>
              <a:rPr lang="en-US" sz="1800" b="0" i="0" u="none" strike="noStrike" baseline="0" dirty="0">
                <a:solidFill>
                  <a:srgbClr val="0000EF"/>
                </a:solidFill>
                <a:latin typeface="Tahoma" panose="020B0604030504040204" pitchFamily="34" charset="0"/>
              </a:rPr>
              <a:t> </a:t>
            </a:r>
            <a:r>
              <a:rPr lang="en-US" sz="1800" b="0" i="0" u="none" strike="noStrike" baseline="0" dirty="0">
                <a:solidFill>
                  <a:srgbClr val="000000"/>
                </a:solidFill>
                <a:latin typeface="Tahoma" panose="020B0604030504040204" pitchFamily="34" charset="0"/>
              </a:rPr>
              <a:t>An actor is a role played by a user with respect to the system use. It is possible that the same user may play the role of multiple actors. </a:t>
            </a: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An actor can participate in one or more use cases.</a:t>
            </a:r>
          </a:p>
          <a:p>
            <a:pPr marL="342900" indent="-342900" algn="l">
              <a:buFont typeface="+mj-lt"/>
              <a:buAutoNum type="arabicPeriod"/>
            </a:pPr>
            <a:r>
              <a:rPr lang="en-US" sz="1800" b="0" i="0" u="none" strike="noStrike" baseline="0" dirty="0">
                <a:solidFill>
                  <a:srgbClr val="000000"/>
                </a:solidFill>
                <a:latin typeface="Tahoma" panose="020B0604030504040204" pitchFamily="34" charset="0"/>
              </a:rPr>
              <a:t>The line connecting an actor and the use case is called the communication relationship. It indicates that an actor makes use of the functionality provided by the use case.</a:t>
            </a:r>
            <a:endParaRPr lang="en-IN" dirty="0"/>
          </a:p>
        </p:txBody>
      </p:sp>
    </p:spTree>
    <p:extLst>
      <p:ext uri="{BB962C8B-B14F-4D97-AF65-F5344CB8AC3E}">
        <p14:creationId xmlns:p14="http://schemas.microsoft.com/office/powerpoint/2010/main" val="134431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lang="en-US" dirty="0">
                <a:solidFill>
                  <a:srgbClr val="313131"/>
                </a:solidFill>
              </a:rPr>
              <a:t>USE CASE DIAGRAM</a:t>
            </a:r>
          </a:p>
        </p:txBody>
      </p:sp>
      <p:sp>
        <p:nvSpPr>
          <p:cNvPr id="26" name="TextBox 25">
            <a:extLst>
              <a:ext uri="{FF2B5EF4-FFF2-40B4-BE49-F238E27FC236}">
                <a16:creationId xmlns:a16="http://schemas.microsoft.com/office/drawing/2014/main" id="{E5E5B778-680C-8802-13E3-77A174778B2C}"/>
              </a:ext>
            </a:extLst>
          </p:cNvPr>
          <p:cNvSpPr txBox="1"/>
          <p:nvPr/>
        </p:nvSpPr>
        <p:spPr>
          <a:xfrm>
            <a:off x="351971" y="1553779"/>
            <a:ext cx="8431126" cy="4247317"/>
          </a:xfrm>
          <a:prstGeom prst="rect">
            <a:avLst/>
          </a:prstGeom>
          <a:noFill/>
        </p:spPr>
        <p:txBody>
          <a:bodyPr wrap="square">
            <a:spAutoFit/>
          </a:bodyPr>
          <a:lstStyle/>
          <a:p>
            <a:pPr algn="l"/>
            <a:r>
              <a:rPr lang="en-US" sz="1800" b="1" i="0" u="none" strike="noStrike" baseline="0" dirty="0">
                <a:solidFill>
                  <a:srgbClr val="AA1C24"/>
                </a:solidFill>
                <a:latin typeface="Tahoma-Bold"/>
              </a:rPr>
              <a:t>How to Identify the Use Cases of a System?</a:t>
            </a:r>
          </a:p>
          <a:p>
            <a:pPr algn="l"/>
            <a:r>
              <a:rPr lang="en-US" sz="1800" b="0" i="0" u="none" strike="noStrike" baseline="0" dirty="0">
                <a:solidFill>
                  <a:srgbClr val="000000"/>
                </a:solidFill>
                <a:latin typeface="Tahoma" panose="020B0604030504040204" pitchFamily="34" charset="0"/>
              </a:rPr>
              <a:t>Identification of the use cases involves brain storming and reviewing the</a:t>
            </a:r>
          </a:p>
          <a:p>
            <a:pPr algn="l"/>
            <a:r>
              <a:rPr lang="en-US" sz="1800" b="0" i="0" u="none" strike="noStrike" baseline="0" dirty="0">
                <a:solidFill>
                  <a:srgbClr val="000000"/>
                </a:solidFill>
                <a:latin typeface="Tahoma" panose="020B0604030504040204" pitchFamily="34" charset="0"/>
              </a:rPr>
              <a:t>SRS document. Typically, the high-level requirements specified in the</a:t>
            </a:r>
          </a:p>
          <a:p>
            <a:pPr algn="l"/>
            <a:r>
              <a:rPr lang="en-US" sz="1800" b="0" i="0" u="none" strike="noStrike" baseline="0" dirty="0">
                <a:solidFill>
                  <a:srgbClr val="000000"/>
                </a:solidFill>
                <a:latin typeface="Tahoma" panose="020B0604030504040204" pitchFamily="34" charset="0"/>
              </a:rPr>
              <a:t>SRS document correspond to the use cases. In the absence of a </a:t>
            </a:r>
            <a:r>
              <a:rPr lang="en-US" sz="1800" b="0" i="0" u="none" strike="noStrike" baseline="0" dirty="0" err="1">
                <a:solidFill>
                  <a:srgbClr val="000000"/>
                </a:solidFill>
                <a:latin typeface="Tahoma" panose="020B0604030504040204" pitchFamily="34" charset="0"/>
              </a:rPr>
              <a:t>wellformulated</a:t>
            </a:r>
            <a:endParaRPr lang="en-US" sz="1800" b="0" i="0" u="none" strike="noStrike" baseline="0" dirty="0">
              <a:solidFill>
                <a:srgbClr val="000000"/>
              </a:solidFill>
              <a:latin typeface="Tahoma" panose="020B0604030504040204" pitchFamily="34" charset="0"/>
            </a:endParaRPr>
          </a:p>
          <a:p>
            <a:pPr algn="l"/>
            <a:r>
              <a:rPr lang="en-US" sz="1800" b="0" i="0" u="none" strike="noStrike" baseline="0" dirty="0">
                <a:solidFill>
                  <a:srgbClr val="000000"/>
                </a:solidFill>
                <a:latin typeface="Tahoma" panose="020B0604030504040204" pitchFamily="34" charset="0"/>
              </a:rPr>
              <a:t>SRS document, a popular method of identifying the use</a:t>
            </a:r>
          </a:p>
          <a:p>
            <a:pPr algn="l"/>
            <a:r>
              <a:rPr lang="en-US" sz="1800" b="0" i="0" u="none" strike="noStrike" baseline="0" dirty="0">
                <a:solidFill>
                  <a:srgbClr val="000000"/>
                </a:solidFill>
                <a:latin typeface="Tahoma" panose="020B0604030504040204" pitchFamily="34" charset="0"/>
              </a:rPr>
              <a:t>cases is actor-based. </a:t>
            </a:r>
          </a:p>
          <a:p>
            <a:pPr algn="l"/>
            <a:r>
              <a:rPr lang="en-US" sz="1800" b="0" i="0" u="none" strike="noStrike" baseline="0" dirty="0">
                <a:solidFill>
                  <a:srgbClr val="000000"/>
                </a:solidFill>
                <a:latin typeface="Tahoma" panose="020B0604030504040204" pitchFamily="34" charset="0"/>
              </a:rPr>
              <a:t>This involves first identifying the different types of actors and their usage of the system. Subsequently, for each actor the </a:t>
            </a:r>
            <a:r>
              <a:rPr lang="en-US" sz="1800" b="0" i="0" u="none" strike="noStrike" baseline="0" dirty="0">
                <a:latin typeface="Tahoma" panose="020B0604030504040204" pitchFamily="34" charset="0"/>
              </a:rPr>
              <a:t>different functions that they might initiate or participate are identified.</a:t>
            </a:r>
          </a:p>
          <a:p>
            <a:pPr algn="l"/>
            <a:r>
              <a:rPr lang="en-US" sz="1800" b="0" i="0" u="none" strike="noStrike" baseline="0" dirty="0">
                <a:latin typeface="Tahoma" panose="020B0604030504040204" pitchFamily="34" charset="0"/>
              </a:rPr>
              <a:t>For example, for a Library Automation System, the categories of users</a:t>
            </a:r>
          </a:p>
          <a:p>
            <a:pPr algn="l"/>
            <a:r>
              <a:rPr lang="en-US" sz="1800" b="0" i="0" u="none" strike="noStrike" baseline="0" dirty="0">
                <a:latin typeface="Tahoma" panose="020B0604030504040204" pitchFamily="34" charset="0"/>
              </a:rPr>
              <a:t>can be members, librarian, and the accountant. Each user typically focuses on a set of functionalities. Foe example, the member typically concerns himself with book issue, return, and renewal aspects. The librarian concerns himself with creation and deletion of the member and book records. The accountant concerns itself with the amount collected from membership fees and the expenses aspects.</a:t>
            </a:r>
            <a:endParaRPr lang="en-IN" dirty="0"/>
          </a:p>
        </p:txBody>
      </p:sp>
    </p:spTree>
    <p:extLst>
      <p:ext uri="{BB962C8B-B14F-4D97-AF65-F5344CB8AC3E}">
        <p14:creationId xmlns:p14="http://schemas.microsoft.com/office/powerpoint/2010/main" val="1235772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lang="en-US" dirty="0">
                <a:solidFill>
                  <a:srgbClr val="313131"/>
                </a:solidFill>
              </a:rPr>
              <a:t>USE CASE DIAGRAM</a:t>
            </a:r>
          </a:p>
        </p:txBody>
      </p:sp>
      <p:pic>
        <p:nvPicPr>
          <p:cNvPr id="3" name="Picture 2">
            <a:extLst>
              <a:ext uri="{FF2B5EF4-FFF2-40B4-BE49-F238E27FC236}">
                <a16:creationId xmlns:a16="http://schemas.microsoft.com/office/drawing/2014/main" id="{A2DC7C70-2C5D-212D-37F1-5F7B3B185275}"/>
              </a:ext>
            </a:extLst>
          </p:cNvPr>
          <p:cNvPicPr>
            <a:picLocks noChangeAspect="1"/>
          </p:cNvPicPr>
          <p:nvPr/>
        </p:nvPicPr>
        <p:blipFill>
          <a:blip r:embed="rId3"/>
          <a:stretch>
            <a:fillRect/>
          </a:stretch>
        </p:blipFill>
        <p:spPr>
          <a:xfrm>
            <a:off x="2185654" y="1485628"/>
            <a:ext cx="6246072" cy="5086621"/>
          </a:xfrm>
          <a:prstGeom prst="rect">
            <a:avLst/>
          </a:prstGeom>
        </p:spPr>
      </p:pic>
    </p:spTree>
    <p:extLst>
      <p:ext uri="{BB962C8B-B14F-4D97-AF65-F5344CB8AC3E}">
        <p14:creationId xmlns:p14="http://schemas.microsoft.com/office/powerpoint/2010/main" val="231649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xfrm>
            <a:off x="248529" y="435520"/>
            <a:ext cx="7133074" cy="592198"/>
          </a:xfrm>
          <a:prstGeom prst="rect">
            <a:avLst/>
          </a:prstGeom>
        </p:spPr>
        <p:txBody>
          <a:bodyPr vert="horz" wrap="square" lIns="0" tIns="213091" rIns="0" bIns="0" rtlCol="0">
            <a:spAutoFit/>
          </a:bodyPr>
          <a:lstStyle/>
          <a:p>
            <a:pPr marL="300990">
              <a:lnSpc>
                <a:spcPct val="100000"/>
              </a:lnSpc>
              <a:spcBef>
                <a:spcPts val="90"/>
              </a:spcBef>
            </a:pPr>
            <a:r>
              <a:rPr lang="en-IN" sz="2400" dirty="0">
                <a:solidFill>
                  <a:srgbClr val="383838"/>
                </a:solidFill>
              </a:rPr>
              <a:t>Requirements</a:t>
            </a:r>
            <a:r>
              <a:rPr lang="en-IN" sz="2400" spc="275" dirty="0">
                <a:solidFill>
                  <a:srgbClr val="383838"/>
                </a:solidFill>
              </a:rPr>
              <a:t> </a:t>
            </a:r>
            <a:r>
              <a:rPr lang="en-IN" sz="2400" spc="-10" dirty="0">
                <a:solidFill>
                  <a:srgbClr val="313131"/>
                </a:solidFill>
              </a:rPr>
              <a:t>Engineering</a:t>
            </a:r>
            <a:endParaRPr sz="2450" dirty="0"/>
          </a:p>
        </p:txBody>
      </p:sp>
      <p:sp>
        <p:nvSpPr>
          <p:cNvPr id="4" name="object 4"/>
          <p:cNvSpPr txBox="1"/>
          <p:nvPr/>
        </p:nvSpPr>
        <p:spPr>
          <a:xfrm>
            <a:off x="496624" y="1577528"/>
            <a:ext cx="8093075" cy="3683828"/>
          </a:xfrm>
          <a:prstGeom prst="rect">
            <a:avLst/>
          </a:prstGeom>
        </p:spPr>
        <p:txBody>
          <a:bodyPr vert="horz" wrap="square" lIns="0" tIns="58419" rIns="0" bIns="0" rtlCol="0">
            <a:spAutoFit/>
          </a:bodyPr>
          <a:lstStyle/>
          <a:p>
            <a:pPr marL="393700" marR="471170" indent="-381635">
              <a:lnSpc>
                <a:spcPct val="87700"/>
              </a:lnSpc>
              <a:spcBef>
                <a:spcPts val="459"/>
              </a:spcBef>
              <a:tabLst>
                <a:tab pos="393065" algn="l"/>
                <a:tab pos="2294890" algn="l"/>
              </a:tabLst>
            </a:pPr>
            <a:r>
              <a:rPr lang="en-IN" sz="2400" dirty="0">
                <a:solidFill>
                  <a:srgbClr val="3B3B3B"/>
                </a:solidFill>
              </a:rPr>
              <a:t>What</a:t>
            </a:r>
            <a:r>
              <a:rPr lang="en-IN" sz="2400" spc="70" dirty="0">
                <a:solidFill>
                  <a:srgbClr val="3B3B3B"/>
                </a:solidFill>
              </a:rPr>
              <a:t> </a:t>
            </a:r>
            <a:r>
              <a:rPr lang="en-IN" sz="2400" dirty="0">
                <a:solidFill>
                  <a:srgbClr val="3B3B3B"/>
                </a:solidFill>
              </a:rPr>
              <a:t>is</a:t>
            </a:r>
            <a:r>
              <a:rPr lang="en-IN" sz="2400" spc="195" dirty="0">
                <a:solidFill>
                  <a:srgbClr val="3B3B3B"/>
                </a:solidFill>
              </a:rPr>
              <a:t> </a:t>
            </a:r>
            <a:r>
              <a:rPr lang="en-IN" sz="2400" dirty="0">
                <a:solidFill>
                  <a:srgbClr val="3F3F3F"/>
                </a:solidFill>
              </a:rPr>
              <a:t>a</a:t>
            </a:r>
            <a:r>
              <a:rPr lang="en-IN" sz="2400" spc="-110" dirty="0">
                <a:solidFill>
                  <a:srgbClr val="3F3F3F"/>
                </a:solidFill>
              </a:rPr>
              <a:t> </a:t>
            </a:r>
            <a:r>
              <a:rPr lang="en-IN" sz="2400" spc="-10" dirty="0"/>
              <a:t>requirement?</a:t>
            </a:r>
          </a:p>
          <a:p>
            <a:pPr marL="393700" marR="471170" indent="-381635">
              <a:lnSpc>
                <a:spcPct val="87700"/>
              </a:lnSpc>
              <a:spcBef>
                <a:spcPts val="459"/>
              </a:spcBef>
              <a:tabLst>
                <a:tab pos="393065" algn="l"/>
                <a:tab pos="2294890" algn="l"/>
              </a:tabLst>
            </a:pPr>
            <a:endParaRPr lang="en-US" sz="2500" dirty="0">
              <a:solidFill>
                <a:srgbClr val="343434"/>
              </a:solidFill>
              <a:latin typeface="Arial MT"/>
              <a:cs typeface="Arial MT"/>
            </a:endParaRPr>
          </a:p>
          <a:p>
            <a:pPr marL="393700" marR="471170" indent="-381635">
              <a:lnSpc>
                <a:spcPct val="87700"/>
              </a:lnSpc>
              <a:spcBef>
                <a:spcPts val="459"/>
              </a:spcBef>
              <a:buFont typeface="Arial" panose="020B0604020202020204" pitchFamily="34" charset="0"/>
              <a:buChar char="•"/>
              <a:tabLst>
                <a:tab pos="393065" algn="l"/>
                <a:tab pos="2294890" algn="l"/>
              </a:tabLst>
            </a:pPr>
            <a:r>
              <a:rPr sz="2500" dirty="0">
                <a:solidFill>
                  <a:srgbClr val="343434"/>
                </a:solidFill>
                <a:latin typeface="Arial MT"/>
                <a:cs typeface="Arial MT"/>
              </a:rPr>
              <a:t>It</a:t>
            </a:r>
            <a:r>
              <a:rPr sz="2500" spc="-175" dirty="0">
                <a:solidFill>
                  <a:srgbClr val="343434"/>
                </a:solidFill>
                <a:latin typeface="Arial MT"/>
                <a:cs typeface="Arial MT"/>
              </a:rPr>
              <a:t> </a:t>
            </a:r>
            <a:r>
              <a:rPr sz="2500" spc="-35" dirty="0">
                <a:solidFill>
                  <a:srgbClr val="3A3A3A"/>
                </a:solidFill>
                <a:latin typeface="Arial MT"/>
                <a:cs typeface="Arial MT"/>
              </a:rPr>
              <a:t>may</a:t>
            </a:r>
            <a:r>
              <a:rPr sz="2500" spc="-140" dirty="0">
                <a:solidFill>
                  <a:srgbClr val="3A3A3A"/>
                </a:solidFill>
                <a:latin typeface="Arial MT"/>
                <a:cs typeface="Arial MT"/>
              </a:rPr>
              <a:t> </a:t>
            </a:r>
            <a:r>
              <a:rPr sz="2500" spc="-40" dirty="0">
                <a:solidFill>
                  <a:srgbClr val="2F2F2F"/>
                </a:solidFill>
                <a:latin typeface="Arial MT"/>
                <a:cs typeface="Arial MT"/>
              </a:rPr>
              <a:t>range</a:t>
            </a:r>
            <a:r>
              <a:rPr sz="2500" spc="-135" dirty="0">
                <a:solidFill>
                  <a:srgbClr val="2F2F2F"/>
                </a:solidFill>
                <a:latin typeface="Arial MT"/>
                <a:cs typeface="Arial MT"/>
              </a:rPr>
              <a:t> </a:t>
            </a:r>
            <a:r>
              <a:rPr sz="2500" spc="-25" dirty="0">
                <a:solidFill>
                  <a:srgbClr val="313131"/>
                </a:solidFill>
                <a:latin typeface="Arial MT"/>
                <a:cs typeface="Arial MT"/>
              </a:rPr>
              <a:t>from</a:t>
            </a:r>
            <a:r>
              <a:rPr sz="2500" spc="-150" dirty="0">
                <a:solidFill>
                  <a:srgbClr val="313131"/>
                </a:solidFill>
                <a:latin typeface="Arial MT"/>
                <a:cs typeface="Arial MT"/>
              </a:rPr>
              <a:t> </a:t>
            </a:r>
            <a:r>
              <a:rPr sz="2500" dirty="0">
                <a:solidFill>
                  <a:srgbClr val="313131"/>
                </a:solidFill>
                <a:latin typeface="Arial MT"/>
                <a:cs typeface="Arial MT"/>
              </a:rPr>
              <a:t>a</a:t>
            </a:r>
            <a:r>
              <a:rPr sz="2500" spc="-175" dirty="0">
                <a:solidFill>
                  <a:srgbClr val="313131"/>
                </a:solidFill>
                <a:latin typeface="Arial MT"/>
                <a:cs typeface="Arial MT"/>
              </a:rPr>
              <a:t> </a:t>
            </a:r>
            <a:r>
              <a:rPr sz="2500" spc="-80" dirty="0">
                <a:solidFill>
                  <a:srgbClr val="363636"/>
                </a:solidFill>
                <a:latin typeface="Arial MT"/>
                <a:cs typeface="Arial MT"/>
              </a:rPr>
              <a:t>high-</a:t>
            </a:r>
            <a:r>
              <a:rPr sz="2500" spc="-10" dirty="0">
                <a:solidFill>
                  <a:srgbClr val="363636"/>
                </a:solidFill>
                <a:latin typeface="Arial MT"/>
                <a:cs typeface="Arial MT"/>
              </a:rPr>
              <a:t>level</a:t>
            </a:r>
            <a:r>
              <a:rPr sz="2500" spc="-90" dirty="0">
                <a:solidFill>
                  <a:srgbClr val="363636"/>
                </a:solidFill>
                <a:latin typeface="Arial MT"/>
                <a:cs typeface="Arial MT"/>
              </a:rPr>
              <a:t> </a:t>
            </a:r>
            <a:r>
              <a:rPr sz="2500" spc="-50" dirty="0">
                <a:solidFill>
                  <a:srgbClr val="262626"/>
                </a:solidFill>
                <a:latin typeface="Arial MT"/>
                <a:cs typeface="Arial MT"/>
              </a:rPr>
              <a:t>abstract</a:t>
            </a:r>
            <a:r>
              <a:rPr sz="2500" spc="-25" dirty="0">
                <a:solidFill>
                  <a:srgbClr val="262626"/>
                </a:solidFill>
                <a:latin typeface="Arial MT"/>
                <a:cs typeface="Arial MT"/>
              </a:rPr>
              <a:t> </a:t>
            </a:r>
            <a:r>
              <a:rPr sz="2500" spc="-60" dirty="0">
                <a:solidFill>
                  <a:srgbClr val="313131"/>
                </a:solidFill>
                <a:latin typeface="Arial MT"/>
                <a:cs typeface="Arial MT"/>
              </a:rPr>
              <a:t>statement</a:t>
            </a:r>
            <a:r>
              <a:rPr sz="2500" spc="-25" dirty="0">
                <a:solidFill>
                  <a:srgbClr val="313131"/>
                </a:solidFill>
                <a:latin typeface="Arial MT"/>
                <a:cs typeface="Arial MT"/>
              </a:rPr>
              <a:t> </a:t>
            </a:r>
            <a:r>
              <a:rPr sz="2500" dirty="0">
                <a:solidFill>
                  <a:srgbClr val="383838"/>
                </a:solidFill>
                <a:latin typeface="Arial MT"/>
                <a:cs typeface="Arial MT"/>
              </a:rPr>
              <a:t>of</a:t>
            </a:r>
            <a:r>
              <a:rPr sz="2500" spc="-95" dirty="0">
                <a:solidFill>
                  <a:srgbClr val="383838"/>
                </a:solidFill>
                <a:latin typeface="Arial MT"/>
                <a:cs typeface="Arial MT"/>
              </a:rPr>
              <a:t> </a:t>
            </a:r>
            <a:r>
              <a:rPr sz="2500" spc="-50" dirty="0">
                <a:solidFill>
                  <a:srgbClr val="3B3B3B"/>
                </a:solidFill>
                <a:latin typeface="Arial MT"/>
                <a:cs typeface="Arial MT"/>
              </a:rPr>
              <a:t>a </a:t>
            </a:r>
            <a:r>
              <a:rPr sz="2450" spc="-30" dirty="0">
                <a:solidFill>
                  <a:srgbClr val="363636"/>
                </a:solidFill>
                <a:latin typeface="Arial MT"/>
                <a:cs typeface="Arial MT"/>
              </a:rPr>
              <a:t>service</a:t>
            </a:r>
            <a:r>
              <a:rPr sz="2450" spc="-110" dirty="0">
                <a:solidFill>
                  <a:srgbClr val="363636"/>
                </a:solidFill>
                <a:latin typeface="Arial MT"/>
                <a:cs typeface="Arial MT"/>
              </a:rPr>
              <a:t> </a:t>
            </a:r>
            <a:r>
              <a:rPr sz="2450" dirty="0">
                <a:solidFill>
                  <a:srgbClr val="3D3D3D"/>
                </a:solidFill>
                <a:latin typeface="Arial MT"/>
                <a:cs typeface="Arial MT"/>
              </a:rPr>
              <a:t>or</a:t>
            </a:r>
            <a:r>
              <a:rPr sz="2450" spc="-105" dirty="0">
                <a:solidFill>
                  <a:srgbClr val="3D3D3D"/>
                </a:solidFill>
                <a:latin typeface="Arial MT"/>
                <a:cs typeface="Arial MT"/>
              </a:rPr>
              <a:t> </a:t>
            </a:r>
            <a:r>
              <a:rPr sz="2450" dirty="0">
                <a:solidFill>
                  <a:srgbClr val="3F3F3F"/>
                </a:solidFill>
                <a:latin typeface="Arial MT"/>
                <a:cs typeface="Arial MT"/>
              </a:rPr>
              <a:t>of</a:t>
            </a:r>
            <a:r>
              <a:rPr sz="2450" spc="-15" dirty="0">
                <a:solidFill>
                  <a:srgbClr val="3F3F3F"/>
                </a:solidFill>
                <a:latin typeface="Arial MT"/>
                <a:cs typeface="Arial MT"/>
              </a:rPr>
              <a:t> </a:t>
            </a:r>
            <a:r>
              <a:rPr sz="2450" dirty="0">
                <a:solidFill>
                  <a:srgbClr val="3F3F3F"/>
                </a:solidFill>
                <a:latin typeface="Arial MT"/>
                <a:cs typeface="Arial MT"/>
              </a:rPr>
              <a:t>a</a:t>
            </a:r>
            <a:r>
              <a:rPr sz="2450" spc="-125" dirty="0">
                <a:solidFill>
                  <a:srgbClr val="3F3F3F"/>
                </a:solidFill>
                <a:latin typeface="Arial MT"/>
                <a:cs typeface="Arial MT"/>
              </a:rPr>
              <a:t> </a:t>
            </a:r>
            <a:r>
              <a:rPr sz="2450" spc="-25" dirty="0">
                <a:solidFill>
                  <a:srgbClr val="2F2F2F"/>
                </a:solidFill>
                <a:latin typeface="Arial MT"/>
                <a:cs typeface="Arial MT"/>
              </a:rPr>
              <a:t>system</a:t>
            </a:r>
            <a:r>
              <a:rPr sz="2450" spc="-40" dirty="0">
                <a:solidFill>
                  <a:srgbClr val="2F2F2F"/>
                </a:solidFill>
                <a:latin typeface="Arial MT"/>
                <a:cs typeface="Arial MT"/>
              </a:rPr>
              <a:t> </a:t>
            </a:r>
            <a:r>
              <a:rPr sz="2450" spc="-30" dirty="0">
                <a:solidFill>
                  <a:srgbClr val="2B2B2B"/>
                </a:solidFill>
                <a:latin typeface="Arial MT"/>
                <a:cs typeface="Arial MT"/>
              </a:rPr>
              <a:t>constraint</a:t>
            </a:r>
            <a:r>
              <a:rPr sz="2450" spc="95" dirty="0">
                <a:solidFill>
                  <a:srgbClr val="2B2B2B"/>
                </a:solidFill>
                <a:latin typeface="Arial MT"/>
                <a:cs typeface="Arial MT"/>
              </a:rPr>
              <a:t> </a:t>
            </a:r>
            <a:r>
              <a:rPr sz="2450" dirty="0">
                <a:solidFill>
                  <a:srgbClr val="383838"/>
                </a:solidFill>
                <a:latin typeface="Arial MT"/>
                <a:cs typeface="Arial MT"/>
              </a:rPr>
              <a:t>to</a:t>
            </a:r>
            <a:r>
              <a:rPr sz="2450" spc="-110" dirty="0">
                <a:solidFill>
                  <a:srgbClr val="383838"/>
                </a:solidFill>
                <a:latin typeface="Arial MT"/>
                <a:cs typeface="Arial MT"/>
              </a:rPr>
              <a:t> </a:t>
            </a:r>
            <a:r>
              <a:rPr sz="2450" dirty="0">
                <a:solidFill>
                  <a:srgbClr val="3D3D3D"/>
                </a:solidFill>
                <a:latin typeface="Arial MT"/>
                <a:cs typeface="Arial MT"/>
              </a:rPr>
              <a:t>a</a:t>
            </a:r>
            <a:r>
              <a:rPr sz="2450" spc="-170" dirty="0">
                <a:solidFill>
                  <a:srgbClr val="3D3D3D"/>
                </a:solidFill>
                <a:latin typeface="Arial MT"/>
                <a:cs typeface="Arial MT"/>
              </a:rPr>
              <a:t> </a:t>
            </a:r>
            <a:r>
              <a:rPr sz="2450" spc="-10" dirty="0">
                <a:solidFill>
                  <a:srgbClr val="383838"/>
                </a:solidFill>
                <a:latin typeface="Arial MT"/>
                <a:cs typeface="Arial MT"/>
              </a:rPr>
              <a:t>detailed </a:t>
            </a:r>
            <a:r>
              <a:rPr sz="2450" spc="-10" dirty="0">
                <a:solidFill>
                  <a:srgbClr val="262626"/>
                </a:solidFill>
                <a:latin typeface="Arial MT"/>
                <a:cs typeface="Arial MT"/>
              </a:rPr>
              <a:t>mathematical</a:t>
            </a:r>
            <a:r>
              <a:rPr sz="2450" dirty="0">
                <a:solidFill>
                  <a:srgbClr val="262626"/>
                </a:solidFill>
                <a:latin typeface="Arial MT"/>
                <a:cs typeface="Arial MT"/>
              </a:rPr>
              <a:t>	</a:t>
            </a:r>
            <a:r>
              <a:rPr sz="2450" spc="-35" dirty="0">
                <a:solidFill>
                  <a:srgbClr val="2F2F2F"/>
                </a:solidFill>
                <a:latin typeface="Arial MT"/>
                <a:cs typeface="Arial MT"/>
              </a:rPr>
              <a:t>functional</a:t>
            </a:r>
            <a:r>
              <a:rPr sz="2450" spc="-15" dirty="0">
                <a:solidFill>
                  <a:srgbClr val="2F2F2F"/>
                </a:solidFill>
                <a:latin typeface="Arial MT"/>
                <a:cs typeface="Arial MT"/>
              </a:rPr>
              <a:t> </a:t>
            </a:r>
            <a:r>
              <a:rPr sz="2450" spc="-10" dirty="0">
                <a:solidFill>
                  <a:srgbClr val="2A2A2A"/>
                </a:solidFill>
                <a:latin typeface="Arial MT"/>
                <a:cs typeface="Arial MT"/>
              </a:rPr>
              <a:t>specification.</a:t>
            </a:r>
            <a:r>
              <a:rPr lang="en-US" sz="2450" spc="-10" dirty="0">
                <a:solidFill>
                  <a:srgbClr val="2A2A2A"/>
                </a:solidFill>
                <a:latin typeface="Arial MT"/>
                <a:cs typeface="Arial MT"/>
              </a:rPr>
              <a:t> </a:t>
            </a:r>
          </a:p>
          <a:p>
            <a:pPr marL="393700" marR="471170" indent="-381635">
              <a:lnSpc>
                <a:spcPct val="87700"/>
              </a:lnSpc>
              <a:spcBef>
                <a:spcPts val="459"/>
              </a:spcBef>
              <a:buFont typeface="Arial" panose="020B0604020202020204" pitchFamily="34" charset="0"/>
              <a:buChar char="•"/>
              <a:tabLst>
                <a:tab pos="393065" algn="l"/>
                <a:tab pos="2294890" algn="l"/>
              </a:tabLst>
            </a:pPr>
            <a:endParaRPr lang="en-US" sz="2450" spc="-10" dirty="0">
              <a:solidFill>
                <a:srgbClr val="2A2A2A"/>
              </a:solidFill>
              <a:latin typeface="Arial MT"/>
              <a:cs typeface="Arial MT"/>
            </a:endParaRPr>
          </a:p>
          <a:p>
            <a:pPr marL="393700" marR="471170" indent="-381635">
              <a:lnSpc>
                <a:spcPct val="87700"/>
              </a:lnSpc>
              <a:spcBef>
                <a:spcPts val="459"/>
              </a:spcBef>
              <a:buFont typeface="Arial" panose="020B0604020202020204" pitchFamily="34" charset="0"/>
              <a:buChar char="•"/>
              <a:tabLst>
                <a:tab pos="393065" algn="l"/>
                <a:tab pos="2294890" algn="l"/>
              </a:tabLst>
            </a:pPr>
            <a:r>
              <a:rPr lang="en-US" sz="2400" dirty="0">
                <a:latin typeface="Arial MT"/>
                <a:cs typeface="Arial MT"/>
              </a:rPr>
              <a:t>Requirements engineering is the process of eliciting, documenting, analyzing, validating, and managing requirements.</a:t>
            </a:r>
          </a:p>
          <a:p>
            <a:pPr marL="393700" marR="471170" indent="-381635">
              <a:lnSpc>
                <a:spcPct val="87700"/>
              </a:lnSpc>
              <a:spcBef>
                <a:spcPts val="459"/>
              </a:spcBef>
              <a:tabLst>
                <a:tab pos="393065" algn="l"/>
                <a:tab pos="2294890" algn="l"/>
              </a:tabLst>
            </a:pPr>
            <a:endParaRPr lang="en-US" sz="2450" spc="-10" dirty="0">
              <a:solidFill>
                <a:srgbClr val="2A2A2A"/>
              </a:solidFill>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499257" y="6417915"/>
            <a:ext cx="64135" cy="211454"/>
          </a:xfrm>
          <a:prstGeom prst="rect">
            <a:avLst/>
          </a:prstGeom>
        </p:spPr>
        <p:txBody>
          <a:bodyPr vert="horz" wrap="square" lIns="0" tIns="15240" rIns="0" bIns="0" rtlCol="0">
            <a:spAutoFit/>
          </a:bodyPr>
          <a:lstStyle/>
          <a:p>
            <a:pPr marL="12700">
              <a:lnSpc>
                <a:spcPct val="100000"/>
              </a:lnSpc>
              <a:spcBef>
                <a:spcPts val="120"/>
              </a:spcBef>
            </a:pPr>
            <a:r>
              <a:rPr sz="1200" spc="-50" dirty="0">
                <a:solidFill>
                  <a:srgbClr val="9A9A9A"/>
                </a:solidFill>
                <a:latin typeface="Arial MT"/>
                <a:cs typeface="Arial MT"/>
              </a:rPr>
              <a:t>‹</a:t>
            </a:r>
            <a:endParaRPr sz="12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lang="en-US" dirty="0">
                <a:solidFill>
                  <a:srgbClr val="313131"/>
                </a:solidFill>
              </a:rPr>
              <a:t>USE CASE DIAGRAM</a:t>
            </a:r>
          </a:p>
        </p:txBody>
      </p:sp>
      <p:sp>
        <p:nvSpPr>
          <p:cNvPr id="4" name="TextBox 3">
            <a:extLst>
              <a:ext uri="{FF2B5EF4-FFF2-40B4-BE49-F238E27FC236}">
                <a16:creationId xmlns:a16="http://schemas.microsoft.com/office/drawing/2014/main" id="{B16D04D8-A5D2-046F-2995-3B24E55C6325}"/>
              </a:ext>
            </a:extLst>
          </p:cNvPr>
          <p:cNvSpPr txBox="1"/>
          <p:nvPr/>
        </p:nvSpPr>
        <p:spPr>
          <a:xfrm>
            <a:off x="455414" y="1587449"/>
            <a:ext cx="8764786" cy="5078313"/>
          </a:xfrm>
          <a:prstGeom prst="rect">
            <a:avLst/>
          </a:prstGeom>
          <a:noFill/>
        </p:spPr>
        <p:txBody>
          <a:bodyPr wrap="square">
            <a:spAutoFit/>
          </a:bodyPr>
          <a:lstStyle/>
          <a:p>
            <a:r>
              <a:rPr lang="en-US" dirty="0"/>
              <a:t>Text description</a:t>
            </a:r>
          </a:p>
          <a:p>
            <a:r>
              <a:rPr lang="en-US" dirty="0"/>
              <a:t>U1: register-customer: Using this use case, the customer can register</a:t>
            </a:r>
          </a:p>
          <a:p>
            <a:r>
              <a:rPr lang="en-US" dirty="0"/>
              <a:t>himself by providing the necessary details.</a:t>
            </a:r>
          </a:p>
          <a:p>
            <a:r>
              <a:rPr lang="en-US" dirty="0"/>
              <a:t>Scenario 1: Mainline sequence</a:t>
            </a:r>
          </a:p>
          <a:p>
            <a:r>
              <a:rPr lang="en-US" dirty="0">
                <a:latin typeface="CourierNewPSMT"/>
              </a:rPr>
              <a:t>1. Customer: select register customer option</a:t>
            </a:r>
          </a:p>
          <a:p>
            <a:r>
              <a:rPr lang="en-US" dirty="0">
                <a:latin typeface="CourierNewPSMT"/>
              </a:rPr>
              <a:t>2 . System: display prompt to enter name, address, and telephone number.</a:t>
            </a:r>
          </a:p>
          <a:p>
            <a:r>
              <a:rPr lang="en-US" dirty="0">
                <a:latin typeface="CourierNewPSMT"/>
              </a:rPr>
              <a:t>3. Customer: enter the necessary values</a:t>
            </a:r>
          </a:p>
          <a:p>
            <a:r>
              <a:rPr lang="en-US" dirty="0">
                <a:latin typeface="CourierNewPSMT"/>
              </a:rPr>
              <a:t>4: System: display the generated id and the message that</a:t>
            </a:r>
          </a:p>
          <a:p>
            <a:r>
              <a:rPr lang="en-US" dirty="0">
                <a:latin typeface="CourierNewPSMT"/>
              </a:rPr>
              <a:t>the customer has successfully been registered.</a:t>
            </a:r>
          </a:p>
          <a:p>
            <a:r>
              <a:rPr lang="en-US" dirty="0"/>
              <a:t>Scenario 2: At step 4 of mainline sequence</a:t>
            </a:r>
          </a:p>
          <a:p>
            <a:r>
              <a:rPr lang="en-US" dirty="0"/>
              <a:t>4 : </a:t>
            </a:r>
            <a:r>
              <a:rPr lang="en-US" dirty="0">
                <a:latin typeface="CourierNewPSMT"/>
              </a:rPr>
              <a:t>System: displays the message that the customer has</a:t>
            </a:r>
          </a:p>
          <a:p>
            <a:r>
              <a:rPr lang="en-US" dirty="0">
                <a:latin typeface="CourierNewPSMT"/>
              </a:rPr>
              <a:t>already registered</a:t>
            </a:r>
            <a:r>
              <a:rPr lang="en-US" dirty="0"/>
              <a:t>.</a:t>
            </a:r>
          </a:p>
          <a:p>
            <a:r>
              <a:rPr lang="en-US" dirty="0"/>
              <a:t>Scenario 3: At step 4 of mainline sequence </a:t>
            </a:r>
          </a:p>
          <a:p>
            <a:r>
              <a:rPr lang="en-US" dirty="0"/>
              <a:t>4 : </a:t>
            </a:r>
            <a:r>
              <a:rPr lang="en-US" dirty="0">
                <a:latin typeface="CourierNewPSMT"/>
              </a:rPr>
              <a:t>System: displays message that some input information</a:t>
            </a:r>
          </a:p>
          <a:p>
            <a:r>
              <a:rPr lang="en-US" dirty="0">
                <a:latin typeface="CourierNewPSMT"/>
              </a:rPr>
              <a:t>have not been entered. The system displays a prompt to</a:t>
            </a:r>
          </a:p>
          <a:p>
            <a:r>
              <a:rPr lang="en-US" dirty="0">
                <a:latin typeface="CourierNewPSMT"/>
              </a:rPr>
              <a:t>enter the missing values.</a:t>
            </a:r>
          </a:p>
          <a:p>
            <a:endParaRPr lang="en-US" dirty="0"/>
          </a:p>
        </p:txBody>
      </p:sp>
    </p:spTree>
    <p:extLst>
      <p:ext uri="{BB962C8B-B14F-4D97-AF65-F5344CB8AC3E}">
        <p14:creationId xmlns:p14="http://schemas.microsoft.com/office/powerpoint/2010/main" val="3076011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55414" y="285750"/>
            <a:ext cx="8224241" cy="1151929"/>
          </a:xfrm>
          <a:prstGeom prst="rect">
            <a:avLst/>
          </a:prstGeom>
        </p:spPr>
      </p:pic>
      <p:sp>
        <p:nvSpPr>
          <p:cNvPr id="13" name="object 13"/>
          <p:cNvSpPr txBox="1">
            <a:spLocks noGrp="1"/>
          </p:cNvSpPr>
          <p:nvPr>
            <p:ph type="title"/>
          </p:nvPr>
        </p:nvSpPr>
        <p:spPr>
          <a:xfrm>
            <a:off x="248529" y="435520"/>
            <a:ext cx="7133074" cy="593631"/>
          </a:xfrm>
          <a:prstGeom prst="rect">
            <a:avLst/>
          </a:prstGeom>
        </p:spPr>
        <p:txBody>
          <a:bodyPr vert="horz" wrap="square" lIns="0" tIns="206890" rIns="0" bIns="0" rtlCol="0">
            <a:spAutoFit/>
          </a:bodyPr>
          <a:lstStyle/>
          <a:p>
            <a:pPr marL="297815">
              <a:lnSpc>
                <a:spcPct val="100000"/>
              </a:lnSpc>
              <a:spcBef>
                <a:spcPts val="90"/>
              </a:spcBef>
            </a:pPr>
            <a:r>
              <a:rPr lang="en-US" dirty="0">
                <a:solidFill>
                  <a:srgbClr val="313131"/>
                </a:solidFill>
              </a:rPr>
              <a:t>USE CASE DIAGRAM</a:t>
            </a:r>
          </a:p>
        </p:txBody>
      </p:sp>
      <p:sp>
        <p:nvSpPr>
          <p:cNvPr id="4" name="TextBox 3">
            <a:extLst>
              <a:ext uri="{FF2B5EF4-FFF2-40B4-BE49-F238E27FC236}">
                <a16:creationId xmlns:a16="http://schemas.microsoft.com/office/drawing/2014/main" id="{B16D04D8-A5D2-046F-2995-3B24E55C6325}"/>
              </a:ext>
            </a:extLst>
          </p:cNvPr>
          <p:cNvSpPr txBox="1"/>
          <p:nvPr/>
        </p:nvSpPr>
        <p:spPr>
          <a:xfrm>
            <a:off x="455414" y="1587449"/>
            <a:ext cx="8764786" cy="4524315"/>
          </a:xfrm>
          <a:prstGeom prst="rect">
            <a:avLst/>
          </a:prstGeom>
          <a:noFill/>
        </p:spPr>
        <p:txBody>
          <a:bodyPr wrap="square">
            <a:spAutoFit/>
          </a:bodyPr>
          <a:lstStyle/>
          <a:p>
            <a:r>
              <a:rPr lang="en-US" dirty="0"/>
              <a:t>Text description</a:t>
            </a:r>
          </a:p>
          <a:p>
            <a:endParaRPr lang="en-US" dirty="0"/>
          </a:p>
          <a:p>
            <a:r>
              <a:rPr lang="en-US" b="1" dirty="0">
                <a:latin typeface="Tahoma-Bold"/>
              </a:rPr>
              <a:t>U2: register-sales: </a:t>
            </a:r>
            <a:r>
              <a:rPr lang="en-US" dirty="0"/>
              <a:t>Using this use case, the clerk can register the details of</a:t>
            </a:r>
          </a:p>
          <a:p>
            <a:r>
              <a:rPr lang="en-US" dirty="0"/>
              <a:t>the purchase made by a customer.</a:t>
            </a:r>
          </a:p>
          <a:p>
            <a:r>
              <a:rPr lang="en-US" dirty="0"/>
              <a:t>Scenario 1: Mainline sequence</a:t>
            </a:r>
          </a:p>
          <a:p>
            <a:pPr marL="342900" indent="-342900">
              <a:buAutoNum type="arabicPeriod"/>
            </a:pPr>
            <a:r>
              <a:rPr lang="en-US" dirty="0">
                <a:latin typeface="CourierNewPSMT"/>
              </a:rPr>
              <a:t>Clerk: selects the register sales option.</a:t>
            </a:r>
          </a:p>
          <a:p>
            <a:pPr algn="l"/>
            <a:r>
              <a:rPr lang="en-US" b="0" i="0" u="none" strike="noStrike" baseline="0" dirty="0">
                <a:latin typeface="Tahoma" panose="020B0604030504040204" pitchFamily="34" charset="0"/>
              </a:rPr>
              <a:t>2. </a:t>
            </a:r>
            <a:r>
              <a:rPr lang="en-US" b="0" i="0" u="none" strike="noStrike" baseline="0" dirty="0">
                <a:latin typeface="CourierNewPSMT"/>
              </a:rPr>
              <a:t>System: displays prompt to enter the purchase details</a:t>
            </a:r>
          </a:p>
          <a:p>
            <a:pPr algn="l"/>
            <a:r>
              <a:rPr lang="en-US" b="0" i="0" u="none" strike="noStrike" baseline="0" dirty="0">
                <a:latin typeface="CourierNewPSMT"/>
              </a:rPr>
              <a:t>and the id of the customer.</a:t>
            </a:r>
          </a:p>
          <a:p>
            <a:pPr algn="l"/>
            <a:r>
              <a:rPr lang="en-US" b="0" i="0" u="none" strike="noStrike" baseline="0" dirty="0">
                <a:latin typeface="Tahoma" panose="020B0604030504040204" pitchFamily="34" charset="0"/>
              </a:rPr>
              <a:t>3. </a:t>
            </a:r>
            <a:r>
              <a:rPr lang="en-US" b="0" i="0" u="none" strike="noStrike" baseline="0" dirty="0">
                <a:latin typeface="CourierNewPSMT"/>
              </a:rPr>
              <a:t>Clerk: enters the required details.</a:t>
            </a:r>
          </a:p>
          <a:p>
            <a:pPr algn="l"/>
            <a:r>
              <a:rPr lang="en-US" b="0" i="0" u="none" strike="noStrike" baseline="0" dirty="0">
                <a:latin typeface="Tahoma" panose="020B0604030504040204" pitchFamily="34" charset="0"/>
              </a:rPr>
              <a:t>4 : </a:t>
            </a:r>
            <a:r>
              <a:rPr lang="en-US" b="0" i="0" u="none" strike="noStrike" baseline="0" dirty="0">
                <a:latin typeface="CourierNewPSMT"/>
              </a:rPr>
              <a:t>System: displays a message of having successfully</a:t>
            </a:r>
          </a:p>
          <a:p>
            <a:pPr algn="l"/>
            <a:r>
              <a:rPr lang="en-IN" b="0" i="0" u="none" strike="noStrike" baseline="0" dirty="0">
                <a:latin typeface="CourierNewPSMT"/>
              </a:rPr>
              <a:t>registered the sale.</a:t>
            </a:r>
          </a:p>
          <a:p>
            <a:pPr algn="l"/>
            <a:r>
              <a:rPr lang="en-US" sz="1800" b="1" i="0" u="none" strike="noStrike" baseline="0" dirty="0">
                <a:latin typeface="Tahoma-Bold"/>
              </a:rPr>
              <a:t>U3: select-winners. </a:t>
            </a:r>
            <a:r>
              <a:rPr lang="en-US" sz="1800" b="0" i="0" u="none" strike="noStrike" baseline="0" dirty="0">
                <a:latin typeface="Tahoma" panose="020B0604030504040204" pitchFamily="34" charset="0"/>
              </a:rPr>
              <a:t>Using this use case, the manager can generate the</a:t>
            </a:r>
          </a:p>
          <a:p>
            <a:pPr algn="l"/>
            <a:r>
              <a:rPr lang="en-IN" sz="1800" b="0" i="0" u="none" strike="noStrike" baseline="0" dirty="0">
                <a:latin typeface="Tahoma" panose="020B0604030504040204" pitchFamily="34" charset="0"/>
              </a:rPr>
              <a:t>winner list.</a:t>
            </a:r>
          </a:p>
          <a:p>
            <a:pPr algn="l"/>
            <a:r>
              <a:rPr lang="en-IN" sz="1800" b="1" i="0" u="none" strike="noStrike" baseline="0" dirty="0">
                <a:latin typeface="Tahoma-Bold"/>
              </a:rPr>
              <a:t>Scenario 2: Mainline sequence</a:t>
            </a:r>
          </a:p>
          <a:p>
            <a:pPr algn="l"/>
            <a:r>
              <a:rPr lang="en-US" sz="1800" b="0" i="0" u="none" strike="noStrike" baseline="0" dirty="0">
                <a:latin typeface="Tahoma" panose="020B0604030504040204" pitchFamily="34" charset="0"/>
              </a:rPr>
              <a:t>1. </a:t>
            </a:r>
            <a:r>
              <a:rPr lang="en-US" sz="1800" b="0" i="0" u="none" strike="noStrike" baseline="0" dirty="0">
                <a:latin typeface="CourierNewPSMT"/>
              </a:rPr>
              <a:t>Manager: selects the select-winner option.</a:t>
            </a:r>
          </a:p>
          <a:p>
            <a:pPr algn="l"/>
            <a:r>
              <a:rPr lang="en-IN" sz="1800" b="0" i="0" u="none" strike="noStrike" baseline="0" dirty="0">
                <a:latin typeface="Tahoma" panose="020B0604030504040204" pitchFamily="34" charset="0"/>
              </a:rPr>
              <a:t>2 . </a:t>
            </a:r>
            <a:r>
              <a:rPr lang="en-IN" sz="1800" b="0" i="0" u="none" strike="noStrike" baseline="0" dirty="0">
                <a:latin typeface="CourierNewPSMT"/>
              </a:rPr>
              <a:t>System: displays</a:t>
            </a:r>
            <a:endParaRPr lang="en-IN" dirty="0"/>
          </a:p>
        </p:txBody>
      </p:sp>
    </p:spTree>
    <p:extLst>
      <p:ext uri="{BB962C8B-B14F-4D97-AF65-F5344CB8AC3E}">
        <p14:creationId xmlns:p14="http://schemas.microsoft.com/office/powerpoint/2010/main" val="723753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19A4-90E4-8919-38A1-4E8A3096984A}"/>
              </a:ext>
            </a:extLst>
          </p:cNvPr>
          <p:cNvSpPr>
            <a:spLocks noGrp="1"/>
          </p:cNvSpPr>
          <p:nvPr>
            <p:ph type="title"/>
          </p:nvPr>
        </p:nvSpPr>
        <p:spPr>
          <a:xfrm>
            <a:off x="248529" y="435520"/>
            <a:ext cx="7133074" cy="384721"/>
          </a:xfrm>
        </p:spPr>
        <p:txBody>
          <a:bodyPr/>
          <a:lstStyle/>
          <a:p>
            <a:r>
              <a:rPr lang="en-US" dirty="0"/>
              <a:t>Tutorial 1</a:t>
            </a:r>
            <a:endParaRPr lang="en-IN" dirty="0"/>
          </a:p>
        </p:txBody>
      </p:sp>
      <p:sp>
        <p:nvSpPr>
          <p:cNvPr id="3" name="Text Placeholder 2">
            <a:extLst>
              <a:ext uri="{FF2B5EF4-FFF2-40B4-BE49-F238E27FC236}">
                <a16:creationId xmlns:a16="http://schemas.microsoft.com/office/drawing/2014/main" id="{52955CC3-2C5B-BF03-B276-D64DAAED24B9}"/>
              </a:ext>
            </a:extLst>
          </p:cNvPr>
          <p:cNvSpPr>
            <a:spLocks noGrp="1"/>
          </p:cNvSpPr>
          <p:nvPr>
            <p:ph type="body" idx="1"/>
          </p:nvPr>
        </p:nvSpPr>
        <p:spPr>
          <a:xfrm>
            <a:off x="496624" y="1481742"/>
            <a:ext cx="8037830" cy="3323987"/>
          </a:xfrm>
        </p:spPr>
        <p:txBody>
          <a:bodyPr/>
          <a:lstStyle/>
          <a:p>
            <a:r>
              <a:rPr lang="en-US" dirty="0">
                <a:solidFill>
                  <a:srgbClr val="FF0000"/>
                </a:solidFill>
              </a:rPr>
              <a:t>Develop a Use Case Diagram for a real-life project under consideration. </a:t>
            </a:r>
          </a:p>
          <a:p>
            <a:endParaRPr lang="en-US" dirty="0">
              <a:solidFill>
                <a:srgbClr val="FF0000"/>
              </a:solidFill>
            </a:endParaRPr>
          </a:p>
          <a:p>
            <a:endParaRPr lang="en-US" dirty="0">
              <a:solidFill>
                <a:srgbClr val="FF0000"/>
              </a:solidFill>
            </a:endParaRPr>
          </a:p>
          <a:p>
            <a:r>
              <a:rPr lang="en-US" dirty="0">
                <a:solidFill>
                  <a:srgbClr val="FF0000"/>
                </a:solidFill>
              </a:rPr>
              <a:t>Team Size 2</a:t>
            </a:r>
          </a:p>
          <a:p>
            <a:r>
              <a:rPr lang="en-US" dirty="0">
                <a:solidFill>
                  <a:srgbClr val="FF0000"/>
                </a:solidFill>
              </a:rPr>
              <a:t>Submit a Hard Copy</a:t>
            </a:r>
          </a:p>
          <a:p>
            <a:r>
              <a:rPr lang="en-US" dirty="0">
                <a:solidFill>
                  <a:srgbClr val="FF0000"/>
                </a:solidFill>
              </a:rPr>
              <a:t>Date and Time of Submission: 09/10/2024 , 9am</a:t>
            </a:r>
          </a:p>
          <a:p>
            <a:endParaRPr lang="en-US" dirty="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1416395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297815">
              <a:lnSpc>
                <a:spcPct val="100000"/>
              </a:lnSpc>
              <a:spcBef>
                <a:spcPts val="90"/>
              </a:spcBef>
            </a:pPr>
            <a:r>
              <a:rPr dirty="0">
                <a:solidFill>
                  <a:srgbClr val="383838"/>
                </a:solidFill>
              </a:rPr>
              <a:t>Requirements</a:t>
            </a:r>
            <a:r>
              <a:rPr spc="295" dirty="0">
                <a:solidFill>
                  <a:srgbClr val="383838"/>
                </a:solidFill>
              </a:rPr>
              <a:t> </a:t>
            </a:r>
            <a:r>
              <a:rPr dirty="0">
                <a:solidFill>
                  <a:srgbClr val="313131"/>
                </a:solidFill>
              </a:rPr>
              <a:t>engineering</a:t>
            </a:r>
            <a:r>
              <a:rPr spc="360" dirty="0">
                <a:solidFill>
                  <a:srgbClr val="313131"/>
                </a:solidFill>
              </a:rPr>
              <a:t> </a:t>
            </a:r>
            <a:r>
              <a:rPr spc="-10" dirty="0"/>
              <a:t>processes</a:t>
            </a:r>
          </a:p>
        </p:txBody>
      </p:sp>
      <p:sp>
        <p:nvSpPr>
          <p:cNvPr id="4" name="object 4"/>
          <p:cNvSpPr txBox="1"/>
          <p:nvPr/>
        </p:nvSpPr>
        <p:spPr>
          <a:xfrm>
            <a:off x="494185" y="1577528"/>
            <a:ext cx="7621905" cy="4091304"/>
          </a:xfrm>
          <a:prstGeom prst="rect">
            <a:avLst/>
          </a:prstGeom>
        </p:spPr>
        <p:txBody>
          <a:bodyPr vert="horz" wrap="square" lIns="0" tIns="64135" rIns="0" bIns="0" rtlCol="0">
            <a:spAutoFit/>
          </a:bodyPr>
          <a:lstStyle/>
          <a:p>
            <a:pPr marL="393065" marR="5080" indent="-378460">
              <a:lnSpc>
                <a:spcPct val="86100"/>
              </a:lnSpc>
              <a:spcBef>
                <a:spcPts val="505"/>
              </a:spcBef>
              <a:tabLst>
                <a:tab pos="391160" algn="l"/>
              </a:tabLst>
            </a:pPr>
            <a:r>
              <a:rPr sz="2500" spc="-50" dirty="0">
                <a:solidFill>
                  <a:srgbClr val="424242"/>
                </a:solidFill>
                <a:latin typeface="Arial MT"/>
                <a:cs typeface="Arial MT"/>
              </a:rPr>
              <a:t>4</a:t>
            </a:r>
            <a:r>
              <a:rPr sz="2500" dirty="0">
                <a:solidFill>
                  <a:srgbClr val="424242"/>
                </a:solidFill>
                <a:latin typeface="Arial MT"/>
                <a:cs typeface="Arial MT"/>
              </a:rPr>
              <a:t>	</a:t>
            </a:r>
            <a:r>
              <a:rPr sz="2500" spc="-25" dirty="0">
                <a:solidFill>
                  <a:srgbClr val="343434"/>
                </a:solidFill>
                <a:latin typeface="Arial MT"/>
                <a:cs typeface="Arial MT"/>
              </a:rPr>
              <a:t>The</a:t>
            </a:r>
            <a:r>
              <a:rPr sz="2500" spc="-150" dirty="0">
                <a:solidFill>
                  <a:srgbClr val="343434"/>
                </a:solidFill>
                <a:latin typeface="Arial MT"/>
                <a:cs typeface="Arial MT"/>
              </a:rPr>
              <a:t> </a:t>
            </a:r>
            <a:r>
              <a:rPr sz="2500" spc="-55" dirty="0">
                <a:solidFill>
                  <a:srgbClr val="313131"/>
                </a:solidFill>
                <a:latin typeface="Arial MT"/>
                <a:cs typeface="Arial MT"/>
              </a:rPr>
              <a:t>processes</a:t>
            </a:r>
            <a:r>
              <a:rPr sz="2500" spc="-20" dirty="0">
                <a:solidFill>
                  <a:srgbClr val="313131"/>
                </a:solidFill>
                <a:latin typeface="Arial MT"/>
                <a:cs typeface="Arial MT"/>
              </a:rPr>
              <a:t> </a:t>
            </a:r>
            <a:r>
              <a:rPr sz="2500" spc="-30" dirty="0">
                <a:solidFill>
                  <a:srgbClr val="343434"/>
                </a:solidFill>
                <a:latin typeface="Arial MT"/>
                <a:cs typeface="Arial MT"/>
              </a:rPr>
              <a:t>used</a:t>
            </a:r>
            <a:r>
              <a:rPr sz="2500" spc="-140" dirty="0">
                <a:solidFill>
                  <a:srgbClr val="343434"/>
                </a:solidFill>
                <a:latin typeface="Arial MT"/>
                <a:cs typeface="Arial MT"/>
              </a:rPr>
              <a:t> </a:t>
            </a:r>
            <a:r>
              <a:rPr sz="2500" spc="-30" dirty="0">
                <a:solidFill>
                  <a:srgbClr val="313131"/>
                </a:solidFill>
                <a:latin typeface="Arial MT"/>
                <a:cs typeface="Arial MT"/>
              </a:rPr>
              <a:t>for</a:t>
            </a:r>
            <a:r>
              <a:rPr sz="2500" spc="-145" dirty="0">
                <a:solidFill>
                  <a:srgbClr val="313131"/>
                </a:solidFill>
                <a:latin typeface="Arial MT"/>
                <a:cs typeface="Arial MT"/>
              </a:rPr>
              <a:t> </a:t>
            </a:r>
            <a:r>
              <a:rPr sz="2500" spc="-60" dirty="0">
                <a:solidFill>
                  <a:srgbClr val="0FAAED"/>
                </a:solidFill>
                <a:latin typeface="Arial MT"/>
                <a:cs typeface="Arial MT"/>
              </a:rPr>
              <a:t>RE</a:t>
            </a:r>
            <a:r>
              <a:rPr sz="2500" spc="-114" dirty="0">
                <a:solidFill>
                  <a:srgbClr val="0FAAED"/>
                </a:solidFill>
                <a:latin typeface="Arial MT"/>
                <a:cs typeface="Arial MT"/>
              </a:rPr>
              <a:t> </a:t>
            </a:r>
            <a:r>
              <a:rPr sz="2500" spc="-25" dirty="0">
                <a:solidFill>
                  <a:srgbClr val="313131"/>
                </a:solidFill>
                <a:latin typeface="Arial MT"/>
                <a:cs typeface="Arial MT"/>
              </a:rPr>
              <a:t>vary</a:t>
            </a:r>
            <a:r>
              <a:rPr sz="2500" spc="-80" dirty="0">
                <a:solidFill>
                  <a:srgbClr val="313131"/>
                </a:solidFill>
                <a:latin typeface="Arial MT"/>
                <a:cs typeface="Arial MT"/>
              </a:rPr>
              <a:t> </a:t>
            </a:r>
            <a:r>
              <a:rPr sz="2500" spc="-50" dirty="0">
                <a:solidFill>
                  <a:srgbClr val="2F2F2F"/>
                </a:solidFill>
                <a:latin typeface="Arial MT"/>
                <a:cs typeface="Arial MT"/>
              </a:rPr>
              <a:t>widely</a:t>
            </a:r>
            <a:r>
              <a:rPr sz="2500" spc="-70" dirty="0">
                <a:solidFill>
                  <a:srgbClr val="2F2F2F"/>
                </a:solidFill>
                <a:latin typeface="Arial MT"/>
                <a:cs typeface="Arial MT"/>
              </a:rPr>
              <a:t> </a:t>
            </a:r>
            <a:r>
              <a:rPr sz="2500" spc="-65" dirty="0">
                <a:solidFill>
                  <a:srgbClr val="313131"/>
                </a:solidFill>
                <a:latin typeface="Arial MT"/>
                <a:cs typeface="Arial MT"/>
              </a:rPr>
              <a:t>depending</a:t>
            </a:r>
            <a:r>
              <a:rPr sz="2500" spc="40" dirty="0">
                <a:solidFill>
                  <a:srgbClr val="313131"/>
                </a:solidFill>
                <a:latin typeface="Arial MT"/>
                <a:cs typeface="Arial MT"/>
              </a:rPr>
              <a:t> </a:t>
            </a:r>
            <a:r>
              <a:rPr sz="2500" spc="-25" dirty="0">
                <a:solidFill>
                  <a:srgbClr val="3B3B3B"/>
                </a:solidFill>
                <a:latin typeface="Arial MT"/>
                <a:cs typeface="Arial MT"/>
              </a:rPr>
              <a:t>on </a:t>
            </a:r>
            <a:r>
              <a:rPr sz="2500" dirty="0">
                <a:solidFill>
                  <a:srgbClr val="363636"/>
                </a:solidFill>
                <a:latin typeface="Arial MT"/>
                <a:cs typeface="Arial MT"/>
              </a:rPr>
              <a:t>the</a:t>
            </a:r>
            <a:r>
              <a:rPr sz="2500" spc="-175" dirty="0">
                <a:solidFill>
                  <a:srgbClr val="363636"/>
                </a:solidFill>
                <a:latin typeface="Arial MT"/>
                <a:cs typeface="Arial MT"/>
              </a:rPr>
              <a:t> </a:t>
            </a:r>
            <a:r>
              <a:rPr sz="2500" spc="-50" dirty="0">
                <a:solidFill>
                  <a:srgbClr val="363636"/>
                </a:solidFill>
                <a:latin typeface="Arial MT"/>
                <a:cs typeface="Arial MT"/>
              </a:rPr>
              <a:t>application</a:t>
            </a:r>
            <a:r>
              <a:rPr sz="2500" spc="-125" dirty="0">
                <a:solidFill>
                  <a:srgbClr val="363636"/>
                </a:solidFill>
                <a:latin typeface="Arial MT"/>
                <a:cs typeface="Arial MT"/>
              </a:rPr>
              <a:t> </a:t>
            </a:r>
            <a:r>
              <a:rPr sz="2500" spc="-45" dirty="0">
                <a:solidFill>
                  <a:srgbClr val="313131"/>
                </a:solidFill>
                <a:latin typeface="Arial MT"/>
                <a:cs typeface="Arial MT"/>
              </a:rPr>
              <a:t>domain,</a:t>
            </a:r>
            <a:r>
              <a:rPr sz="2500" spc="-75" dirty="0">
                <a:solidFill>
                  <a:srgbClr val="313131"/>
                </a:solidFill>
                <a:latin typeface="Arial MT"/>
                <a:cs typeface="Arial MT"/>
              </a:rPr>
              <a:t> </a:t>
            </a:r>
            <a:r>
              <a:rPr sz="2500" spc="-40" dirty="0">
                <a:solidFill>
                  <a:srgbClr val="363636"/>
                </a:solidFill>
                <a:latin typeface="Arial MT"/>
                <a:cs typeface="Arial MT"/>
              </a:rPr>
              <a:t>the</a:t>
            </a:r>
            <a:r>
              <a:rPr sz="2500" spc="-135" dirty="0">
                <a:solidFill>
                  <a:srgbClr val="363636"/>
                </a:solidFill>
                <a:latin typeface="Arial MT"/>
                <a:cs typeface="Arial MT"/>
              </a:rPr>
              <a:t> </a:t>
            </a:r>
            <a:r>
              <a:rPr sz="2500" spc="-35" dirty="0">
                <a:solidFill>
                  <a:srgbClr val="313131"/>
                </a:solidFill>
                <a:latin typeface="Arial MT"/>
                <a:cs typeface="Arial MT"/>
              </a:rPr>
              <a:t>people</a:t>
            </a:r>
            <a:r>
              <a:rPr sz="2500" spc="-65" dirty="0">
                <a:solidFill>
                  <a:srgbClr val="313131"/>
                </a:solidFill>
                <a:latin typeface="Arial MT"/>
                <a:cs typeface="Arial MT"/>
              </a:rPr>
              <a:t> </a:t>
            </a:r>
            <a:r>
              <a:rPr sz="2500" spc="-45" dirty="0">
                <a:solidFill>
                  <a:srgbClr val="313131"/>
                </a:solidFill>
                <a:latin typeface="Arial MT"/>
                <a:cs typeface="Arial MT"/>
              </a:rPr>
              <a:t>involved</a:t>
            </a:r>
            <a:r>
              <a:rPr sz="2500" spc="-75" dirty="0">
                <a:solidFill>
                  <a:srgbClr val="313131"/>
                </a:solidFill>
                <a:latin typeface="Arial MT"/>
                <a:cs typeface="Arial MT"/>
              </a:rPr>
              <a:t> </a:t>
            </a:r>
            <a:r>
              <a:rPr sz="2500" spc="-30" dirty="0">
                <a:solidFill>
                  <a:srgbClr val="3A3A3A"/>
                </a:solidFill>
                <a:latin typeface="Arial MT"/>
                <a:cs typeface="Arial MT"/>
              </a:rPr>
              <a:t>and</a:t>
            </a:r>
            <a:r>
              <a:rPr sz="2500" spc="-145" dirty="0">
                <a:solidFill>
                  <a:srgbClr val="3A3A3A"/>
                </a:solidFill>
                <a:latin typeface="Arial MT"/>
                <a:cs typeface="Arial MT"/>
              </a:rPr>
              <a:t> </a:t>
            </a:r>
            <a:r>
              <a:rPr sz="2500" spc="-25" dirty="0">
                <a:solidFill>
                  <a:srgbClr val="343434"/>
                </a:solidFill>
                <a:latin typeface="Arial MT"/>
                <a:cs typeface="Arial MT"/>
              </a:rPr>
              <a:t>the </a:t>
            </a:r>
            <a:r>
              <a:rPr sz="2500" spc="-55" dirty="0">
                <a:solidFill>
                  <a:srgbClr val="313131"/>
                </a:solidFill>
                <a:latin typeface="Arial MT"/>
                <a:cs typeface="Arial MT"/>
              </a:rPr>
              <a:t>organisation</a:t>
            </a:r>
            <a:r>
              <a:rPr sz="2500" spc="-20" dirty="0">
                <a:solidFill>
                  <a:srgbClr val="313131"/>
                </a:solidFill>
                <a:latin typeface="Arial MT"/>
                <a:cs typeface="Arial MT"/>
              </a:rPr>
              <a:t> </a:t>
            </a:r>
            <a:r>
              <a:rPr sz="2500" spc="-55" dirty="0">
                <a:solidFill>
                  <a:srgbClr val="313131"/>
                </a:solidFill>
                <a:latin typeface="Arial MT"/>
                <a:cs typeface="Arial MT"/>
              </a:rPr>
              <a:t>developing</a:t>
            </a:r>
            <a:r>
              <a:rPr sz="2500" spc="5" dirty="0">
                <a:solidFill>
                  <a:srgbClr val="313131"/>
                </a:solidFill>
                <a:latin typeface="Arial MT"/>
                <a:cs typeface="Arial MT"/>
              </a:rPr>
              <a:t> </a:t>
            </a:r>
            <a:r>
              <a:rPr sz="2500" spc="-40" dirty="0">
                <a:solidFill>
                  <a:srgbClr val="313131"/>
                </a:solidFill>
                <a:latin typeface="Arial MT"/>
                <a:cs typeface="Arial MT"/>
              </a:rPr>
              <a:t>the</a:t>
            </a:r>
            <a:r>
              <a:rPr sz="2500" spc="-135" dirty="0">
                <a:solidFill>
                  <a:srgbClr val="313131"/>
                </a:solidFill>
                <a:latin typeface="Arial MT"/>
                <a:cs typeface="Arial MT"/>
              </a:rPr>
              <a:t> </a:t>
            </a:r>
            <a:r>
              <a:rPr sz="2500" spc="-10" dirty="0">
                <a:solidFill>
                  <a:srgbClr val="343434"/>
                </a:solidFill>
                <a:latin typeface="Arial MT"/>
                <a:cs typeface="Arial MT"/>
              </a:rPr>
              <a:t>requirements.</a:t>
            </a:r>
            <a:endParaRPr sz="2500" dirty="0">
              <a:latin typeface="Arial MT"/>
              <a:cs typeface="Arial MT"/>
            </a:endParaRPr>
          </a:p>
          <a:p>
            <a:pPr marL="15875">
              <a:lnSpc>
                <a:spcPts val="2745"/>
              </a:lnSpc>
              <a:spcBef>
                <a:spcPts val="850"/>
              </a:spcBef>
              <a:tabLst>
                <a:tab pos="391160" algn="l"/>
              </a:tabLst>
            </a:pPr>
            <a:r>
              <a:rPr sz="2450" spc="-50" dirty="0">
                <a:solidFill>
                  <a:srgbClr val="363636"/>
                </a:solidFill>
                <a:latin typeface="Arial MT"/>
                <a:cs typeface="Arial MT"/>
              </a:rPr>
              <a:t>4</a:t>
            </a:r>
            <a:r>
              <a:rPr sz="2450" dirty="0">
                <a:solidFill>
                  <a:srgbClr val="363636"/>
                </a:solidFill>
                <a:latin typeface="Arial MT"/>
                <a:cs typeface="Arial MT"/>
              </a:rPr>
              <a:t>	</a:t>
            </a:r>
            <a:r>
              <a:rPr sz="2450" spc="-50" dirty="0">
                <a:solidFill>
                  <a:srgbClr val="363636"/>
                </a:solidFill>
                <a:latin typeface="Arial MT"/>
                <a:cs typeface="Arial MT"/>
              </a:rPr>
              <a:t>However,</a:t>
            </a:r>
            <a:r>
              <a:rPr sz="2450" spc="-75" dirty="0">
                <a:solidFill>
                  <a:srgbClr val="363636"/>
                </a:solidFill>
                <a:latin typeface="Arial MT"/>
                <a:cs typeface="Arial MT"/>
              </a:rPr>
              <a:t> </a:t>
            </a:r>
            <a:r>
              <a:rPr sz="2450" dirty="0">
                <a:solidFill>
                  <a:srgbClr val="343434"/>
                </a:solidFill>
                <a:latin typeface="Arial MT"/>
                <a:cs typeface="Arial MT"/>
              </a:rPr>
              <a:t>there</a:t>
            </a:r>
            <a:r>
              <a:rPr sz="2450" spc="-75" dirty="0">
                <a:solidFill>
                  <a:srgbClr val="343434"/>
                </a:solidFill>
                <a:latin typeface="Arial MT"/>
                <a:cs typeface="Arial MT"/>
              </a:rPr>
              <a:t> </a:t>
            </a:r>
            <a:r>
              <a:rPr sz="2450" dirty="0">
                <a:solidFill>
                  <a:srgbClr val="3B3B3B"/>
                </a:solidFill>
                <a:latin typeface="Arial MT"/>
                <a:cs typeface="Arial MT"/>
              </a:rPr>
              <a:t>are</a:t>
            </a:r>
            <a:r>
              <a:rPr sz="2450" spc="-90" dirty="0">
                <a:solidFill>
                  <a:srgbClr val="3B3B3B"/>
                </a:solidFill>
                <a:latin typeface="Arial MT"/>
                <a:cs typeface="Arial MT"/>
              </a:rPr>
              <a:t> </a:t>
            </a:r>
            <a:r>
              <a:rPr sz="2450" dirty="0">
                <a:solidFill>
                  <a:srgbClr val="414141"/>
                </a:solidFill>
                <a:latin typeface="Arial MT"/>
                <a:cs typeface="Arial MT"/>
              </a:rPr>
              <a:t>a</a:t>
            </a:r>
            <a:r>
              <a:rPr sz="2450" spc="-170" dirty="0">
                <a:solidFill>
                  <a:srgbClr val="414141"/>
                </a:solidFill>
                <a:latin typeface="Arial MT"/>
                <a:cs typeface="Arial MT"/>
              </a:rPr>
              <a:t> </a:t>
            </a:r>
            <a:r>
              <a:rPr sz="2450" spc="-25" dirty="0">
                <a:solidFill>
                  <a:srgbClr val="343434"/>
                </a:solidFill>
                <a:latin typeface="Arial MT"/>
                <a:cs typeface="Arial MT"/>
              </a:rPr>
              <a:t>number</a:t>
            </a:r>
            <a:r>
              <a:rPr sz="2450" spc="-45" dirty="0">
                <a:solidFill>
                  <a:srgbClr val="343434"/>
                </a:solidFill>
                <a:latin typeface="Arial MT"/>
                <a:cs typeface="Arial MT"/>
              </a:rPr>
              <a:t> </a:t>
            </a:r>
            <a:r>
              <a:rPr sz="2450" dirty="0">
                <a:solidFill>
                  <a:srgbClr val="363636"/>
                </a:solidFill>
                <a:latin typeface="Arial MT"/>
                <a:cs typeface="Arial MT"/>
              </a:rPr>
              <a:t>of</a:t>
            </a:r>
            <a:r>
              <a:rPr sz="2450" spc="-75" dirty="0">
                <a:solidFill>
                  <a:srgbClr val="363636"/>
                </a:solidFill>
                <a:latin typeface="Arial MT"/>
                <a:cs typeface="Arial MT"/>
              </a:rPr>
              <a:t> </a:t>
            </a:r>
            <a:r>
              <a:rPr sz="2450" spc="-20" dirty="0">
                <a:solidFill>
                  <a:srgbClr val="343434"/>
                </a:solidFill>
                <a:latin typeface="Arial MT"/>
                <a:cs typeface="Arial MT"/>
              </a:rPr>
              <a:t>generic</a:t>
            </a:r>
            <a:r>
              <a:rPr sz="2450" spc="-25" dirty="0">
                <a:solidFill>
                  <a:srgbClr val="343434"/>
                </a:solidFill>
                <a:latin typeface="Arial MT"/>
                <a:cs typeface="Arial MT"/>
              </a:rPr>
              <a:t> </a:t>
            </a:r>
            <a:r>
              <a:rPr sz="2450" spc="-10" dirty="0">
                <a:solidFill>
                  <a:srgbClr val="2F2F2F"/>
                </a:solidFill>
                <a:latin typeface="Arial MT"/>
                <a:cs typeface="Arial MT"/>
              </a:rPr>
              <a:t>activities</a:t>
            </a:r>
            <a:endParaRPr sz="2450" dirty="0">
              <a:latin typeface="Arial MT"/>
              <a:cs typeface="Arial MT"/>
            </a:endParaRPr>
          </a:p>
          <a:p>
            <a:pPr marL="394970">
              <a:lnSpc>
                <a:spcPts val="2805"/>
              </a:lnSpc>
            </a:pPr>
            <a:r>
              <a:rPr sz="2500" spc="-60" dirty="0">
                <a:solidFill>
                  <a:srgbClr val="3D3D3D"/>
                </a:solidFill>
                <a:latin typeface="Arial MT"/>
                <a:cs typeface="Arial MT"/>
              </a:rPr>
              <a:t>common</a:t>
            </a:r>
            <a:r>
              <a:rPr sz="2500" spc="-90" dirty="0">
                <a:solidFill>
                  <a:srgbClr val="3D3D3D"/>
                </a:solidFill>
                <a:latin typeface="Arial MT"/>
                <a:cs typeface="Arial MT"/>
              </a:rPr>
              <a:t> </a:t>
            </a:r>
            <a:r>
              <a:rPr sz="2500" dirty="0">
                <a:solidFill>
                  <a:srgbClr val="3B3B3B"/>
                </a:solidFill>
                <a:latin typeface="Arial MT"/>
                <a:cs typeface="Arial MT"/>
              </a:rPr>
              <a:t>to</a:t>
            </a:r>
            <a:r>
              <a:rPr sz="2500" spc="-110" dirty="0">
                <a:solidFill>
                  <a:srgbClr val="3B3B3B"/>
                </a:solidFill>
                <a:latin typeface="Arial MT"/>
                <a:cs typeface="Arial MT"/>
              </a:rPr>
              <a:t> </a:t>
            </a:r>
            <a:r>
              <a:rPr sz="2500" spc="-10" dirty="0">
                <a:solidFill>
                  <a:srgbClr val="363636"/>
                </a:solidFill>
                <a:latin typeface="Arial MT"/>
                <a:cs typeface="Arial MT"/>
              </a:rPr>
              <a:t>all</a:t>
            </a:r>
            <a:r>
              <a:rPr sz="2500" spc="-165" dirty="0">
                <a:solidFill>
                  <a:srgbClr val="363636"/>
                </a:solidFill>
                <a:latin typeface="Arial MT"/>
                <a:cs typeface="Arial MT"/>
              </a:rPr>
              <a:t> </a:t>
            </a:r>
            <a:r>
              <a:rPr sz="2500" spc="-10" dirty="0">
                <a:solidFill>
                  <a:srgbClr val="383838"/>
                </a:solidFill>
                <a:latin typeface="Arial MT"/>
                <a:cs typeface="Arial MT"/>
              </a:rPr>
              <a:t>processes</a:t>
            </a:r>
            <a:endParaRPr sz="2500" dirty="0">
              <a:latin typeface="Arial MT"/>
              <a:cs typeface="Arial MT"/>
            </a:endParaRPr>
          </a:p>
          <a:p>
            <a:pPr marL="796925" indent="-278765">
              <a:lnSpc>
                <a:spcPct val="100000"/>
              </a:lnSpc>
              <a:spcBef>
                <a:spcPts val="525"/>
              </a:spcBef>
              <a:buClr>
                <a:srgbClr val="05B3FB"/>
              </a:buClr>
              <a:buChar char="•"/>
              <a:tabLst>
                <a:tab pos="796925" algn="l"/>
              </a:tabLst>
            </a:pPr>
            <a:r>
              <a:rPr sz="2100" spc="-60" dirty="0">
                <a:solidFill>
                  <a:srgbClr val="42A1BF"/>
                </a:solidFill>
                <a:latin typeface="Arial MT"/>
                <a:cs typeface="Arial MT"/>
              </a:rPr>
              <a:t>Requirements</a:t>
            </a:r>
            <a:r>
              <a:rPr sz="2100" spc="90" dirty="0">
                <a:solidFill>
                  <a:srgbClr val="42A1BF"/>
                </a:solidFill>
                <a:latin typeface="Arial MT"/>
                <a:cs typeface="Arial MT"/>
              </a:rPr>
              <a:t> </a:t>
            </a:r>
            <a:r>
              <a:rPr sz="2100" spc="-10" dirty="0">
                <a:solidFill>
                  <a:srgbClr val="26A5D8"/>
                </a:solidFill>
                <a:latin typeface="Arial MT"/>
                <a:cs typeface="Arial MT"/>
              </a:rPr>
              <a:t>elicitation;</a:t>
            </a:r>
            <a:endParaRPr sz="2100" dirty="0">
              <a:latin typeface="Arial MT"/>
              <a:cs typeface="Arial MT"/>
            </a:endParaRPr>
          </a:p>
          <a:p>
            <a:pPr marL="796925" indent="-278765">
              <a:lnSpc>
                <a:spcPct val="100000"/>
              </a:lnSpc>
              <a:spcBef>
                <a:spcPts val="175"/>
              </a:spcBef>
              <a:buClr>
                <a:srgbClr val="07A5FB"/>
              </a:buClr>
              <a:buChar char="•"/>
              <a:tabLst>
                <a:tab pos="796925" algn="l"/>
              </a:tabLst>
            </a:pPr>
            <a:r>
              <a:rPr sz="2150" spc="-95" dirty="0">
                <a:solidFill>
                  <a:srgbClr val="3F95AC"/>
                </a:solidFill>
                <a:latin typeface="Arial MT"/>
                <a:cs typeface="Arial MT"/>
              </a:rPr>
              <a:t>Requirements</a:t>
            </a:r>
            <a:r>
              <a:rPr sz="2150" spc="50" dirty="0">
                <a:solidFill>
                  <a:srgbClr val="3F95AC"/>
                </a:solidFill>
                <a:latin typeface="Arial MT"/>
                <a:cs typeface="Arial MT"/>
              </a:rPr>
              <a:t> </a:t>
            </a:r>
            <a:r>
              <a:rPr sz="2150" spc="-10" dirty="0">
                <a:solidFill>
                  <a:srgbClr val="2D9EBC"/>
                </a:solidFill>
                <a:latin typeface="Arial MT"/>
                <a:cs typeface="Arial MT"/>
              </a:rPr>
              <a:t>analysis;</a:t>
            </a:r>
            <a:endParaRPr sz="2150" dirty="0">
              <a:latin typeface="Arial MT"/>
              <a:cs typeface="Arial MT"/>
            </a:endParaRPr>
          </a:p>
          <a:p>
            <a:pPr marL="796290" indent="-278765">
              <a:lnSpc>
                <a:spcPct val="100000"/>
              </a:lnSpc>
              <a:spcBef>
                <a:spcPts val="145"/>
              </a:spcBef>
              <a:buClr>
                <a:srgbClr val="07B3FF"/>
              </a:buClr>
              <a:buChar char="•"/>
              <a:tabLst>
                <a:tab pos="796290" algn="l"/>
              </a:tabLst>
            </a:pPr>
            <a:r>
              <a:rPr sz="2200" spc="-120" dirty="0">
                <a:solidFill>
                  <a:srgbClr val="449EB8"/>
                </a:solidFill>
                <a:latin typeface="Arial MT"/>
                <a:cs typeface="Arial MT"/>
              </a:rPr>
              <a:t>Requirements</a:t>
            </a:r>
            <a:r>
              <a:rPr sz="2200" spc="15" dirty="0">
                <a:solidFill>
                  <a:srgbClr val="449EB8"/>
                </a:solidFill>
                <a:latin typeface="Arial MT"/>
                <a:cs typeface="Arial MT"/>
              </a:rPr>
              <a:t> </a:t>
            </a:r>
            <a:r>
              <a:rPr sz="2200" spc="-10" dirty="0">
                <a:solidFill>
                  <a:srgbClr val="2190B3"/>
                </a:solidFill>
                <a:latin typeface="Arial MT"/>
                <a:cs typeface="Arial MT"/>
              </a:rPr>
              <a:t>validation;</a:t>
            </a:r>
            <a:endParaRPr sz="2200" dirty="0">
              <a:latin typeface="Arial MT"/>
              <a:cs typeface="Arial MT"/>
            </a:endParaRPr>
          </a:p>
          <a:p>
            <a:pPr marL="796925" indent="-278765">
              <a:lnSpc>
                <a:spcPct val="100000"/>
              </a:lnSpc>
              <a:spcBef>
                <a:spcPts val="190"/>
              </a:spcBef>
              <a:buClr>
                <a:srgbClr val="07B3FF"/>
              </a:buClr>
              <a:buChar char="•"/>
              <a:tabLst>
                <a:tab pos="796925" algn="l"/>
              </a:tabLst>
            </a:pPr>
            <a:r>
              <a:rPr sz="2150" spc="-95" dirty="0">
                <a:solidFill>
                  <a:srgbClr val="3197B6"/>
                </a:solidFill>
                <a:latin typeface="Arial MT"/>
                <a:cs typeface="Arial MT"/>
              </a:rPr>
              <a:t>Requirements</a:t>
            </a:r>
            <a:r>
              <a:rPr sz="2150" spc="-5" dirty="0">
                <a:solidFill>
                  <a:srgbClr val="3197B6"/>
                </a:solidFill>
                <a:latin typeface="Arial MT"/>
                <a:cs typeface="Arial MT"/>
              </a:rPr>
              <a:t> </a:t>
            </a:r>
            <a:r>
              <a:rPr sz="2150" spc="-25" dirty="0">
                <a:solidFill>
                  <a:srgbClr val="4293AE"/>
                </a:solidFill>
                <a:latin typeface="Arial MT"/>
                <a:cs typeface="Arial MT"/>
              </a:rPr>
              <a:t>management.</a:t>
            </a:r>
            <a:endParaRPr sz="2150" dirty="0">
              <a:latin typeface="Arial MT"/>
              <a:cs typeface="Arial MT"/>
            </a:endParaRPr>
          </a:p>
          <a:p>
            <a:pPr marL="385445" marR="309880" indent="-373380">
              <a:lnSpc>
                <a:spcPts val="2600"/>
              </a:lnSpc>
              <a:spcBef>
                <a:spcPts val="900"/>
              </a:spcBef>
              <a:tabLst>
                <a:tab pos="394335" algn="l"/>
              </a:tabLst>
            </a:pPr>
            <a:r>
              <a:rPr sz="2550" spc="-50" dirty="0">
                <a:solidFill>
                  <a:srgbClr val="3B3B3B"/>
                </a:solidFill>
                <a:latin typeface="Arial MT"/>
                <a:cs typeface="Arial MT"/>
              </a:rPr>
              <a:t>4</a:t>
            </a:r>
            <a:r>
              <a:rPr sz="2550" dirty="0">
                <a:solidFill>
                  <a:srgbClr val="3B3B3B"/>
                </a:solidFill>
                <a:latin typeface="Arial MT"/>
                <a:cs typeface="Arial MT"/>
              </a:rPr>
              <a:t>		</a:t>
            </a:r>
            <a:r>
              <a:rPr sz="2550" spc="-80" dirty="0">
                <a:solidFill>
                  <a:srgbClr val="3D3D3D"/>
                </a:solidFill>
                <a:latin typeface="Arial MT"/>
                <a:cs typeface="Arial MT"/>
              </a:rPr>
              <a:t>In</a:t>
            </a:r>
            <a:r>
              <a:rPr sz="2550" spc="-100" dirty="0">
                <a:solidFill>
                  <a:srgbClr val="3D3D3D"/>
                </a:solidFill>
                <a:latin typeface="Arial MT"/>
                <a:cs typeface="Arial MT"/>
              </a:rPr>
              <a:t> </a:t>
            </a:r>
            <a:r>
              <a:rPr sz="2550" spc="-55" dirty="0">
                <a:solidFill>
                  <a:srgbClr val="2D2D2D"/>
                </a:solidFill>
                <a:latin typeface="Arial MT"/>
                <a:cs typeface="Arial MT"/>
              </a:rPr>
              <a:t>practice,</a:t>
            </a:r>
            <a:r>
              <a:rPr sz="2550" spc="-125" dirty="0">
                <a:solidFill>
                  <a:srgbClr val="2D2D2D"/>
                </a:solidFill>
                <a:latin typeface="Arial MT"/>
                <a:cs typeface="Arial MT"/>
              </a:rPr>
              <a:t> </a:t>
            </a:r>
            <a:r>
              <a:rPr sz="2550" spc="-50" dirty="0">
                <a:solidFill>
                  <a:srgbClr val="383838"/>
                </a:solidFill>
                <a:latin typeface="Arial MT"/>
                <a:cs typeface="Arial MT"/>
              </a:rPr>
              <a:t>RE</a:t>
            </a:r>
            <a:r>
              <a:rPr sz="2550" spc="-125" dirty="0">
                <a:solidFill>
                  <a:srgbClr val="383838"/>
                </a:solidFill>
                <a:latin typeface="Arial MT"/>
                <a:cs typeface="Arial MT"/>
              </a:rPr>
              <a:t> </a:t>
            </a:r>
            <a:r>
              <a:rPr sz="2550" dirty="0">
                <a:solidFill>
                  <a:srgbClr val="3D3D3D"/>
                </a:solidFill>
                <a:latin typeface="Arial MT"/>
                <a:cs typeface="Arial MT"/>
              </a:rPr>
              <a:t>is</a:t>
            </a:r>
            <a:r>
              <a:rPr sz="2550" spc="-180" dirty="0">
                <a:solidFill>
                  <a:srgbClr val="3D3D3D"/>
                </a:solidFill>
                <a:latin typeface="Arial MT"/>
                <a:cs typeface="Arial MT"/>
              </a:rPr>
              <a:t> </a:t>
            </a:r>
            <a:r>
              <a:rPr sz="2550" spc="-90" dirty="0">
                <a:solidFill>
                  <a:srgbClr val="3D3D3D"/>
                </a:solidFill>
                <a:latin typeface="Arial MT"/>
                <a:cs typeface="Arial MT"/>
              </a:rPr>
              <a:t>an </a:t>
            </a:r>
            <a:r>
              <a:rPr sz="2550" spc="-50" dirty="0">
                <a:solidFill>
                  <a:srgbClr val="2F2F2F"/>
                </a:solidFill>
                <a:latin typeface="Arial MT"/>
                <a:cs typeface="Arial MT"/>
              </a:rPr>
              <a:t>iterative</a:t>
            </a:r>
            <a:r>
              <a:rPr sz="2550" spc="-125" dirty="0">
                <a:solidFill>
                  <a:srgbClr val="2F2F2F"/>
                </a:solidFill>
                <a:latin typeface="Arial MT"/>
                <a:cs typeface="Arial MT"/>
              </a:rPr>
              <a:t> </a:t>
            </a:r>
            <a:r>
              <a:rPr sz="2550" spc="-55" dirty="0">
                <a:solidFill>
                  <a:srgbClr val="313131"/>
                </a:solidFill>
                <a:latin typeface="Arial MT"/>
                <a:cs typeface="Arial MT"/>
              </a:rPr>
              <a:t>activity</a:t>
            </a:r>
            <a:r>
              <a:rPr sz="2550" spc="-15" dirty="0">
                <a:solidFill>
                  <a:srgbClr val="313131"/>
                </a:solidFill>
                <a:latin typeface="Arial MT"/>
                <a:cs typeface="Arial MT"/>
              </a:rPr>
              <a:t> </a:t>
            </a:r>
            <a:r>
              <a:rPr sz="2550" dirty="0">
                <a:solidFill>
                  <a:srgbClr val="3B3B3B"/>
                </a:solidFill>
                <a:latin typeface="Arial MT"/>
                <a:cs typeface="Arial MT"/>
              </a:rPr>
              <a:t>in</a:t>
            </a:r>
            <a:r>
              <a:rPr sz="2550" spc="-135" dirty="0">
                <a:solidFill>
                  <a:srgbClr val="3B3B3B"/>
                </a:solidFill>
                <a:latin typeface="Arial MT"/>
                <a:cs typeface="Arial MT"/>
              </a:rPr>
              <a:t> </a:t>
            </a:r>
            <a:r>
              <a:rPr sz="2550" spc="-80" dirty="0">
                <a:solidFill>
                  <a:srgbClr val="363636"/>
                </a:solidFill>
                <a:latin typeface="Arial MT"/>
                <a:cs typeface="Arial MT"/>
              </a:rPr>
              <a:t>which</a:t>
            </a:r>
            <a:r>
              <a:rPr sz="2550" spc="-100" dirty="0">
                <a:solidFill>
                  <a:srgbClr val="363636"/>
                </a:solidFill>
                <a:latin typeface="Arial MT"/>
                <a:cs typeface="Arial MT"/>
              </a:rPr>
              <a:t> </a:t>
            </a:r>
            <a:r>
              <a:rPr sz="2550" spc="-35" dirty="0">
                <a:solidFill>
                  <a:srgbClr val="262626"/>
                </a:solidFill>
                <a:latin typeface="Arial MT"/>
                <a:cs typeface="Arial MT"/>
              </a:rPr>
              <a:t>these </a:t>
            </a:r>
            <a:r>
              <a:rPr sz="2550" spc="-70" dirty="0">
                <a:solidFill>
                  <a:srgbClr val="343434"/>
                </a:solidFill>
                <a:latin typeface="Arial MT"/>
                <a:cs typeface="Arial MT"/>
              </a:rPr>
              <a:t>processes</a:t>
            </a:r>
            <a:r>
              <a:rPr sz="2550" spc="20" dirty="0">
                <a:solidFill>
                  <a:srgbClr val="343434"/>
                </a:solidFill>
                <a:latin typeface="Arial MT"/>
                <a:cs typeface="Arial MT"/>
              </a:rPr>
              <a:t> </a:t>
            </a:r>
            <a:r>
              <a:rPr sz="2550" spc="-90" dirty="0">
                <a:solidFill>
                  <a:srgbClr val="383838"/>
                </a:solidFill>
                <a:latin typeface="Arial MT"/>
                <a:cs typeface="Arial MT"/>
              </a:rPr>
              <a:t>are</a:t>
            </a:r>
            <a:r>
              <a:rPr sz="2550" spc="-95" dirty="0">
                <a:solidFill>
                  <a:srgbClr val="383838"/>
                </a:solidFill>
                <a:latin typeface="Arial MT"/>
                <a:cs typeface="Arial MT"/>
              </a:rPr>
              <a:t> </a:t>
            </a:r>
            <a:r>
              <a:rPr sz="2550" spc="-10" dirty="0">
                <a:solidFill>
                  <a:srgbClr val="343434"/>
                </a:solidFill>
                <a:latin typeface="Arial MT"/>
                <a:cs typeface="Arial MT"/>
              </a:rPr>
              <a:t>interleaved.</a:t>
            </a:r>
            <a:endParaRPr sz="255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33130" y="6442719"/>
            <a:ext cx="164465" cy="182245"/>
          </a:xfrm>
          <a:prstGeom prst="rect">
            <a:avLst/>
          </a:prstGeom>
        </p:spPr>
        <p:txBody>
          <a:bodyPr vert="horz" wrap="square" lIns="0" tIns="15875" rIns="0" bIns="0" rtlCol="0">
            <a:spAutoFit/>
          </a:bodyPr>
          <a:lstStyle/>
          <a:p>
            <a:pPr marL="12700">
              <a:lnSpc>
                <a:spcPct val="100000"/>
              </a:lnSpc>
              <a:spcBef>
                <a:spcPts val="125"/>
              </a:spcBef>
            </a:pPr>
            <a:r>
              <a:rPr sz="1000" spc="-25" dirty="0">
                <a:solidFill>
                  <a:srgbClr val="747474"/>
                </a:solidFill>
                <a:latin typeface="Arial MT"/>
                <a:cs typeface="Arial MT"/>
              </a:rPr>
              <a:t>42</a:t>
            </a:r>
            <a:endParaRPr sz="100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297815">
              <a:lnSpc>
                <a:spcPct val="100000"/>
              </a:lnSpc>
              <a:spcBef>
                <a:spcPts val="90"/>
              </a:spcBef>
            </a:pPr>
            <a:r>
              <a:rPr dirty="0">
                <a:solidFill>
                  <a:srgbClr val="383838"/>
                </a:solidFill>
              </a:rPr>
              <a:t>Requirements</a:t>
            </a:r>
            <a:r>
              <a:rPr spc="295" dirty="0">
                <a:solidFill>
                  <a:srgbClr val="383838"/>
                </a:solidFill>
              </a:rPr>
              <a:t> </a:t>
            </a:r>
            <a:r>
              <a:rPr dirty="0">
                <a:solidFill>
                  <a:srgbClr val="313131"/>
                </a:solidFill>
              </a:rPr>
              <a:t>engineering</a:t>
            </a:r>
            <a:r>
              <a:rPr spc="360" dirty="0">
                <a:solidFill>
                  <a:srgbClr val="313131"/>
                </a:solidFill>
              </a:rPr>
              <a:t> </a:t>
            </a:r>
            <a:r>
              <a:rPr spc="-10" dirty="0"/>
              <a:t>processes</a:t>
            </a:r>
          </a:p>
        </p:txBody>
      </p:sp>
      <p:sp>
        <p:nvSpPr>
          <p:cNvPr id="4" name="object 4"/>
          <p:cNvSpPr txBox="1"/>
          <p:nvPr/>
        </p:nvSpPr>
        <p:spPr>
          <a:xfrm>
            <a:off x="494185" y="1577528"/>
            <a:ext cx="7621905" cy="4889159"/>
          </a:xfrm>
          <a:prstGeom prst="rect">
            <a:avLst/>
          </a:prstGeom>
        </p:spPr>
        <p:txBody>
          <a:bodyPr vert="horz" wrap="square" lIns="0" tIns="64135" rIns="0" bIns="0" rtlCol="0">
            <a:spAutoFit/>
          </a:bodyPr>
          <a:lstStyle/>
          <a:p>
            <a:pPr algn="l"/>
            <a:r>
              <a:rPr lang="en-IN" sz="1800" b="1" i="0" u="none" strike="noStrike" baseline="0" dirty="0">
                <a:latin typeface="Palatino-Bold"/>
              </a:rPr>
              <a:t>Requirements Elicitation</a:t>
            </a:r>
          </a:p>
          <a:p>
            <a:pPr algn="l"/>
            <a:endParaRPr lang="en-IN" sz="1800" b="1" i="0" u="none" strike="noStrike" baseline="0" dirty="0">
              <a:latin typeface="Palatino-Bold"/>
            </a:endParaRPr>
          </a:p>
          <a:p>
            <a:pPr algn="l"/>
            <a:r>
              <a:rPr lang="en-IN" sz="1800" b="1" i="0" u="none" strike="noStrike" baseline="0" dirty="0">
                <a:latin typeface="Palatino-Bold"/>
              </a:rPr>
              <a:t>What is requirements elicitation?</a:t>
            </a:r>
          </a:p>
          <a:p>
            <a:pPr algn="l"/>
            <a:r>
              <a:rPr lang="en-US" sz="1800" b="0" i="0" u="none" strike="noStrike" baseline="0" dirty="0">
                <a:latin typeface="Palatino-Roman"/>
              </a:rPr>
              <a:t>Requirements elicitation involves working with customers to determine the application domain, the services that the system should provide, and the operational constraints of the system.</a:t>
            </a:r>
          </a:p>
          <a:p>
            <a:pPr algn="l"/>
            <a:r>
              <a:rPr lang="en-US" sz="1800" b="0" i="0" u="none" strike="noStrike" baseline="0" dirty="0">
                <a:latin typeface="Palatino-Roman"/>
              </a:rPr>
              <a:t> Elicitation may involve end-users, managers, engineers involved in maintenance, domain experts, trade unions, and so on. These people are collectively called stakeholders.</a:t>
            </a:r>
          </a:p>
          <a:p>
            <a:pPr algn="l"/>
            <a:endParaRPr lang="en-US" sz="1800" b="0" i="0" u="none" strike="noStrike" baseline="0" dirty="0">
              <a:latin typeface="Palatino-Roman"/>
            </a:endParaRPr>
          </a:p>
          <a:p>
            <a:pPr algn="l"/>
            <a:r>
              <a:rPr lang="en-US" b="1" dirty="0">
                <a:latin typeface="Palatino-Roman"/>
                <a:cs typeface="Arial MT"/>
              </a:rPr>
              <a:t>What is a requirements validation?</a:t>
            </a:r>
          </a:p>
          <a:p>
            <a:pPr algn="l"/>
            <a:r>
              <a:rPr lang="en-US" dirty="0">
                <a:latin typeface="Palatino-Roman"/>
                <a:cs typeface="Arial MT"/>
              </a:rPr>
              <a:t>Requirement validation is the process of checking and confirming that the requirements defined for development accurately capture the needs and expectations of the stakeholders. So now you know it's a systematic approach ensuring the requirements are clear, unambiguous, verifiable, and achievable.</a:t>
            </a:r>
          </a:p>
          <a:p>
            <a:pPr algn="l"/>
            <a:endParaRPr lang="en-IN" sz="255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33130" y="6442719"/>
            <a:ext cx="164465" cy="182245"/>
          </a:xfrm>
          <a:prstGeom prst="rect">
            <a:avLst/>
          </a:prstGeom>
        </p:spPr>
        <p:txBody>
          <a:bodyPr vert="horz" wrap="square" lIns="0" tIns="15875" rIns="0" bIns="0" rtlCol="0">
            <a:spAutoFit/>
          </a:bodyPr>
          <a:lstStyle/>
          <a:p>
            <a:pPr marL="12700">
              <a:lnSpc>
                <a:spcPct val="100000"/>
              </a:lnSpc>
              <a:spcBef>
                <a:spcPts val="125"/>
              </a:spcBef>
            </a:pPr>
            <a:r>
              <a:rPr sz="1000" spc="-25" dirty="0">
                <a:solidFill>
                  <a:srgbClr val="747474"/>
                </a:solidFill>
                <a:latin typeface="Arial MT"/>
                <a:cs typeface="Arial MT"/>
              </a:rPr>
              <a:t>42</a:t>
            </a:r>
            <a:endParaRPr sz="1000">
              <a:latin typeface="Arial MT"/>
              <a:cs typeface="Arial MT"/>
            </a:endParaRPr>
          </a:p>
        </p:txBody>
      </p:sp>
    </p:spTree>
    <p:extLst>
      <p:ext uri="{BB962C8B-B14F-4D97-AF65-F5344CB8AC3E}">
        <p14:creationId xmlns:p14="http://schemas.microsoft.com/office/powerpoint/2010/main" val="1118996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297815">
              <a:lnSpc>
                <a:spcPct val="100000"/>
              </a:lnSpc>
              <a:spcBef>
                <a:spcPts val="90"/>
              </a:spcBef>
            </a:pPr>
            <a:r>
              <a:rPr dirty="0">
                <a:solidFill>
                  <a:srgbClr val="383838"/>
                </a:solidFill>
              </a:rPr>
              <a:t>Requirements</a:t>
            </a:r>
            <a:r>
              <a:rPr spc="295" dirty="0">
                <a:solidFill>
                  <a:srgbClr val="383838"/>
                </a:solidFill>
              </a:rPr>
              <a:t> </a:t>
            </a:r>
            <a:r>
              <a:rPr dirty="0">
                <a:solidFill>
                  <a:srgbClr val="313131"/>
                </a:solidFill>
              </a:rPr>
              <a:t>engineering</a:t>
            </a:r>
            <a:r>
              <a:rPr spc="360" dirty="0">
                <a:solidFill>
                  <a:srgbClr val="313131"/>
                </a:solidFill>
              </a:rPr>
              <a:t> </a:t>
            </a:r>
            <a:r>
              <a:rPr spc="-10" dirty="0"/>
              <a:t>processes</a:t>
            </a:r>
          </a:p>
        </p:txBody>
      </p:sp>
      <p:sp>
        <p:nvSpPr>
          <p:cNvPr id="4" name="object 4"/>
          <p:cNvSpPr txBox="1"/>
          <p:nvPr/>
        </p:nvSpPr>
        <p:spPr>
          <a:xfrm>
            <a:off x="494185" y="1377859"/>
            <a:ext cx="7621905" cy="5327741"/>
          </a:xfrm>
          <a:prstGeom prst="rect">
            <a:avLst/>
          </a:prstGeom>
        </p:spPr>
        <p:txBody>
          <a:bodyPr vert="horz" wrap="square" lIns="0" tIns="64135" rIns="0" bIns="0" rtlCol="0">
            <a:spAutoFit/>
          </a:bodyPr>
          <a:lstStyle/>
          <a:p>
            <a:pPr algn="l"/>
            <a:r>
              <a:rPr lang="en-IN" sz="1800" b="1" i="0" u="none" strike="noStrike" baseline="0" dirty="0">
                <a:latin typeface="Palatino-Bold"/>
              </a:rPr>
              <a:t>Requirements </a:t>
            </a:r>
            <a:r>
              <a:rPr lang="en-IN" sz="1800" b="1" i="0" u="none" strike="noStrike" baseline="0" dirty="0" err="1">
                <a:latin typeface="Palatino-Bold"/>
              </a:rPr>
              <a:t>Modeling</a:t>
            </a:r>
            <a:endParaRPr lang="en-IN" sz="1800" b="1" i="0" u="none" strike="noStrike" baseline="0" dirty="0">
              <a:latin typeface="Palatino-Bold"/>
            </a:endParaRPr>
          </a:p>
          <a:p>
            <a:pPr algn="l"/>
            <a:r>
              <a:rPr lang="en-US" sz="1800" b="1" i="0" u="none" strike="noStrike" baseline="0" dirty="0">
                <a:latin typeface="Palatino-Bold"/>
              </a:rPr>
              <a:t>How are software requirements modeled?</a:t>
            </a:r>
          </a:p>
          <a:p>
            <a:pPr algn="l"/>
            <a:r>
              <a:rPr lang="en-US" sz="1800" b="0" i="0" u="none" strike="noStrike" baseline="0" dirty="0">
                <a:latin typeface="Palatino-Roman"/>
              </a:rPr>
              <a:t>There are a number of ways to model software requirements; these include</a:t>
            </a:r>
          </a:p>
          <a:p>
            <a:pPr algn="l"/>
            <a:r>
              <a:rPr lang="en-IN" sz="1800" b="0" i="0" u="none" strike="noStrike" baseline="0" dirty="0">
                <a:latin typeface="Palatino-Roman"/>
              </a:rPr>
              <a:t>natural languages, informal and semiformal techniques, user stories, use</a:t>
            </a:r>
          </a:p>
          <a:p>
            <a:pPr algn="l"/>
            <a:r>
              <a:rPr lang="en-US" sz="1800" b="0" i="0" u="none" strike="noStrike" baseline="0" dirty="0">
                <a:latin typeface="Palatino-Roman"/>
              </a:rPr>
              <a:t>case diagrams, structured diagrams, object-oriented techniques, formal</a:t>
            </a:r>
          </a:p>
          <a:p>
            <a:pPr algn="l"/>
            <a:r>
              <a:rPr lang="en-IN" sz="1800" b="0" i="0" u="none" strike="noStrike" baseline="0" dirty="0">
                <a:latin typeface="Palatino-Roman"/>
              </a:rPr>
              <a:t>methods, and more.</a:t>
            </a:r>
          </a:p>
          <a:p>
            <a:pPr algn="l"/>
            <a:endParaRPr lang="en-IN" dirty="0">
              <a:latin typeface="Palatino-Roman"/>
              <a:cs typeface="Arial MT"/>
            </a:endParaRPr>
          </a:p>
          <a:p>
            <a:pPr algn="l"/>
            <a:r>
              <a:rPr lang="en-IN" sz="1800" b="1" i="0" u="none" strike="noStrike" baseline="0" dirty="0">
                <a:latin typeface="Palatino-Bold"/>
              </a:rPr>
              <a:t>What are user stories?</a:t>
            </a:r>
          </a:p>
          <a:p>
            <a:pPr algn="l"/>
            <a:r>
              <a:rPr lang="en-US" sz="1800" b="0" i="0" u="none" strike="noStrike" baseline="0" dirty="0">
                <a:latin typeface="Palatino-Roman"/>
              </a:rPr>
              <a:t>User stories are short conversational texts that are used for initial requirements discovery and project planning. User stories are widely used in conjunction </a:t>
            </a:r>
            <a:r>
              <a:rPr lang="en-IN" sz="1800" b="0" i="0" u="none" strike="noStrike" baseline="0" dirty="0">
                <a:latin typeface="Palatino-Roman"/>
              </a:rPr>
              <a:t>with agile methodologies.</a:t>
            </a:r>
          </a:p>
          <a:p>
            <a:pPr algn="l"/>
            <a:r>
              <a:rPr lang="en-US" sz="1800" b="1" i="0" u="none" strike="noStrike" baseline="0" dirty="0">
                <a:latin typeface="Optima-Bold"/>
              </a:rPr>
              <a:t> </a:t>
            </a:r>
            <a:endParaRPr lang="en-IN" sz="1800" b="0" i="0" u="none" strike="noStrike" baseline="0" dirty="0">
              <a:latin typeface="Palatino-Roman"/>
            </a:endParaRPr>
          </a:p>
          <a:p>
            <a:pPr algn="l"/>
            <a:r>
              <a:rPr lang="en-US" sz="1800" b="0" i="0" u="none" strike="noStrike" baseline="0" dirty="0">
                <a:latin typeface="Palatino-Roman"/>
              </a:rPr>
              <a:t>User stories are written by the customers in their own “voice,” in terms</a:t>
            </a:r>
          </a:p>
          <a:p>
            <a:pPr algn="l"/>
            <a:r>
              <a:rPr lang="en-US" sz="1800" b="0" i="0" u="none" strike="noStrike" baseline="0" dirty="0">
                <a:latin typeface="Palatino-Roman"/>
              </a:rPr>
              <a:t>of what the system needs to do for them. User stories usually consist of</a:t>
            </a:r>
          </a:p>
          <a:p>
            <a:pPr algn="l"/>
            <a:r>
              <a:rPr lang="en-US" sz="1800" b="0" i="0" u="none" strike="noStrike" baseline="0" dirty="0">
                <a:latin typeface="Palatino-Roman"/>
              </a:rPr>
              <a:t>two to four sentences written by the customer in his own terminology,</a:t>
            </a:r>
          </a:p>
          <a:p>
            <a:pPr algn="l"/>
            <a:r>
              <a:rPr lang="en-US" sz="1800" b="0" i="0" u="none" strike="noStrike" baseline="0" dirty="0">
                <a:latin typeface="Palatino-Roman"/>
              </a:rPr>
              <a:t>usually on a three-by-five inch card. The appropriate amount of user</a:t>
            </a:r>
          </a:p>
          <a:p>
            <a:pPr algn="l"/>
            <a:r>
              <a:rPr lang="en-US" sz="1800" b="0" i="0" u="none" strike="noStrike" baseline="0" dirty="0">
                <a:latin typeface="Palatino-Roman"/>
              </a:rPr>
              <a:t>stories for one system increment or evolution is about 80, but the appropriate number will vary widely depending upon the application size and </a:t>
            </a:r>
            <a:r>
              <a:rPr lang="en-IN" sz="1800" b="0" i="0" u="none" strike="noStrike" baseline="0" dirty="0">
                <a:latin typeface="Palatino-Roman"/>
              </a:rPr>
              <a:t>scope.</a:t>
            </a:r>
            <a:endParaRPr lang="en-IN" sz="255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a:latin typeface="Arial MT"/>
              <a:cs typeface="Arial MT"/>
            </a:endParaRPr>
          </a:p>
        </p:txBody>
      </p:sp>
      <p:sp>
        <p:nvSpPr>
          <p:cNvPr id="6" name="object 6"/>
          <p:cNvSpPr txBox="1"/>
          <p:nvPr/>
        </p:nvSpPr>
        <p:spPr>
          <a:xfrm>
            <a:off x="8433130" y="6442719"/>
            <a:ext cx="164465" cy="182245"/>
          </a:xfrm>
          <a:prstGeom prst="rect">
            <a:avLst/>
          </a:prstGeom>
        </p:spPr>
        <p:txBody>
          <a:bodyPr vert="horz" wrap="square" lIns="0" tIns="15875" rIns="0" bIns="0" rtlCol="0">
            <a:spAutoFit/>
          </a:bodyPr>
          <a:lstStyle/>
          <a:p>
            <a:pPr marL="12700">
              <a:lnSpc>
                <a:spcPct val="100000"/>
              </a:lnSpc>
              <a:spcBef>
                <a:spcPts val="125"/>
              </a:spcBef>
            </a:pPr>
            <a:r>
              <a:rPr sz="1000" spc="-25" dirty="0">
                <a:solidFill>
                  <a:srgbClr val="747474"/>
                </a:solidFill>
                <a:latin typeface="Arial MT"/>
                <a:cs typeface="Arial MT"/>
              </a:rPr>
              <a:t>42</a:t>
            </a:r>
            <a:endParaRPr sz="1000">
              <a:latin typeface="Arial MT"/>
              <a:cs typeface="Arial MT"/>
            </a:endParaRPr>
          </a:p>
        </p:txBody>
      </p:sp>
    </p:spTree>
    <p:extLst>
      <p:ext uri="{BB962C8B-B14F-4D97-AF65-F5344CB8AC3E}">
        <p14:creationId xmlns:p14="http://schemas.microsoft.com/office/powerpoint/2010/main" val="2778183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27039" y="1848445"/>
            <a:ext cx="5545335" cy="4518421"/>
          </a:xfrm>
          <a:prstGeom prst="rect">
            <a:avLst/>
          </a:prstGeom>
        </p:spPr>
      </p:pic>
      <p:pic>
        <p:nvPicPr>
          <p:cNvPr id="3" name="object 3"/>
          <p:cNvPicPr/>
          <p:nvPr/>
        </p:nvPicPr>
        <p:blipFill>
          <a:blip r:embed="rId3" cstate="print"/>
          <a:stretch>
            <a:fillRect/>
          </a:stretch>
        </p:blipFill>
        <p:spPr>
          <a:xfrm>
            <a:off x="455414" y="285750"/>
            <a:ext cx="8224241" cy="1151929"/>
          </a:xfrm>
          <a:prstGeom prst="rect">
            <a:avLst/>
          </a:prstGeom>
        </p:spPr>
      </p:pic>
      <p:sp>
        <p:nvSpPr>
          <p:cNvPr id="4" name="object 4"/>
          <p:cNvSpPr txBox="1">
            <a:spLocks noGrp="1"/>
          </p:cNvSpPr>
          <p:nvPr>
            <p:ph type="title"/>
          </p:nvPr>
        </p:nvSpPr>
        <p:spPr>
          <a:prstGeom prst="rect">
            <a:avLst/>
          </a:prstGeom>
        </p:spPr>
        <p:txBody>
          <a:bodyPr vert="horz" wrap="square" lIns="0" tIns="42545" rIns="0" bIns="0" rtlCol="0">
            <a:spAutoFit/>
          </a:bodyPr>
          <a:lstStyle/>
          <a:p>
            <a:pPr marL="292735" marR="5080" indent="12700">
              <a:lnSpc>
                <a:spcPts val="2880"/>
              </a:lnSpc>
              <a:spcBef>
                <a:spcPts val="335"/>
              </a:spcBef>
            </a:pPr>
            <a:r>
              <a:rPr dirty="0">
                <a:solidFill>
                  <a:srgbClr val="3B3B3B"/>
                </a:solidFill>
              </a:rPr>
              <a:t>A</a:t>
            </a:r>
            <a:r>
              <a:rPr spc="15" dirty="0">
                <a:solidFill>
                  <a:srgbClr val="3B3B3B"/>
                </a:solidFill>
              </a:rPr>
              <a:t> </a:t>
            </a:r>
            <a:r>
              <a:rPr spc="55" dirty="0">
                <a:solidFill>
                  <a:srgbClr val="343434"/>
                </a:solidFill>
              </a:rPr>
              <a:t>spiral</a:t>
            </a:r>
            <a:r>
              <a:rPr spc="65" dirty="0">
                <a:solidFill>
                  <a:srgbClr val="343434"/>
                </a:solidFill>
              </a:rPr>
              <a:t> </a:t>
            </a:r>
            <a:r>
              <a:rPr dirty="0">
                <a:solidFill>
                  <a:srgbClr val="3A3A3A"/>
                </a:solidFill>
              </a:rPr>
              <a:t>view</a:t>
            </a:r>
            <a:r>
              <a:rPr spc="145" dirty="0">
                <a:solidFill>
                  <a:srgbClr val="3A3A3A"/>
                </a:solidFill>
              </a:rPr>
              <a:t> </a:t>
            </a:r>
            <a:r>
              <a:rPr dirty="0">
                <a:solidFill>
                  <a:srgbClr val="3B3B3B"/>
                </a:solidFill>
              </a:rPr>
              <a:t>of</a:t>
            </a:r>
            <a:r>
              <a:rPr spc="155" dirty="0">
                <a:solidFill>
                  <a:srgbClr val="3B3B3B"/>
                </a:solidFill>
              </a:rPr>
              <a:t> </a:t>
            </a:r>
            <a:r>
              <a:rPr dirty="0">
                <a:solidFill>
                  <a:srgbClr val="2F2F2F"/>
                </a:solidFill>
              </a:rPr>
              <a:t>the</a:t>
            </a:r>
            <a:r>
              <a:rPr spc="-5" dirty="0">
                <a:solidFill>
                  <a:srgbClr val="2F2F2F"/>
                </a:solidFill>
              </a:rPr>
              <a:t> </a:t>
            </a:r>
            <a:r>
              <a:rPr dirty="0">
                <a:solidFill>
                  <a:srgbClr val="333333"/>
                </a:solidFill>
              </a:rPr>
              <a:t>requirements</a:t>
            </a:r>
            <a:r>
              <a:rPr spc="305" dirty="0">
                <a:solidFill>
                  <a:srgbClr val="333333"/>
                </a:solidFill>
              </a:rPr>
              <a:t> </a:t>
            </a:r>
            <a:r>
              <a:rPr spc="-10" dirty="0">
                <a:solidFill>
                  <a:srgbClr val="313131"/>
                </a:solidFill>
              </a:rPr>
              <a:t>engineering process</a:t>
            </a:r>
          </a:p>
        </p:txBody>
      </p:sp>
      <p:sp>
        <p:nvSpPr>
          <p:cNvPr id="5" name="object 5"/>
          <p:cNvSpPr txBox="1"/>
          <p:nvPr/>
        </p:nvSpPr>
        <p:spPr>
          <a:xfrm>
            <a:off x="3426816" y="6417915"/>
            <a:ext cx="2284095" cy="211454"/>
          </a:xfrm>
          <a:prstGeom prst="rect">
            <a:avLst/>
          </a:prstGeom>
        </p:spPr>
        <p:txBody>
          <a:bodyPr vert="horz" wrap="square" lIns="0" tIns="15240" rIns="0" bIns="0" rtlCol="0">
            <a:spAutoFit/>
          </a:bodyPr>
          <a:lstStyle/>
          <a:p>
            <a:pPr marL="12700">
              <a:lnSpc>
                <a:spcPct val="100000"/>
              </a:lnSpc>
              <a:spcBef>
                <a:spcPts val="120"/>
              </a:spcBef>
            </a:pPr>
            <a:r>
              <a:rPr sz="1200" spc="-10" dirty="0">
                <a:solidFill>
                  <a:srgbClr val="7C7C7C"/>
                </a:solidFill>
                <a:latin typeface="Calibri"/>
                <a:cs typeface="Calibri"/>
              </a:rPr>
              <a:t>Chapter </a:t>
            </a:r>
            <a:r>
              <a:rPr sz="1200" dirty="0">
                <a:solidFill>
                  <a:srgbClr val="808080"/>
                </a:solidFill>
                <a:latin typeface="Calibri"/>
                <a:cs typeface="Calibri"/>
              </a:rPr>
              <a:t>4</a:t>
            </a:r>
            <a:r>
              <a:rPr sz="1200" spc="-10" dirty="0">
                <a:solidFill>
                  <a:srgbClr val="808080"/>
                </a:solidFill>
                <a:latin typeface="Calibri"/>
                <a:cs typeface="Calibri"/>
              </a:rPr>
              <a:t> </a:t>
            </a:r>
            <a:r>
              <a:rPr sz="1200" spc="-20" dirty="0">
                <a:solidFill>
                  <a:srgbClr val="7B7B7B"/>
                </a:solidFill>
                <a:latin typeface="Calibri"/>
                <a:cs typeface="Calibri"/>
              </a:rPr>
              <a:t>Requirements</a:t>
            </a:r>
            <a:r>
              <a:rPr sz="1200" spc="55" dirty="0">
                <a:solidFill>
                  <a:srgbClr val="7B7B7B"/>
                </a:solidFill>
                <a:latin typeface="Calibri"/>
                <a:cs typeface="Calibri"/>
              </a:rPr>
              <a:t> </a:t>
            </a:r>
            <a:r>
              <a:rPr sz="1200" spc="-10" dirty="0">
                <a:solidFill>
                  <a:srgbClr val="858585"/>
                </a:solidFill>
                <a:latin typeface="Calibri"/>
                <a:cs typeface="Calibri"/>
              </a:rPr>
              <a:t>engineering</a:t>
            </a:r>
            <a:endParaRPr sz="1200">
              <a:latin typeface="Calibri"/>
              <a:cs typeface="Calibri"/>
            </a:endParaRPr>
          </a:p>
        </p:txBody>
      </p:sp>
      <p:sp>
        <p:nvSpPr>
          <p:cNvPr id="6" name="object 6"/>
          <p:cNvSpPr txBox="1"/>
          <p:nvPr/>
        </p:nvSpPr>
        <p:spPr>
          <a:xfrm>
            <a:off x="8424120" y="6436518"/>
            <a:ext cx="172720" cy="189230"/>
          </a:xfrm>
          <a:prstGeom prst="rect">
            <a:avLst/>
          </a:prstGeom>
        </p:spPr>
        <p:txBody>
          <a:bodyPr vert="horz" wrap="square" lIns="0" tIns="15875" rIns="0" bIns="0" rtlCol="0">
            <a:spAutoFit/>
          </a:bodyPr>
          <a:lstStyle/>
          <a:p>
            <a:pPr marL="12700">
              <a:lnSpc>
                <a:spcPct val="100000"/>
              </a:lnSpc>
              <a:spcBef>
                <a:spcPts val="125"/>
              </a:spcBef>
            </a:pPr>
            <a:r>
              <a:rPr sz="1050" spc="-25" dirty="0">
                <a:solidFill>
                  <a:srgbClr val="909090"/>
                </a:solidFill>
                <a:latin typeface="Arial MT"/>
                <a:cs typeface="Arial MT"/>
              </a:rPr>
              <a:t>43</a:t>
            </a:r>
            <a:endParaRPr sz="105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20433" rIns="0" bIns="0" rtlCol="0">
            <a:spAutoFit/>
          </a:bodyPr>
          <a:lstStyle/>
          <a:p>
            <a:pPr marL="368935">
              <a:lnSpc>
                <a:spcPct val="100000"/>
              </a:lnSpc>
              <a:spcBef>
                <a:spcPts val="140"/>
              </a:spcBef>
            </a:pPr>
            <a:r>
              <a:rPr dirty="0"/>
              <a:t>Types</a:t>
            </a:r>
            <a:r>
              <a:rPr spc="10" dirty="0"/>
              <a:t> </a:t>
            </a:r>
            <a:r>
              <a:rPr dirty="0">
                <a:solidFill>
                  <a:srgbClr val="3D3D3D"/>
                </a:solidFill>
              </a:rPr>
              <a:t>of</a:t>
            </a:r>
            <a:r>
              <a:rPr spc="25" dirty="0">
                <a:solidFill>
                  <a:srgbClr val="3D3D3D"/>
                </a:solidFill>
              </a:rPr>
              <a:t> </a:t>
            </a:r>
            <a:r>
              <a:rPr spc="-10" dirty="0"/>
              <a:t>requirement</a:t>
            </a:r>
          </a:p>
        </p:txBody>
      </p:sp>
      <p:sp>
        <p:nvSpPr>
          <p:cNvPr id="4" name="object 4"/>
          <p:cNvSpPr txBox="1"/>
          <p:nvPr/>
        </p:nvSpPr>
        <p:spPr>
          <a:xfrm>
            <a:off x="497843" y="1500344"/>
            <a:ext cx="8091170" cy="3507692"/>
          </a:xfrm>
          <a:prstGeom prst="rect">
            <a:avLst/>
          </a:prstGeom>
        </p:spPr>
        <p:txBody>
          <a:bodyPr vert="horz" wrap="square" lIns="0" tIns="137160" rIns="0" bIns="0" rtlCol="0">
            <a:spAutoFit/>
          </a:bodyPr>
          <a:lstStyle/>
          <a:p>
            <a:pPr marL="13335">
              <a:lnSpc>
                <a:spcPct val="100000"/>
              </a:lnSpc>
              <a:spcBef>
                <a:spcPts val="1080"/>
              </a:spcBef>
              <a:tabLst>
                <a:tab pos="388620" algn="l"/>
              </a:tabLst>
            </a:pPr>
            <a:r>
              <a:rPr sz="2400" dirty="0">
                <a:solidFill>
                  <a:srgbClr val="2AA1D1"/>
                </a:solidFill>
                <a:latin typeface="Arial MT"/>
                <a:cs typeface="Arial MT"/>
              </a:rPr>
              <a:t>User</a:t>
            </a:r>
            <a:r>
              <a:rPr sz="2400" spc="25" dirty="0">
                <a:solidFill>
                  <a:srgbClr val="2AA1D1"/>
                </a:solidFill>
                <a:latin typeface="Arial MT"/>
                <a:cs typeface="Arial MT"/>
              </a:rPr>
              <a:t> </a:t>
            </a:r>
            <a:r>
              <a:rPr sz="2400" spc="-10" dirty="0">
                <a:solidFill>
                  <a:srgbClr val="21A5CC"/>
                </a:solidFill>
                <a:latin typeface="Arial MT"/>
                <a:cs typeface="Arial MT"/>
              </a:rPr>
              <a:t>requirements</a:t>
            </a:r>
            <a:endParaRPr sz="2400" dirty="0">
              <a:latin typeface="Arial MT"/>
              <a:cs typeface="Arial MT"/>
            </a:endParaRPr>
          </a:p>
          <a:p>
            <a:pPr marL="786765" marR="5080" indent="-271780">
              <a:lnSpc>
                <a:spcPct val="97900"/>
              </a:lnSpc>
              <a:spcBef>
                <a:spcPts val="894"/>
              </a:spcBef>
              <a:buChar char="•"/>
              <a:tabLst>
                <a:tab pos="786765" algn="l"/>
                <a:tab pos="793750" algn="l"/>
              </a:tabLst>
            </a:pPr>
            <a:r>
              <a:rPr sz="2050" dirty="0">
                <a:solidFill>
                  <a:srgbClr val="3F3F3F"/>
                </a:solidFill>
                <a:latin typeface="Arial MT"/>
                <a:cs typeface="Arial MT"/>
              </a:rPr>
              <a:t>	</a:t>
            </a:r>
            <a:r>
              <a:rPr sz="2050" spc="-40" dirty="0">
                <a:solidFill>
                  <a:srgbClr val="282828"/>
                </a:solidFill>
                <a:latin typeface="Arial MT"/>
                <a:cs typeface="Arial MT"/>
              </a:rPr>
              <a:t>Statements</a:t>
            </a:r>
            <a:r>
              <a:rPr sz="2050" spc="5" dirty="0">
                <a:solidFill>
                  <a:srgbClr val="282828"/>
                </a:solidFill>
                <a:latin typeface="Arial MT"/>
                <a:cs typeface="Arial MT"/>
              </a:rPr>
              <a:t> </a:t>
            </a:r>
            <a:r>
              <a:rPr sz="2050" dirty="0">
                <a:solidFill>
                  <a:srgbClr val="3B3B3B"/>
                </a:solidFill>
                <a:latin typeface="Arial MT"/>
                <a:cs typeface="Arial MT"/>
              </a:rPr>
              <a:t>in</a:t>
            </a:r>
            <a:r>
              <a:rPr sz="2050" spc="-105" dirty="0">
                <a:solidFill>
                  <a:srgbClr val="3B3B3B"/>
                </a:solidFill>
                <a:latin typeface="Arial MT"/>
                <a:cs typeface="Arial MT"/>
              </a:rPr>
              <a:t> </a:t>
            </a:r>
            <a:r>
              <a:rPr sz="2050" spc="-10" dirty="0">
                <a:solidFill>
                  <a:srgbClr val="383838"/>
                </a:solidFill>
                <a:latin typeface="Arial MT"/>
                <a:cs typeface="Arial MT"/>
              </a:rPr>
              <a:t>natural</a:t>
            </a:r>
            <a:r>
              <a:rPr sz="2050" spc="-110" dirty="0">
                <a:solidFill>
                  <a:srgbClr val="383838"/>
                </a:solidFill>
                <a:latin typeface="Arial MT"/>
                <a:cs typeface="Arial MT"/>
              </a:rPr>
              <a:t> </a:t>
            </a:r>
            <a:r>
              <a:rPr sz="2050" spc="-30" dirty="0">
                <a:solidFill>
                  <a:srgbClr val="313131"/>
                </a:solidFill>
                <a:latin typeface="Arial MT"/>
                <a:cs typeface="Arial MT"/>
              </a:rPr>
              <a:t>language</a:t>
            </a:r>
            <a:r>
              <a:rPr sz="2050" spc="-100" dirty="0">
                <a:solidFill>
                  <a:srgbClr val="313131"/>
                </a:solidFill>
                <a:latin typeface="Arial MT"/>
                <a:cs typeface="Arial MT"/>
              </a:rPr>
              <a:t> </a:t>
            </a:r>
            <a:r>
              <a:rPr sz="2050" dirty="0">
                <a:solidFill>
                  <a:srgbClr val="3A3A3A"/>
                </a:solidFill>
                <a:latin typeface="Arial MT"/>
                <a:cs typeface="Arial MT"/>
              </a:rPr>
              <a:t>plus</a:t>
            </a:r>
            <a:r>
              <a:rPr sz="2050" spc="-140" dirty="0">
                <a:solidFill>
                  <a:srgbClr val="3A3A3A"/>
                </a:solidFill>
                <a:latin typeface="Arial MT"/>
                <a:cs typeface="Arial MT"/>
              </a:rPr>
              <a:t> </a:t>
            </a:r>
            <a:r>
              <a:rPr sz="2050" spc="-20" dirty="0">
                <a:solidFill>
                  <a:srgbClr val="3B3B3B"/>
                </a:solidFill>
                <a:latin typeface="Arial MT"/>
                <a:cs typeface="Arial MT"/>
              </a:rPr>
              <a:t>diagrams</a:t>
            </a:r>
            <a:r>
              <a:rPr sz="2050" spc="-40" dirty="0">
                <a:solidFill>
                  <a:srgbClr val="3B3B3B"/>
                </a:solidFill>
                <a:latin typeface="Arial MT"/>
                <a:cs typeface="Arial MT"/>
              </a:rPr>
              <a:t> </a:t>
            </a:r>
            <a:r>
              <a:rPr sz="2050" dirty="0">
                <a:solidFill>
                  <a:srgbClr val="3B3B3B"/>
                </a:solidFill>
                <a:latin typeface="Arial MT"/>
                <a:cs typeface="Arial MT"/>
              </a:rPr>
              <a:t>of</a:t>
            </a:r>
            <a:r>
              <a:rPr sz="2050" spc="-85" dirty="0">
                <a:solidFill>
                  <a:srgbClr val="3B3B3B"/>
                </a:solidFill>
                <a:latin typeface="Arial MT"/>
                <a:cs typeface="Arial MT"/>
              </a:rPr>
              <a:t> </a:t>
            </a:r>
            <a:r>
              <a:rPr sz="2050" dirty="0">
                <a:solidFill>
                  <a:srgbClr val="3B3B3B"/>
                </a:solidFill>
                <a:latin typeface="Arial MT"/>
                <a:cs typeface="Arial MT"/>
              </a:rPr>
              <a:t>the</a:t>
            </a:r>
            <a:r>
              <a:rPr sz="2050" spc="-140" dirty="0">
                <a:solidFill>
                  <a:srgbClr val="3B3B3B"/>
                </a:solidFill>
                <a:latin typeface="Arial MT"/>
                <a:cs typeface="Arial MT"/>
              </a:rPr>
              <a:t> </a:t>
            </a:r>
            <a:r>
              <a:rPr sz="2050" spc="-10" dirty="0">
                <a:solidFill>
                  <a:srgbClr val="3A3A3A"/>
                </a:solidFill>
                <a:latin typeface="Arial MT"/>
                <a:cs typeface="Arial MT"/>
              </a:rPr>
              <a:t>services</a:t>
            </a:r>
            <a:r>
              <a:rPr sz="2050" spc="-50" dirty="0">
                <a:solidFill>
                  <a:srgbClr val="3A3A3A"/>
                </a:solidFill>
                <a:latin typeface="Arial MT"/>
                <a:cs typeface="Arial MT"/>
              </a:rPr>
              <a:t> </a:t>
            </a:r>
            <a:r>
              <a:rPr sz="2050" spc="-25" dirty="0">
                <a:solidFill>
                  <a:srgbClr val="3B3B3B"/>
                </a:solidFill>
                <a:latin typeface="Arial MT"/>
                <a:cs typeface="Arial MT"/>
              </a:rPr>
              <a:t>the </a:t>
            </a:r>
            <a:r>
              <a:rPr sz="2050" spc="-35" dirty="0">
                <a:solidFill>
                  <a:srgbClr val="383838"/>
                </a:solidFill>
                <a:latin typeface="Arial MT"/>
                <a:cs typeface="Arial MT"/>
              </a:rPr>
              <a:t>system</a:t>
            </a:r>
            <a:r>
              <a:rPr sz="2050" spc="-100" dirty="0">
                <a:solidFill>
                  <a:srgbClr val="383838"/>
                </a:solidFill>
                <a:latin typeface="Arial MT"/>
                <a:cs typeface="Arial MT"/>
              </a:rPr>
              <a:t> </a:t>
            </a:r>
            <a:r>
              <a:rPr sz="2050" spc="-10" dirty="0">
                <a:solidFill>
                  <a:srgbClr val="333333"/>
                </a:solidFill>
                <a:latin typeface="Arial MT"/>
                <a:cs typeface="Arial MT"/>
              </a:rPr>
              <a:t>provides</a:t>
            </a:r>
            <a:r>
              <a:rPr sz="2050" spc="-40" dirty="0">
                <a:solidFill>
                  <a:srgbClr val="333333"/>
                </a:solidFill>
                <a:latin typeface="Arial MT"/>
                <a:cs typeface="Arial MT"/>
              </a:rPr>
              <a:t> </a:t>
            </a:r>
            <a:r>
              <a:rPr sz="2050" dirty="0">
                <a:solidFill>
                  <a:srgbClr val="2A2A2A"/>
                </a:solidFill>
                <a:latin typeface="Arial MT"/>
                <a:cs typeface="Arial MT"/>
              </a:rPr>
              <a:t>and</a:t>
            </a:r>
            <a:r>
              <a:rPr sz="2050" spc="-145" dirty="0">
                <a:solidFill>
                  <a:srgbClr val="2A2A2A"/>
                </a:solidFill>
                <a:latin typeface="Arial MT"/>
                <a:cs typeface="Arial MT"/>
              </a:rPr>
              <a:t> </a:t>
            </a:r>
            <a:r>
              <a:rPr sz="2050" dirty="0">
                <a:solidFill>
                  <a:srgbClr val="2D2D2D"/>
                </a:solidFill>
                <a:latin typeface="Arial MT"/>
                <a:cs typeface="Arial MT"/>
              </a:rPr>
              <a:t>its</a:t>
            </a:r>
            <a:r>
              <a:rPr sz="2050" spc="-120" dirty="0">
                <a:solidFill>
                  <a:srgbClr val="2D2D2D"/>
                </a:solidFill>
                <a:latin typeface="Arial MT"/>
                <a:cs typeface="Arial MT"/>
              </a:rPr>
              <a:t> </a:t>
            </a:r>
            <a:r>
              <a:rPr sz="2050" spc="-25" dirty="0">
                <a:solidFill>
                  <a:srgbClr val="313131"/>
                </a:solidFill>
                <a:latin typeface="Arial MT"/>
                <a:cs typeface="Arial MT"/>
              </a:rPr>
              <a:t>operational</a:t>
            </a:r>
            <a:r>
              <a:rPr sz="2050" spc="-20" dirty="0">
                <a:solidFill>
                  <a:srgbClr val="313131"/>
                </a:solidFill>
                <a:latin typeface="Arial MT"/>
                <a:cs typeface="Arial MT"/>
              </a:rPr>
              <a:t> </a:t>
            </a:r>
            <a:r>
              <a:rPr sz="2050" spc="-35" dirty="0">
                <a:solidFill>
                  <a:srgbClr val="2D2D2D"/>
                </a:solidFill>
                <a:latin typeface="Arial MT"/>
                <a:cs typeface="Arial MT"/>
              </a:rPr>
              <a:t>constraints.</a:t>
            </a:r>
            <a:r>
              <a:rPr sz="2050" dirty="0">
                <a:solidFill>
                  <a:srgbClr val="2D2D2D"/>
                </a:solidFill>
                <a:latin typeface="Arial MT"/>
                <a:cs typeface="Arial MT"/>
              </a:rPr>
              <a:t> </a:t>
            </a:r>
            <a:r>
              <a:rPr sz="2050" spc="-35" dirty="0">
                <a:solidFill>
                  <a:srgbClr val="333333"/>
                </a:solidFill>
                <a:latin typeface="Arial MT"/>
                <a:cs typeface="Arial MT"/>
              </a:rPr>
              <a:t>Written</a:t>
            </a:r>
            <a:r>
              <a:rPr sz="2050" spc="-80" dirty="0">
                <a:solidFill>
                  <a:srgbClr val="333333"/>
                </a:solidFill>
                <a:latin typeface="Arial MT"/>
                <a:cs typeface="Arial MT"/>
              </a:rPr>
              <a:t> </a:t>
            </a:r>
            <a:r>
              <a:rPr sz="2050" spc="-25" dirty="0">
                <a:solidFill>
                  <a:srgbClr val="414141"/>
                </a:solidFill>
                <a:latin typeface="Arial MT"/>
                <a:cs typeface="Arial MT"/>
              </a:rPr>
              <a:t>for </a:t>
            </a:r>
            <a:r>
              <a:rPr sz="2050" spc="-10" dirty="0">
                <a:solidFill>
                  <a:srgbClr val="343434"/>
                </a:solidFill>
                <a:latin typeface="Arial MT"/>
                <a:cs typeface="Arial MT"/>
              </a:rPr>
              <a:t>customers.</a:t>
            </a:r>
            <a:endParaRPr sz="2050" dirty="0">
              <a:latin typeface="Arial MT"/>
              <a:cs typeface="Arial MT"/>
            </a:endParaRPr>
          </a:p>
          <a:p>
            <a:pPr marL="12700">
              <a:lnSpc>
                <a:spcPct val="100000"/>
              </a:lnSpc>
              <a:spcBef>
                <a:spcPts val="830"/>
              </a:spcBef>
              <a:tabLst>
                <a:tab pos="389890" algn="l"/>
              </a:tabLst>
            </a:pPr>
            <a:r>
              <a:rPr sz="2450" spc="-25" dirty="0">
                <a:solidFill>
                  <a:srgbClr val="2197B8"/>
                </a:solidFill>
                <a:latin typeface="Arial MT"/>
                <a:cs typeface="Arial MT"/>
              </a:rPr>
              <a:t>System</a:t>
            </a:r>
            <a:r>
              <a:rPr sz="2450" spc="-85" dirty="0">
                <a:solidFill>
                  <a:srgbClr val="2197B8"/>
                </a:solidFill>
                <a:latin typeface="Arial MT"/>
                <a:cs typeface="Arial MT"/>
              </a:rPr>
              <a:t> </a:t>
            </a:r>
            <a:r>
              <a:rPr sz="2450" spc="-10" dirty="0">
                <a:solidFill>
                  <a:srgbClr val="1C9ACC"/>
                </a:solidFill>
                <a:latin typeface="Arial MT"/>
                <a:cs typeface="Arial MT"/>
              </a:rPr>
              <a:t>requirements</a:t>
            </a:r>
            <a:endParaRPr sz="2450" dirty="0">
              <a:latin typeface="Arial MT"/>
              <a:cs typeface="Arial MT"/>
            </a:endParaRPr>
          </a:p>
          <a:p>
            <a:pPr marL="788670" marR="46990" indent="-274320">
              <a:lnSpc>
                <a:spcPct val="96700"/>
              </a:lnSpc>
              <a:spcBef>
                <a:spcPts val="869"/>
              </a:spcBef>
              <a:buClr>
                <a:srgbClr val="3F3F3F"/>
              </a:buClr>
              <a:buSzPct val="97619"/>
              <a:buChar char="•"/>
              <a:tabLst>
                <a:tab pos="788670" algn="l"/>
                <a:tab pos="796925" algn="l"/>
              </a:tabLst>
            </a:pPr>
            <a:r>
              <a:rPr sz="2100" dirty="0">
                <a:solidFill>
                  <a:srgbClr val="3D3D3D"/>
                </a:solidFill>
                <a:latin typeface="Arial MT"/>
                <a:cs typeface="Arial MT"/>
              </a:rPr>
              <a:t>	</a:t>
            </a:r>
            <a:r>
              <a:rPr sz="2100" spc="-170" dirty="0">
                <a:solidFill>
                  <a:srgbClr val="424242"/>
                </a:solidFill>
                <a:latin typeface="Arial MT"/>
                <a:cs typeface="Arial MT"/>
              </a:rPr>
              <a:t>A</a:t>
            </a:r>
            <a:r>
              <a:rPr sz="2100" spc="-60" dirty="0">
                <a:solidFill>
                  <a:srgbClr val="424242"/>
                </a:solidFill>
                <a:latin typeface="Arial MT"/>
                <a:cs typeface="Arial MT"/>
              </a:rPr>
              <a:t> </a:t>
            </a:r>
            <a:r>
              <a:rPr sz="2100" spc="-55" dirty="0">
                <a:solidFill>
                  <a:srgbClr val="2D2D2D"/>
                </a:solidFill>
                <a:latin typeface="Arial MT"/>
                <a:cs typeface="Arial MT"/>
              </a:rPr>
              <a:t>structured</a:t>
            </a:r>
            <a:r>
              <a:rPr sz="2100" spc="-95" dirty="0">
                <a:solidFill>
                  <a:srgbClr val="2D2D2D"/>
                </a:solidFill>
                <a:latin typeface="Arial MT"/>
                <a:cs typeface="Arial MT"/>
              </a:rPr>
              <a:t> </a:t>
            </a:r>
            <a:r>
              <a:rPr sz="2100" spc="-45" dirty="0">
                <a:solidFill>
                  <a:srgbClr val="2F2F2F"/>
                </a:solidFill>
                <a:latin typeface="Arial MT"/>
                <a:cs typeface="Arial MT"/>
              </a:rPr>
              <a:t>document</a:t>
            </a:r>
            <a:r>
              <a:rPr sz="2100" spc="-85" dirty="0">
                <a:solidFill>
                  <a:srgbClr val="2F2F2F"/>
                </a:solidFill>
                <a:latin typeface="Arial MT"/>
                <a:cs typeface="Arial MT"/>
              </a:rPr>
              <a:t> </a:t>
            </a:r>
            <a:r>
              <a:rPr sz="2100" spc="-45" dirty="0">
                <a:solidFill>
                  <a:srgbClr val="2F2F2F"/>
                </a:solidFill>
                <a:latin typeface="Arial MT"/>
                <a:cs typeface="Arial MT"/>
              </a:rPr>
              <a:t>setting</a:t>
            </a:r>
            <a:r>
              <a:rPr sz="2100" spc="-100" dirty="0">
                <a:solidFill>
                  <a:srgbClr val="2F2F2F"/>
                </a:solidFill>
                <a:latin typeface="Arial MT"/>
                <a:cs typeface="Arial MT"/>
              </a:rPr>
              <a:t> </a:t>
            </a:r>
            <a:r>
              <a:rPr sz="2100" spc="-40" dirty="0">
                <a:solidFill>
                  <a:srgbClr val="3D3D3D"/>
                </a:solidFill>
                <a:latin typeface="Arial MT"/>
                <a:cs typeface="Arial MT"/>
              </a:rPr>
              <a:t>out</a:t>
            </a:r>
            <a:r>
              <a:rPr sz="2100" spc="-110" dirty="0">
                <a:solidFill>
                  <a:srgbClr val="3D3D3D"/>
                </a:solidFill>
                <a:latin typeface="Arial MT"/>
                <a:cs typeface="Arial MT"/>
              </a:rPr>
              <a:t> </a:t>
            </a:r>
            <a:r>
              <a:rPr sz="2100" spc="-45" dirty="0">
                <a:solidFill>
                  <a:srgbClr val="3B3B3B"/>
                </a:solidFill>
                <a:latin typeface="Arial MT"/>
                <a:cs typeface="Arial MT"/>
              </a:rPr>
              <a:t>detailed</a:t>
            </a:r>
            <a:r>
              <a:rPr sz="2100" spc="-100" dirty="0">
                <a:solidFill>
                  <a:srgbClr val="3B3B3B"/>
                </a:solidFill>
                <a:latin typeface="Arial MT"/>
                <a:cs typeface="Arial MT"/>
              </a:rPr>
              <a:t> </a:t>
            </a:r>
            <a:r>
              <a:rPr sz="2100" spc="-40" dirty="0">
                <a:solidFill>
                  <a:srgbClr val="2F2F2F"/>
                </a:solidFill>
                <a:latin typeface="Arial MT"/>
                <a:cs typeface="Arial MT"/>
              </a:rPr>
              <a:t>descriptions</a:t>
            </a:r>
            <a:r>
              <a:rPr sz="2100" dirty="0">
                <a:solidFill>
                  <a:srgbClr val="2F2F2F"/>
                </a:solidFill>
                <a:latin typeface="Arial MT"/>
                <a:cs typeface="Arial MT"/>
              </a:rPr>
              <a:t> </a:t>
            </a:r>
            <a:r>
              <a:rPr sz="2100" dirty="0">
                <a:solidFill>
                  <a:srgbClr val="444444"/>
                </a:solidFill>
                <a:latin typeface="Arial MT"/>
                <a:cs typeface="Arial MT"/>
              </a:rPr>
              <a:t>of</a:t>
            </a:r>
            <a:r>
              <a:rPr sz="2100" spc="-75" dirty="0">
                <a:solidFill>
                  <a:srgbClr val="444444"/>
                </a:solidFill>
                <a:latin typeface="Arial MT"/>
                <a:cs typeface="Arial MT"/>
              </a:rPr>
              <a:t> </a:t>
            </a:r>
            <a:r>
              <a:rPr sz="2100" spc="-25" dirty="0">
                <a:solidFill>
                  <a:srgbClr val="3B3B3B"/>
                </a:solidFill>
                <a:latin typeface="Arial MT"/>
                <a:cs typeface="Arial MT"/>
              </a:rPr>
              <a:t>the </a:t>
            </a:r>
            <a:r>
              <a:rPr sz="2050" spc="-25" dirty="0">
                <a:solidFill>
                  <a:srgbClr val="363636"/>
                </a:solidFill>
                <a:latin typeface="Arial MT"/>
                <a:cs typeface="Arial MT"/>
              </a:rPr>
              <a:t>system's</a:t>
            </a:r>
            <a:r>
              <a:rPr sz="2050" spc="-114" dirty="0">
                <a:solidFill>
                  <a:srgbClr val="363636"/>
                </a:solidFill>
                <a:latin typeface="Arial MT"/>
                <a:cs typeface="Arial MT"/>
              </a:rPr>
              <a:t> </a:t>
            </a:r>
            <a:r>
              <a:rPr sz="2050" spc="-30" dirty="0">
                <a:solidFill>
                  <a:srgbClr val="363636"/>
                </a:solidFill>
                <a:latin typeface="Arial MT"/>
                <a:cs typeface="Arial MT"/>
              </a:rPr>
              <a:t>functions,</a:t>
            </a:r>
            <a:r>
              <a:rPr sz="2050" spc="15" dirty="0">
                <a:solidFill>
                  <a:srgbClr val="363636"/>
                </a:solidFill>
                <a:latin typeface="Arial MT"/>
                <a:cs typeface="Arial MT"/>
              </a:rPr>
              <a:t> </a:t>
            </a:r>
            <a:r>
              <a:rPr sz="2050" spc="-25" dirty="0">
                <a:solidFill>
                  <a:srgbClr val="2F2F2F"/>
                </a:solidFill>
                <a:latin typeface="Arial MT"/>
                <a:cs typeface="Arial MT"/>
              </a:rPr>
              <a:t>services</a:t>
            </a:r>
            <a:r>
              <a:rPr sz="2050" spc="-20" dirty="0">
                <a:solidFill>
                  <a:srgbClr val="2F2F2F"/>
                </a:solidFill>
                <a:latin typeface="Arial MT"/>
                <a:cs typeface="Arial MT"/>
              </a:rPr>
              <a:t> </a:t>
            </a:r>
            <a:r>
              <a:rPr sz="2050" dirty="0">
                <a:solidFill>
                  <a:srgbClr val="363636"/>
                </a:solidFill>
                <a:latin typeface="Arial MT"/>
                <a:cs typeface="Arial MT"/>
              </a:rPr>
              <a:t>and</a:t>
            </a:r>
            <a:r>
              <a:rPr sz="2050" spc="-145" dirty="0">
                <a:solidFill>
                  <a:srgbClr val="363636"/>
                </a:solidFill>
                <a:latin typeface="Arial MT"/>
                <a:cs typeface="Arial MT"/>
              </a:rPr>
              <a:t> </a:t>
            </a:r>
            <a:r>
              <a:rPr sz="2050" spc="-25" dirty="0">
                <a:solidFill>
                  <a:srgbClr val="2F2F2F"/>
                </a:solidFill>
                <a:latin typeface="Arial MT"/>
                <a:cs typeface="Arial MT"/>
              </a:rPr>
              <a:t>operational</a:t>
            </a:r>
            <a:r>
              <a:rPr sz="2050" spc="-5" dirty="0">
                <a:solidFill>
                  <a:srgbClr val="2F2F2F"/>
                </a:solidFill>
                <a:latin typeface="Arial MT"/>
                <a:cs typeface="Arial MT"/>
              </a:rPr>
              <a:t> </a:t>
            </a:r>
            <a:r>
              <a:rPr sz="2050" spc="-35" dirty="0">
                <a:solidFill>
                  <a:srgbClr val="2F2F2F"/>
                </a:solidFill>
                <a:latin typeface="Arial MT"/>
                <a:cs typeface="Arial MT"/>
              </a:rPr>
              <a:t>constraints. </a:t>
            </a:r>
            <a:endParaRPr lang="en-US" sz="2050" spc="-35" dirty="0">
              <a:solidFill>
                <a:srgbClr val="2F2F2F"/>
              </a:solidFill>
              <a:latin typeface="Arial MT"/>
              <a:cs typeface="Arial MT"/>
            </a:endParaRPr>
          </a:p>
          <a:p>
            <a:pPr marL="788670" marR="46990" indent="-274320">
              <a:lnSpc>
                <a:spcPct val="96700"/>
              </a:lnSpc>
              <a:spcBef>
                <a:spcPts val="869"/>
              </a:spcBef>
              <a:buClr>
                <a:srgbClr val="3F3F3F"/>
              </a:buClr>
              <a:buSzPct val="97619"/>
              <a:buChar char="•"/>
              <a:tabLst>
                <a:tab pos="788670" algn="l"/>
                <a:tab pos="796925" algn="l"/>
              </a:tabLst>
            </a:pPr>
            <a:r>
              <a:rPr sz="2050" spc="-10" dirty="0">
                <a:solidFill>
                  <a:srgbClr val="313131"/>
                </a:solidFill>
                <a:latin typeface="Arial MT"/>
                <a:cs typeface="Arial MT"/>
              </a:rPr>
              <a:t>Defines </a:t>
            </a:r>
            <a:r>
              <a:rPr sz="2100" spc="-60" dirty="0">
                <a:solidFill>
                  <a:srgbClr val="343434"/>
                </a:solidFill>
                <a:latin typeface="Arial MT"/>
                <a:cs typeface="Arial MT"/>
              </a:rPr>
              <a:t>what</a:t>
            </a:r>
            <a:r>
              <a:rPr sz="2100" spc="-90" dirty="0">
                <a:solidFill>
                  <a:srgbClr val="343434"/>
                </a:solidFill>
                <a:latin typeface="Arial MT"/>
                <a:cs typeface="Arial MT"/>
              </a:rPr>
              <a:t> </a:t>
            </a:r>
            <a:r>
              <a:rPr sz="2100" spc="-60" dirty="0">
                <a:solidFill>
                  <a:srgbClr val="313131"/>
                </a:solidFill>
                <a:latin typeface="Arial MT"/>
                <a:cs typeface="Arial MT"/>
              </a:rPr>
              <a:t>should</a:t>
            </a:r>
            <a:r>
              <a:rPr sz="2100" spc="-85" dirty="0">
                <a:solidFill>
                  <a:srgbClr val="313131"/>
                </a:solidFill>
                <a:latin typeface="Arial MT"/>
                <a:cs typeface="Arial MT"/>
              </a:rPr>
              <a:t> </a:t>
            </a:r>
            <a:r>
              <a:rPr sz="2100" dirty="0">
                <a:solidFill>
                  <a:srgbClr val="3D3D3D"/>
                </a:solidFill>
                <a:latin typeface="Arial MT"/>
                <a:cs typeface="Arial MT"/>
              </a:rPr>
              <a:t>be</a:t>
            </a:r>
            <a:r>
              <a:rPr sz="2100" spc="-150" dirty="0">
                <a:solidFill>
                  <a:srgbClr val="3D3D3D"/>
                </a:solidFill>
                <a:latin typeface="Arial MT"/>
                <a:cs typeface="Arial MT"/>
              </a:rPr>
              <a:t> </a:t>
            </a:r>
            <a:r>
              <a:rPr sz="2100" spc="-55" dirty="0">
                <a:solidFill>
                  <a:srgbClr val="333333"/>
                </a:solidFill>
                <a:latin typeface="Arial MT"/>
                <a:cs typeface="Arial MT"/>
              </a:rPr>
              <a:t>implemented</a:t>
            </a:r>
            <a:r>
              <a:rPr sz="2100" spc="-90" dirty="0">
                <a:solidFill>
                  <a:srgbClr val="333333"/>
                </a:solidFill>
                <a:latin typeface="Arial MT"/>
                <a:cs typeface="Arial MT"/>
              </a:rPr>
              <a:t> </a:t>
            </a:r>
            <a:r>
              <a:rPr sz="2100" dirty="0">
                <a:solidFill>
                  <a:srgbClr val="363636"/>
                </a:solidFill>
                <a:latin typeface="Arial MT"/>
                <a:cs typeface="Arial MT"/>
              </a:rPr>
              <a:t>so</a:t>
            </a:r>
            <a:r>
              <a:rPr sz="2100" spc="-100" dirty="0">
                <a:solidFill>
                  <a:srgbClr val="363636"/>
                </a:solidFill>
                <a:latin typeface="Arial MT"/>
                <a:cs typeface="Arial MT"/>
              </a:rPr>
              <a:t> </a:t>
            </a:r>
            <a:r>
              <a:rPr sz="2100" spc="-60" dirty="0">
                <a:solidFill>
                  <a:srgbClr val="333333"/>
                </a:solidFill>
                <a:latin typeface="Arial MT"/>
                <a:cs typeface="Arial MT"/>
              </a:rPr>
              <a:t>may</a:t>
            </a:r>
            <a:r>
              <a:rPr sz="2100" spc="-50" dirty="0">
                <a:solidFill>
                  <a:srgbClr val="333333"/>
                </a:solidFill>
                <a:latin typeface="Arial MT"/>
                <a:cs typeface="Arial MT"/>
              </a:rPr>
              <a:t> </a:t>
            </a:r>
            <a:r>
              <a:rPr sz="2100" spc="-45" dirty="0">
                <a:solidFill>
                  <a:srgbClr val="3D3D3D"/>
                </a:solidFill>
                <a:latin typeface="Arial MT"/>
                <a:cs typeface="Arial MT"/>
              </a:rPr>
              <a:t>be</a:t>
            </a:r>
            <a:r>
              <a:rPr sz="2100" spc="-105" dirty="0">
                <a:solidFill>
                  <a:srgbClr val="3D3D3D"/>
                </a:solidFill>
                <a:latin typeface="Arial MT"/>
                <a:cs typeface="Arial MT"/>
              </a:rPr>
              <a:t> </a:t>
            </a:r>
            <a:r>
              <a:rPr sz="2100" dirty="0">
                <a:solidFill>
                  <a:srgbClr val="2F2F2F"/>
                </a:solidFill>
                <a:latin typeface="Arial MT"/>
                <a:cs typeface="Arial MT"/>
              </a:rPr>
              <a:t>part</a:t>
            </a:r>
            <a:r>
              <a:rPr sz="2100" spc="-50" dirty="0">
                <a:solidFill>
                  <a:srgbClr val="2F2F2F"/>
                </a:solidFill>
                <a:latin typeface="Arial MT"/>
                <a:cs typeface="Arial MT"/>
              </a:rPr>
              <a:t> </a:t>
            </a:r>
            <a:r>
              <a:rPr sz="2100" spc="-20" dirty="0">
                <a:solidFill>
                  <a:srgbClr val="363636"/>
                </a:solidFill>
                <a:latin typeface="Arial MT"/>
                <a:cs typeface="Arial MT"/>
              </a:rPr>
              <a:t>of</a:t>
            </a:r>
            <a:r>
              <a:rPr sz="2100" spc="-25" dirty="0">
                <a:solidFill>
                  <a:srgbClr val="363636"/>
                </a:solidFill>
                <a:latin typeface="Arial MT"/>
                <a:cs typeface="Arial MT"/>
              </a:rPr>
              <a:t> </a:t>
            </a:r>
            <a:r>
              <a:rPr sz="2100" dirty="0">
                <a:solidFill>
                  <a:srgbClr val="3A3A3A"/>
                </a:solidFill>
                <a:latin typeface="Arial MT"/>
                <a:cs typeface="Arial MT"/>
              </a:rPr>
              <a:t>a</a:t>
            </a:r>
            <a:r>
              <a:rPr sz="2100" spc="-150" dirty="0">
                <a:solidFill>
                  <a:srgbClr val="3A3A3A"/>
                </a:solidFill>
                <a:latin typeface="Arial MT"/>
                <a:cs typeface="Arial MT"/>
              </a:rPr>
              <a:t> </a:t>
            </a:r>
            <a:r>
              <a:rPr sz="2100" spc="-10" dirty="0">
                <a:solidFill>
                  <a:srgbClr val="333333"/>
                </a:solidFill>
                <a:latin typeface="Arial MT"/>
                <a:cs typeface="Arial MT"/>
              </a:rPr>
              <a:t>contract </a:t>
            </a:r>
            <a:r>
              <a:rPr sz="2050" spc="-20" dirty="0">
                <a:solidFill>
                  <a:srgbClr val="343434"/>
                </a:solidFill>
                <a:latin typeface="Arial MT"/>
                <a:cs typeface="Arial MT"/>
              </a:rPr>
              <a:t>between</a:t>
            </a:r>
            <a:r>
              <a:rPr sz="2050" spc="-114" dirty="0">
                <a:solidFill>
                  <a:srgbClr val="343434"/>
                </a:solidFill>
                <a:latin typeface="Arial MT"/>
                <a:cs typeface="Arial MT"/>
              </a:rPr>
              <a:t> </a:t>
            </a:r>
            <a:r>
              <a:rPr sz="2050" spc="-10" dirty="0">
                <a:solidFill>
                  <a:srgbClr val="333333"/>
                </a:solidFill>
                <a:latin typeface="Arial MT"/>
                <a:cs typeface="Arial MT"/>
              </a:rPr>
              <a:t>client</a:t>
            </a:r>
            <a:r>
              <a:rPr sz="2050" spc="-65" dirty="0">
                <a:solidFill>
                  <a:srgbClr val="333333"/>
                </a:solidFill>
                <a:latin typeface="Arial MT"/>
                <a:cs typeface="Arial MT"/>
              </a:rPr>
              <a:t> </a:t>
            </a:r>
            <a:r>
              <a:rPr sz="2050" dirty="0">
                <a:solidFill>
                  <a:srgbClr val="3D3D3D"/>
                </a:solidFill>
                <a:latin typeface="Arial MT"/>
                <a:cs typeface="Arial MT"/>
              </a:rPr>
              <a:t>and</a:t>
            </a:r>
            <a:r>
              <a:rPr sz="2050" spc="-145" dirty="0">
                <a:solidFill>
                  <a:srgbClr val="3D3D3D"/>
                </a:solidFill>
                <a:latin typeface="Arial MT"/>
                <a:cs typeface="Arial MT"/>
              </a:rPr>
              <a:t> </a:t>
            </a:r>
            <a:r>
              <a:rPr sz="2050" spc="-10" dirty="0">
                <a:solidFill>
                  <a:srgbClr val="343434"/>
                </a:solidFill>
                <a:latin typeface="Arial MT"/>
                <a:cs typeface="Arial MT"/>
              </a:rPr>
              <a:t>contractor.</a:t>
            </a:r>
            <a:endParaRPr sz="205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507084" y="6424116"/>
            <a:ext cx="92075" cy="204470"/>
          </a:xfrm>
          <a:prstGeom prst="rect">
            <a:avLst/>
          </a:prstGeom>
        </p:spPr>
        <p:txBody>
          <a:bodyPr vert="horz" wrap="square" lIns="0" tIns="15240" rIns="0" bIns="0" rtlCol="0">
            <a:spAutoFit/>
          </a:bodyPr>
          <a:lstStyle/>
          <a:p>
            <a:pPr marL="12700">
              <a:lnSpc>
                <a:spcPct val="100000"/>
              </a:lnSpc>
              <a:spcBef>
                <a:spcPts val="120"/>
              </a:spcBef>
            </a:pPr>
            <a:r>
              <a:rPr sz="1150" spc="-70" dirty="0">
                <a:solidFill>
                  <a:srgbClr val="9E9E9E"/>
                </a:solidFill>
                <a:latin typeface="Consolas"/>
                <a:cs typeface="Consolas"/>
              </a:rPr>
              <a:t>S</a:t>
            </a:r>
            <a:endParaRPr sz="1150" dirty="0">
              <a:latin typeface="Consolas"/>
              <a:cs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95116" y="4830960"/>
            <a:ext cx="723304" cy="107156"/>
          </a:xfrm>
          <a:prstGeom prst="rect">
            <a:avLst/>
          </a:prstGeom>
        </p:spPr>
      </p:pic>
      <p:pic>
        <p:nvPicPr>
          <p:cNvPr id="3" name="object 3"/>
          <p:cNvPicPr/>
          <p:nvPr/>
        </p:nvPicPr>
        <p:blipFill>
          <a:blip r:embed="rId3" cstate="print"/>
          <a:stretch>
            <a:fillRect/>
          </a:stretch>
        </p:blipFill>
        <p:spPr>
          <a:xfrm>
            <a:off x="3795116" y="3045023"/>
            <a:ext cx="714375" cy="116085"/>
          </a:xfrm>
          <a:prstGeom prst="rect">
            <a:avLst/>
          </a:prstGeom>
        </p:spPr>
      </p:pic>
      <p:pic>
        <p:nvPicPr>
          <p:cNvPr id="4" name="object 4"/>
          <p:cNvPicPr/>
          <p:nvPr/>
        </p:nvPicPr>
        <p:blipFill>
          <a:blip r:embed="rId4" cstate="print"/>
          <a:stretch>
            <a:fillRect/>
          </a:stretch>
        </p:blipFill>
        <p:spPr>
          <a:xfrm>
            <a:off x="455414" y="285750"/>
            <a:ext cx="8224241" cy="1151929"/>
          </a:xfrm>
          <a:prstGeom prst="rect">
            <a:avLst/>
          </a:prstGeom>
        </p:spPr>
      </p:pic>
      <p:sp>
        <p:nvSpPr>
          <p:cNvPr id="5" name="object 5"/>
          <p:cNvSpPr/>
          <p:nvPr/>
        </p:nvSpPr>
        <p:spPr>
          <a:xfrm>
            <a:off x="4519910" y="4241601"/>
            <a:ext cx="0" cy="1336675"/>
          </a:xfrm>
          <a:custGeom>
            <a:avLst/>
            <a:gdLst/>
            <a:ahLst/>
            <a:cxnLst/>
            <a:rect l="l" t="t" r="r" b="b"/>
            <a:pathLst>
              <a:path h="1336675">
                <a:moveTo>
                  <a:pt x="0" y="1336477"/>
                </a:moveTo>
                <a:lnTo>
                  <a:pt x="0" y="0"/>
                </a:lnTo>
              </a:path>
            </a:pathLst>
          </a:custGeom>
          <a:ln w="14882">
            <a:solidFill>
              <a:srgbClr val="2B87AC"/>
            </a:solidFill>
          </a:ln>
        </p:spPr>
        <p:txBody>
          <a:bodyPr wrap="square" lIns="0" tIns="0" rIns="0" bIns="0" rtlCol="0"/>
          <a:lstStyle/>
          <a:p>
            <a:endParaRPr dirty="0"/>
          </a:p>
        </p:txBody>
      </p:sp>
      <p:grpSp>
        <p:nvGrpSpPr>
          <p:cNvPr id="6" name="object 6"/>
          <p:cNvGrpSpPr/>
          <p:nvPr/>
        </p:nvGrpSpPr>
        <p:grpSpPr>
          <a:xfrm>
            <a:off x="4512468" y="4241601"/>
            <a:ext cx="2988945" cy="1336675"/>
            <a:chOff x="4512468" y="4241601"/>
            <a:chExt cx="2988945" cy="1336675"/>
          </a:xfrm>
        </p:grpSpPr>
        <p:sp>
          <p:nvSpPr>
            <p:cNvPr id="7" name="object 7"/>
            <p:cNvSpPr/>
            <p:nvPr/>
          </p:nvSpPr>
          <p:spPr>
            <a:xfrm>
              <a:off x="7493495" y="4241601"/>
              <a:ext cx="0" cy="1336675"/>
            </a:xfrm>
            <a:custGeom>
              <a:avLst/>
              <a:gdLst/>
              <a:ahLst/>
              <a:cxnLst/>
              <a:rect l="l" t="t" r="r" b="b"/>
              <a:pathLst>
                <a:path h="1336675">
                  <a:moveTo>
                    <a:pt x="0" y="1336477"/>
                  </a:moveTo>
                  <a:lnTo>
                    <a:pt x="0" y="0"/>
                  </a:lnTo>
                </a:path>
              </a:pathLst>
            </a:custGeom>
            <a:ln w="14882">
              <a:solidFill>
                <a:srgbClr val="2B87AC"/>
              </a:solidFill>
            </a:ln>
          </p:spPr>
          <p:txBody>
            <a:bodyPr wrap="square" lIns="0" tIns="0" rIns="0" bIns="0" rtlCol="0"/>
            <a:lstStyle/>
            <a:p>
              <a:endParaRPr dirty="0"/>
            </a:p>
          </p:txBody>
        </p:sp>
        <p:sp>
          <p:nvSpPr>
            <p:cNvPr id="8" name="object 8"/>
            <p:cNvSpPr/>
            <p:nvPr/>
          </p:nvSpPr>
          <p:spPr>
            <a:xfrm>
              <a:off x="4512468" y="4249043"/>
              <a:ext cx="2988945" cy="0"/>
            </a:xfrm>
            <a:custGeom>
              <a:avLst/>
              <a:gdLst/>
              <a:ahLst/>
              <a:cxnLst/>
              <a:rect l="l" t="t" r="r" b="b"/>
              <a:pathLst>
                <a:path w="2988945">
                  <a:moveTo>
                    <a:pt x="0" y="0"/>
                  </a:moveTo>
                  <a:lnTo>
                    <a:pt x="2988470" y="0"/>
                  </a:lnTo>
                </a:path>
              </a:pathLst>
            </a:custGeom>
            <a:ln w="14882">
              <a:solidFill>
                <a:srgbClr val="2B87AC"/>
              </a:solidFill>
            </a:ln>
          </p:spPr>
          <p:txBody>
            <a:bodyPr wrap="square" lIns="0" tIns="0" rIns="0" bIns="0" rtlCol="0"/>
            <a:lstStyle/>
            <a:p>
              <a:endParaRPr dirty="0"/>
            </a:p>
          </p:txBody>
        </p:sp>
        <p:sp>
          <p:nvSpPr>
            <p:cNvPr id="9" name="object 9"/>
            <p:cNvSpPr/>
            <p:nvPr/>
          </p:nvSpPr>
          <p:spPr>
            <a:xfrm>
              <a:off x="4512468" y="5570637"/>
              <a:ext cx="2988945" cy="0"/>
            </a:xfrm>
            <a:custGeom>
              <a:avLst/>
              <a:gdLst/>
              <a:ahLst/>
              <a:cxnLst/>
              <a:rect l="l" t="t" r="r" b="b"/>
              <a:pathLst>
                <a:path w="2988945">
                  <a:moveTo>
                    <a:pt x="0" y="0"/>
                  </a:moveTo>
                  <a:lnTo>
                    <a:pt x="2988470" y="0"/>
                  </a:lnTo>
                </a:path>
              </a:pathLst>
            </a:custGeom>
            <a:ln w="14882">
              <a:solidFill>
                <a:srgbClr val="2B87AC"/>
              </a:solidFill>
            </a:ln>
          </p:spPr>
          <p:txBody>
            <a:bodyPr wrap="square" lIns="0" tIns="0" rIns="0" bIns="0" rtlCol="0"/>
            <a:lstStyle/>
            <a:p>
              <a:endParaRPr dirty="0"/>
            </a:p>
          </p:txBody>
        </p:sp>
      </p:grpSp>
      <p:sp>
        <p:nvSpPr>
          <p:cNvPr id="10" name="object 10"/>
          <p:cNvSpPr/>
          <p:nvPr/>
        </p:nvSpPr>
        <p:spPr>
          <a:xfrm>
            <a:off x="1599902" y="4545210"/>
            <a:ext cx="0" cy="747395"/>
          </a:xfrm>
          <a:custGeom>
            <a:avLst/>
            <a:gdLst/>
            <a:ahLst/>
            <a:cxnLst/>
            <a:rect l="l" t="t" r="r" b="b"/>
            <a:pathLst>
              <a:path h="747395">
                <a:moveTo>
                  <a:pt x="0" y="747117"/>
                </a:moveTo>
                <a:lnTo>
                  <a:pt x="0" y="0"/>
                </a:lnTo>
              </a:path>
            </a:pathLst>
          </a:custGeom>
          <a:ln w="14882">
            <a:solidFill>
              <a:srgbClr val="2B87AC"/>
            </a:solidFill>
          </a:ln>
        </p:spPr>
        <p:txBody>
          <a:bodyPr wrap="square" lIns="0" tIns="0" rIns="0" bIns="0" rtlCol="0"/>
          <a:lstStyle/>
          <a:p>
            <a:endParaRPr dirty="0"/>
          </a:p>
        </p:txBody>
      </p:sp>
      <p:grpSp>
        <p:nvGrpSpPr>
          <p:cNvPr id="11" name="object 11"/>
          <p:cNvGrpSpPr/>
          <p:nvPr/>
        </p:nvGrpSpPr>
        <p:grpSpPr>
          <a:xfrm>
            <a:off x="1592460" y="4545210"/>
            <a:ext cx="2193925" cy="747395"/>
            <a:chOff x="1592460" y="4545210"/>
            <a:chExt cx="2193925" cy="747395"/>
          </a:xfrm>
        </p:grpSpPr>
        <p:sp>
          <p:nvSpPr>
            <p:cNvPr id="12" name="object 12"/>
            <p:cNvSpPr/>
            <p:nvPr/>
          </p:nvSpPr>
          <p:spPr>
            <a:xfrm>
              <a:off x="3778745" y="4545210"/>
              <a:ext cx="0" cy="747395"/>
            </a:xfrm>
            <a:custGeom>
              <a:avLst/>
              <a:gdLst/>
              <a:ahLst/>
              <a:cxnLst/>
              <a:rect l="l" t="t" r="r" b="b"/>
              <a:pathLst>
                <a:path h="747395">
                  <a:moveTo>
                    <a:pt x="0" y="747117"/>
                  </a:moveTo>
                  <a:lnTo>
                    <a:pt x="0" y="0"/>
                  </a:lnTo>
                </a:path>
              </a:pathLst>
            </a:custGeom>
            <a:ln w="14882">
              <a:solidFill>
                <a:srgbClr val="2B87AC"/>
              </a:solidFill>
            </a:ln>
          </p:spPr>
          <p:txBody>
            <a:bodyPr wrap="square" lIns="0" tIns="0" rIns="0" bIns="0" rtlCol="0"/>
            <a:lstStyle/>
            <a:p>
              <a:endParaRPr dirty="0"/>
            </a:p>
          </p:txBody>
        </p:sp>
        <p:sp>
          <p:nvSpPr>
            <p:cNvPr id="13" name="object 13"/>
            <p:cNvSpPr/>
            <p:nvPr/>
          </p:nvSpPr>
          <p:spPr>
            <a:xfrm>
              <a:off x="1592460" y="4552651"/>
              <a:ext cx="2193925" cy="0"/>
            </a:xfrm>
            <a:custGeom>
              <a:avLst/>
              <a:gdLst/>
              <a:ahLst/>
              <a:cxnLst/>
              <a:rect l="l" t="t" r="r" b="b"/>
              <a:pathLst>
                <a:path w="2193925">
                  <a:moveTo>
                    <a:pt x="0" y="0"/>
                  </a:moveTo>
                  <a:lnTo>
                    <a:pt x="2193727" y="0"/>
                  </a:lnTo>
                </a:path>
              </a:pathLst>
            </a:custGeom>
            <a:ln w="14882">
              <a:solidFill>
                <a:srgbClr val="2B87AC"/>
              </a:solidFill>
            </a:ln>
          </p:spPr>
          <p:txBody>
            <a:bodyPr wrap="square" lIns="0" tIns="0" rIns="0" bIns="0" rtlCol="0"/>
            <a:lstStyle/>
            <a:p>
              <a:endParaRPr dirty="0"/>
            </a:p>
          </p:txBody>
        </p:sp>
        <p:sp>
          <p:nvSpPr>
            <p:cNvPr id="14" name="object 14"/>
            <p:cNvSpPr/>
            <p:nvPr/>
          </p:nvSpPr>
          <p:spPr>
            <a:xfrm>
              <a:off x="1592460" y="5284886"/>
              <a:ext cx="2193925" cy="0"/>
            </a:xfrm>
            <a:custGeom>
              <a:avLst/>
              <a:gdLst/>
              <a:ahLst/>
              <a:cxnLst/>
              <a:rect l="l" t="t" r="r" b="b"/>
              <a:pathLst>
                <a:path w="2193925">
                  <a:moveTo>
                    <a:pt x="0" y="0"/>
                  </a:moveTo>
                  <a:lnTo>
                    <a:pt x="2193727" y="0"/>
                  </a:lnTo>
                </a:path>
              </a:pathLst>
            </a:custGeom>
            <a:ln w="14882">
              <a:solidFill>
                <a:srgbClr val="2B87AC"/>
              </a:solidFill>
            </a:ln>
          </p:spPr>
          <p:txBody>
            <a:bodyPr wrap="square" lIns="0" tIns="0" rIns="0" bIns="0" rtlCol="0"/>
            <a:lstStyle/>
            <a:p>
              <a:endParaRPr dirty="0"/>
            </a:p>
          </p:txBody>
        </p:sp>
      </p:grpSp>
      <p:sp>
        <p:nvSpPr>
          <p:cNvPr id="15" name="object 15"/>
          <p:cNvSpPr/>
          <p:nvPr/>
        </p:nvSpPr>
        <p:spPr>
          <a:xfrm>
            <a:off x="4519910" y="2321718"/>
            <a:ext cx="0" cy="1604645"/>
          </a:xfrm>
          <a:custGeom>
            <a:avLst/>
            <a:gdLst/>
            <a:ahLst/>
            <a:cxnLst/>
            <a:rect l="l" t="t" r="r" b="b"/>
            <a:pathLst>
              <a:path h="1604645">
                <a:moveTo>
                  <a:pt x="0" y="1604367"/>
                </a:moveTo>
                <a:lnTo>
                  <a:pt x="0" y="0"/>
                </a:lnTo>
              </a:path>
            </a:pathLst>
          </a:custGeom>
          <a:ln w="14882">
            <a:solidFill>
              <a:srgbClr val="2883A8"/>
            </a:solidFill>
          </a:ln>
        </p:spPr>
        <p:txBody>
          <a:bodyPr wrap="square" lIns="0" tIns="0" rIns="0" bIns="0" rtlCol="0"/>
          <a:lstStyle/>
          <a:p>
            <a:endParaRPr dirty="0"/>
          </a:p>
        </p:txBody>
      </p:sp>
      <p:grpSp>
        <p:nvGrpSpPr>
          <p:cNvPr id="16" name="object 16"/>
          <p:cNvGrpSpPr/>
          <p:nvPr/>
        </p:nvGrpSpPr>
        <p:grpSpPr>
          <a:xfrm>
            <a:off x="4512468" y="2321718"/>
            <a:ext cx="2988945" cy="1604645"/>
            <a:chOff x="4512468" y="2321718"/>
            <a:chExt cx="2988945" cy="1604645"/>
          </a:xfrm>
        </p:grpSpPr>
        <p:sp>
          <p:nvSpPr>
            <p:cNvPr id="17" name="object 17"/>
            <p:cNvSpPr/>
            <p:nvPr/>
          </p:nvSpPr>
          <p:spPr>
            <a:xfrm>
              <a:off x="7493495" y="2321718"/>
              <a:ext cx="0" cy="1604645"/>
            </a:xfrm>
            <a:custGeom>
              <a:avLst/>
              <a:gdLst/>
              <a:ahLst/>
              <a:cxnLst/>
              <a:rect l="l" t="t" r="r" b="b"/>
              <a:pathLst>
                <a:path h="1604645">
                  <a:moveTo>
                    <a:pt x="0" y="1604367"/>
                  </a:moveTo>
                  <a:lnTo>
                    <a:pt x="0" y="0"/>
                  </a:lnTo>
                </a:path>
              </a:pathLst>
            </a:custGeom>
            <a:ln w="14882">
              <a:solidFill>
                <a:srgbClr val="2883A8"/>
              </a:solidFill>
            </a:ln>
          </p:spPr>
          <p:txBody>
            <a:bodyPr wrap="square" lIns="0" tIns="0" rIns="0" bIns="0" rtlCol="0"/>
            <a:lstStyle/>
            <a:p>
              <a:endParaRPr dirty="0"/>
            </a:p>
          </p:txBody>
        </p:sp>
        <p:sp>
          <p:nvSpPr>
            <p:cNvPr id="18" name="object 18"/>
            <p:cNvSpPr/>
            <p:nvPr/>
          </p:nvSpPr>
          <p:spPr>
            <a:xfrm>
              <a:off x="4512468" y="2329160"/>
              <a:ext cx="2988945" cy="0"/>
            </a:xfrm>
            <a:custGeom>
              <a:avLst/>
              <a:gdLst/>
              <a:ahLst/>
              <a:cxnLst/>
              <a:rect l="l" t="t" r="r" b="b"/>
              <a:pathLst>
                <a:path w="2988945">
                  <a:moveTo>
                    <a:pt x="0" y="0"/>
                  </a:moveTo>
                  <a:lnTo>
                    <a:pt x="2988470" y="0"/>
                  </a:lnTo>
                </a:path>
              </a:pathLst>
            </a:custGeom>
            <a:ln w="14882">
              <a:solidFill>
                <a:srgbClr val="2883A8"/>
              </a:solidFill>
            </a:ln>
          </p:spPr>
          <p:txBody>
            <a:bodyPr wrap="square" lIns="0" tIns="0" rIns="0" bIns="0" rtlCol="0"/>
            <a:lstStyle/>
            <a:p>
              <a:endParaRPr dirty="0"/>
            </a:p>
          </p:txBody>
        </p:sp>
        <p:sp>
          <p:nvSpPr>
            <p:cNvPr id="19" name="object 19"/>
            <p:cNvSpPr/>
            <p:nvPr/>
          </p:nvSpPr>
          <p:spPr>
            <a:xfrm>
              <a:off x="4512468" y="3918645"/>
              <a:ext cx="2988945" cy="0"/>
            </a:xfrm>
            <a:custGeom>
              <a:avLst/>
              <a:gdLst/>
              <a:ahLst/>
              <a:cxnLst/>
              <a:rect l="l" t="t" r="r" b="b"/>
              <a:pathLst>
                <a:path w="2988945">
                  <a:moveTo>
                    <a:pt x="0" y="0"/>
                  </a:moveTo>
                  <a:lnTo>
                    <a:pt x="2988470" y="0"/>
                  </a:lnTo>
                </a:path>
              </a:pathLst>
            </a:custGeom>
            <a:ln w="14882">
              <a:solidFill>
                <a:srgbClr val="2883A8"/>
              </a:solidFill>
            </a:ln>
          </p:spPr>
          <p:txBody>
            <a:bodyPr wrap="square" lIns="0" tIns="0" rIns="0" bIns="0" rtlCol="0"/>
            <a:lstStyle/>
            <a:p>
              <a:endParaRPr dirty="0"/>
            </a:p>
          </p:txBody>
        </p:sp>
      </p:grpSp>
      <p:sp>
        <p:nvSpPr>
          <p:cNvPr id="20" name="object 20"/>
          <p:cNvSpPr/>
          <p:nvPr/>
        </p:nvSpPr>
        <p:spPr>
          <a:xfrm>
            <a:off x="1599902" y="2759273"/>
            <a:ext cx="0" cy="729615"/>
          </a:xfrm>
          <a:custGeom>
            <a:avLst/>
            <a:gdLst/>
            <a:ahLst/>
            <a:cxnLst/>
            <a:rect l="l" t="t" r="r" b="b"/>
            <a:pathLst>
              <a:path h="729614">
                <a:moveTo>
                  <a:pt x="0" y="729258"/>
                </a:moveTo>
                <a:lnTo>
                  <a:pt x="0" y="0"/>
                </a:lnTo>
              </a:path>
            </a:pathLst>
          </a:custGeom>
          <a:ln w="14882">
            <a:solidFill>
              <a:srgbClr val="2883A8"/>
            </a:solidFill>
          </a:ln>
        </p:spPr>
        <p:txBody>
          <a:bodyPr wrap="square" lIns="0" tIns="0" rIns="0" bIns="0" rtlCol="0"/>
          <a:lstStyle/>
          <a:p>
            <a:endParaRPr dirty="0"/>
          </a:p>
        </p:txBody>
      </p:sp>
      <p:grpSp>
        <p:nvGrpSpPr>
          <p:cNvPr id="21" name="object 21"/>
          <p:cNvGrpSpPr/>
          <p:nvPr/>
        </p:nvGrpSpPr>
        <p:grpSpPr>
          <a:xfrm>
            <a:off x="1592460" y="2759273"/>
            <a:ext cx="2185035" cy="729615"/>
            <a:chOff x="1592460" y="2759273"/>
            <a:chExt cx="2185035" cy="729615"/>
          </a:xfrm>
        </p:grpSpPr>
        <p:sp>
          <p:nvSpPr>
            <p:cNvPr id="22" name="object 22"/>
            <p:cNvSpPr/>
            <p:nvPr/>
          </p:nvSpPr>
          <p:spPr>
            <a:xfrm>
              <a:off x="3769816" y="2759273"/>
              <a:ext cx="0" cy="729615"/>
            </a:xfrm>
            <a:custGeom>
              <a:avLst/>
              <a:gdLst/>
              <a:ahLst/>
              <a:cxnLst/>
              <a:rect l="l" t="t" r="r" b="b"/>
              <a:pathLst>
                <a:path h="729614">
                  <a:moveTo>
                    <a:pt x="0" y="729258"/>
                  </a:moveTo>
                  <a:lnTo>
                    <a:pt x="0" y="0"/>
                  </a:lnTo>
                </a:path>
              </a:pathLst>
            </a:custGeom>
            <a:ln w="14882">
              <a:solidFill>
                <a:srgbClr val="2883A8"/>
              </a:solidFill>
            </a:ln>
          </p:spPr>
          <p:txBody>
            <a:bodyPr wrap="square" lIns="0" tIns="0" rIns="0" bIns="0" rtlCol="0"/>
            <a:lstStyle/>
            <a:p>
              <a:endParaRPr dirty="0"/>
            </a:p>
          </p:txBody>
        </p:sp>
        <p:sp>
          <p:nvSpPr>
            <p:cNvPr id="23" name="object 23"/>
            <p:cNvSpPr/>
            <p:nvPr/>
          </p:nvSpPr>
          <p:spPr>
            <a:xfrm>
              <a:off x="1592460" y="2766714"/>
              <a:ext cx="2185035" cy="0"/>
            </a:xfrm>
            <a:custGeom>
              <a:avLst/>
              <a:gdLst/>
              <a:ahLst/>
              <a:cxnLst/>
              <a:rect l="l" t="t" r="r" b="b"/>
              <a:pathLst>
                <a:path w="2185035">
                  <a:moveTo>
                    <a:pt x="0" y="0"/>
                  </a:moveTo>
                  <a:lnTo>
                    <a:pt x="2184797" y="0"/>
                  </a:lnTo>
                </a:path>
              </a:pathLst>
            </a:custGeom>
            <a:ln w="14882">
              <a:solidFill>
                <a:srgbClr val="2883A8"/>
              </a:solidFill>
            </a:ln>
          </p:spPr>
          <p:txBody>
            <a:bodyPr wrap="square" lIns="0" tIns="0" rIns="0" bIns="0" rtlCol="0"/>
            <a:lstStyle/>
            <a:p>
              <a:endParaRPr dirty="0"/>
            </a:p>
          </p:txBody>
        </p:sp>
        <p:sp>
          <p:nvSpPr>
            <p:cNvPr id="24" name="object 24"/>
            <p:cNvSpPr/>
            <p:nvPr/>
          </p:nvSpPr>
          <p:spPr>
            <a:xfrm>
              <a:off x="1592460" y="3481089"/>
              <a:ext cx="2185035" cy="0"/>
            </a:xfrm>
            <a:custGeom>
              <a:avLst/>
              <a:gdLst/>
              <a:ahLst/>
              <a:cxnLst/>
              <a:rect l="l" t="t" r="r" b="b"/>
              <a:pathLst>
                <a:path w="2185035">
                  <a:moveTo>
                    <a:pt x="0" y="0"/>
                  </a:moveTo>
                  <a:lnTo>
                    <a:pt x="2184797" y="0"/>
                  </a:lnTo>
                </a:path>
              </a:pathLst>
            </a:custGeom>
            <a:ln w="14882">
              <a:solidFill>
                <a:srgbClr val="2883A8"/>
              </a:solidFill>
            </a:ln>
          </p:spPr>
          <p:txBody>
            <a:bodyPr wrap="square" lIns="0" tIns="0" rIns="0" bIns="0" rtlCol="0"/>
            <a:lstStyle/>
            <a:p>
              <a:endParaRPr dirty="0"/>
            </a:p>
          </p:txBody>
        </p:sp>
      </p:grpSp>
      <p:sp>
        <p:nvSpPr>
          <p:cNvPr id="25" name="object 25"/>
          <p:cNvSpPr txBox="1">
            <a:spLocks noGrp="1"/>
          </p:cNvSpPr>
          <p:nvPr>
            <p:ph type="title"/>
          </p:nvPr>
        </p:nvSpPr>
        <p:spPr>
          <a:prstGeom prst="rect">
            <a:avLst/>
          </a:prstGeom>
        </p:spPr>
        <p:txBody>
          <a:bodyPr vert="horz" wrap="square" lIns="0" tIns="45719" rIns="0" bIns="0" rtlCol="0">
            <a:spAutoFit/>
          </a:bodyPr>
          <a:lstStyle/>
          <a:p>
            <a:pPr marL="294640" marR="5080" indent="1905">
              <a:lnSpc>
                <a:spcPts val="2850"/>
              </a:lnSpc>
              <a:spcBef>
                <a:spcPts val="359"/>
              </a:spcBef>
            </a:pPr>
            <a:r>
              <a:rPr dirty="0">
                <a:solidFill>
                  <a:srgbClr val="282828"/>
                </a:solidFill>
              </a:rPr>
              <a:t>Readers</a:t>
            </a:r>
            <a:r>
              <a:rPr spc="114" dirty="0">
                <a:solidFill>
                  <a:srgbClr val="282828"/>
                </a:solidFill>
              </a:rPr>
              <a:t> </a:t>
            </a:r>
            <a:r>
              <a:rPr dirty="0">
                <a:solidFill>
                  <a:srgbClr val="383838"/>
                </a:solidFill>
              </a:rPr>
              <a:t>of</a:t>
            </a:r>
            <a:r>
              <a:rPr spc="85" dirty="0">
                <a:solidFill>
                  <a:srgbClr val="383838"/>
                </a:solidFill>
              </a:rPr>
              <a:t> </a:t>
            </a:r>
            <a:r>
              <a:rPr dirty="0">
                <a:solidFill>
                  <a:srgbClr val="2F2F2F"/>
                </a:solidFill>
              </a:rPr>
              <a:t>di</a:t>
            </a:r>
            <a:r>
              <a:rPr lang="en-US" dirty="0">
                <a:solidFill>
                  <a:srgbClr val="2F2F2F"/>
                </a:solidFill>
              </a:rPr>
              <a:t>ff</a:t>
            </a:r>
            <a:r>
              <a:rPr dirty="0">
                <a:solidFill>
                  <a:srgbClr val="2F2F2F"/>
                </a:solidFill>
              </a:rPr>
              <a:t>erent</a:t>
            </a:r>
            <a:r>
              <a:rPr spc="105" dirty="0">
                <a:solidFill>
                  <a:srgbClr val="2F2F2F"/>
                </a:solidFill>
              </a:rPr>
              <a:t> </a:t>
            </a:r>
            <a:r>
              <a:rPr dirty="0"/>
              <a:t>types</a:t>
            </a:r>
            <a:r>
              <a:rPr spc="60" dirty="0"/>
              <a:t> </a:t>
            </a:r>
            <a:r>
              <a:rPr dirty="0"/>
              <a:t>of</a:t>
            </a:r>
            <a:r>
              <a:rPr spc="145" dirty="0"/>
              <a:t> </a:t>
            </a:r>
            <a:r>
              <a:rPr spc="-10" dirty="0">
                <a:solidFill>
                  <a:srgbClr val="313131"/>
                </a:solidFill>
              </a:rPr>
              <a:t>requirements </a:t>
            </a:r>
            <a:r>
              <a:rPr spc="35" dirty="0">
                <a:solidFill>
                  <a:srgbClr val="2D2D2D"/>
                </a:solidFill>
              </a:rPr>
              <a:t>specification</a:t>
            </a:r>
          </a:p>
        </p:txBody>
      </p:sp>
      <p:sp>
        <p:nvSpPr>
          <p:cNvPr id="26" name="object 26"/>
          <p:cNvSpPr txBox="1"/>
          <p:nvPr/>
        </p:nvSpPr>
        <p:spPr>
          <a:xfrm>
            <a:off x="1951160" y="2753022"/>
            <a:ext cx="1298575" cy="595630"/>
          </a:xfrm>
          <a:prstGeom prst="rect">
            <a:avLst/>
          </a:prstGeom>
        </p:spPr>
        <p:txBody>
          <a:bodyPr vert="horz" wrap="square" lIns="0" tIns="43180" rIns="0" bIns="0" rtlCol="0">
            <a:spAutoFit/>
          </a:bodyPr>
          <a:lstStyle/>
          <a:p>
            <a:pPr marL="12700" marR="5080" indent="426084">
              <a:lnSpc>
                <a:spcPts val="2140"/>
              </a:lnSpc>
              <a:spcBef>
                <a:spcPts val="340"/>
              </a:spcBef>
            </a:pPr>
            <a:r>
              <a:rPr sz="1950" spc="-20" dirty="0">
                <a:solidFill>
                  <a:srgbClr val="161616"/>
                </a:solidFill>
                <a:latin typeface="Calibri"/>
                <a:cs typeface="Calibri"/>
              </a:rPr>
              <a:t>User </a:t>
            </a:r>
            <a:r>
              <a:rPr sz="1950" spc="-75" dirty="0">
                <a:latin typeface="Calibri"/>
                <a:cs typeface="Calibri"/>
              </a:rPr>
              <a:t>requirements</a:t>
            </a:r>
            <a:endParaRPr sz="1950" dirty="0">
              <a:latin typeface="Calibri"/>
              <a:cs typeface="Calibri"/>
            </a:endParaRPr>
          </a:p>
        </p:txBody>
      </p:sp>
      <p:sp>
        <p:nvSpPr>
          <p:cNvPr id="27" name="object 27"/>
          <p:cNvSpPr txBox="1"/>
          <p:nvPr/>
        </p:nvSpPr>
        <p:spPr>
          <a:xfrm>
            <a:off x="1951160" y="4574678"/>
            <a:ext cx="1298575" cy="595630"/>
          </a:xfrm>
          <a:prstGeom prst="rect">
            <a:avLst/>
          </a:prstGeom>
        </p:spPr>
        <p:txBody>
          <a:bodyPr vert="horz" wrap="square" lIns="0" tIns="43180" rIns="0" bIns="0" rtlCol="0">
            <a:spAutoFit/>
          </a:bodyPr>
          <a:lstStyle/>
          <a:p>
            <a:pPr marL="12700" marR="5080" indent="313055">
              <a:lnSpc>
                <a:spcPts val="2140"/>
              </a:lnSpc>
              <a:spcBef>
                <a:spcPts val="340"/>
              </a:spcBef>
            </a:pPr>
            <a:r>
              <a:rPr sz="1950" spc="-10" dirty="0">
                <a:solidFill>
                  <a:srgbClr val="131313"/>
                </a:solidFill>
                <a:latin typeface="Calibri"/>
                <a:cs typeface="Calibri"/>
              </a:rPr>
              <a:t>System </a:t>
            </a:r>
            <a:r>
              <a:rPr sz="1950" spc="-75" dirty="0">
                <a:solidFill>
                  <a:srgbClr val="0C0C0C"/>
                </a:solidFill>
                <a:latin typeface="Calibri"/>
                <a:cs typeface="Calibri"/>
              </a:rPr>
              <a:t>requirements</a:t>
            </a:r>
            <a:endParaRPr sz="1950" dirty="0">
              <a:latin typeface="Calibri"/>
              <a:cs typeface="Calibri"/>
            </a:endParaRPr>
          </a:p>
        </p:txBody>
      </p:sp>
      <p:sp>
        <p:nvSpPr>
          <p:cNvPr id="28" name="object 28"/>
          <p:cNvSpPr txBox="1"/>
          <p:nvPr/>
        </p:nvSpPr>
        <p:spPr>
          <a:xfrm>
            <a:off x="3782844" y="6424116"/>
            <a:ext cx="674370" cy="204470"/>
          </a:xfrm>
          <a:prstGeom prst="rect">
            <a:avLst/>
          </a:prstGeom>
        </p:spPr>
        <p:txBody>
          <a:bodyPr vert="horz" wrap="square" lIns="0" tIns="15240" rIns="0" bIns="0" rtlCol="0">
            <a:spAutoFit/>
          </a:bodyPr>
          <a:lstStyle/>
          <a:p>
            <a:pPr marL="12700">
              <a:lnSpc>
                <a:spcPct val="100000"/>
              </a:lnSpc>
              <a:spcBef>
                <a:spcPts val="120"/>
              </a:spcBef>
              <a:tabLst>
                <a:tab pos="323215" algn="l"/>
              </a:tabLst>
            </a:pPr>
            <a:r>
              <a:rPr sz="1150" spc="-25" dirty="0">
                <a:solidFill>
                  <a:srgbClr val="808080"/>
                </a:solidFill>
                <a:latin typeface="Consolas"/>
                <a:cs typeface="Consolas"/>
              </a:rPr>
              <a:t>er</a:t>
            </a:r>
            <a:r>
              <a:rPr sz="1150" dirty="0">
                <a:solidFill>
                  <a:srgbClr val="808080"/>
                </a:solidFill>
                <a:latin typeface="Consolas"/>
                <a:cs typeface="Consolas"/>
              </a:rPr>
              <a:t>	</a:t>
            </a:r>
            <a:r>
              <a:rPr sz="1150" spc="-185" dirty="0">
                <a:solidFill>
                  <a:srgbClr val="838383"/>
                </a:solidFill>
                <a:latin typeface="Consolas"/>
                <a:cs typeface="Consolas"/>
              </a:rPr>
              <a:t>.:qu‹l</a:t>
            </a:r>
            <a:endParaRPr sz="1150" dirty="0">
              <a:latin typeface="Consolas"/>
              <a:cs typeface="Consolas"/>
            </a:endParaRPr>
          </a:p>
        </p:txBody>
      </p:sp>
      <p:sp>
        <p:nvSpPr>
          <p:cNvPr id="29" name="object 29"/>
          <p:cNvSpPr txBox="1"/>
          <p:nvPr/>
        </p:nvSpPr>
        <p:spPr>
          <a:xfrm>
            <a:off x="5002673" y="2327125"/>
            <a:ext cx="2039620" cy="1421765"/>
          </a:xfrm>
          <a:prstGeom prst="rect">
            <a:avLst/>
          </a:prstGeom>
        </p:spPr>
        <p:txBody>
          <a:bodyPr vert="horz" wrap="square" lIns="0" tIns="43180" rIns="0" bIns="0" rtlCol="0">
            <a:spAutoFit/>
          </a:bodyPr>
          <a:lstStyle/>
          <a:p>
            <a:pPr marL="12700" marR="5080">
              <a:lnSpc>
                <a:spcPct val="90000"/>
              </a:lnSpc>
              <a:spcBef>
                <a:spcPts val="340"/>
              </a:spcBef>
            </a:pPr>
            <a:r>
              <a:rPr sz="2000" spc="-50" dirty="0">
                <a:solidFill>
                  <a:srgbClr val="0F0F0F"/>
                </a:solidFill>
                <a:latin typeface="Calibri"/>
                <a:cs typeface="Calibri"/>
              </a:rPr>
              <a:t>Client</a:t>
            </a:r>
            <a:r>
              <a:rPr sz="2000" spc="-55" dirty="0">
                <a:solidFill>
                  <a:srgbClr val="0F0F0F"/>
                </a:solidFill>
                <a:latin typeface="Calibri"/>
                <a:cs typeface="Calibri"/>
              </a:rPr>
              <a:t> </a:t>
            </a:r>
            <a:r>
              <a:rPr sz="2000" spc="-10" dirty="0">
                <a:latin typeface="Calibri"/>
                <a:cs typeface="Calibri"/>
              </a:rPr>
              <a:t>managers </a:t>
            </a:r>
            <a:r>
              <a:rPr sz="1950" spc="-60" dirty="0">
                <a:solidFill>
                  <a:srgbClr val="111111"/>
                </a:solidFill>
                <a:latin typeface="Calibri"/>
                <a:cs typeface="Calibri"/>
              </a:rPr>
              <a:t>System</a:t>
            </a:r>
            <a:r>
              <a:rPr sz="1950" spc="30" dirty="0">
                <a:solidFill>
                  <a:srgbClr val="111111"/>
                </a:solidFill>
                <a:latin typeface="Calibri"/>
                <a:cs typeface="Calibri"/>
              </a:rPr>
              <a:t> </a:t>
            </a:r>
            <a:r>
              <a:rPr sz="1950" spc="-60" dirty="0">
                <a:latin typeface="Calibri"/>
                <a:cs typeface="Calibri"/>
              </a:rPr>
              <a:t>end-</a:t>
            </a:r>
            <a:r>
              <a:rPr sz="1950" spc="-10" dirty="0">
                <a:latin typeface="Calibri"/>
                <a:cs typeface="Calibri"/>
              </a:rPr>
              <a:t>users </a:t>
            </a:r>
            <a:r>
              <a:rPr sz="2000" spc="-60" dirty="0">
                <a:solidFill>
                  <a:srgbClr val="161616"/>
                </a:solidFill>
                <a:latin typeface="Calibri"/>
                <a:cs typeface="Calibri"/>
              </a:rPr>
              <a:t>Client</a:t>
            </a:r>
            <a:r>
              <a:rPr sz="2000" spc="-10" dirty="0">
                <a:solidFill>
                  <a:srgbClr val="161616"/>
                </a:solidFill>
                <a:latin typeface="Calibri"/>
                <a:cs typeface="Calibri"/>
              </a:rPr>
              <a:t> </a:t>
            </a:r>
            <a:r>
              <a:rPr sz="2000" spc="-10" dirty="0">
                <a:solidFill>
                  <a:srgbClr val="0F0F0F"/>
                </a:solidFill>
                <a:latin typeface="Calibri"/>
                <a:cs typeface="Calibri"/>
              </a:rPr>
              <a:t>engineers </a:t>
            </a:r>
            <a:r>
              <a:rPr sz="1950" spc="-60" dirty="0">
                <a:solidFill>
                  <a:srgbClr val="0F0F0F"/>
                </a:solidFill>
                <a:latin typeface="Calibri"/>
                <a:cs typeface="Calibri"/>
              </a:rPr>
              <a:t>Contractor</a:t>
            </a:r>
            <a:r>
              <a:rPr sz="1950" spc="15" dirty="0">
                <a:solidFill>
                  <a:srgbClr val="0F0F0F"/>
                </a:solidFill>
                <a:latin typeface="Calibri"/>
                <a:cs typeface="Calibri"/>
              </a:rPr>
              <a:t> </a:t>
            </a:r>
            <a:r>
              <a:rPr sz="1950" spc="-50" dirty="0">
                <a:solidFill>
                  <a:srgbClr val="0C0C0C"/>
                </a:solidFill>
                <a:latin typeface="Calibri"/>
                <a:cs typeface="Calibri"/>
              </a:rPr>
              <a:t>managers </a:t>
            </a:r>
            <a:r>
              <a:rPr sz="2050" spc="-105" dirty="0">
                <a:latin typeface="Calibri"/>
                <a:cs typeface="Calibri"/>
              </a:rPr>
              <a:t>System</a:t>
            </a:r>
            <a:r>
              <a:rPr sz="2050" spc="5" dirty="0">
                <a:latin typeface="Calibri"/>
                <a:cs typeface="Calibri"/>
              </a:rPr>
              <a:t> </a:t>
            </a:r>
            <a:r>
              <a:rPr sz="2050" spc="-10" dirty="0">
                <a:latin typeface="Calibri"/>
                <a:cs typeface="Calibri"/>
              </a:rPr>
              <a:t>architects</a:t>
            </a:r>
            <a:endParaRPr sz="2050" dirty="0">
              <a:latin typeface="Calibri"/>
              <a:cs typeface="Calibri"/>
            </a:endParaRPr>
          </a:p>
        </p:txBody>
      </p:sp>
      <p:sp>
        <p:nvSpPr>
          <p:cNvPr id="30" name="object 30"/>
          <p:cNvSpPr txBox="1"/>
          <p:nvPr/>
        </p:nvSpPr>
        <p:spPr>
          <a:xfrm>
            <a:off x="5002378" y="4267597"/>
            <a:ext cx="1977389" cy="1159510"/>
          </a:xfrm>
          <a:prstGeom prst="rect">
            <a:avLst/>
          </a:prstGeom>
        </p:spPr>
        <p:txBody>
          <a:bodyPr vert="horz" wrap="square" lIns="0" tIns="50800" rIns="0" bIns="0" rtlCol="0">
            <a:spAutoFit/>
          </a:bodyPr>
          <a:lstStyle/>
          <a:p>
            <a:pPr marL="12700" marR="5080" indent="3175">
              <a:lnSpc>
                <a:spcPct val="87700"/>
              </a:lnSpc>
              <a:spcBef>
                <a:spcPts val="400"/>
              </a:spcBef>
            </a:pPr>
            <a:r>
              <a:rPr sz="2050" spc="-105" dirty="0">
                <a:latin typeface="Calibri"/>
                <a:cs typeface="Calibri"/>
              </a:rPr>
              <a:t>System</a:t>
            </a:r>
            <a:r>
              <a:rPr sz="2050" spc="50" dirty="0">
                <a:latin typeface="Calibri"/>
                <a:cs typeface="Calibri"/>
              </a:rPr>
              <a:t> </a:t>
            </a:r>
            <a:r>
              <a:rPr sz="2050" spc="-100" dirty="0">
                <a:solidFill>
                  <a:srgbClr val="0E0E0E"/>
                </a:solidFill>
                <a:latin typeface="Calibri"/>
                <a:cs typeface="Calibri"/>
              </a:rPr>
              <a:t>end-</a:t>
            </a:r>
            <a:r>
              <a:rPr sz="2050" spc="-10" dirty="0">
                <a:solidFill>
                  <a:srgbClr val="0E0E0E"/>
                </a:solidFill>
                <a:latin typeface="Calibri"/>
                <a:cs typeface="Calibri"/>
              </a:rPr>
              <a:t>users </a:t>
            </a:r>
            <a:r>
              <a:rPr sz="2050" spc="-80" dirty="0">
                <a:solidFill>
                  <a:srgbClr val="181818"/>
                </a:solidFill>
                <a:latin typeface="Calibri"/>
                <a:cs typeface="Calibri"/>
              </a:rPr>
              <a:t>Client</a:t>
            </a:r>
            <a:r>
              <a:rPr sz="2050" spc="-15" dirty="0">
                <a:solidFill>
                  <a:srgbClr val="181818"/>
                </a:solidFill>
                <a:latin typeface="Calibri"/>
                <a:cs typeface="Calibri"/>
              </a:rPr>
              <a:t> </a:t>
            </a:r>
            <a:r>
              <a:rPr sz="2050" spc="-10" dirty="0">
                <a:solidFill>
                  <a:srgbClr val="0F0F0F"/>
                </a:solidFill>
                <a:latin typeface="Calibri"/>
                <a:cs typeface="Calibri"/>
              </a:rPr>
              <a:t>engineers </a:t>
            </a:r>
            <a:r>
              <a:rPr sz="2050" spc="-105" dirty="0">
                <a:solidFill>
                  <a:srgbClr val="0F0F0F"/>
                </a:solidFill>
                <a:latin typeface="Calibri"/>
                <a:cs typeface="Calibri"/>
              </a:rPr>
              <a:t>System</a:t>
            </a:r>
            <a:r>
              <a:rPr sz="2050" spc="5" dirty="0">
                <a:solidFill>
                  <a:srgbClr val="0F0F0F"/>
                </a:solidFill>
                <a:latin typeface="Calibri"/>
                <a:cs typeface="Calibri"/>
              </a:rPr>
              <a:t> </a:t>
            </a:r>
            <a:r>
              <a:rPr sz="2050" spc="-10" dirty="0">
                <a:solidFill>
                  <a:srgbClr val="0E0E0E"/>
                </a:solidFill>
                <a:latin typeface="Calibri"/>
                <a:cs typeface="Calibri"/>
              </a:rPr>
              <a:t>architects </a:t>
            </a:r>
            <a:r>
              <a:rPr sz="2050" spc="-114" dirty="0">
                <a:latin typeface="Calibri"/>
                <a:cs typeface="Calibri"/>
              </a:rPr>
              <a:t>Software</a:t>
            </a:r>
            <a:r>
              <a:rPr sz="2050" spc="45" dirty="0">
                <a:latin typeface="Calibri"/>
                <a:cs typeface="Calibri"/>
              </a:rPr>
              <a:t> </a:t>
            </a:r>
            <a:r>
              <a:rPr sz="2050" spc="-105" dirty="0">
                <a:solidFill>
                  <a:srgbClr val="0C0C0C"/>
                </a:solidFill>
                <a:latin typeface="Calibri"/>
                <a:cs typeface="Calibri"/>
              </a:rPr>
              <a:t>developers</a:t>
            </a:r>
            <a:endParaRPr sz="205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pic>
        <p:nvPicPr>
          <p:cNvPr id="3" name="object 3"/>
          <p:cNvPicPr/>
          <p:nvPr/>
        </p:nvPicPr>
        <p:blipFill>
          <a:blip r:embed="rId3" cstate="print"/>
          <a:stretch>
            <a:fillRect/>
          </a:stretch>
        </p:blipFill>
        <p:spPr>
          <a:xfrm>
            <a:off x="8527851" y="6491882"/>
            <a:ext cx="62507" cy="98226"/>
          </a:xfrm>
          <a:prstGeom prst="rect">
            <a:avLst/>
          </a:prstGeom>
        </p:spPr>
      </p:pic>
      <p:sp>
        <p:nvSpPr>
          <p:cNvPr id="4" name="object 4"/>
          <p:cNvSpPr txBox="1">
            <a:spLocks noGrp="1"/>
          </p:cNvSpPr>
          <p:nvPr>
            <p:ph type="title"/>
          </p:nvPr>
        </p:nvSpPr>
        <p:spPr>
          <a:xfrm>
            <a:off x="248529" y="435520"/>
            <a:ext cx="7133074" cy="566581"/>
          </a:xfrm>
          <a:prstGeom prst="rect">
            <a:avLst/>
          </a:prstGeom>
        </p:spPr>
        <p:txBody>
          <a:bodyPr vert="horz" wrap="square" lIns="0" tIns="180101" rIns="0" bIns="0" rtlCol="0">
            <a:spAutoFit/>
          </a:bodyPr>
          <a:lstStyle/>
          <a:p>
            <a:pPr marL="216535">
              <a:lnSpc>
                <a:spcPct val="100000"/>
              </a:lnSpc>
              <a:spcBef>
                <a:spcPts val="90"/>
              </a:spcBef>
            </a:pPr>
            <a:r>
              <a:rPr lang="en-US" dirty="0">
                <a:solidFill>
                  <a:srgbClr val="383838"/>
                </a:solidFill>
              </a:rPr>
              <a:t>Requirements Specification</a:t>
            </a:r>
            <a:endParaRPr lang="en-US" spc="-10" dirty="0">
              <a:solidFill>
                <a:srgbClr val="343434"/>
              </a:solidFill>
            </a:endParaRPr>
          </a:p>
        </p:txBody>
      </p:sp>
      <p:sp>
        <p:nvSpPr>
          <p:cNvPr id="5" name="object 5"/>
          <p:cNvSpPr txBox="1"/>
          <p:nvPr/>
        </p:nvSpPr>
        <p:spPr>
          <a:xfrm>
            <a:off x="432599" y="1704076"/>
            <a:ext cx="7787005" cy="704039"/>
          </a:xfrm>
          <a:prstGeom prst="rect">
            <a:avLst/>
          </a:prstGeom>
        </p:spPr>
        <p:txBody>
          <a:bodyPr vert="horz" wrap="square" lIns="0" tIns="87630" rIns="0" bIns="0" rtlCol="0">
            <a:spAutoFit/>
          </a:bodyPr>
          <a:lstStyle/>
          <a:p>
            <a:r>
              <a:rPr lang="en-US" sz="2000" dirty="0"/>
              <a:t>Within these three specification types are there different requirements types?</a:t>
            </a:r>
            <a:endParaRPr lang="en-IN" sz="2000" dirty="0"/>
          </a:p>
        </p:txBody>
      </p:sp>
      <p:sp>
        <p:nvSpPr>
          <p:cNvPr id="7" name="TextBox 6">
            <a:extLst>
              <a:ext uri="{FF2B5EF4-FFF2-40B4-BE49-F238E27FC236}">
                <a16:creationId xmlns:a16="http://schemas.microsoft.com/office/drawing/2014/main" id="{F29028DC-A49D-9645-DD24-A1820DE0B6D5}"/>
              </a:ext>
            </a:extLst>
          </p:cNvPr>
          <p:cNvSpPr txBox="1"/>
          <p:nvPr/>
        </p:nvSpPr>
        <p:spPr>
          <a:xfrm>
            <a:off x="762000" y="2640294"/>
            <a:ext cx="4572000" cy="1200329"/>
          </a:xfrm>
          <a:prstGeom prst="rect">
            <a:avLst/>
          </a:prstGeom>
          <a:noFill/>
        </p:spPr>
        <p:txBody>
          <a:bodyPr wrap="square">
            <a:spAutoFit/>
          </a:bodyPr>
          <a:lstStyle/>
          <a:p>
            <a:pPr marL="285750" indent="-285750">
              <a:buFont typeface="Arial" panose="020B0604020202020204" pitchFamily="34" charset="0"/>
              <a:buChar char="•"/>
            </a:pPr>
            <a:r>
              <a:rPr lang="en-US" sz="2400" dirty="0"/>
              <a:t>Functional requirements</a:t>
            </a:r>
          </a:p>
          <a:p>
            <a:pPr marL="285750" indent="-285750">
              <a:buFont typeface="Arial" panose="020B0604020202020204" pitchFamily="34" charset="0"/>
              <a:buChar char="•"/>
            </a:pPr>
            <a:r>
              <a:rPr lang="en-US" sz="2400" dirty="0"/>
              <a:t>Nonfunctional requirements</a:t>
            </a:r>
          </a:p>
          <a:p>
            <a:pPr marL="285750" indent="-285750">
              <a:buFont typeface="Arial" panose="020B0604020202020204" pitchFamily="34" charset="0"/>
              <a:buChar char="•"/>
            </a:pPr>
            <a:r>
              <a:rPr lang="en-US" sz="2400" dirty="0"/>
              <a:t>Domain requirement</a:t>
            </a:r>
          </a:p>
        </p:txBody>
      </p:sp>
    </p:spTree>
    <p:extLst>
      <p:ext uri="{BB962C8B-B14F-4D97-AF65-F5344CB8AC3E}">
        <p14:creationId xmlns:p14="http://schemas.microsoft.com/office/powerpoint/2010/main" val="261200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pic>
        <p:nvPicPr>
          <p:cNvPr id="3" name="object 3"/>
          <p:cNvPicPr/>
          <p:nvPr/>
        </p:nvPicPr>
        <p:blipFill>
          <a:blip r:embed="rId3" cstate="print"/>
          <a:stretch>
            <a:fillRect/>
          </a:stretch>
        </p:blipFill>
        <p:spPr>
          <a:xfrm>
            <a:off x="8527851" y="6491882"/>
            <a:ext cx="62507" cy="98226"/>
          </a:xfrm>
          <a:prstGeom prst="rect">
            <a:avLst/>
          </a:prstGeom>
        </p:spPr>
      </p:pic>
      <p:sp>
        <p:nvSpPr>
          <p:cNvPr id="4" name="object 4"/>
          <p:cNvSpPr txBox="1">
            <a:spLocks noGrp="1"/>
          </p:cNvSpPr>
          <p:nvPr>
            <p:ph type="title"/>
          </p:nvPr>
        </p:nvSpPr>
        <p:spPr>
          <a:xfrm>
            <a:off x="248529" y="435520"/>
            <a:ext cx="7133074" cy="566581"/>
          </a:xfrm>
          <a:prstGeom prst="rect">
            <a:avLst/>
          </a:prstGeom>
        </p:spPr>
        <p:txBody>
          <a:bodyPr vert="horz" wrap="square" lIns="0" tIns="180101" rIns="0" bIns="0" rtlCol="0">
            <a:spAutoFit/>
          </a:bodyPr>
          <a:lstStyle/>
          <a:p>
            <a:pPr marL="216535">
              <a:lnSpc>
                <a:spcPct val="100000"/>
              </a:lnSpc>
              <a:spcBef>
                <a:spcPts val="90"/>
              </a:spcBef>
            </a:pPr>
            <a:r>
              <a:rPr lang="en-US" dirty="0">
                <a:solidFill>
                  <a:srgbClr val="383838"/>
                </a:solidFill>
              </a:rPr>
              <a:t>Requirements Specification</a:t>
            </a:r>
            <a:endParaRPr lang="en-US" spc="-10" dirty="0">
              <a:solidFill>
                <a:srgbClr val="343434"/>
              </a:solidFill>
            </a:endParaRPr>
          </a:p>
        </p:txBody>
      </p:sp>
      <p:sp>
        <p:nvSpPr>
          <p:cNvPr id="8" name="TextBox 7">
            <a:extLst>
              <a:ext uri="{FF2B5EF4-FFF2-40B4-BE49-F238E27FC236}">
                <a16:creationId xmlns:a16="http://schemas.microsoft.com/office/drawing/2014/main" id="{7D382850-682A-C77B-5BBE-C3B4ABFEE9CD}"/>
              </a:ext>
            </a:extLst>
          </p:cNvPr>
          <p:cNvSpPr txBox="1"/>
          <p:nvPr/>
        </p:nvSpPr>
        <p:spPr>
          <a:xfrm>
            <a:off x="553642" y="1502688"/>
            <a:ext cx="8305800" cy="5355312"/>
          </a:xfrm>
          <a:prstGeom prst="rect">
            <a:avLst/>
          </a:prstGeom>
          <a:noFill/>
        </p:spPr>
        <p:txBody>
          <a:bodyPr wrap="square">
            <a:spAutoFit/>
          </a:bodyPr>
          <a:lstStyle/>
          <a:p>
            <a:r>
              <a:rPr lang="en-US" dirty="0"/>
              <a:t>What are functional requirements?</a:t>
            </a:r>
          </a:p>
          <a:p>
            <a:endParaRPr lang="en-US" dirty="0"/>
          </a:p>
          <a:p>
            <a:r>
              <a:rPr lang="en-US" dirty="0"/>
              <a:t>Functional requirements describe the services the system should provide.</a:t>
            </a:r>
          </a:p>
          <a:p>
            <a:r>
              <a:rPr lang="en-US" dirty="0"/>
              <a:t>Functional requirements can be high-level and general or detailed, expressing</a:t>
            </a:r>
          </a:p>
          <a:p>
            <a:r>
              <a:rPr lang="en-US" dirty="0"/>
              <a:t>inputs, outputs, exceptions, and so on. </a:t>
            </a:r>
          </a:p>
          <a:p>
            <a:endParaRPr lang="en-US" dirty="0"/>
          </a:p>
          <a:p>
            <a:r>
              <a:rPr lang="en-US" dirty="0"/>
              <a:t>What are nonfunctional requirements?</a:t>
            </a:r>
          </a:p>
          <a:p>
            <a:r>
              <a:rPr lang="en-US" dirty="0"/>
              <a:t>Nonfunctional requirements are imposed by the environment in which the</a:t>
            </a:r>
          </a:p>
          <a:p>
            <a:r>
              <a:rPr lang="en-US" dirty="0"/>
              <a:t>system is to exist. These requirements could include timing constraints,</a:t>
            </a:r>
          </a:p>
          <a:p>
            <a:r>
              <a:rPr lang="en-US" dirty="0"/>
              <a:t>quality properties, standard adherence, programming languages to be used,</a:t>
            </a:r>
          </a:p>
          <a:p>
            <a:r>
              <a:rPr lang="en-US" dirty="0"/>
              <a:t>compliance with laws, and so on.</a:t>
            </a:r>
          </a:p>
          <a:p>
            <a:endParaRPr lang="en-US" dirty="0"/>
          </a:p>
          <a:p>
            <a:r>
              <a:rPr lang="en-US" dirty="0"/>
              <a:t>What are domain requirements?</a:t>
            </a:r>
          </a:p>
          <a:p>
            <a:r>
              <a:rPr lang="en-US" dirty="0"/>
              <a:t>Domain requirements are a type of nonfunctional requirement from which the</a:t>
            </a:r>
          </a:p>
          <a:p>
            <a:r>
              <a:rPr lang="en-US" dirty="0"/>
              <a:t>application domain dictates or derives. Domain requirements might impose</a:t>
            </a:r>
          </a:p>
          <a:p>
            <a:r>
              <a:rPr lang="en-US" dirty="0"/>
              <a:t>new functional requirements or constraints on existing functional requirements.</a:t>
            </a:r>
          </a:p>
          <a:p>
            <a:r>
              <a:rPr lang="en-US" dirty="0">
                <a:solidFill>
                  <a:schemeClr val="accent2"/>
                </a:solidFill>
              </a:rPr>
              <a:t>For example: I</a:t>
            </a:r>
            <a:r>
              <a:rPr lang="en-US" dirty="0"/>
              <a:t>n the baggage inspection system, industry standards and restrictions on baggage size and shape will place certain constraints on the system.</a:t>
            </a:r>
          </a:p>
        </p:txBody>
      </p:sp>
    </p:spTree>
    <p:extLst>
      <p:ext uri="{BB962C8B-B14F-4D97-AF65-F5344CB8AC3E}">
        <p14:creationId xmlns:p14="http://schemas.microsoft.com/office/powerpoint/2010/main" val="13525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296545">
              <a:lnSpc>
                <a:spcPct val="100000"/>
              </a:lnSpc>
              <a:spcBef>
                <a:spcPts val="90"/>
              </a:spcBef>
            </a:pPr>
            <a:r>
              <a:rPr dirty="0">
                <a:solidFill>
                  <a:srgbClr val="383838"/>
                </a:solidFill>
              </a:rPr>
              <a:t>Functional</a:t>
            </a:r>
            <a:r>
              <a:rPr spc="425" dirty="0">
                <a:solidFill>
                  <a:srgbClr val="383838"/>
                </a:solidFill>
              </a:rPr>
              <a:t> </a:t>
            </a:r>
            <a:r>
              <a:rPr spc="-10" dirty="0">
                <a:solidFill>
                  <a:srgbClr val="313131"/>
                </a:solidFill>
              </a:rPr>
              <a:t>requirements</a:t>
            </a:r>
          </a:p>
        </p:txBody>
      </p:sp>
      <p:sp>
        <p:nvSpPr>
          <p:cNvPr id="4" name="object 4"/>
          <p:cNvSpPr txBox="1"/>
          <p:nvPr/>
        </p:nvSpPr>
        <p:spPr>
          <a:xfrm>
            <a:off x="496624" y="1474837"/>
            <a:ext cx="7987030" cy="3195955"/>
          </a:xfrm>
          <a:prstGeom prst="rect">
            <a:avLst/>
          </a:prstGeom>
        </p:spPr>
        <p:txBody>
          <a:bodyPr vert="horz" wrap="square" lIns="0" tIns="149860" rIns="0" bIns="0" rtlCol="0">
            <a:spAutoFit/>
          </a:bodyPr>
          <a:lstStyle/>
          <a:p>
            <a:pPr marL="12700">
              <a:lnSpc>
                <a:spcPct val="100000"/>
              </a:lnSpc>
              <a:spcBef>
                <a:spcPts val="1180"/>
              </a:spcBef>
              <a:tabLst>
                <a:tab pos="398145" algn="l"/>
              </a:tabLst>
            </a:pPr>
            <a:r>
              <a:rPr sz="2500" spc="-50" dirty="0">
                <a:solidFill>
                  <a:srgbClr val="3B3B3B"/>
                </a:solidFill>
                <a:latin typeface="Arial MT"/>
                <a:cs typeface="Arial MT"/>
              </a:rPr>
              <a:t>4</a:t>
            </a:r>
            <a:r>
              <a:rPr sz="2500" dirty="0">
                <a:solidFill>
                  <a:srgbClr val="3B3B3B"/>
                </a:solidFill>
                <a:latin typeface="Arial MT"/>
                <a:cs typeface="Arial MT"/>
              </a:rPr>
              <a:t>	</a:t>
            </a:r>
            <a:r>
              <a:rPr sz="2500" spc="-55" dirty="0">
                <a:solidFill>
                  <a:srgbClr val="363636"/>
                </a:solidFill>
                <a:latin typeface="Arial MT"/>
                <a:cs typeface="Arial MT"/>
              </a:rPr>
              <a:t>Describe</a:t>
            </a:r>
            <a:r>
              <a:rPr sz="2500" spc="5" dirty="0">
                <a:solidFill>
                  <a:srgbClr val="363636"/>
                </a:solidFill>
                <a:latin typeface="Arial MT"/>
                <a:cs typeface="Arial MT"/>
              </a:rPr>
              <a:t> </a:t>
            </a:r>
            <a:r>
              <a:rPr sz="2500" i="1" spc="-55" dirty="0">
                <a:solidFill>
                  <a:srgbClr val="3497B8"/>
                </a:solidFill>
                <a:latin typeface="Arial"/>
                <a:cs typeface="Arial"/>
              </a:rPr>
              <a:t>functionality</a:t>
            </a:r>
            <a:r>
              <a:rPr sz="2500" i="1" spc="-50" dirty="0">
                <a:solidFill>
                  <a:srgbClr val="3497B8"/>
                </a:solidFill>
                <a:latin typeface="Arial"/>
                <a:cs typeface="Arial"/>
              </a:rPr>
              <a:t> </a:t>
            </a:r>
            <a:r>
              <a:rPr sz="2500" dirty="0">
                <a:solidFill>
                  <a:srgbClr val="343434"/>
                </a:solidFill>
                <a:latin typeface="Arial MT"/>
                <a:cs typeface="Arial MT"/>
              </a:rPr>
              <a:t>or</a:t>
            </a:r>
            <a:r>
              <a:rPr sz="2500" spc="-130" dirty="0">
                <a:solidFill>
                  <a:srgbClr val="343434"/>
                </a:solidFill>
                <a:latin typeface="Arial MT"/>
                <a:cs typeface="Arial MT"/>
              </a:rPr>
              <a:t> </a:t>
            </a:r>
            <a:r>
              <a:rPr sz="2500" spc="-35" dirty="0">
                <a:latin typeface="Arial MT"/>
                <a:cs typeface="Arial MT"/>
              </a:rPr>
              <a:t>system</a:t>
            </a:r>
            <a:r>
              <a:rPr sz="2500" spc="-80" dirty="0">
                <a:latin typeface="Arial MT"/>
                <a:cs typeface="Arial MT"/>
              </a:rPr>
              <a:t> </a:t>
            </a:r>
            <a:r>
              <a:rPr sz="2500" i="1" spc="-10" dirty="0">
                <a:solidFill>
                  <a:srgbClr val="3F3F3F"/>
                </a:solidFill>
                <a:latin typeface="Arial"/>
                <a:cs typeface="Arial"/>
              </a:rPr>
              <a:t>services.</a:t>
            </a:r>
            <a:endParaRPr sz="2500" dirty="0">
              <a:latin typeface="Arial"/>
              <a:cs typeface="Arial"/>
            </a:endParaRPr>
          </a:p>
          <a:p>
            <a:pPr marL="390525" marR="5080" indent="-378460">
              <a:lnSpc>
                <a:spcPts val="2880"/>
              </a:lnSpc>
              <a:spcBef>
                <a:spcPts val="1275"/>
              </a:spcBef>
              <a:tabLst>
                <a:tab pos="398145" algn="l"/>
              </a:tabLst>
            </a:pPr>
            <a:r>
              <a:rPr sz="2500" spc="-50" dirty="0">
                <a:solidFill>
                  <a:srgbClr val="3D3D3D"/>
                </a:solidFill>
                <a:latin typeface="Arial MT"/>
                <a:cs typeface="Arial MT"/>
              </a:rPr>
              <a:t>4</a:t>
            </a:r>
            <a:r>
              <a:rPr sz="2500" dirty="0">
                <a:solidFill>
                  <a:srgbClr val="3D3D3D"/>
                </a:solidFill>
                <a:latin typeface="Arial MT"/>
                <a:cs typeface="Arial MT"/>
              </a:rPr>
              <a:t>		</a:t>
            </a:r>
            <a:r>
              <a:rPr sz="2500" spc="-65" dirty="0">
                <a:solidFill>
                  <a:srgbClr val="3B3B3B"/>
                </a:solidFill>
                <a:latin typeface="Arial MT"/>
                <a:cs typeface="Arial MT"/>
              </a:rPr>
              <a:t>Depend</a:t>
            </a:r>
            <a:r>
              <a:rPr sz="2500" spc="-110" dirty="0">
                <a:solidFill>
                  <a:srgbClr val="3B3B3B"/>
                </a:solidFill>
                <a:latin typeface="Arial MT"/>
                <a:cs typeface="Arial MT"/>
              </a:rPr>
              <a:t> </a:t>
            </a:r>
            <a:r>
              <a:rPr sz="2500" dirty="0">
                <a:solidFill>
                  <a:srgbClr val="424242"/>
                </a:solidFill>
                <a:latin typeface="Arial MT"/>
                <a:cs typeface="Arial MT"/>
              </a:rPr>
              <a:t>on</a:t>
            </a:r>
            <a:r>
              <a:rPr sz="2500" spc="-175" dirty="0">
                <a:solidFill>
                  <a:srgbClr val="424242"/>
                </a:solidFill>
                <a:latin typeface="Arial MT"/>
                <a:cs typeface="Arial MT"/>
              </a:rPr>
              <a:t> </a:t>
            </a:r>
            <a:r>
              <a:rPr sz="2500" spc="-10" dirty="0">
                <a:solidFill>
                  <a:srgbClr val="3B3B3B"/>
                </a:solidFill>
                <a:latin typeface="Arial MT"/>
                <a:cs typeface="Arial MT"/>
              </a:rPr>
              <a:t>the</a:t>
            </a:r>
            <a:r>
              <a:rPr sz="2500" spc="-165" dirty="0">
                <a:solidFill>
                  <a:srgbClr val="3B3B3B"/>
                </a:solidFill>
                <a:latin typeface="Arial MT"/>
                <a:cs typeface="Arial MT"/>
              </a:rPr>
              <a:t> </a:t>
            </a:r>
            <a:r>
              <a:rPr sz="2500" spc="-20" dirty="0">
                <a:solidFill>
                  <a:srgbClr val="343434"/>
                </a:solidFill>
                <a:latin typeface="Arial MT"/>
                <a:cs typeface="Arial MT"/>
              </a:rPr>
              <a:t>type</a:t>
            </a:r>
            <a:r>
              <a:rPr sz="2500" spc="-155" dirty="0">
                <a:solidFill>
                  <a:srgbClr val="343434"/>
                </a:solidFill>
                <a:latin typeface="Arial MT"/>
                <a:cs typeface="Arial MT"/>
              </a:rPr>
              <a:t> </a:t>
            </a:r>
            <a:r>
              <a:rPr sz="2500" dirty="0">
                <a:solidFill>
                  <a:srgbClr val="3A3A3A"/>
                </a:solidFill>
                <a:latin typeface="Arial MT"/>
                <a:cs typeface="Arial MT"/>
              </a:rPr>
              <a:t>of</a:t>
            </a:r>
            <a:r>
              <a:rPr sz="2500" spc="-110" dirty="0">
                <a:solidFill>
                  <a:srgbClr val="3A3A3A"/>
                </a:solidFill>
                <a:latin typeface="Arial MT"/>
                <a:cs typeface="Arial MT"/>
              </a:rPr>
              <a:t> </a:t>
            </a:r>
            <a:r>
              <a:rPr sz="2500" spc="-50" dirty="0">
                <a:solidFill>
                  <a:srgbClr val="2D2D2D"/>
                </a:solidFill>
                <a:latin typeface="Arial MT"/>
                <a:cs typeface="Arial MT"/>
              </a:rPr>
              <a:t>software,</a:t>
            </a:r>
            <a:r>
              <a:rPr sz="2500" spc="-100" dirty="0">
                <a:solidFill>
                  <a:srgbClr val="2D2D2D"/>
                </a:solidFill>
                <a:latin typeface="Arial MT"/>
                <a:cs typeface="Arial MT"/>
              </a:rPr>
              <a:t> </a:t>
            </a:r>
            <a:r>
              <a:rPr sz="2500" spc="-55" dirty="0">
                <a:solidFill>
                  <a:srgbClr val="3A3A3A"/>
                </a:solidFill>
                <a:latin typeface="Arial MT"/>
                <a:cs typeface="Arial MT"/>
              </a:rPr>
              <a:t>expected</a:t>
            </a:r>
            <a:r>
              <a:rPr sz="2500" spc="-95" dirty="0">
                <a:solidFill>
                  <a:srgbClr val="3A3A3A"/>
                </a:solidFill>
                <a:latin typeface="Arial MT"/>
                <a:cs typeface="Arial MT"/>
              </a:rPr>
              <a:t> </a:t>
            </a:r>
            <a:r>
              <a:rPr sz="2500" spc="-30" dirty="0">
                <a:solidFill>
                  <a:srgbClr val="2A2A2A"/>
                </a:solidFill>
                <a:latin typeface="Arial MT"/>
                <a:cs typeface="Arial MT"/>
              </a:rPr>
              <a:t>users</a:t>
            </a:r>
            <a:r>
              <a:rPr sz="2500" spc="-40" dirty="0">
                <a:solidFill>
                  <a:srgbClr val="2A2A2A"/>
                </a:solidFill>
                <a:latin typeface="Arial MT"/>
                <a:cs typeface="Arial MT"/>
              </a:rPr>
              <a:t> </a:t>
            </a:r>
            <a:r>
              <a:rPr sz="2500" spc="-65" dirty="0">
                <a:solidFill>
                  <a:srgbClr val="2F2F2F"/>
                </a:solidFill>
                <a:latin typeface="Arial MT"/>
                <a:cs typeface="Arial MT"/>
              </a:rPr>
              <a:t>and</a:t>
            </a:r>
            <a:r>
              <a:rPr sz="2500" spc="-110" dirty="0">
                <a:solidFill>
                  <a:srgbClr val="2F2F2F"/>
                </a:solidFill>
                <a:latin typeface="Arial MT"/>
                <a:cs typeface="Arial MT"/>
              </a:rPr>
              <a:t> </a:t>
            </a:r>
            <a:r>
              <a:rPr sz="2500" spc="-25" dirty="0">
                <a:solidFill>
                  <a:srgbClr val="313131"/>
                </a:solidFill>
                <a:latin typeface="Arial MT"/>
                <a:cs typeface="Arial MT"/>
              </a:rPr>
              <a:t>the </a:t>
            </a:r>
            <a:r>
              <a:rPr sz="2500" spc="-20" dirty="0">
                <a:solidFill>
                  <a:srgbClr val="343434"/>
                </a:solidFill>
                <a:latin typeface="Arial MT"/>
                <a:cs typeface="Arial MT"/>
              </a:rPr>
              <a:t>type</a:t>
            </a:r>
            <a:r>
              <a:rPr sz="2500" spc="-155" dirty="0">
                <a:solidFill>
                  <a:srgbClr val="343434"/>
                </a:solidFill>
                <a:latin typeface="Arial MT"/>
                <a:cs typeface="Arial MT"/>
              </a:rPr>
              <a:t> </a:t>
            </a:r>
            <a:r>
              <a:rPr sz="2500" dirty="0">
                <a:solidFill>
                  <a:srgbClr val="3B3B3B"/>
                </a:solidFill>
                <a:latin typeface="Arial MT"/>
                <a:cs typeface="Arial MT"/>
              </a:rPr>
              <a:t>of</a:t>
            </a:r>
            <a:r>
              <a:rPr sz="2500" spc="-90" dirty="0">
                <a:solidFill>
                  <a:srgbClr val="3B3B3B"/>
                </a:solidFill>
                <a:latin typeface="Arial MT"/>
                <a:cs typeface="Arial MT"/>
              </a:rPr>
              <a:t> </a:t>
            </a:r>
            <a:r>
              <a:rPr sz="2500" spc="-40" dirty="0">
                <a:solidFill>
                  <a:srgbClr val="333333"/>
                </a:solidFill>
                <a:latin typeface="Arial MT"/>
                <a:cs typeface="Arial MT"/>
              </a:rPr>
              <a:t>system</a:t>
            </a:r>
            <a:r>
              <a:rPr sz="2500" spc="-105" dirty="0">
                <a:solidFill>
                  <a:srgbClr val="333333"/>
                </a:solidFill>
                <a:latin typeface="Arial MT"/>
                <a:cs typeface="Arial MT"/>
              </a:rPr>
              <a:t> </a:t>
            </a:r>
            <a:r>
              <a:rPr sz="2500" spc="-70" dirty="0">
                <a:solidFill>
                  <a:srgbClr val="363636"/>
                </a:solidFill>
                <a:latin typeface="Arial MT"/>
                <a:cs typeface="Arial MT"/>
              </a:rPr>
              <a:t>where</a:t>
            </a:r>
            <a:r>
              <a:rPr sz="2500" spc="-105" dirty="0">
                <a:solidFill>
                  <a:srgbClr val="363636"/>
                </a:solidFill>
                <a:latin typeface="Arial MT"/>
                <a:cs typeface="Arial MT"/>
              </a:rPr>
              <a:t> </a:t>
            </a:r>
            <a:r>
              <a:rPr sz="2500" dirty="0">
                <a:solidFill>
                  <a:srgbClr val="3B3B3B"/>
                </a:solidFill>
                <a:latin typeface="Arial MT"/>
                <a:cs typeface="Arial MT"/>
              </a:rPr>
              <a:t>the</a:t>
            </a:r>
            <a:r>
              <a:rPr sz="2500" spc="-165" dirty="0">
                <a:solidFill>
                  <a:srgbClr val="3B3B3B"/>
                </a:solidFill>
                <a:latin typeface="Arial MT"/>
                <a:cs typeface="Arial MT"/>
              </a:rPr>
              <a:t> </a:t>
            </a:r>
            <a:r>
              <a:rPr sz="2500" spc="-45" dirty="0">
                <a:solidFill>
                  <a:srgbClr val="313131"/>
                </a:solidFill>
                <a:latin typeface="Arial MT"/>
                <a:cs typeface="Arial MT"/>
              </a:rPr>
              <a:t>software</a:t>
            </a:r>
            <a:r>
              <a:rPr sz="2500" spc="-90" dirty="0">
                <a:solidFill>
                  <a:srgbClr val="313131"/>
                </a:solidFill>
                <a:latin typeface="Arial MT"/>
                <a:cs typeface="Arial MT"/>
              </a:rPr>
              <a:t> </a:t>
            </a:r>
            <a:r>
              <a:rPr sz="2500" dirty="0">
                <a:solidFill>
                  <a:srgbClr val="3A3A3A"/>
                </a:solidFill>
                <a:latin typeface="Arial MT"/>
                <a:cs typeface="Arial MT"/>
              </a:rPr>
              <a:t>is</a:t>
            </a:r>
            <a:r>
              <a:rPr sz="2500" spc="-175" dirty="0">
                <a:solidFill>
                  <a:srgbClr val="3A3A3A"/>
                </a:solidFill>
                <a:latin typeface="Arial MT"/>
                <a:cs typeface="Arial MT"/>
              </a:rPr>
              <a:t> </a:t>
            </a:r>
            <a:r>
              <a:rPr sz="2500" spc="-10" dirty="0">
                <a:solidFill>
                  <a:srgbClr val="313131"/>
                </a:solidFill>
                <a:latin typeface="Arial MT"/>
                <a:cs typeface="Arial MT"/>
              </a:rPr>
              <a:t>used.</a:t>
            </a:r>
            <a:endParaRPr sz="2500" dirty="0">
              <a:latin typeface="Arial MT"/>
              <a:cs typeface="Arial MT"/>
            </a:endParaRPr>
          </a:p>
          <a:p>
            <a:pPr marL="394970" marR="1188085" indent="-382905">
              <a:lnSpc>
                <a:spcPts val="2880"/>
              </a:lnSpc>
              <a:spcBef>
                <a:spcPts val="1200"/>
              </a:spcBef>
              <a:tabLst>
                <a:tab pos="396875" algn="l"/>
              </a:tabLst>
            </a:pPr>
            <a:r>
              <a:rPr lang="en-IN" sz="2500" spc="-50" dirty="0">
                <a:solidFill>
                  <a:srgbClr val="484848"/>
                </a:solidFill>
                <a:latin typeface="Arial MT"/>
                <a:cs typeface="Arial MT"/>
              </a:rPr>
              <a:t>4</a:t>
            </a:r>
            <a:r>
              <a:rPr lang="en-IN" sz="2500" dirty="0">
                <a:solidFill>
                  <a:srgbClr val="484848"/>
                </a:solidFill>
                <a:latin typeface="Arial MT"/>
                <a:cs typeface="Arial MT"/>
              </a:rPr>
              <a:t>		</a:t>
            </a:r>
            <a:r>
              <a:rPr lang="en-US" sz="2500" spc="-60" dirty="0">
                <a:solidFill>
                  <a:srgbClr val="383838"/>
                </a:solidFill>
                <a:latin typeface="Arial MT"/>
                <a:cs typeface="Arial MT"/>
              </a:rPr>
              <a:t>Functional</a:t>
            </a:r>
            <a:r>
              <a:rPr lang="en-US" sz="2500" spc="-40" dirty="0">
                <a:solidFill>
                  <a:srgbClr val="383838"/>
                </a:solidFill>
                <a:latin typeface="Arial MT"/>
                <a:cs typeface="Arial MT"/>
              </a:rPr>
              <a:t> </a:t>
            </a:r>
            <a:r>
              <a:rPr lang="en-US" sz="2500" spc="-30" dirty="0">
                <a:solidFill>
                  <a:srgbClr val="343434"/>
                </a:solidFill>
                <a:latin typeface="Arial MT"/>
                <a:cs typeface="Arial MT"/>
              </a:rPr>
              <a:t>user</a:t>
            </a:r>
            <a:r>
              <a:rPr lang="en-US" sz="2500" spc="-65" dirty="0">
                <a:solidFill>
                  <a:srgbClr val="343434"/>
                </a:solidFill>
                <a:latin typeface="Arial MT"/>
                <a:cs typeface="Arial MT"/>
              </a:rPr>
              <a:t> </a:t>
            </a:r>
            <a:r>
              <a:rPr lang="en-US" sz="2500" spc="-50" dirty="0">
                <a:solidFill>
                  <a:srgbClr val="343434"/>
                </a:solidFill>
                <a:latin typeface="Arial MT"/>
                <a:cs typeface="Arial MT"/>
              </a:rPr>
              <a:t>requirements</a:t>
            </a:r>
            <a:r>
              <a:rPr lang="en-US" sz="2500" spc="20" dirty="0">
                <a:solidFill>
                  <a:srgbClr val="343434"/>
                </a:solidFill>
                <a:latin typeface="Arial MT"/>
                <a:cs typeface="Arial MT"/>
              </a:rPr>
              <a:t> </a:t>
            </a:r>
            <a:r>
              <a:rPr lang="en-US" sz="2500" spc="-80" dirty="0">
                <a:solidFill>
                  <a:srgbClr val="3B3B3B"/>
                </a:solidFill>
                <a:latin typeface="Arial MT"/>
                <a:cs typeface="Arial MT"/>
              </a:rPr>
              <a:t>may</a:t>
            </a:r>
            <a:r>
              <a:rPr lang="en-US" sz="2500" spc="-95" dirty="0">
                <a:solidFill>
                  <a:srgbClr val="3B3B3B"/>
                </a:solidFill>
                <a:latin typeface="Arial MT"/>
                <a:cs typeface="Arial MT"/>
              </a:rPr>
              <a:t> </a:t>
            </a:r>
            <a:r>
              <a:rPr lang="en-US" sz="2500" dirty="0">
                <a:solidFill>
                  <a:srgbClr val="383838"/>
                </a:solidFill>
                <a:latin typeface="Arial MT"/>
                <a:cs typeface="Arial MT"/>
              </a:rPr>
              <a:t>be</a:t>
            </a:r>
            <a:r>
              <a:rPr lang="en-US" sz="2500" spc="-160" dirty="0">
                <a:solidFill>
                  <a:srgbClr val="383838"/>
                </a:solidFill>
                <a:latin typeface="Arial MT"/>
                <a:cs typeface="Arial MT"/>
              </a:rPr>
              <a:t> </a:t>
            </a:r>
            <a:r>
              <a:rPr lang="en-US" sz="2500" spc="-90" dirty="0">
                <a:solidFill>
                  <a:srgbClr val="3B3B3B"/>
                </a:solidFill>
                <a:latin typeface="Arial MT"/>
                <a:cs typeface="Arial MT"/>
              </a:rPr>
              <a:t>high-</a:t>
            </a:r>
            <a:r>
              <a:rPr lang="en-US" sz="2500" spc="-10" dirty="0">
                <a:solidFill>
                  <a:srgbClr val="3B3B3B"/>
                </a:solidFill>
                <a:latin typeface="Arial MT"/>
                <a:cs typeface="Arial MT"/>
              </a:rPr>
              <a:t>level </a:t>
            </a:r>
            <a:r>
              <a:rPr lang="en-US" sz="2500" spc="-50" dirty="0">
                <a:solidFill>
                  <a:srgbClr val="282828"/>
                </a:solidFill>
                <a:latin typeface="Arial MT"/>
                <a:cs typeface="Arial MT"/>
              </a:rPr>
              <a:t>statements</a:t>
            </a:r>
            <a:r>
              <a:rPr lang="en-US" sz="2500" spc="-95" dirty="0">
                <a:solidFill>
                  <a:srgbClr val="282828"/>
                </a:solidFill>
                <a:latin typeface="Arial MT"/>
                <a:cs typeface="Arial MT"/>
              </a:rPr>
              <a:t> </a:t>
            </a:r>
            <a:r>
              <a:rPr lang="en-US" sz="2500" spc="-10" dirty="0">
                <a:solidFill>
                  <a:srgbClr val="3B3B3B"/>
                </a:solidFill>
                <a:latin typeface="Arial MT"/>
                <a:cs typeface="Arial MT"/>
              </a:rPr>
              <a:t>of</a:t>
            </a:r>
            <a:r>
              <a:rPr lang="en-US" sz="2500" spc="-40" dirty="0">
                <a:solidFill>
                  <a:srgbClr val="3B3B3B"/>
                </a:solidFill>
                <a:latin typeface="Arial MT"/>
                <a:cs typeface="Arial MT"/>
              </a:rPr>
              <a:t> </a:t>
            </a:r>
            <a:r>
              <a:rPr lang="en-US" sz="2500" spc="-65" dirty="0">
                <a:solidFill>
                  <a:srgbClr val="3D3D3D"/>
                </a:solidFill>
                <a:latin typeface="Arial MT"/>
                <a:cs typeface="Arial MT"/>
              </a:rPr>
              <a:t>what</a:t>
            </a:r>
            <a:r>
              <a:rPr lang="en-US" sz="2500" spc="-110" dirty="0">
                <a:solidFill>
                  <a:srgbClr val="3D3D3D"/>
                </a:solidFill>
                <a:latin typeface="Arial MT"/>
                <a:cs typeface="Arial MT"/>
              </a:rPr>
              <a:t> </a:t>
            </a:r>
            <a:r>
              <a:rPr lang="en-US" sz="2500" dirty="0">
                <a:solidFill>
                  <a:srgbClr val="313131"/>
                </a:solidFill>
                <a:latin typeface="Arial MT"/>
                <a:cs typeface="Arial MT"/>
              </a:rPr>
              <a:t>the</a:t>
            </a:r>
            <a:r>
              <a:rPr lang="en-US" sz="2500" spc="-165" dirty="0">
                <a:solidFill>
                  <a:srgbClr val="313131"/>
                </a:solidFill>
                <a:latin typeface="Arial MT"/>
                <a:cs typeface="Arial MT"/>
              </a:rPr>
              <a:t> </a:t>
            </a:r>
            <a:r>
              <a:rPr lang="en-US" sz="2500" spc="-40" dirty="0">
                <a:solidFill>
                  <a:srgbClr val="282828"/>
                </a:solidFill>
                <a:latin typeface="Arial MT"/>
                <a:cs typeface="Arial MT"/>
              </a:rPr>
              <a:t>system</a:t>
            </a:r>
            <a:r>
              <a:rPr lang="en-US" sz="2500" spc="-100" dirty="0">
                <a:solidFill>
                  <a:srgbClr val="282828"/>
                </a:solidFill>
                <a:latin typeface="Arial MT"/>
                <a:cs typeface="Arial MT"/>
              </a:rPr>
              <a:t> </a:t>
            </a:r>
            <a:r>
              <a:rPr lang="en-US" sz="2500" spc="-55" dirty="0">
                <a:solidFill>
                  <a:srgbClr val="2F2F2F"/>
                </a:solidFill>
                <a:latin typeface="Arial MT"/>
                <a:cs typeface="Arial MT"/>
              </a:rPr>
              <a:t>should</a:t>
            </a:r>
            <a:r>
              <a:rPr lang="en-US" sz="2500" spc="-120" dirty="0">
                <a:solidFill>
                  <a:srgbClr val="2F2F2F"/>
                </a:solidFill>
                <a:latin typeface="Arial MT"/>
                <a:cs typeface="Arial MT"/>
              </a:rPr>
              <a:t> </a:t>
            </a:r>
            <a:r>
              <a:rPr lang="en-US" sz="2500" spc="-25" dirty="0">
                <a:solidFill>
                  <a:srgbClr val="3A3A3A"/>
                </a:solidFill>
                <a:latin typeface="Arial MT"/>
                <a:cs typeface="Arial MT"/>
              </a:rPr>
              <a:t>do.</a:t>
            </a:r>
            <a:endParaRPr lang="en-US" sz="2500" dirty="0">
              <a:latin typeface="Arial MT"/>
              <a:cs typeface="Arial MT"/>
            </a:endParaRPr>
          </a:p>
          <a:p>
            <a:pPr marL="394970" marR="531495" indent="-382905">
              <a:lnSpc>
                <a:spcPts val="2880"/>
              </a:lnSpc>
              <a:spcBef>
                <a:spcPts val="1200"/>
              </a:spcBef>
              <a:tabLst>
                <a:tab pos="396875" algn="l"/>
              </a:tabLst>
            </a:pPr>
            <a:r>
              <a:rPr lang="en-US" sz="2500" spc="-50" dirty="0">
                <a:solidFill>
                  <a:srgbClr val="3B3B3B"/>
                </a:solidFill>
                <a:latin typeface="Arial MT"/>
                <a:cs typeface="Arial MT"/>
              </a:rPr>
              <a:t>4</a:t>
            </a:r>
            <a:r>
              <a:rPr lang="en-US" sz="2500" dirty="0">
                <a:solidFill>
                  <a:srgbClr val="3B3B3B"/>
                </a:solidFill>
                <a:latin typeface="Arial MT"/>
                <a:cs typeface="Arial MT"/>
              </a:rPr>
              <a:t>		</a:t>
            </a:r>
            <a:r>
              <a:rPr lang="en-US" sz="2500" spc="-60" dirty="0">
                <a:solidFill>
                  <a:srgbClr val="343434"/>
                </a:solidFill>
                <a:latin typeface="Arial MT"/>
                <a:cs typeface="Arial MT"/>
              </a:rPr>
              <a:t>Functional</a:t>
            </a:r>
            <a:r>
              <a:rPr lang="en-US" sz="2500" spc="10" dirty="0">
                <a:solidFill>
                  <a:srgbClr val="343434"/>
                </a:solidFill>
                <a:latin typeface="Arial MT"/>
                <a:cs typeface="Arial MT"/>
              </a:rPr>
              <a:t> </a:t>
            </a:r>
            <a:r>
              <a:rPr lang="en-US" sz="2500" spc="-50" dirty="0">
                <a:solidFill>
                  <a:srgbClr val="363636"/>
                </a:solidFill>
                <a:latin typeface="Arial MT"/>
                <a:cs typeface="Arial MT"/>
              </a:rPr>
              <a:t>system</a:t>
            </a:r>
            <a:r>
              <a:rPr lang="en-US" sz="2500" spc="-95" dirty="0">
                <a:solidFill>
                  <a:srgbClr val="363636"/>
                </a:solidFill>
                <a:latin typeface="Arial MT"/>
                <a:cs typeface="Arial MT"/>
              </a:rPr>
              <a:t> </a:t>
            </a:r>
            <a:r>
              <a:rPr lang="en-US" sz="2500" spc="-55" dirty="0">
                <a:solidFill>
                  <a:srgbClr val="343434"/>
                </a:solidFill>
                <a:latin typeface="Arial MT"/>
                <a:cs typeface="Arial MT"/>
              </a:rPr>
              <a:t>requirements</a:t>
            </a:r>
            <a:r>
              <a:rPr lang="en-US" sz="2500" spc="-10" dirty="0">
                <a:solidFill>
                  <a:srgbClr val="343434"/>
                </a:solidFill>
                <a:latin typeface="Arial MT"/>
                <a:cs typeface="Arial MT"/>
              </a:rPr>
              <a:t> </a:t>
            </a:r>
            <a:r>
              <a:rPr lang="en-US" sz="2500" spc="-55" dirty="0">
                <a:solidFill>
                  <a:srgbClr val="333333"/>
                </a:solidFill>
                <a:latin typeface="Arial MT"/>
                <a:cs typeface="Arial MT"/>
              </a:rPr>
              <a:t>should</a:t>
            </a:r>
            <a:r>
              <a:rPr lang="en-US" sz="2500" spc="-120" dirty="0">
                <a:solidFill>
                  <a:srgbClr val="333333"/>
                </a:solidFill>
                <a:latin typeface="Arial MT"/>
                <a:cs typeface="Arial MT"/>
              </a:rPr>
              <a:t> </a:t>
            </a:r>
            <a:r>
              <a:rPr lang="en-US" sz="2500" spc="-45" dirty="0">
                <a:solidFill>
                  <a:srgbClr val="3D3D3D"/>
                </a:solidFill>
                <a:latin typeface="Arial MT"/>
                <a:cs typeface="Arial MT"/>
              </a:rPr>
              <a:t>describe</a:t>
            </a:r>
            <a:r>
              <a:rPr lang="en-US" sz="2500" spc="-30" dirty="0">
                <a:solidFill>
                  <a:srgbClr val="3D3D3D"/>
                </a:solidFill>
                <a:latin typeface="Arial MT"/>
                <a:cs typeface="Arial MT"/>
              </a:rPr>
              <a:t> </a:t>
            </a:r>
            <a:r>
              <a:rPr lang="en-US" sz="2500" spc="-25" dirty="0">
                <a:solidFill>
                  <a:srgbClr val="363636"/>
                </a:solidFill>
                <a:latin typeface="Arial MT"/>
                <a:cs typeface="Arial MT"/>
              </a:rPr>
              <a:t>the </a:t>
            </a:r>
            <a:r>
              <a:rPr lang="en-US" sz="2500" spc="-40" dirty="0">
                <a:solidFill>
                  <a:srgbClr val="363636"/>
                </a:solidFill>
                <a:latin typeface="Arial MT"/>
                <a:cs typeface="Arial MT"/>
              </a:rPr>
              <a:t>system</a:t>
            </a:r>
            <a:r>
              <a:rPr lang="en-US" sz="2500" spc="-110" dirty="0">
                <a:solidFill>
                  <a:srgbClr val="363636"/>
                </a:solidFill>
                <a:latin typeface="Arial MT"/>
                <a:cs typeface="Arial MT"/>
              </a:rPr>
              <a:t> </a:t>
            </a:r>
            <a:r>
              <a:rPr lang="en-US" sz="2500" spc="-50" dirty="0">
                <a:solidFill>
                  <a:srgbClr val="343434"/>
                </a:solidFill>
                <a:latin typeface="Arial MT"/>
                <a:cs typeface="Arial MT"/>
              </a:rPr>
              <a:t>services</a:t>
            </a:r>
            <a:r>
              <a:rPr lang="en-US" sz="2500" spc="-65" dirty="0">
                <a:solidFill>
                  <a:srgbClr val="343434"/>
                </a:solidFill>
                <a:latin typeface="Arial MT"/>
                <a:cs typeface="Arial MT"/>
              </a:rPr>
              <a:t> </a:t>
            </a:r>
            <a:r>
              <a:rPr lang="en-US" sz="2500" dirty="0">
                <a:solidFill>
                  <a:srgbClr val="383838"/>
                </a:solidFill>
                <a:latin typeface="Arial MT"/>
                <a:cs typeface="Arial MT"/>
              </a:rPr>
              <a:t>in</a:t>
            </a:r>
            <a:r>
              <a:rPr lang="en-US" sz="2500" spc="-175" dirty="0">
                <a:solidFill>
                  <a:srgbClr val="383838"/>
                </a:solidFill>
                <a:latin typeface="Arial MT"/>
                <a:cs typeface="Arial MT"/>
              </a:rPr>
              <a:t> </a:t>
            </a:r>
            <a:r>
              <a:rPr lang="en-US" sz="2500" spc="-10" dirty="0">
                <a:solidFill>
                  <a:srgbClr val="383838"/>
                </a:solidFill>
                <a:latin typeface="Arial MT"/>
                <a:cs typeface="Arial MT"/>
              </a:rPr>
              <a:t>detail.</a:t>
            </a:r>
            <a:endParaRPr lang="en-US" sz="2500" dirty="0">
              <a:latin typeface="Arial MT"/>
              <a:cs typeface="Arial MT"/>
            </a:endParaRP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508034" y="6417915"/>
            <a:ext cx="78105" cy="211454"/>
          </a:xfrm>
          <a:prstGeom prst="rect">
            <a:avLst/>
          </a:prstGeom>
        </p:spPr>
        <p:txBody>
          <a:bodyPr vert="horz" wrap="square" lIns="0" tIns="15240" rIns="0" bIns="0" rtlCol="0">
            <a:spAutoFit/>
          </a:bodyPr>
          <a:lstStyle/>
          <a:p>
            <a:pPr marL="12700">
              <a:lnSpc>
                <a:spcPct val="100000"/>
              </a:lnSpc>
              <a:spcBef>
                <a:spcPts val="120"/>
              </a:spcBef>
            </a:pPr>
            <a:r>
              <a:rPr sz="1200" spc="-50" dirty="0">
                <a:solidFill>
                  <a:srgbClr val="8E8E8E"/>
                </a:solidFill>
                <a:latin typeface="Arial MT"/>
                <a:cs typeface="Arial MT"/>
              </a:rPr>
              <a:t>"</a:t>
            </a:r>
            <a:endParaRPr sz="12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5414" y="285750"/>
            <a:ext cx="8224241" cy="1151929"/>
          </a:xfrm>
          <a:prstGeom prst="rect">
            <a:avLst/>
          </a:prstGeom>
        </p:spPr>
      </p:pic>
      <p:sp>
        <p:nvSpPr>
          <p:cNvPr id="3" name="object 3"/>
          <p:cNvSpPr txBox="1">
            <a:spLocks noGrp="1"/>
          </p:cNvSpPr>
          <p:nvPr>
            <p:ph type="title"/>
          </p:nvPr>
        </p:nvSpPr>
        <p:spPr>
          <a:prstGeom prst="rect">
            <a:avLst/>
          </a:prstGeom>
        </p:spPr>
        <p:txBody>
          <a:bodyPr vert="horz" wrap="square" lIns="0" tIns="206890" rIns="0" bIns="0" rtlCol="0">
            <a:spAutoFit/>
          </a:bodyPr>
          <a:lstStyle/>
          <a:p>
            <a:pPr marL="296545">
              <a:lnSpc>
                <a:spcPct val="100000"/>
              </a:lnSpc>
              <a:spcBef>
                <a:spcPts val="90"/>
              </a:spcBef>
            </a:pPr>
            <a:r>
              <a:rPr dirty="0">
                <a:solidFill>
                  <a:srgbClr val="383838"/>
                </a:solidFill>
              </a:rPr>
              <a:t>Functional</a:t>
            </a:r>
            <a:r>
              <a:rPr spc="425" dirty="0">
                <a:solidFill>
                  <a:srgbClr val="383838"/>
                </a:solidFill>
              </a:rPr>
              <a:t> </a:t>
            </a:r>
            <a:r>
              <a:rPr spc="-10" dirty="0">
                <a:solidFill>
                  <a:srgbClr val="313131"/>
                </a:solidFill>
              </a:rPr>
              <a:t>requirements</a:t>
            </a:r>
          </a:p>
        </p:txBody>
      </p:sp>
      <p:sp>
        <p:nvSpPr>
          <p:cNvPr id="5" name="object 5"/>
          <p:cNvSpPr txBox="1"/>
          <p:nvPr/>
        </p:nvSpPr>
        <p:spPr>
          <a:xfrm>
            <a:off x="3427042" y="6417915"/>
            <a:ext cx="2286635" cy="211454"/>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C7C7C"/>
                </a:solidFill>
                <a:latin typeface="Arial MT"/>
                <a:cs typeface="Arial MT"/>
              </a:rPr>
              <a:t>"hapter</a:t>
            </a:r>
            <a:r>
              <a:rPr sz="1200" spc="-85" dirty="0">
                <a:solidFill>
                  <a:srgbClr val="7C7C7C"/>
                </a:solidFill>
                <a:latin typeface="Arial MT"/>
                <a:cs typeface="Arial MT"/>
              </a:rPr>
              <a:t> </a:t>
            </a:r>
            <a:r>
              <a:rPr sz="1200" spc="-65" dirty="0">
                <a:solidFill>
                  <a:srgbClr val="808080"/>
                </a:solidFill>
                <a:latin typeface="Arial MT"/>
                <a:cs typeface="Arial MT"/>
              </a:rPr>
              <a:t>*.</a:t>
            </a:r>
            <a:r>
              <a:rPr sz="1200" spc="45" dirty="0">
                <a:solidFill>
                  <a:srgbClr val="808080"/>
                </a:solidFill>
                <a:latin typeface="Arial MT"/>
                <a:cs typeface="Arial MT"/>
              </a:rPr>
              <a:t> </a:t>
            </a:r>
            <a:r>
              <a:rPr sz="1200" spc="-75" dirty="0">
                <a:solidFill>
                  <a:srgbClr val="7C7C7C"/>
                </a:solidFill>
                <a:latin typeface="Arial MT"/>
                <a:cs typeface="Arial MT"/>
              </a:rPr>
              <a:t>”.zquirer”.</a:t>
            </a:r>
            <a:r>
              <a:rPr sz="1200" spc="-50" dirty="0">
                <a:solidFill>
                  <a:srgbClr val="7C7C7C"/>
                </a:solidFill>
                <a:latin typeface="Arial MT"/>
                <a:cs typeface="Arial MT"/>
              </a:rPr>
              <a:t> </a:t>
            </a:r>
            <a:r>
              <a:rPr sz="1200" spc="-60" dirty="0">
                <a:solidFill>
                  <a:srgbClr val="939393"/>
                </a:solidFill>
                <a:latin typeface="Arial MT"/>
                <a:cs typeface="Arial MT"/>
              </a:rPr>
              <a:t>*nts</a:t>
            </a:r>
            <a:r>
              <a:rPr sz="1200" spc="-40" dirty="0">
                <a:solidFill>
                  <a:srgbClr val="939393"/>
                </a:solidFill>
                <a:latin typeface="Arial MT"/>
                <a:cs typeface="Arial MT"/>
              </a:rPr>
              <a:t> </a:t>
            </a:r>
            <a:r>
              <a:rPr sz="1200" spc="-10" dirty="0">
                <a:solidFill>
                  <a:srgbClr val="858585"/>
                </a:solidFill>
                <a:latin typeface="Arial MT"/>
                <a:cs typeface="Arial MT"/>
              </a:rPr>
              <a:t>cneir.</a:t>
            </a:r>
            <a:r>
              <a:rPr sz="1200" spc="245" dirty="0">
                <a:solidFill>
                  <a:srgbClr val="858585"/>
                </a:solidFill>
                <a:latin typeface="Arial MT"/>
                <a:cs typeface="Arial MT"/>
              </a:rPr>
              <a:t> </a:t>
            </a:r>
            <a:r>
              <a:rPr sz="1200" spc="-10" dirty="0">
                <a:solidFill>
                  <a:srgbClr val="8A8A8A"/>
                </a:solidFill>
                <a:latin typeface="Arial MT"/>
                <a:cs typeface="Arial MT"/>
              </a:rPr>
              <a:t>erin°</a:t>
            </a:r>
            <a:endParaRPr sz="1200" dirty="0">
              <a:latin typeface="Arial MT"/>
              <a:cs typeface="Arial MT"/>
            </a:endParaRPr>
          </a:p>
        </p:txBody>
      </p:sp>
      <p:sp>
        <p:nvSpPr>
          <p:cNvPr id="6" name="object 6"/>
          <p:cNvSpPr txBox="1"/>
          <p:nvPr/>
        </p:nvSpPr>
        <p:spPr>
          <a:xfrm>
            <a:off x="8508034" y="6417915"/>
            <a:ext cx="78105" cy="211454"/>
          </a:xfrm>
          <a:prstGeom prst="rect">
            <a:avLst/>
          </a:prstGeom>
        </p:spPr>
        <p:txBody>
          <a:bodyPr vert="horz" wrap="square" lIns="0" tIns="15240" rIns="0" bIns="0" rtlCol="0">
            <a:spAutoFit/>
          </a:bodyPr>
          <a:lstStyle/>
          <a:p>
            <a:pPr marL="12700">
              <a:lnSpc>
                <a:spcPct val="100000"/>
              </a:lnSpc>
              <a:spcBef>
                <a:spcPts val="120"/>
              </a:spcBef>
            </a:pPr>
            <a:r>
              <a:rPr sz="1200" spc="-50" dirty="0">
                <a:solidFill>
                  <a:srgbClr val="8E8E8E"/>
                </a:solidFill>
                <a:latin typeface="Arial MT"/>
                <a:cs typeface="Arial MT"/>
              </a:rPr>
              <a:t>"</a:t>
            </a:r>
            <a:endParaRPr sz="1200" dirty="0">
              <a:latin typeface="Arial MT"/>
              <a:cs typeface="Arial MT"/>
            </a:endParaRPr>
          </a:p>
        </p:txBody>
      </p:sp>
      <p:pic>
        <p:nvPicPr>
          <p:cNvPr id="8" name="Picture 7">
            <a:extLst>
              <a:ext uri="{FF2B5EF4-FFF2-40B4-BE49-F238E27FC236}">
                <a16:creationId xmlns:a16="http://schemas.microsoft.com/office/drawing/2014/main" id="{5C32DE79-BE97-B7E2-B55E-44ECECE0151D}"/>
              </a:ext>
            </a:extLst>
          </p:cNvPr>
          <p:cNvPicPr>
            <a:picLocks noChangeAspect="1"/>
          </p:cNvPicPr>
          <p:nvPr/>
        </p:nvPicPr>
        <p:blipFill>
          <a:blip r:embed="rId3"/>
          <a:stretch>
            <a:fillRect/>
          </a:stretch>
        </p:blipFill>
        <p:spPr>
          <a:xfrm>
            <a:off x="1371600" y="1437679"/>
            <a:ext cx="5382376" cy="3562847"/>
          </a:xfrm>
          <a:prstGeom prst="rect">
            <a:avLst/>
          </a:prstGeom>
        </p:spPr>
      </p:pic>
    </p:spTree>
    <p:extLst>
      <p:ext uri="{BB962C8B-B14F-4D97-AF65-F5344CB8AC3E}">
        <p14:creationId xmlns:p14="http://schemas.microsoft.com/office/powerpoint/2010/main" val="148207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E075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2315</TotalTime>
  <Words>3384</Words>
  <Application>Microsoft Office PowerPoint</Application>
  <PresentationFormat>On-screen Show (4:3)</PresentationFormat>
  <Paragraphs>380</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Arial</vt:lpstr>
      <vt:lpstr>Arial MT</vt:lpstr>
      <vt:lpstr>Calibri</vt:lpstr>
      <vt:lpstr>Consolas</vt:lpstr>
      <vt:lpstr>Courier New</vt:lpstr>
      <vt:lpstr>CourierNewPSMT</vt:lpstr>
      <vt:lpstr>Optima-Bold</vt:lpstr>
      <vt:lpstr>Palatino-Bold</vt:lpstr>
      <vt:lpstr>Palatino-Roman</vt:lpstr>
      <vt:lpstr>Tahoma</vt:lpstr>
      <vt:lpstr>Tahoma-Bold</vt:lpstr>
      <vt:lpstr>TimesNewRomanPS-ItalicMT</vt:lpstr>
      <vt:lpstr>TimesNewRomanPSMT</vt:lpstr>
      <vt:lpstr>Office Theme</vt:lpstr>
      <vt:lpstr>Requirements Engineering</vt:lpstr>
      <vt:lpstr>Requirements Engineering</vt:lpstr>
      <vt:lpstr>Requirements Engineering</vt:lpstr>
      <vt:lpstr>Types of requirement</vt:lpstr>
      <vt:lpstr>Readers of different types of requirements specification</vt:lpstr>
      <vt:lpstr>Requirements Specification</vt:lpstr>
      <vt:lpstr>Requirements Specification</vt:lpstr>
      <vt:lpstr>Functional requirements</vt:lpstr>
      <vt:lpstr>Functional requirements</vt:lpstr>
      <vt:lpstr>Non-functional requirements</vt:lpstr>
      <vt:lpstr>Metrics for specifying non-functional requirements</vt:lpstr>
      <vt:lpstr>The system's operational domain imposes requirements on the system.</vt:lpstr>
      <vt:lpstr>The main purpose of the requirements analysis activity is to analyse the gathered requirements to remove all ambiguities, incompleteness, and inconsistencies from the gathered customer requirements and to obtain a clear understanding of the software to be developed.</vt:lpstr>
      <vt:lpstr>Agile methods and requirements</vt:lpstr>
      <vt:lpstr>The software requirements document</vt:lpstr>
      <vt:lpstr>Characteristics of a Good SRS Document</vt:lpstr>
      <vt:lpstr>Characteristics of a Good SRS Document</vt:lpstr>
      <vt:lpstr>The software requirements document</vt:lpstr>
      <vt:lpstr>The software requirements document</vt:lpstr>
      <vt:lpstr>Functional requirements</vt:lpstr>
      <vt:lpstr>Non-functional requirements</vt:lpstr>
      <vt:lpstr>External interface requirements</vt:lpstr>
      <vt:lpstr>External interface requirements</vt:lpstr>
      <vt:lpstr>Overall description of organisation of SRS document</vt:lpstr>
      <vt:lpstr>Overall description of organisation of SRS document</vt:lpstr>
      <vt:lpstr>Overall description of organisation of SRS document</vt:lpstr>
      <vt:lpstr>USE CASE DIAGRAM</vt:lpstr>
      <vt:lpstr>USE CASE DIAGRAM</vt:lpstr>
      <vt:lpstr>USE CASE DIAGRAM</vt:lpstr>
      <vt:lpstr>USE CASE DIAGRAM</vt:lpstr>
      <vt:lpstr>USE CASE DIAGRAM</vt:lpstr>
      <vt:lpstr>Tutorial 1</vt:lpstr>
      <vt:lpstr>Requirements engineering processes</vt:lpstr>
      <vt:lpstr>Requirements engineering processes</vt:lpstr>
      <vt:lpstr>Requirements engineering processes</vt:lpstr>
      <vt:lpstr>A spiral view of the requirements engineering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SMINESH</dc:creator>
  <cp:lastModifiedBy>Dr Sminesh C N</cp:lastModifiedBy>
  <cp:revision>10</cp:revision>
  <dcterms:created xsi:type="dcterms:W3CDTF">2024-10-03T17:00:29Z</dcterms:created>
  <dcterms:modified xsi:type="dcterms:W3CDTF">2024-10-09T16:54:42Z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2024-10-03T00:00:00Z</vt:filetime>
  </property>
  <property fmtid="{D5CDD505-2E9C-101B-9397-08002B2CF9AE}" pid="3" name="Producer">
    <vt:lpwstr>jsPDF 1.3.2 2016-09-30T20:33:17.116Z:jameshall</vt:lpwstr>
  </property>
  <property fmtid="{D5CDD505-2E9C-101B-9397-08002B2CF9AE}" pid="4" name="LastSaved">
    <vt:filetime>2024-10-03T00:00:00Z</vt:filetime>
  </property>
</Properties>
</file>