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9144000" cy="5143500" type="screen16x9"/>
  <p:notesSz cx="6858000" cy="9144000"/>
  <p:embeddedFontLst>
    <p:embeddedFont>
      <p:font typeface="EB Garamond" charset="0"/>
      <p:regular r:id="rId56"/>
      <p:bold r:id="rId57"/>
      <p:italic r:id="rId58"/>
      <p:boldItalic r:id="rId59"/>
    </p:embeddedFont>
    <p:embeddedFont>
      <p:font typeface="Playfair Display" charset="0"/>
      <p:regular r:id="rId60"/>
      <p:bold r:id="rId61"/>
      <p:italic r:id="rId62"/>
      <p:boldItalic r:id="rId63"/>
    </p:embeddedFont>
    <p:embeddedFont>
      <p:font typeface="Open Sans" charset="0"/>
      <p:regular r:id="rId64"/>
      <p:bold r:id="rId65"/>
      <p:italic r:id="rId66"/>
      <p:boldItalic r:id="rId67"/>
    </p:embeddedFont>
    <p:embeddedFont>
      <p:font typeface="Source Code Pro" charset="0"/>
      <p:regular r:id="rId68"/>
      <p:bold r:id="rId69"/>
      <p:italic r:id="rId70"/>
      <p:boldItalic r:id="rId71"/>
    </p:embeddedFont>
    <p:embeddedFont>
      <p:font typeface="Comic Sans MS" pitchFamily="66" charset="0"/>
      <p:regular r:id="rId72"/>
      <p:bold r:id="rId73"/>
      <p:italic r:id="rId74"/>
      <p:boldItalic r:id="rId75"/>
    </p:embeddedFont>
    <p:embeddedFont>
      <p:font typeface="Lora" charset="0"/>
      <p:regular r:id="rId76"/>
      <p:bold r:id="rId77"/>
      <p:italic r:id="rId78"/>
      <p:boldItalic r:id="rId79"/>
    </p:embeddedFont>
    <p:embeddedFont>
      <p:font typeface="PT Sans Narrow" charset="0"/>
      <p:regular r:id="rId80"/>
      <p:bold r:id="rId81"/>
    </p:embeddedFont>
    <p:embeddedFont>
      <p:font typeface="Calibri" pitchFamily="34" charset="0"/>
      <p:regular r:id="rId82"/>
      <p:bold r:id="rId83"/>
      <p:italic r:id="rId84"/>
      <p:boldItalic r:id="rId85"/>
    </p:embeddedFont>
    <p:embeddedFont>
      <p:font typeface="Alfa Slab One" charset="0"/>
      <p:regular r:id="rId86"/>
    </p:embeddedFont>
    <p:embeddedFont>
      <p:font typeface="Pacifico" charset="0"/>
      <p:regular r:id="rId87"/>
    </p:embeddedFont>
    <p:embeddedFont>
      <p:font typeface="Georgia" pitchFamily="18" charset="0"/>
      <p:regular r:id="rId88"/>
      <p:bold r:id="rId89"/>
      <p:italic r:id="rId90"/>
      <p:boldItalic r:id="rId91"/>
    </p:embeddedFont>
    <p:embeddedFont>
      <p:font typeface="Proxima Nova"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84" Type="http://schemas.openxmlformats.org/officeDocument/2006/relationships/font" Target="fonts/font29.fntdata"/><Relationship Id="rId89" Type="http://schemas.openxmlformats.org/officeDocument/2006/relationships/font" Target="fonts/font3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font" Target="fonts/font24.fntdata"/><Relationship Id="rId5" Type="http://schemas.openxmlformats.org/officeDocument/2006/relationships/slide" Target="slides/slide4.xml"/><Relationship Id="rId90" Type="http://schemas.openxmlformats.org/officeDocument/2006/relationships/font" Target="fonts/font35.fntdata"/><Relationship Id="rId95" Type="http://schemas.openxmlformats.org/officeDocument/2006/relationships/font" Target="fonts/font4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font" Target="fonts/font9.fntdata"/><Relationship Id="rId69" Type="http://schemas.openxmlformats.org/officeDocument/2006/relationships/font" Target="fonts/font14.fntdata"/><Relationship Id="rId80" Type="http://schemas.openxmlformats.org/officeDocument/2006/relationships/font" Target="fonts/font25.fntdata"/><Relationship Id="rId85" Type="http://schemas.openxmlformats.org/officeDocument/2006/relationships/font" Target="fonts/font3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font" Target="fonts/font28.fntdata"/><Relationship Id="rId88" Type="http://schemas.openxmlformats.org/officeDocument/2006/relationships/font" Target="fonts/font33.fntdata"/><Relationship Id="rId91" Type="http://schemas.openxmlformats.org/officeDocument/2006/relationships/font" Target="fonts/font36.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font" Target="fonts/font26.fntdata"/><Relationship Id="rId86" Type="http://schemas.openxmlformats.org/officeDocument/2006/relationships/font" Target="fonts/font31.fntdata"/><Relationship Id="rId94" Type="http://schemas.openxmlformats.org/officeDocument/2006/relationships/font" Target="fonts/font39.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1.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6.fntdata"/><Relationship Id="rId92" Type="http://schemas.openxmlformats.org/officeDocument/2006/relationships/font" Target="fonts/font3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1.fntdata"/><Relationship Id="rId87" Type="http://schemas.openxmlformats.org/officeDocument/2006/relationships/font" Target="fonts/font32.fntdata"/><Relationship Id="rId61" Type="http://schemas.openxmlformats.org/officeDocument/2006/relationships/font" Target="fonts/font6.fntdata"/><Relationship Id="rId82" Type="http://schemas.openxmlformats.org/officeDocument/2006/relationships/font" Target="fonts/font2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font" Target="fonts/font1.fntdata"/><Relationship Id="rId77"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93" Type="http://schemas.openxmlformats.org/officeDocument/2006/relationships/font" Target="fonts/font38.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42814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cf309ad0d_11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cf309ad0d_11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b85dbedc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b85dbedc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b85dbedc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b85dbed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b85dbedc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b85dbedc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b85dbedc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b85dbedc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b85dbedc6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b85dbedc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bbd059d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bbd059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bbd059deb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bbd059de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bbd059deb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bbd059de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bbd059deb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bbd059deb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cda7080d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cda7080d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cf309ad0d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bcf309ad0d_2_8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bbd059deb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bbd059deb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bbd059deb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bbd059deb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bbd059deb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bbd059deb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bbd059deb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bbd059deb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bbd059deb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bbd059deb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c2cde4332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c2cde433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bbd059deb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bbd059deb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bbd059deb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bbd059deb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bbd059deb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bbd059deb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c2cde433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c2cde433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a2b36fc0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a2b36fc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c2cde433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c2cde43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c2cde433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c2cde433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c2cde433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c2cde43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c2cde433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c2cde433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c2cde433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c2cde433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c8c9d510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c8c9d5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c8c9d510a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c8c9d510a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c8c9d510a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bc8c9d510a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c8c9d510a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c8c9d510a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c8c9d510a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c8c9d510a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b85dbedc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b85dbed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cf309ad0d_1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cf309ad0d_1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cf309ad0d_1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cf309ad0d_1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cf309ad0d_1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cf309ad0d_1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cf309ad0d_1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cf309ad0d_1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d0300cd55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d0300cd55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d0300cd55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d0300cd55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bcf309ad0d_1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bcf309ad0d_1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bcf309ad0d_1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bcf309ad0d_1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c8c9d510a_1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c8c9d510a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bcf309ad0d_1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bcf309ad0d_1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d0300cd5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d0300cd5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c8c9d510a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c8c9d510a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cf309ad0d_1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cf309ad0d_1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cf309ad0d_1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cf309ad0d_1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d0300cd5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bd0300cd5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c1f788d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c1f788d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c1f788de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c1f788de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c1f788de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c1f788de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d0300cd5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d0300cd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5" name="Google Shape;55;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80550" y="125275"/>
            <a:ext cx="3266800" cy="1017725"/>
          </a:xfrm>
          <a:prstGeom prst="rect">
            <a:avLst/>
          </a:prstGeom>
          <a:noFill/>
          <a:ln>
            <a:noFill/>
          </a:ln>
        </p:spPr>
      </p:pic>
      <p:sp>
        <p:nvSpPr>
          <p:cNvPr id="63" name="Google Shape;63;p14"/>
          <p:cNvSpPr txBox="1"/>
          <p:nvPr/>
        </p:nvSpPr>
        <p:spPr>
          <a:xfrm>
            <a:off x="1034150" y="1408000"/>
            <a:ext cx="66954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200" b="1">
                <a:solidFill>
                  <a:srgbClr val="091E42"/>
                </a:solidFill>
                <a:latin typeface="Georgia"/>
                <a:ea typeface="Georgia"/>
                <a:cs typeface="Georgia"/>
                <a:sym typeface="Georgia"/>
              </a:rPr>
              <a:t>INTERACTION WITH</a:t>
            </a:r>
            <a:endParaRPr sz="4200" b="1">
              <a:solidFill>
                <a:srgbClr val="091E42"/>
              </a:solidFill>
              <a:latin typeface="Georgia"/>
              <a:ea typeface="Georgia"/>
              <a:cs typeface="Georgia"/>
              <a:sym typeface="Georgia"/>
            </a:endParaRPr>
          </a:p>
          <a:p>
            <a:pPr marL="914400" lvl="0" indent="457200" algn="l" rtl="0">
              <a:spcBef>
                <a:spcPts val="0"/>
              </a:spcBef>
              <a:spcAft>
                <a:spcPts val="0"/>
              </a:spcAft>
              <a:buNone/>
            </a:pPr>
            <a:r>
              <a:rPr lang="en" sz="4200" b="1">
                <a:solidFill>
                  <a:srgbClr val="091E42"/>
                </a:solidFill>
                <a:latin typeface="Georgia"/>
                <a:ea typeface="Georgia"/>
                <a:cs typeface="Georgia"/>
                <a:sym typeface="Georgia"/>
              </a:rPr>
              <a:t> GITHUB</a:t>
            </a:r>
            <a:endParaRPr sz="4200" b="1">
              <a:solidFill>
                <a:srgbClr val="091E42"/>
              </a:solidFill>
              <a:latin typeface="Georgia"/>
              <a:ea typeface="Georgia"/>
              <a:cs typeface="Georgia"/>
              <a:sym typeface="Georgia"/>
            </a:endParaRPr>
          </a:p>
        </p:txBody>
      </p:sp>
      <p:sp>
        <p:nvSpPr>
          <p:cNvPr id="64" name="Google Shape;64;p14"/>
          <p:cNvSpPr/>
          <p:nvPr/>
        </p:nvSpPr>
        <p:spPr>
          <a:xfrm>
            <a:off x="8433600" y="0"/>
            <a:ext cx="710400" cy="5143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433600" y="3994125"/>
            <a:ext cx="710400" cy="502800"/>
          </a:xfrm>
          <a:prstGeom prst="rect">
            <a:avLst/>
          </a:prstGeom>
          <a:solidFill>
            <a:srgbClr val="B8301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14"/>
          <p:cNvPicPr preferRelativeResize="0"/>
          <p:nvPr/>
        </p:nvPicPr>
        <p:blipFill>
          <a:blip r:embed="rId4">
            <a:alphaModFix/>
          </a:blip>
          <a:stretch>
            <a:fillRect/>
          </a:stretch>
        </p:blipFill>
        <p:spPr>
          <a:xfrm>
            <a:off x="5676900" y="3080225"/>
            <a:ext cx="2349714" cy="195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254000" y="132725"/>
            <a:ext cx="8889900" cy="1449300"/>
          </a:xfrm>
          <a:prstGeom prst="rect">
            <a:avLst/>
          </a:prstGeom>
          <a:noFill/>
          <a:ln>
            <a:noFill/>
          </a:ln>
        </p:spPr>
        <p:txBody>
          <a:bodyPr spcFirstLastPara="1" wrap="square" lIns="91425" tIns="91425" rIns="91425" bIns="91425" anchor="t" anchorCtr="0">
            <a:spAutoFit/>
          </a:bodyPr>
          <a:lstStyle/>
          <a:p>
            <a:pPr marL="0" lvl="0" indent="0" algn="l" rtl="0">
              <a:lnSpc>
                <a:spcPct val="141666"/>
              </a:lnSpc>
              <a:spcBef>
                <a:spcPts val="0"/>
              </a:spcBef>
              <a:spcAft>
                <a:spcPts val="800"/>
              </a:spcAft>
              <a:buNone/>
            </a:pPr>
            <a:r>
              <a:rPr lang="en" sz="3400" b="1">
                <a:solidFill>
                  <a:srgbClr val="CC0000"/>
                </a:solidFill>
                <a:latin typeface="Playfair Display"/>
                <a:ea typeface="Playfair Display"/>
                <a:cs typeface="Playfair Display"/>
                <a:sym typeface="Playfair Display"/>
              </a:rPr>
              <a:t>How to Clone a Repository or use Git Clone Command?</a:t>
            </a:r>
            <a:endParaRPr sz="3400" b="1">
              <a:solidFill>
                <a:srgbClr val="CC0000"/>
              </a:solidFill>
              <a:latin typeface="Playfair Display"/>
              <a:ea typeface="Playfair Display"/>
              <a:cs typeface="Playfair Display"/>
              <a:sym typeface="Playfair Display"/>
            </a:endParaRPr>
          </a:p>
        </p:txBody>
      </p:sp>
      <p:sp>
        <p:nvSpPr>
          <p:cNvPr id="154" name="Google Shape;154;p24"/>
          <p:cNvSpPr txBox="1"/>
          <p:nvPr/>
        </p:nvSpPr>
        <p:spPr>
          <a:xfrm>
            <a:off x="254000" y="1694088"/>
            <a:ext cx="8889900" cy="9543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Lora"/>
              <a:buChar char="●"/>
            </a:pPr>
            <a:r>
              <a:rPr lang="en" sz="2000" i="1">
                <a:latin typeface="Lora"/>
                <a:ea typeface="Lora"/>
                <a:cs typeface="Lora"/>
                <a:sym typeface="Lora"/>
              </a:rPr>
              <a:t>To clone a repository, go to the repository page which you want to clone. This can be done through the side column on your dashboard.</a:t>
            </a:r>
            <a:endParaRPr sz="2200" i="1">
              <a:latin typeface="Lora"/>
              <a:ea typeface="Lora"/>
              <a:cs typeface="Lora"/>
              <a:sym typeface="Lora"/>
            </a:endParaRPr>
          </a:p>
        </p:txBody>
      </p:sp>
      <p:pic>
        <p:nvPicPr>
          <p:cNvPr id="155" name="Google Shape;155;p24"/>
          <p:cNvPicPr preferRelativeResize="0"/>
          <p:nvPr/>
        </p:nvPicPr>
        <p:blipFill>
          <a:blip r:embed="rId3">
            <a:alphaModFix/>
          </a:blip>
          <a:stretch>
            <a:fillRect/>
          </a:stretch>
        </p:blipFill>
        <p:spPr>
          <a:xfrm>
            <a:off x="2019150" y="2686050"/>
            <a:ext cx="4521175" cy="245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Font typeface="Lora"/>
              <a:buChar char="●"/>
            </a:pPr>
            <a:r>
              <a:rPr lang="en" sz="2200" i="1">
                <a:solidFill>
                  <a:srgbClr val="000000"/>
                </a:solidFill>
                <a:latin typeface="Lora"/>
                <a:ea typeface="Lora"/>
                <a:cs typeface="Lora"/>
                <a:sym typeface="Lora"/>
              </a:rPr>
              <a:t>Press Clone or download button.</a:t>
            </a:r>
            <a:endParaRPr sz="2200" i="1">
              <a:solidFill>
                <a:srgbClr val="000000"/>
              </a:solidFill>
              <a:latin typeface="Lora"/>
              <a:ea typeface="Lora"/>
              <a:cs typeface="Lora"/>
              <a:sym typeface="Lora"/>
            </a:endParaRPr>
          </a:p>
        </p:txBody>
      </p:sp>
      <p:pic>
        <p:nvPicPr>
          <p:cNvPr id="161" name="Google Shape;161;p25"/>
          <p:cNvPicPr preferRelativeResize="0"/>
          <p:nvPr/>
        </p:nvPicPr>
        <p:blipFill>
          <a:blip r:embed="rId3">
            <a:alphaModFix/>
          </a:blip>
          <a:stretch>
            <a:fillRect/>
          </a:stretch>
        </p:blipFill>
        <p:spPr>
          <a:xfrm>
            <a:off x="311700" y="1373300"/>
            <a:ext cx="8364524" cy="270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65"/>
        <p:cNvGrpSpPr/>
        <p:nvPr/>
      </p:nvGrpSpPr>
      <p:grpSpPr>
        <a:xfrm>
          <a:off x="0" y="0"/>
          <a:ext cx="0" cy="0"/>
          <a:chOff x="0" y="0"/>
          <a:chExt cx="0" cy="0"/>
        </a:xfrm>
      </p:grpSpPr>
      <p:sp>
        <p:nvSpPr>
          <p:cNvPr id="166" name="Google Shape;166;p26"/>
          <p:cNvSpPr txBox="1"/>
          <p:nvPr/>
        </p:nvSpPr>
        <p:spPr>
          <a:xfrm>
            <a:off x="385450" y="329475"/>
            <a:ext cx="7467900" cy="5232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Lora"/>
              <a:buChar char="●"/>
            </a:pPr>
            <a:r>
              <a:rPr lang="en" sz="2200" i="1">
                <a:latin typeface="Lora"/>
                <a:ea typeface="Lora"/>
                <a:cs typeface="Lora"/>
                <a:sym typeface="Lora"/>
              </a:rPr>
              <a:t> Copy the code that appears after pressing the button.</a:t>
            </a:r>
            <a:endParaRPr sz="2200" i="1">
              <a:latin typeface="Lora"/>
              <a:ea typeface="Lora"/>
              <a:cs typeface="Lora"/>
              <a:sym typeface="Lora"/>
            </a:endParaRPr>
          </a:p>
        </p:txBody>
      </p:sp>
      <p:pic>
        <p:nvPicPr>
          <p:cNvPr id="167" name="Google Shape;167;p26"/>
          <p:cNvPicPr preferRelativeResize="0"/>
          <p:nvPr/>
        </p:nvPicPr>
        <p:blipFill>
          <a:blip r:embed="rId3">
            <a:alphaModFix/>
          </a:blip>
          <a:stretch>
            <a:fillRect/>
          </a:stretch>
        </p:blipFill>
        <p:spPr>
          <a:xfrm>
            <a:off x="1734837" y="1398050"/>
            <a:ext cx="5674325" cy="268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71"/>
        <p:cNvGrpSpPr/>
        <p:nvPr/>
      </p:nvGrpSpPr>
      <p:grpSpPr>
        <a:xfrm>
          <a:off x="0" y="0"/>
          <a:ext cx="0" cy="0"/>
          <a:chOff x="0" y="0"/>
          <a:chExt cx="0" cy="0"/>
        </a:xfrm>
      </p:grpSpPr>
      <p:sp>
        <p:nvSpPr>
          <p:cNvPr id="172" name="Google Shape;172;p27"/>
          <p:cNvSpPr txBox="1"/>
          <p:nvPr/>
        </p:nvSpPr>
        <p:spPr>
          <a:xfrm>
            <a:off x="158800" y="256250"/>
            <a:ext cx="8966100" cy="1828200"/>
          </a:xfrm>
          <a:prstGeom prst="rect">
            <a:avLst/>
          </a:prstGeom>
          <a:noFill/>
          <a:ln>
            <a:noFill/>
          </a:ln>
        </p:spPr>
        <p:txBody>
          <a:bodyPr spcFirstLastPara="1" wrap="square" lIns="91425" tIns="91425" rIns="91425" bIns="91425" anchor="t" anchorCtr="0">
            <a:spAutoFit/>
          </a:bodyPr>
          <a:lstStyle/>
          <a:p>
            <a:pPr marL="457200" lvl="0" indent="-361950" algn="l" rtl="0">
              <a:lnSpc>
                <a:spcPct val="115000"/>
              </a:lnSpc>
              <a:spcBef>
                <a:spcPts val="0"/>
              </a:spcBef>
              <a:spcAft>
                <a:spcPts val="0"/>
              </a:spcAft>
              <a:buSzPts val="2100"/>
              <a:buFont typeface="Lora"/>
              <a:buChar char="●"/>
            </a:pPr>
            <a:r>
              <a:rPr lang="en" sz="2100" i="1">
                <a:latin typeface="Lora"/>
                <a:ea typeface="Lora"/>
                <a:cs typeface="Lora"/>
                <a:sym typeface="Lora"/>
              </a:rPr>
              <a:t>Once done, open Command prompt/Git bash on your system and press the following command to clone the repository:</a:t>
            </a:r>
            <a:endParaRPr sz="2100" i="1">
              <a:latin typeface="Lora"/>
              <a:ea typeface="Lora"/>
              <a:cs typeface="Lora"/>
              <a:sym typeface="Lora"/>
            </a:endParaRPr>
          </a:p>
          <a:p>
            <a:pPr marL="0" lvl="0" indent="0" algn="l" rtl="0">
              <a:lnSpc>
                <a:spcPct val="115000"/>
              </a:lnSpc>
              <a:spcBef>
                <a:spcPts val="800"/>
              </a:spcBef>
              <a:spcAft>
                <a:spcPts val="0"/>
              </a:spcAft>
              <a:buNone/>
            </a:pPr>
            <a:r>
              <a:rPr lang="en" sz="2100" i="1">
                <a:solidFill>
                  <a:srgbClr val="0000FF"/>
                </a:solidFill>
              </a:rPr>
              <a:t>                                          </a:t>
            </a:r>
            <a:r>
              <a:rPr lang="en" sz="2100" i="1">
                <a:solidFill>
                  <a:srgbClr val="FF0000"/>
                </a:solidFill>
              </a:rPr>
              <a:t>git clone &lt;repo&gt;</a:t>
            </a:r>
            <a:endParaRPr sz="2100">
              <a:solidFill>
                <a:srgbClr val="FF0000"/>
              </a:solidFill>
            </a:endParaRPr>
          </a:p>
          <a:p>
            <a:pPr marL="0" lvl="0" indent="0" algn="l" rtl="0">
              <a:lnSpc>
                <a:spcPct val="115000"/>
              </a:lnSpc>
              <a:spcBef>
                <a:spcPts val="800"/>
              </a:spcBef>
              <a:spcAft>
                <a:spcPts val="0"/>
              </a:spcAft>
              <a:buNone/>
            </a:pPr>
            <a:endParaRPr sz="2100">
              <a:solidFill>
                <a:schemeClr val="dk1"/>
              </a:solidFill>
            </a:endParaRPr>
          </a:p>
        </p:txBody>
      </p:sp>
      <p:pic>
        <p:nvPicPr>
          <p:cNvPr id="173" name="Google Shape;173;p27"/>
          <p:cNvPicPr preferRelativeResize="0"/>
          <p:nvPr/>
        </p:nvPicPr>
        <p:blipFill rotWithShape="1">
          <a:blip r:embed="rId3">
            <a:alphaModFix/>
          </a:blip>
          <a:srcRect t="17260" r="9844" b="-10362"/>
          <a:stretch/>
        </p:blipFill>
        <p:spPr>
          <a:xfrm>
            <a:off x="958363" y="1895150"/>
            <a:ext cx="6601075" cy="1864325"/>
          </a:xfrm>
          <a:prstGeom prst="rect">
            <a:avLst/>
          </a:prstGeom>
          <a:noFill/>
          <a:ln>
            <a:noFill/>
          </a:ln>
        </p:spPr>
      </p:pic>
      <p:sp>
        <p:nvSpPr>
          <p:cNvPr id="174" name="Google Shape;174;p27"/>
          <p:cNvSpPr txBox="1"/>
          <p:nvPr/>
        </p:nvSpPr>
        <p:spPr>
          <a:xfrm>
            <a:off x="158800" y="3451200"/>
            <a:ext cx="8200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i="1">
                <a:solidFill>
                  <a:schemeClr val="accent3"/>
                </a:solidFill>
              </a:rPr>
              <a:t>           Note: repo is the link of the repository over GitHub Cloud.</a:t>
            </a:r>
            <a:endParaRPr sz="1900">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78"/>
        <p:cNvGrpSpPr/>
        <p:nvPr/>
      </p:nvGrpSpPr>
      <p:grpSpPr>
        <a:xfrm>
          <a:off x="0" y="0"/>
          <a:ext cx="0" cy="0"/>
          <a:chOff x="0" y="0"/>
          <a:chExt cx="0" cy="0"/>
        </a:xfrm>
      </p:grpSpPr>
      <p:sp>
        <p:nvSpPr>
          <p:cNvPr id="179" name="Google Shape;179;p28"/>
          <p:cNvSpPr txBox="1"/>
          <p:nvPr/>
        </p:nvSpPr>
        <p:spPr>
          <a:xfrm>
            <a:off x="211675" y="325975"/>
            <a:ext cx="8035500" cy="5079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Lora"/>
              <a:buChar char="●"/>
            </a:pPr>
            <a:r>
              <a:rPr lang="en" sz="2100" i="1">
                <a:latin typeface="Lora"/>
                <a:ea typeface="Lora"/>
                <a:cs typeface="Lora"/>
                <a:sym typeface="Lora"/>
              </a:rPr>
              <a:t>The following message will appear as you press enter.</a:t>
            </a:r>
            <a:endParaRPr sz="2100" i="1">
              <a:latin typeface="Lora"/>
              <a:ea typeface="Lora"/>
              <a:cs typeface="Lora"/>
              <a:sym typeface="Lora"/>
            </a:endParaRPr>
          </a:p>
        </p:txBody>
      </p:sp>
      <p:pic>
        <p:nvPicPr>
          <p:cNvPr id="180" name="Google Shape;180;p28"/>
          <p:cNvPicPr preferRelativeResize="0"/>
          <p:nvPr/>
        </p:nvPicPr>
        <p:blipFill>
          <a:blip r:embed="rId3">
            <a:alphaModFix/>
          </a:blip>
          <a:stretch>
            <a:fillRect/>
          </a:stretch>
        </p:blipFill>
        <p:spPr>
          <a:xfrm>
            <a:off x="1051850" y="1061625"/>
            <a:ext cx="6516300" cy="2178225"/>
          </a:xfrm>
          <a:prstGeom prst="rect">
            <a:avLst/>
          </a:prstGeom>
          <a:noFill/>
          <a:ln>
            <a:noFill/>
          </a:ln>
        </p:spPr>
      </p:pic>
      <p:sp>
        <p:nvSpPr>
          <p:cNvPr id="181" name="Google Shape;181;p28"/>
          <p:cNvSpPr txBox="1"/>
          <p:nvPr/>
        </p:nvSpPr>
        <p:spPr>
          <a:xfrm>
            <a:off x="211675" y="3357650"/>
            <a:ext cx="8035500" cy="11082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Lora"/>
              <a:buChar char="●"/>
            </a:pPr>
            <a:r>
              <a:rPr lang="en" sz="2000" i="1">
                <a:latin typeface="Lora"/>
                <a:ea typeface="Lora"/>
                <a:cs typeface="Lora"/>
                <a:sym typeface="Lora"/>
              </a:rPr>
              <a:t>Confirm the cloning by listing the directories using the ls command which lists all the files and folder or check in the local drive by navigating to it manually.</a:t>
            </a:r>
            <a:endParaRPr i="1">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580525" y="1078550"/>
            <a:ext cx="8231400" cy="84180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6320" b="1">
                <a:solidFill>
                  <a:srgbClr val="000000"/>
                </a:solidFill>
                <a:latin typeface="Comic Sans MS"/>
                <a:ea typeface="Comic Sans MS"/>
                <a:cs typeface="Comic Sans MS"/>
                <a:sym typeface="Comic Sans MS"/>
              </a:rPr>
              <a:t>     </a:t>
            </a:r>
            <a:r>
              <a:rPr lang="en" sz="4620" b="1">
                <a:solidFill>
                  <a:srgbClr val="000000"/>
                </a:solidFill>
                <a:latin typeface="Comic Sans MS"/>
                <a:ea typeface="Comic Sans MS"/>
                <a:cs typeface="Comic Sans MS"/>
                <a:sym typeface="Comic Sans MS"/>
              </a:rPr>
              <a:t>BRANCHING</a:t>
            </a:r>
            <a:endParaRPr sz="4620" b="1">
              <a:solidFill>
                <a:srgbClr val="000000"/>
              </a:solidFill>
              <a:latin typeface="Comic Sans MS"/>
              <a:ea typeface="Comic Sans MS"/>
              <a:cs typeface="Comic Sans MS"/>
              <a:sym typeface="Comic Sans MS"/>
            </a:endParaRPr>
          </a:p>
        </p:txBody>
      </p:sp>
      <p:pic>
        <p:nvPicPr>
          <p:cNvPr id="187" name="Google Shape;187;p29"/>
          <p:cNvPicPr preferRelativeResize="0"/>
          <p:nvPr/>
        </p:nvPicPr>
        <p:blipFill>
          <a:blip r:embed="rId3">
            <a:alphaModFix/>
          </a:blip>
          <a:stretch>
            <a:fillRect/>
          </a:stretch>
        </p:blipFill>
        <p:spPr>
          <a:xfrm>
            <a:off x="3428150" y="2413700"/>
            <a:ext cx="2143125" cy="183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218700" y="172900"/>
            <a:ext cx="8706600" cy="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CC0000"/>
                </a:solidFill>
                <a:latin typeface="Playfair Display"/>
                <a:ea typeface="Playfair Display"/>
                <a:cs typeface="Playfair Display"/>
                <a:sym typeface="Playfair Display"/>
              </a:rPr>
              <a:t>What is a Git Branch?</a:t>
            </a:r>
            <a:endParaRPr sz="3600" b="1">
              <a:solidFill>
                <a:srgbClr val="CC0000"/>
              </a:solidFill>
              <a:latin typeface="Playfair Display"/>
              <a:ea typeface="Playfair Display"/>
              <a:cs typeface="Playfair Display"/>
              <a:sym typeface="Playfair Display"/>
            </a:endParaRPr>
          </a:p>
        </p:txBody>
      </p:sp>
      <p:sp>
        <p:nvSpPr>
          <p:cNvPr id="193" name="Google Shape;193;p30"/>
          <p:cNvSpPr txBox="1">
            <a:spLocks noGrp="1"/>
          </p:cNvSpPr>
          <p:nvPr>
            <p:ph type="subTitle" idx="4294967295"/>
          </p:nvPr>
        </p:nvSpPr>
        <p:spPr>
          <a:xfrm>
            <a:off x="432300" y="1317100"/>
            <a:ext cx="8279400" cy="100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r>
              <a:rPr lang="en" sz="2000" i="1">
                <a:solidFill>
                  <a:srgbClr val="000000"/>
                </a:solidFill>
                <a:latin typeface="Lora"/>
                <a:ea typeface="Lora"/>
                <a:cs typeface="Lora"/>
                <a:sym typeface="Lora"/>
              </a:rPr>
              <a:t>A branch represents an independent line of development. Branches serve as an abstraction for the edit/stage/commit process.</a:t>
            </a:r>
            <a:endParaRPr sz="2000" i="1">
              <a:solidFill>
                <a:srgbClr val="000000"/>
              </a:solidFill>
              <a:latin typeface="Lora"/>
              <a:ea typeface="Lora"/>
              <a:cs typeface="Lora"/>
              <a:sym typeface="Lora"/>
            </a:endParaRPr>
          </a:p>
        </p:txBody>
      </p:sp>
      <p:pic>
        <p:nvPicPr>
          <p:cNvPr id="194" name="Google Shape;194;p30"/>
          <p:cNvPicPr preferRelativeResize="0"/>
          <p:nvPr/>
        </p:nvPicPr>
        <p:blipFill>
          <a:blip r:embed="rId3">
            <a:alphaModFix/>
          </a:blip>
          <a:stretch>
            <a:fillRect/>
          </a:stretch>
        </p:blipFill>
        <p:spPr>
          <a:xfrm>
            <a:off x="1600025" y="3052510"/>
            <a:ext cx="5775675" cy="16759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0" y="166875"/>
            <a:ext cx="9144000" cy="141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891"/>
              <a:buNone/>
            </a:pPr>
            <a:endParaRPr sz="2000" i="1">
              <a:solidFill>
                <a:srgbClr val="000000"/>
              </a:solidFill>
              <a:latin typeface="Lora"/>
              <a:ea typeface="Lora"/>
              <a:cs typeface="Lora"/>
              <a:sym typeface="Lora"/>
            </a:endParaRPr>
          </a:p>
          <a:p>
            <a:pPr marL="457200" lvl="0" indent="0" algn="l" rtl="0">
              <a:spcBef>
                <a:spcPts val="0"/>
              </a:spcBef>
              <a:spcAft>
                <a:spcPts val="0"/>
              </a:spcAft>
              <a:buNone/>
            </a:pPr>
            <a:endParaRPr sz="2000" i="1">
              <a:solidFill>
                <a:srgbClr val="000000"/>
              </a:solidFill>
              <a:latin typeface="Lora"/>
              <a:ea typeface="Lora"/>
              <a:cs typeface="Lora"/>
              <a:sym typeface="Lora"/>
            </a:endParaRPr>
          </a:p>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Branching enables you to isolate your work from others.</a:t>
            </a:r>
            <a:endParaRPr sz="2000" i="1">
              <a:solidFill>
                <a:srgbClr val="000000"/>
              </a:solidFill>
              <a:latin typeface="Lora"/>
              <a:ea typeface="Lora"/>
              <a:cs typeface="Lora"/>
              <a:sym typeface="Lora"/>
            </a:endParaRPr>
          </a:p>
          <a:p>
            <a:pPr marL="457200" lvl="0" indent="0" algn="l" rtl="0">
              <a:lnSpc>
                <a:spcPct val="20000"/>
              </a:lnSpc>
              <a:spcBef>
                <a:spcPts val="0"/>
              </a:spcBef>
              <a:spcAft>
                <a:spcPts val="0"/>
              </a:spcAft>
              <a:buNone/>
            </a:pPr>
            <a:endParaRPr sz="2000" i="1">
              <a:solidFill>
                <a:srgbClr val="000000"/>
              </a:solidFill>
              <a:latin typeface="Lora"/>
              <a:ea typeface="Lora"/>
              <a:cs typeface="Lora"/>
              <a:sym typeface="Lora"/>
            </a:endParaRPr>
          </a:p>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Changes in the primary branch or other branches will not affect your branch, unless you decide to pull the latest changes from those branches.</a:t>
            </a:r>
            <a:endParaRPr sz="2000" i="1">
              <a:solidFill>
                <a:srgbClr val="000000"/>
              </a:solidFill>
              <a:latin typeface="Lora"/>
              <a:ea typeface="Lora"/>
              <a:cs typeface="Lora"/>
              <a:sym typeface="Lora"/>
            </a:endParaRPr>
          </a:p>
          <a:p>
            <a:pPr marL="457200" lvl="0" indent="0" algn="l" rtl="0">
              <a:spcBef>
                <a:spcPts val="0"/>
              </a:spcBef>
              <a:spcAft>
                <a:spcPts val="0"/>
              </a:spcAft>
              <a:buNone/>
            </a:pPr>
            <a:endParaRPr sz="2000" i="1">
              <a:solidFill>
                <a:srgbClr val="000000"/>
              </a:solidFill>
              <a:latin typeface="Lora"/>
              <a:ea typeface="Lora"/>
              <a:cs typeface="Lora"/>
              <a:sym typeface="Lora"/>
            </a:endParaRPr>
          </a:p>
        </p:txBody>
      </p:sp>
      <p:pic>
        <p:nvPicPr>
          <p:cNvPr id="200" name="Google Shape;200;p31"/>
          <p:cNvPicPr preferRelativeResize="0"/>
          <p:nvPr/>
        </p:nvPicPr>
        <p:blipFill rotWithShape="1">
          <a:blip r:embed="rId3">
            <a:alphaModFix/>
          </a:blip>
          <a:srcRect t="-2366" b="357"/>
          <a:stretch/>
        </p:blipFill>
        <p:spPr>
          <a:xfrm>
            <a:off x="2055900" y="1313550"/>
            <a:ext cx="5032176" cy="2337950"/>
          </a:xfrm>
          <a:prstGeom prst="rect">
            <a:avLst/>
          </a:prstGeom>
          <a:noFill/>
          <a:ln>
            <a:noFill/>
          </a:ln>
        </p:spPr>
      </p:pic>
      <p:sp>
        <p:nvSpPr>
          <p:cNvPr id="201" name="Google Shape;201;p31"/>
          <p:cNvSpPr txBox="1"/>
          <p:nvPr/>
        </p:nvSpPr>
        <p:spPr>
          <a:xfrm>
            <a:off x="105750" y="3651500"/>
            <a:ext cx="89325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000000"/>
              </a:buClr>
              <a:buSzPts val="2000"/>
              <a:buFont typeface="Lora"/>
              <a:buChar char="●"/>
            </a:pPr>
            <a:r>
              <a:rPr lang="en" sz="2000" i="1">
                <a:latin typeface="Lora"/>
                <a:ea typeface="Lora"/>
                <a:cs typeface="Lora"/>
                <a:sym typeface="Lora"/>
              </a:rPr>
              <a:t>It is a common practice to create a new branch for each task (i.e., a branch for bug fixing, a branch for new features, etc.). This method allows others to easily identify what changes to expect and also makes backtracking simple.</a:t>
            </a:r>
            <a:endParaRPr sz="2000" i="1">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05"/>
        <p:cNvGrpSpPr/>
        <p:nvPr/>
      </p:nvGrpSpPr>
      <p:grpSpPr>
        <a:xfrm>
          <a:off x="0" y="0"/>
          <a:ext cx="0" cy="0"/>
          <a:chOff x="0" y="0"/>
          <a:chExt cx="0" cy="0"/>
        </a:xfrm>
      </p:grpSpPr>
      <p:sp>
        <p:nvSpPr>
          <p:cNvPr id="206" name="Google Shape;206;p32"/>
          <p:cNvSpPr txBox="1">
            <a:spLocks noGrp="1"/>
          </p:cNvSpPr>
          <p:nvPr>
            <p:ph type="title" idx="4294967295"/>
          </p:nvPr>
        </p:nvSpPr>
        <p:spPr>
          <a:xfrm>
            <a:off x="114925" y="159675"/>
            <a:ext cx="9029100" cy="129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400" b="1">
                <a:solidFill>
                  <a:srgbClr val="CC0000"/>
                </a:solidFill>
                <a:latin typeface="Playfair Display"/>
                <a:ea typeface="Playfair Display"/>
                <a:cs typeface="Playfair Display"/>
                <a:sym typeface="Playfair Display"/>
              </a:rPr>
              <a:t>Why do we need a Branch in Git and Why Branches Are Important?</a:t>
            </a:r>
            <a:endParaRPr sz="3400">
              <a:solidFill>
                <a:srgbClr val="CC0000"/>
              </a:solidFill>
              <a:latin typeface="Playfair Display"/>
              <a:ea typeface="Playfair Display"/>
              <a:cs typeface="Playfair Display"/>
              <a:sym typeface="Playfair Display"/>
            </a:endParaRPr>
          </a:p>
          <a:p>
            <a:pPr marL="0" lvl="0" indent="0" algn="l" rtl="0">
              <a:lnSpc>
                <a:spcPct val="115000"/>
              </a:lnSpc>
              <a:spcBef>
                <a:spcPts val="800"/>
              </a:spcBef>
              <a:spcAft>
                <a:spcPts val="0"/>
              </a:spcAft>
              <a:buNone/>
            </a:pPr>
            <a:endParaRPr sz="3400" b="1">
              <a:solidFill>
                <a:srgbClr val="CC0000"/>
              </a:solidFill>
              <a:latin typeface="Playfair Display"/>
              <a:ea typeface="Playfair Display"/>
              <a:cs typeface="Playfair Display"/>
              <a:sym typeface="Playfair Display"/>
            </a:endParaRPr>
          </a:p>
          <a:p>
            <a:pPr marL="0" lvl="0" indent="0" algn="l" rtl="0">
              <a:lnSpc>
                <a:spcPct val="115000"/>
              </a:lnSpc>
              <a:spcBef>
                <a:spcPts val="800"/>
              </a:spcBef>
              <a:spcAft>
                <a:spcPts val="800"/>
              </a:spcAft>
              <a:buNone/>
            </a:pPr>
            <a:endParaRPr sz="3400">
              <a:solidFill>
                <a:srgbClr val="CC0000"/>
              </a:solidFill>
              <a:latin typeface="Playfair Display"/>
              <a:ea typeface="Playfair Display"/>
              <a:cs typeface="Playfair Display"/>
              <a:sym typeface="Playfair Display"/>
            </a:endParaRPr>
          </a:p>
        </p:txBody>
      </p:sp>
      <p:sp>
        <p:nvSpPr>
          <p:cNvPr id="207" name="Google Shape;207;p32"/>
          <p:cNvSpPr txBox="1"/>
          <p:nvPr/>
        </p:nvSpPr>
        <p:spPr>
          <a:xfrm>
            <a:off x="339300" y="1306350"/>
            <a:ext cx="8465400" cy="3209700"/>
          </a:xfrm>
          <a:prstGeom prst="rect">
            <a:avLst/>
          </a:prstGeom>
          <a:noFill/>
          <a:ln>
            <a:noFill/>
          </a:ln>
        </p:spPr>
        <p:txBody>
          <a:bodyPr spcFirstLastPara="1" wrap="square" lIns="91425" tIns="91425" rIns="91425" bIns="91425" anchor="ctr" anchorCtr="0">
            <a:noAutofit/>
          </a:bodyPr>
          <a:lstStyle/>
          <a:p>
            <a:pPr marL="457200" lvl="0" indent="-355600" algn="l" rtl="0">
              <a:spcBef>
                <a:spcPts val="0"/>
              </a:spcBef>
              <a:spcAft>
                <a:spcPts val="0"/>
              </a:spcAft>
              <a:buSzPts val="2000"/>
              <a:buFont typeface="Lora"/>
              <a:buChar char="●"/>
            </a:pPr>
            <a:r>
              <a:rPr lang="en" sz="2000" i="1">
                <a:latin typeface="Lora"/>
                <a:ea typeface="Lora"/>
                <a:cs typeface="Lora"/>
                <a:sym typeface="Lora"/>
              </a:rPr>
              <a:t>Git branches come to the rescue at many different places during the development of a project.</a:t>
            </a:r>
            <a:endParaRPr sz="2000" i="1">
              <a:latin typeface="Lora"/>
              <a:ea typeface="Lora"/>
              <a:cs typeface="Lora"/>
              <a:sym typeface="Lora"/>
            </a:endParaRPr>
          </a:p>
          <a:p>
            <a:pPr marL="0" lvl="0" indent="0" algn="l" rtl="0">
              <a:spcBef>
                <a:spcPts val="0"/>
              </a:spcBef>
              <a:spcAft>
                <a:spcPts val="0"/>
              </a:spcAft>
              <a:buNone/>
            </a:pPr>
            <a:endParaRPr sz="2000" i="1">
              <a:latin typeface="Lora"/>
              <a:ea typeface="Lora"/>
              <a:cs typeface="Lora"/>
              <a:sym typeface="Lora"/>
            </a:endParaRPr>
          </a:p>
          <a:p>
            <a:pPr marL="457200" lvl="0" indent="-355600" algn="l" rtl="0">
              <a:spcBef>
                <a:spcPts val="0"/>
              </a:spcBef>
              <a:spcAft>
                <a:spcPts val="0"/>
              </a:spcAft>
              <a:buSzPts val="2000"/>
              <a:buFont typeface="Lora"/>
              <a:buChar char="●"/>
            </a:pPr>
            <a:r>
              <a:rPr lang="en" sz="2000" i="1">
                <a:latin typeface="Lora"/>
                <a:ea typeface="Lora"/>
                <a:cs typeface="Lora"/>
                <a:sym typeface="Lora"/>
              </a:rPr>
              <a:t>Branches create another line of development that is entirely different or isolated from the main stable master branch. </a:t>
            </a:r>
            <a:endParaRPr sz="2000" i="1">
              <a:latin typeface="Lora"/>
              <a:ea typeface="Lora"/>
              <a:cs typeface="Lora"/>
              <a:sym typeface="Lora"/>
            </a:endParaRPr>
          </a:p>
          <a:p>
            <a:pPr marL="0" lvl="0" indent="0" algn="l" rtl="0">
              <a:spcBef>
                <a:spcPts val="0"/>
              </a:spcBef>
              <a:spcAft>
                <a:spcPts val="0"/>
              </a:spcAft>
              <a:buNone/>
            </a:pPr>
            <a:endParaRPr sz="2000" i="1">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11"/>
        <p:cNvGrpSpPr/>
        <p:nvPr/>
      </p:nvGrpSpPr>
      <p:grpSpPr>
        <a:xfrm>
          <a:off x="0" y="0"/>
          <a:ext cx="0" cy="0"/>
          <a:chOff x="0" y="0"/>
          <a:chExt cx="0" cy="0"/>
        </a:xfrm>
      </p:grpSpPr>
      <p:sp>
        <p:nvSpPr>
          <p:cNvPr id="212" name="Google Shape;212;p33"/>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i="1" u="sng">
                <a:solidFill>
                  <a:srgbClr val="FF0000"/>
                </a:solidFill>
                <a:latin typeface="Lora"/>
                <a:ea typeface="Lora"/>
                <a:cs typeface="Lora"/>
                <a:sym typeface="Lora"/>
              </a:rPr>
              <a:t>For example:</a:t>
            </a:r>
            <a:endParaRPr sz="1700" i="1" u="sng">
              <a:solidFill>
                <a:srgbClr val="FF0000"/>
              </a:solidFill>
              <a:latin typeface="Lora"/>
              <a:ea typeface="Lora"/>
              <a:cs typeface="Lora"/>
              <a:sym typeface="Lora"/>
            </a:endParaRPr>
          </a:p>
          <a:p>
            <a:pPr marL="0" lvl="0" indent="0" algn="l" rtl="0">
              <a:lnSpc>
                <a:spcPct val="20000"/>
              </a:lnSpc>
              <a:spcBef>
                <a:spcPts val="0"/>
              </a:spcBef>
              <a:spcAft>
                <a:spcPts val="0"/>
              </a:spcAft>
              <a:buNone/>
            </a:pPr>
            <a:endParaRPr sz="1700" i="1">
              <a:latin typeface="Lora"/>
              <a:ea typeface="Lora"/>
              <a:cs typeface="Lora"/>
              <a:sym typeface="Lora"/>
            </a:endParaRPr>
          </a:p>
          <a:p>
            <a:pPr marL="0" lvl="0" indent="0" algn="l" rtl="0">
              <a:spcBef>
                <a:spcPts val="0"/>
              </a:spcBef>
              <a:spcAft>
                <a:spcPts val="0"/>
              </a:spcAft>
              <a:buNone/>
            </a:pPr>
            <a:r>
              <a:rPr lang="en" sz="1700" i="1">
                <a:latin typeface="Lora"/>
                <a:ea typeface="Lora"/>
                <a:cs typeface="Lora"/>
                <a:sym typeface="Lora"/>
              </a:rPr>
              <a:t>Consider that you are developing a project with your team, and you finish a feature. You contact the client to request them to see the feature, but they are too busy, so you send them the link to have a look at the project. </a:t>
            </a:r>
            <a:endParaRPr sz="1700" i="1">
              <a:latin typeface="Lora"/>
              <a:ea typeface="Lora"/>
              <a:cs typeface="Lora"/>
              <a:sym typeface="Lora"/>
            </a:endParaRPr>
          </a:p>
          <a:p>
            <a:pPr marL="0" lvl="0" indent="0" algn="l" rtl="0">
              <a:lnSpc>
                <a:spcPct val="75000"/>
              </a:lnSpc>
              <a:spcBef>
                <a:spcPts val="0"/>
              </a:spcBef>
              <a:spcAft>
                <a:spcPts val="0"/>
              </a:spcAft>
              <a:buNone/>
            </a:pPr>
            <a:endParaRPr sz="1700" i="1">
              <a:latin typeface="Lora"/>
              <a:ea typeface="Lora"/>
              <a:cs typeface="Lora"/>
              <a:sym typeface="Lora"/>
            </a:endParaRPr>
          </a:p>
          <a:p>
            <a:pPr marL="0" lvl="0" indent="0" algn="l" rtl="0">
              <a:spcBef>
                <a:spcPts val="0"/>
              </a:spcBef>
              <a:spcAft>
                <a:spcPts val="0"/>
              </a:spcAft>
              <a:buNone/>
            </a:pPr>
            <a:r>
              <a:rPr lang="en" sz="1700" i="1">
                <a:latin typeface="Lora"/>
                <a:ea typeface="Lora"/>
                <a:cs typeface="Lora"/>
                <a:sym typeface="Lora"/>
              </a:rPr>
              <a:t>We can do the project in two ways:</a:t>
            </a:r>
            <a:endParaRPr sz="1700" i="1">
              <a:latin typeface="Lora"/>
              <a:ea typeface="Lora"/>
              <a:cs typeface="Lora"/>
              <a:sym typeface="Lora"/>
            </a:endParaRPr>
          </a:p>
          <a:p>
            <a:pPr marL="0" lvl="0" indent="0" algn="l" rtl="0">
              <a:lnSpc>
                <a:spcPct val="10000"/>
              </a:lnSpc>
              <a:spcBef>
                <a:spcPts val="0"/>
              </a:spcBef>
              <a:spcAft>
                <a:spcPts val="0"/>
              </a:spcAft>
              <a:buNone/>
            </a:pPr>
            <a:endParaRPr sz="1700" i="1">
              <a:latin typeface="Lora"/>
              <a:ea typeface="Lora"/>
              <a:cs typeface="Lora"/>
              <a:sym typeface="Lora"/>
            </a:endParaRPr>
          </a:p>
          <a:p>
            <a:pPr marL="457200" lvl="0" indent="-336550" algn="l" rtl="0">
              <a:spcBef>
                <a:spcPts val="0"/>
              </a:spcBef>
              <a:spcAft>
                <a:spcPts val="0"/>
              </a:spcAft>
              <a:buSzPts val="1700"/>
              <a:buFont typeface="Lora"/>
              <a:buAutoNum type="arabicPeriod"/>
            </a:pPr>
            <a:r>
              <a:rPr lang="en" sz="1700" i="1">
                <a:latin typeface="Lora"/>
                <a:ea typeface="Lora"/>
                <a:cs typeface="Lora"/>
                <a:sym typeface="Lora"/>
              </a:rPr>
              <a:t>Project Development through linear development</a:t>
            </a:r>
            <a:endParaRPr sz="1700" i="1">
              <a:latin typeface="Lora"/>
              <a:ea typeface="Lora"/>
              <a:cs typeface="Lora"/>
              <a:sym typeface="Lora"/>
            </a:endParaRPr>
          </a:p>
          <a:p>
            <a:pPr marL="457200" lvl="0" indent="0" algn="l" rtl="0">
              <a:spcBef>
                <a:spcPts val="0"/>
              </a:spcBef>
              <a:spcAft>
                <a:spcPts val="0"/>
              </a:spcAft>
              <a:buNone/>
            </a:pPr>
            <a:endParaRPr sz="1700" i="1">
              <a:latin typeface="Lora"/>
              <a:ea typeface="Lora"/>
              <a:cs typeface="Lora"/>
              <a:sym typeface="Lora"/>
            </a:endParaRPr>
          </a:p>
          <a:p>
            <a:pPr marL="457200" lvl="0" indent="0" algn="l" rtl="0">
              <a:lnSpc>
                <a:spcPct val="10000"/>
              </a:lnSpc>
              <a:spcBef>
                <a:spcPts val="0"/>
              </a:spcBef>
              <a:spcAft>
                <a:spcPts val="0"/>
              </a:spcAft>
              <a:buNone/>
            </a:pPr>
            <a:endParaRPr sz="1700" i="1">
              <a:latin typeface="Lora"/>
              <a:ea typeface="Lora"/>
              <a:cs typeface="Lora"/>
              <a:sym typeface="Lora"/>
            </a:endParaRPr>
          </a:p>
          <a:p>
            <a:pPr marL="457200" lvl="0" indent="0" algn="l" rtl="0">
              <a:lnSpc>
                <a:spcPct val="6000"/>
              </a:lnSpc>
              <a:spcBef>
                <a:spcPts val="0"/>
              </a:spcBef>
              <a:spcAft>
                <a:spcPts val="0"/>
              </a:spcAft>
              <a:buNone/>
            </a:pPr>
            <a:endParaRPr sz="1700" i="1">
              <a:latin typeface="Lora"/>
              <a:ea typeface="Lora"/>
              <a:cs typeface="Lora"/>
              <a:sym typeface="Lora"/>
            </a:endParaRPr>
          </a:p>
          <a:p>
            <a:pPr marL="457200" lvl="0" indent="-336550" algn="l" rtl="0">
              <a:spcBef>
                <a:spcPts val="0"/>
              </a:spcBef>
              <a:spcAft>
                <a:spcPts val="0"/>
              </a:spcAft>
              <a:buSzPts val="1700"/>
              <a:buFont typeface="Lora"/>
              <a:buAutoNum type="arabicPeriod"/>
            </a:pPr>
            <a:r>
              <a:rPr lang="en" sz="1700" b="1" i="1">
                <a:latin typeface="Lora"/>
                <a:ea typeface="Lora"/>
                <a:cs typeface="Lora"/>
                <a:sym typeface="Lora"/>
              </a:rPr>
              <a:t>Development through Branching : </a:t>
            </a:r>
            <a:endParaRPr sz="1700" b="1" i="1">
              <a:latin typeface="Lora"/>
              <a:ea typeface="Lora"/>
              <a:cs typeface="Lora"/>
              <a:sym typeface="Lora"/>
            </a:endParaRPr>
          </a:p>
          <a:p>
            <a:pPr marL="457200" lvl="0" indent="0" algn="l" rtl="0">
              <a:lnSpc>
                <a:spcPct val="30000"/>
              </a:lnSpc>
              <a:spcBef>
                <a:spcPts val="0"/>
              </a:spcBef>
              <a:spcAft>
                <a:spcPts val="0"/>
              </a:spcAft>
              <a:buNone/>
            </a:pPr>
            <a:endParaRPr sz="1700" b="1" i="1">
              <a:latin typeface="Lora"/>
              <a:ea typeface="Lora"/>
              <a:cs typeface="Lora"/>
              <a:sym typeface="Lora"/>
            </a:endParaRPr>
          </a:p>
          <a:p>
            <a:pPr marL="914400" lvl="0" indent="-336550" algn="l" rtl="0">
              <a:spcBef>
                <a:spcPts val="0"/>
              </a:spcBef>
              <a:spcAft>
                <a:spcPts val="0"/>
              </a:spcAft>
              <a:buSzPts val="1700"/>
              <a:buFont typeface="Lora"/>
              <a:buChar char="●"/>
            </a:pPr>
            <a:r>
              <a:rPr lang="en" sz="1700" i="1">
                <a:latin typeface="Lora"/>
                <a:ea typeface="Lora"/>
                <a:cs typeface="Lora"/>
                <a:sym typeface="Lora"/>
              </a:rPr>
              <a:t>Branches give you the freedom to independently work on different modules (not     necessarily though) and merge the modules when you finish developing them.</a:t>
            </a:r>
            <a:endParaRPr sz="1700" i="1">
              <a:latin typeface="Lora"/>
              <a:ea typeface="Lora"/>
              <a:cs typeface="Lora"/>
              <a:sym typeface="Lora"/>
            </a:endParaRPr>
          </a:p>
          <a:p>
            <a:pPr marL="914400" lvl="0" indent="0" algn="l" rtl="0">
              <a:lnSpc>
                <a:spcPct val="20000"/>
              </a:lnSpc>
              <a:spcBef>
                <a:spcPts val="0"/>
              </a:spcBef>
              <a:spcAft>
                <a:spcPts val="0"/>
              </a:spcAft>
              <a:buNone/>
            </a:pPr>
            <a:r>
              <a:rPr lang="en" sz="1700" i="1">
                <a:latin typeface="Lora"/>
                <a:ea typeface="Lora"/>
                <a:cs typeface="Lora"/>
                <a:sym typeface="Lora"/>
              </a:rPr>
              <a:t> </a:t>
            </a:r>
            <a:endParaRPr sz="1700" i="1">
              <a:latin typeface="Lora"/>
              <a:ea typeface="Lora"/>
              <a:cs typeface="Lora"/>
              <a:sym typeface="Lora"/>
            </a:endParaRPr>
          </a:p>
          <a:p>
            <a:pPr marL="914400" lvl="0" indent="-336550" algn="l" rtl="0">
              <a:spcBef>
                <a:spcPts val="0"/>
              </a:spcBef>
              <a:spcAft>
                <a:spcPts val="0"/>
              </a:spcAft>
              <a:buSzPts val="1700"/>
              <a:buFont typeface="Lora"/>
              <a:buChar char="●"/>
            </a:pPr>
            <a:r>
              <a:rPr lang="en" sz="1700" i="1">
                <a:latin typeface="Lora"/>
                <a:ea typeface="Lora"/>
                <a:cs typeface="Lora"/>
                <a:sym typeface="Lora"/>
              </a:rPr>
              <a:t>Git branches are swift to be created and destroy</a:t>
            </a:r>
            <a:endParaRPr sz="1700" i="1">
              <a:latin typeface="Lora"/>
              <a:ea typeface="Lora"/>
              <a:cs typeface="Lora"/>
              <a:sym typeface="Lora"/>
            </a:endParaRPr>
          </a:p>
          <a:p>
            <a:pPr marL="914400" lvl="0" indent="0" algn="l" rtl="0">
              <a:lnSpc>
                <a:spcPct val="30000"/>
              </a:lnSpc>
              <a:spcBef>
                <a:spcPts val="0"/>
              </a:spcBef>
              <a:spcAft>
                <a:spcPts val="0"/>
              </a:spcAft>
              <a:buNone/>
            </a:pPr>
            <a:endParaRPr sz="1700" i="1">
              <a:latin typeface="Lora"/>
              <a:ea typeface="Lora"/>
              <a:cs typeface="Lora"/>
              <a:sym typeface="Lora"/>
            </a:endParaRPr>
          </a:p>
          <a:p>
            <a:pPr marL="914400" lvl="0" indent="-336550" algn="l" rtl="0">
              <a:spcBef>
                <a:spcPts val="0"/>
              </a:spcBef>
              <a:spcAft>
                <a:spcPts val="0"/>
              </a:spcAft>
              <a:buSzPts val="1700"/>
              <a:buFont typeface="Lora"/>
              <a:buChar char="●"/>
            </a:pPr>
            <a:r>
              <a:rPr lang="en" sz="1700" i="1">
                <a:latin typeface="Lora"/>
                <a:ea typeface="Lora"/>
                <a:cs typeface="Lora"/>
                <a:sym typeface="Lora"/>
              </a:rPr>
              <a:t>Branches in Git help the team, which are in different parts of the world, work independently on independent features that would ultimately combine to produce a great project. </a:t>
            </a:r>
            <a:endParaRPr sz="1700" i="1">
              <a:latin typeface="Lora"/>
              <a:ea typeface="Lora"/>
              <a:cs typeface="Lora"/>
              <a:sym typeface="Lora"/>
            </a:endParaRPr>
          </a:p>
          <a:p>
            <a:pPr marL="0" lvl="0" indent="0" algn="l" rtl="0">
              <a:spcBef>
                <a:spcPts val="0"/>
              </a:spcBef>
              <a:spcAft>
                <a:spcPts val="0"/>
              </a:spcAft>
              <a:buNone/>
            </a:pPr>
            <a:endParaRPr sz="1700" i="1">
              <a:latin typeface="Lora"/>
              <a:ea typeface="Lora"/>
              <a:cs typeface="Lora"/>
              <a:sym typeface="Lora"/>
            </a:endParaRPr>
          </a:p>
          <a:p>
            <a:pPr marL="0" lvl="0" indent="0" algn="l" rtl="0">
              <a:spcBef>
                <a:spcPts val="0"/>
              </a:spcBef>
              <a:spcAft>
                <a:spcPts val="0"/>
              </a:spcAft>
              <a:buNone/>
            </a:pPr>
            <a:endParaRPr sz="1700" i="1">
              <a:latin typeface="Lora"/>
              <a:ea typeface="Lora"/>
              <a:cs typeface="Lora"/>
              <a:sym typeface="Lora"/>
            </a:endParaRPr>
          </a:p>
          <a:p>
            <a:pPr marL="0" lvl="0" indent="0" algn="l" rtl="0">
              <a:lnSpc>
                <a:spcPct val="150000"/>
              </a:lnSpc>
              <a:spcBef>
                <a:spcPts val="0"/>
              </a:spcBef>
              <a:spcAft>
                <a:spcPts val="800"/>
              </a:spcAft>
              <a:buNone/>
            </a:pPr>
            <a:endParaRPr sz="1700" b="1" i="1" u="sng">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57200" y="0"/>
            <a:ext cx="8229600" cy="1304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AF97D3"/>
              </a:buClr>
              <a:buSzPts val="4320"/>
              <a:buFont typeface="Calibri"/>
              <a:buNone/>
            </a:pPr>
            <a:r>
              <a:rPr lang="en" sz="3420" b="1">
                <a:solidFill>
                  <a:srgbClr val="274E13"/>
                </a:solidFill>
                <a:latin typeface="Comic Sans MS"/>
                <a:ea typeface="Comic Sans MS"/>
                <a:cs typeface="Comic Sans MS"/>
                <a:sym typeface="Comic Sans MS"/>
              </a:rPr>
              <a:t>CONTENTS</a:t>
            </a:r>
            <a:r>
              <a:rPr lang="en" sz="3520" b="1">
                <a:solidFill>
                  <a:srgbClr val="AF97D3"/>
                </a:solidFill>
              </a:rPr>
              <a:t/>
            </a:r>
            <a:br>
              <a:rPr lang="en" sz="3520" b="1">
                <a:solidFill>
                  <a:srgbClr val="AF97D3"/>
                </a:solidFill>
              </a:rPr>
            </a:br>
            <a:endParaRPr sz="3520" u="sng">
              <a:solidFill>
                <a:srgbClr val="FF0000"/>
              </a:solidFill>
            </a:endParaRPr>
          </a:p>
        </p:txBody>
      </p:sp>
      <p:pic>
        <p:nvPicPr>
          <p:cNvPr id="79" name="Google Shape;79;p16" descr="images.jpeg"/>
          <p:cNvPicPr preferRelativeResize="0">
            <a:picLocks noGrp="1"/>
          </p:cNvPicPr>
          <p:nvPr>
            <p:ph type="body" idx="1"/>
          </p:nvPr>
        </p:nvPicPr>
        <p:blipFill rotWithShape="1">
          <a:blip r:embed="rId3">
            <a:alphaModFix/>
          </a:blip>
          <a:srcRect/>
          <a:stretch/>
        </p:blipFill>
        <p:spPr>
          <a:xfrm>
            <a:off x="3505200" y="2114550"/>
            <a:ext cx="2081400" cy="927000"/>
          </a:xfrm>
          <a:prstGeom prst="rect">
            <a:avLst/>
          </a:prstGeom>
          <a:noFill/>
          <a:ln>
            <a:noFill/>
          </a:ln>
          <a:effectLst>
            <a:reflection stA="30000" endPos="30000" dist="5000" dir="5400000" sy="-100000" algn="bl" rotWithShape="0"/>
          </a:effectLst>
        </p:spPr>
      </p:pic>
      <p:sp>
        <p:nvSpPr>
          <p:cNvPr id="80" name="Google Shape;80;p16"/>
          <p:cNvSpPr/>
          <p:nvPr/>
        </p:nvSpPr>
        <p:spPr>
          <a:xfrm>
            <a:off x="914400" y="2286000"/>
            <a:ext cx="1828800" cy="685800"/>
          </a:xfrm>
          <a:prstGeom prst="ellipse">
            <a:avLst/>
          </a:prstGeom>
          <a:gradFill>
            <a:gsLst>
              <a:gs pos="0">
                <a:srgbClr val="DFE9FB"/>
              </a:gs>
              <a:gs pos="100000">
                <a:srgbClr val="6E9BE7"/>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i="0" u="none" strike="noStrike" cap="none">
                <a:latin typeface="Calibri"/>
                <a:ea typeface="Calibri"/>
                <a:cs typeface="Calibri"/>
                <a:sym typeface="Calibri"/>
              </a:rPr>
              <a:t>Push</a:t>
            </a:r>
            <a:endParaRPr sz="1800" b="1" i="0" u="none" strike="noStrike" cap="none">
              <a:latin typeface="Calibri"/>
              <a:ea typeface="Calibri"/>
              <a:cs typeface="Calibri"/>
              <a:sym typeface="Calibri"/>
            </a:endParaRPr>
          </a:p>
        </p:txBody>
      </p:sp>
      <p:sp>
        <p:nvSpPr>
          <p:cNvPr id="81" name="Google Shape;81;p16"/>
          <p:cNvSpPr/>
          <p:nvPr/>
        </p:nvSpPr>
        <p:spPr>
          <a:xfrm>
            <a:off x="6400800" y="2286000"/>
            <a:ext cx="1828800" cy="685800"/>
          </a:xfrm>
          <a:prstGeom prst="ellipse">
            <a:avLst/>
          </a:prstGeom>
          <a:gradFill>
            <a:gsLst>
              <a:gs pos="0">
                <a:srgbClr val="DFE9FB"/>
              </a:gs>
              <a:gs pos="100000">
                <a:srgbClr val="6E9BE7"/>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i="0" u="none" strike="noStrike" cap="none">
                <a:latin typeface="Calibri"/>
                <a:ea typeface="Calibri"/>
                <a:cs typeface="Calibri"/>
                <a:sym typeface="Calibri"/>
              </a:rPr>
              <a:t>Clone</a:t>
            </a:r>
            <a:endParaRPr sz="1800" b="1" i="0" u="none" strike="noStrike" cap="none">
              <a:latin typeface="Calibri"/>
              <a:ea typeface="Calibri"/>
              <a:cs typeface="Calibri"/>
              <a:sym typeface="Calibri"/>
            </a:endParaRPr>
          </a:p>
        </p:txBody>
      </p:sp>
      <p:sp>
        <p:nvSpPr>
          <p:cNvPr id="82" name="Google Shape;82;p16"/>
          <p:cNvSpPr/>
          <p:nvPr/>
        </p:nvSpPr>
        <p:spPr>
          <a:xfrm>
            <a:off x="3581400" y="971550"/>
            <a:ext cx="1828800" cy="685800"/>
          </a:xfrm>
          <a:prstGeom prst="ellipse">
            <a:avLst/>
          </a:prstGeom>
          <a:gradFill>
            <a:gsLst>
              <a:gs pos="0">
                <a:srgbClr val="DFE9FB"/>
              </a:gs>
              <a:gs pos="100000">
                <a:srgbClr val="6E9BE7"/>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i="0" u="none" strike="noStrike" cap="none">
                <a:latin typeface="Calibri"/>
                <a:ea typeface="Calibri"/>
                <a:cs typeface="Calibri"/>
                <a:sym typeface="Calibri"/>
              </a:rPr>
              <a:t>Branching</a:t>
            </a:r>
            <a:endParaRPr sz="1800" b="1" i="0" u="none" strike="noStrike" cap="none">
              <a:latin typeface="Calibri"/>
              <a:ea typeface="Calibri"/>
              <a:cs typeface="Calibri"/>
              <a:sym typeface="Calibri"/>
            </a:endParaRPr>
          </a:p>
        </p:txBody>
      </p:sp>
      <p:sp>
        <p:nvSpPr>
          <p:cNvPr id="83" name="Google Shape;83;p16"/>
          <p:cNvSpPr/>
          <p:nvPr/>
        </p:nvSpPr>
        <p:spPr>
          <a:xfrm>
            <a:off x="6629400" y="3314700"/>
            <a:ext cx="1752600" cy="597600"/>
          </a:xfrm>
          <a:prstGeom prst="roundRect">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0" i="0" u="none" strike="noStrike" cap="none">
                <a:solidFill>
                  <a:schemeClr val="lt1"/>
                </a:solidFill>
                <a:latin typeface="Calibri"/>
                <a:ea typeface="Calibri"/>
                <a:cs typeface="Calibri"/>
                <a:sym typeface="Calibri"/>
              </a:rPr>
              <a:t>Clone a repository</a:t>
            </a:r>
            <a:endParaRPr sz="1800" b="0" i="0" u="none" strike="noStrike" cap="none">
              <a:solidFill>
                <a:schemeClr val="lt1"/>
              </a:solidFill>
              <a:latin typeface="Calibri"/>
              <a:ea typeface="Calibri"/>
              <a:cs typeface="Calibri"/>
              <a:sym typeface="Calibri"/>
            </a:endParaRPr>
          </a:p>
        </p:txBody>
      </p:sp>
      <p:sp>
        <p:nvSpPr>
          <p:cNvPr id="84" name="Google Shape;84;p16"/>
          <p:cNvSpPr/>
          <p:nvPr/>
        </p:nvSpPr>
        <p:spPr>
          <a:xfrm>
            <a:off x="6629400" y="4146125"/>
            <a:ext cx="1752600" cy="6858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0" i="0" u="none" strike="noStrike" cap="none">
                <a:solidFill>
                  <a:schemeClr val="lt1"/>
                </a:solidFill>
                <a:latin typeface="Calibri"/>
                <a:ea typeface="Calibri"/>
                <a:cs typeface="Calibri"/>
                <a:sym typeface="Calibri"/>
              </a:rPr>
              <a:t>Clone operations</a:t>
            </a:r>
            <a:endParaRPr sz="1800" b="0" i="0" u="none" strike="noStrike" cap="none">
              <a:solidFill>
                <a:schemeClr val="lt1"/>
              </a:solidFill>
              <a:latin typeface="Calibri"/>
              <a:ea typeface="Calibri"/>
              <a:cs typeface="Calibri"/>
              <a:sym typeface="Calibri"/>
            </a:endParaRPr>
          </a:p>
        </p:txBody>
      </p:sp>
      <p:sp>
        <p:nvSpPr>
          <p:cNvPr id="85" name="Google Shape;85;p16"/>
          <p:cNvSpPr/>
          <p:nvPr/>
        </p:nvSpPr>
        <p:spPr>
          <a:xfrm>
            <a:off x="838200" y="3257550"/>
            <a:ext cx="1752600" cy="342900"/>
          </a:xfrm>
          <a:prstGeom prst="roundRect">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0" i="0" u="none" strike="noStrike" cap="none">
                <a:solidFill>
                  <a:schemeClr val="lt1"/>
                </a:solidFill>
                <a:latin typeface="Calibri"/>
                <a:ea typeface="Calibri"/>
                <a:cs typeface="Calibri"/>
                <a:sym typeface="Calibri"/>
              </a:rPr>
              <a:t>Push changes </a:t>
            </a:r>
            <a:endParaRPr sz="1800" b="0" i="0" u="none" strike="noStrike" cap="none">
              <a:solidFill>
                <a:schemeClr val="lt1"/>
              </a:solidFill>
              <a:latin typeface="Calibri"/>
              <a:ea typeface="Calibri"/>
              <a:cs typeface="Calibri"/>
              <a:sym typeface="Calibri"/>
            </a:endParaRPr>
          </a:p>
        </p:txBody>
      </p:sp>
      <p:sp>
        <p:nvSpPr>
          <p:cNvPr id="86" name="Google Shape;86;p16"/>
          <p:cNvSpPr/>
          <p:nvPr/>
        </p:nvSpPr>
        <p:spPr>
          <a:xfrm>
            <a:off x="838200" y="3829050"/>
            <a:ext cx="1752600" cy="8574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0" i="0" u="none" strike="noStrike" cap="none">
                <a:solidFill>
                  <a:schemeClr val="lt1"/>
                </a:solidFill>
                <a:latin typeface="Calibri"/>
                <a:ea typeface="Calibri"/>
                <a:cs typeface="Calibri"/>
                <a:sym typeface="Calibri"/>
              </a:rPr>
              <a:t>Pushing Changes to the Master</a:t>
            </a:r>
            <a:endParaRPr sz="1800" b="0" i="0" u="none" strike="noStrike" cap="none">
              <a:solidFill>
                <a:schemeClr val="lt1"/>
              </a:solidFill>
              <a:latin typeface="Calibri"/>
              <a:ea typeface="Calibri"/>
              <a:cs typeface="Calibri"/>
              <a:sym typeface="Calibri"/>
            </a:endParaRPr>
          </a:p>
        </p:txBody>
      </p:sp>
      <p:cxnSp>
        <p:nvCxnSpPr>
          <p:cNvPr id="87" name="Google Shape;87;p16"/>
          <p:cNvCxnSpPr/>
          <p:nvPr/>
        </p:nvCxnSpPr>
        <p:spPr>
          <a:xfrm>
            <a:off x="4470750" y="1657350"/>
            <a:ext cx="50100" cy="457200"/>
          </a:xfrm>
          <a:prstGeom prst="straightConnector1">
            <a:avLst/>
          </a:prstGeom>
          <a:noFill/>
          <a:ln w="9525" cap="flat" cmpd="sng">
            <a:solidFill>
              <a:srgbClr val="4A7DBA"/>
            </a:solidFill>
            <a:prstDash val="solid"/>
            <a:round/>
            <a:headEnd type="none" w="sm" len="sm"/>
            <a:tailEnd type="none" w="sm" len="sm"/>
          </a:ln>
        </p:spPr>
      </p:cxnSp>
      <p:cxnSp>
        <p:nvCxnSpPr>
          <p:cNvPr id="88" name="Google Shape;88;p16"/>
          <p:cNvCxnSpPr>
            <a:endCxn id="81" idx="2"/>
          </p:cNvCxnSpPr>
          <p:nvPr/>
        </p:nvCxnSpPr>
        <p:spPr>
          <a:xfrm>
            <a:off x="5410200" y="2571600"/>
            <a:ext cx="990600" cy="57300"/>
          </a:xfrm>
          <a:prstGeom prst="straightConnector1">
            <a:avLst/>
          </a:prstGeom>
          <a:noFill/>
          <a:ln w="9525" cap="flat" cmpd="sng">
            <a:solidFill>
              <a:srgbClr val="4A7DBA"/>
            </a:solidFill>
            <a:prstDash val="solid"/>
            <a:round/>
            <a:headEnd type="none" w="sm" len="sm"/>
            <a:tailEnd type="none" w="sm" len="sm"/>
          </a:ln>
        </p:spPr>
      </p:cxnSp>
      <p:cxnSp>
        <p:nvCxnSpPr>
          <p:cNvPr id="89" name="Google Shape;89;p16"/>
          <p:cNvCxnSpPr>
            <a:endCxn id="79" idx="1"/>
          </p:cNvCxnSpPr>
          <p:nvPr/>
        </p:nvCxnSpPr>
        <p:spPr>
          <a:xfrm rot="10800000" flipH="1">
            <a:off x="2819400" y="2578050"/>
            <a:ext cx="685800" cy="50700"/>
          </a:xfrm>
          <a:prstGeom prst="straightConnector1">
            <a:avLst/>
          </a:prstGeom>
          <a:noFill/>
          <a:ln w="9525" cap="flat" cmpd="sng">
            <a:solidFill>
              <a:srgbClr val="4A7DBA"/>
            </a:solidFill>
            <a:prstDash val="solid"/>
            <a:round/>
            <a:headEnd type="none" w="sm" len="sm"/>
            <a:tailEnd type="none" w="sm" len="sm"/>
          </a:ln>
        </p:spPr>
      </p:cxnSp>
      <p:cxnSp>
        <p:nvCxnSpPr>
          <p:cNvPr id="90" name="Google Shape;90;p16"/>
          <p:cNvCxnSpPr/>
          <p:nvPr/>
        </p:nvCxnSpPr>
        <p:spPr>
          <a:xfrm>
            <a:off x="1709250" y="2971800"/>
            <a:ext cx="10500" cy="260100"/>
          </a:xfrm>
          <a:prstGeom prst="straightConnector1">
            <a:avLst/>
          </a:prstGeom>
          <a:noFill/>
          <a:ln w="9525" cap="flat" cmpd="sng">
            <a:solidFill>
              <a:srgbClr val="073763"/>
            </a:solidFill>
            <a:prstDash val="solid"/>
            <a:round/>
            <a:headEnd type="none" w="sm" len="sm"/>
            <a:tailEnd type="stealth" w="med" len="med"/>
          </a:ln>
        </p:spPr>
      </p:cxnSp>
      <p:cxnSp>
        <p:nvCxnSpPr>
          <p:cNvPr id="91" name="Google Shape;91;p16"/>
          <p:cNvCxnSpPr/>
          <p:nvPr/>
        </p:nvCxnSpPr>
        <p:spPr>
          <a:xfrm rot="5400000">
            <a:off x="1600194" y="3713996"/>
            <a:ext cx="228600" cy="1500"/>
          </a:xfrm>
          <a:prstGeom prst="straightConnector1">
            <a:avLst/>
          </a:prstGeom>
          <a:noFill/>
          <a:ln w="9525" cap="flat" cmpd="sng">
            <a:solidFill>
              <a:srgbClr val="091E42"/>
            </a:solidFill>
            <a:prstDash val="solid"/>
            <a:round/>
            <a:headEnd type="none" w="sm" len="sm"/>
            <a:tailEnd type="stealth" w="med" len="med"/>
          </a:ln>
        </p:spPr>
      </p:cxnSp>
      <p:cxnSp>
        <p:nvCxnSpPr>
          <p:cNvPr id="92" name="Google Shape;92;p16"/>
          <p:cNvCxnSpPr/>
          <p:nvPr/>
        </p:nvCxnSpPr>
        <p:spPr>
          <a:xfrm>
            <a:off x="7315200" y="3912300"/>
            <a:ext cx="0" cy="233700"/>
          </a:xfrm>
          <a:prstGeom prst="straightConnector1">
            <a:avLst/>
          </a:prstGeom>
          <a:noFill/>
          <a:ln w="9525" cap="flat" cmpd="sng">
            <a:solidFill>
              <a:srgbClr val="091E42"/>
            </a:solidFill>
            <a:prstDash val="solid"/>
            <a:round/>
            <a:headEnd type="none" w="sm" len="sm"/>
            <a:tailEnd type="stealth" w="med" len="med"/>
          </a:ln>
        </p:spPr>
      </p:cxnSp>
      <p:cxnSp>
        <p:nvCxnSpPr>
          <p:cNvPr id="93" name="Google Shape;93;p16"/>
          <p:cNvCxnSpPr/>
          <p:nvPr/>
        </p:nvCxnSpPr>
        <p:spPr>
          <a:xfrm flipH="1">
            <a:off x="7372125" y="2971800"/>
            <a:ext cx="3000" cy="365400"/>
          </a:xfrm>
          <a:prstGeom prst="straightConnector1">
            <a:avLst/>
          </a:prstGeom>
          <a:noFill/>
          <a:ln w="9525" cap="flat" cmpd="sng">
            <a:solidFill>
              <a:srgbClr val="091E4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16"/>
        <p:cNvGrpSpPr/>
        <p:nvPr/>
      </p:nvGrpSpPr>
      <p:grpSpPr>
        <a:xfrm>
          <a:off x="0" y="0"/>
          <a:ext cx="0" cy="0"/>
          <a:chOff x="0" y="0"/>
          <a:chExt cx="0" cy="0"/>
        </a:xfrm>
      </p:grpSpPr>
      <p:sp>
        <p:nvSpPr>
          <p:cNvPr id="217" name="Google Shape;217;p34"/>
          <p:cNvSpPr/>
          <p:nvPr/>
        </p:nvSpPr>
        <p:spPr>
          <a:xfrm>
            <a:off x="4941950" y="1437075"/>
            <a:ext cx="3261900" cy="1970400"/>
          </a:xfrm>
          <a:prstGeom prst="cloudCallout">
            <a:avLst>
              <a:gd name="adj1" fmla="val -38405"/>
              <a:gd name="adj2" fmla="val 65373"/>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rgbClr val="CC0000"/>
                </a:solidFill>
                <a:latin typeface="Comic Sans MS"/>
                <a:ea typeface="Comic Sans MS"/>
                <a:cs typeface="Comic Sans MS"/>
                <a:sym typeface="Comic Sans MS"/>
              </a:rPr>
              <a:t>                                   You have been working on a project with the client being happy until this point.</a:t>
            </a:r>
            <a:endParaRPr sz="1300">
              <a:solidFill>
                <a:srgbClr val="CC0000"/>
              </a:solidFill>
              <a:latin typeface="Comic Sans MS"/>
              <a:ea typeface="Comic Sans MS"/>
              <a:cs typeface="Comic Sans MS"/>
              <a:sym typeface="Comic Sans MS"/>
            </a:endParaRPr>
          </a:p>
          <a:p>
            <a:pPr marL="0" lvl="0" indent="0" algn="l" rtl="0">
              <a:lnSpc>
                <a:spcPct val="115000"/>
              </a:lnSpc>
              <a:spcBef>
                <a:spcPts val="800"/>
              </a:spcBef>
              <a:spcAft>
                <a:spcPts val="0"/>
              </a:spcAft>
              <a:buNone/>
            </a:pPr>
            <a:endParaRPr sz="1100">
              <a:solidFill>
                <a:srgbClr val="CC0000"/>
              </a:solidFill>
            </a:endParaRPr>
          </a:p>
        </p:txBody>
      </p:sp>
      <p:sp>
        <p:nvSpPr>
          <p:cNvPr id="218" name="Google Shape;218;p34"/>
          <p:cNvSpPr txBox="1">
            <a:spLocks noGrp="1"/>
          </p:cNvSpPr>
          <p:nvPr>
            <p:ph type="title"/>
          </p:nvPr>
        </p:nvSpPr>
        <p:spPr>
          <a:xfrm>
            <a:off x="0" y="268325"/>
            <a:ext cx="9144000" cy="707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3400" b="1">
                <a:solidFill>
                  <a:srgbClr val="CC0000"/>
                </a:solidFill>
                <a:latin typeface="Playfair Display"/>
                <a:ea typeface="Playfair Display"/>
                <a:cs typeface="Playfair Display"/>
                <a:sym typeface="Playfair Display"/>
              </a:rPr>
              <a:t>Developing the project through branching.</a:t>
            </a:r>
            <a:endParaRPr sz="3400" b="1">
              <a:solidFill>
                <a:srgbClr val="CC0000"/>
              </a:solidFill>
              <a:latin typeface="Playfair Display"/>
              <a:ea typeface="Playfair Display"/>
              <a:cs typeface="Playfair Display"/>
              <a:sym typeface="Playfair Display"/>
            </a:endParaRPr>
          </a:p>
          <a:p>
            <a:pPr marL="0" lvl="0" indent="0" algn="ctr" rtl="0">
              <a:lnSpc>
                <a:spcPct val="115000"/>
              </a:lnSpc>
              <a:spcBef>
                <a:spcPts val="800"/>
              </a:spcBef>
              <a:spcAft>
                <a:spcPts val="0"/>
              </a:spcAft>
              <a:buNone/>
            </a:pPr>
            <a:endParaRPr sz="3400" b="1">
              <a:solidFill>
                <a:srgbClr val="CC0000"/>
              </a:solidFill>
              <a:latin typeface="Playfair Display"/>
              <a:ea typeface="Playfair Display"/>
              <a:cs typeface="Playfair Display"/>
              <a:sym typeface="Playfair Display"/>
            </a:endParaRPr>
          </a:p>
          <a:p>
            <a:pPr marL="0" lvl="0" indent="0" algn="ctr" rtl="0">
              <a:spcBef>
                <a:spcPts val="0"/>
              </a:spcBef>
              <a:spcAft>
                <a:spcPts val="0"/>
              </a:spcAft>
              <a:buSzPts val="990"/>
              <a:buNone/>
            </a:pPr>
            <a:endParaRPr sz="3400" b="1">
              <a:solidFill>
                <a:srgbClr val="CC0000"/>
              </a:solidFill>
              <a:latin typeface="Playfair Display"/>
              <a:ea typeface="Playfair Display"/>
              <a:cs typeface="Playfair Display"/>
              <a:sym typeface="Playfair Display"/>
            </a:endParaRPr>
          </a:p>
        </p:txBody>
      </p:sp>
      <p:pic>
        <p:nvPicPr>
          <p:cNvPr id="219" name="Google Shape;219;p34" descr="master1"/>
          <p:cNvPicPr preferRelativeResize="0"/>
          <p:nvPr/>
        </p:nvPicPr>
        <p:blipFill>
          <a:blip r:embed="rId3">
            <a:alphaModFix/>
          </a:blip>
          <a:stretch>
            <a:fillRect/>
          </a:stretch>
        </p:blipFill>
        <p:spPr>
          <a:xfrm>
            <a:off x="510425" y="2831000"/>
            <a:ext cx="4523300" cy="2017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23"/>
        <p:cNvGrpSpPr/>
        <p:nvPr/>
      </p:nvGrpSpPr>
      <p:grpSpPr>
        <a:xfrm>
          <a:off x="0" y="0"/>
          <a:ext cx="0" cy="0"/>
          <a:chOff x="0" y="0"/>
          <a:chExt cx="0" cy="0"/>
        </a:xfrm>
      </p:grpSpPr>
      <p:sp>
        <p:nvSpPr>
          <p:cNvPr id="224" name="Google Shape;224;p35"/>
          <p:cNvSpPr/>
          <p:nvPr/>
        </p:nvSpPr>
        <p:spPr>
          <a:xfrm>
            <a:off x="930300" y="245400"/>
            <a:ext cx="3555000" cy="2102400"/>
          </a:xfrm>
          <a:prstGeom prst="cloudCallout">
            <a:avLst>
              <a:gd name="adj1" fmla="val 17710"/>
              <a:gd name="adj2" fmla="val 68589"/>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rgbClr val="CC0000"/>
                </a:solidFill>
                <a:latin typeface="Comic Sans MS"/>
                <a:ea typeface="Comic Sans MS"/>
                <a:cs typeface="Comic Sans MS"/>
                <a:sym typeface="Comic Sans MS"/>
              </a:rPr>
              <a:t> </a:t>
            </a:r>
            <a:endParaRPr>
              <a:solidFill>
                <a:srgbClr val="CC0000"/>
              </a:solidFill>
              <a:latin typeface="Comic Sans MS"/>
              <a:ea typeface="Comic Sans MS"/>
              <a:cs typeface="Comic Sans MS"/>
              <a:sym typeface="Comic Sans MS"/>
            </a:endParaRPr>
          </a:p>
          <a:p>
            <a:pPr marL="0" lvl="0" indent="0" algn="ctr" rtl="0">
              <a:lnSpc>
                <a:spcPct val="115000"/>
              </a:lnSpc>
              <a:spcBef>
                <a:spcPts val="800"/>
              </a:spcBef>
              <a:spcAft>
                <a:spcPts val="800"/>
              </a:spcAft>
              <a:buNone/>
            </a:pPr>
            <a:r>
              <a:rPr lang="en">
                <a:solidFill>
                  <a:srgbClr val="CC0000"/>
                </a:solidFill>
                <a:latin typeface="Comic Sans MS"/>
                <a:ea typeface="Comic Sans MS"/>
                <a:cs typeface="Comic Sans MS"/>
                <a:sym typeface="Comic Sans MS"/>
              </a:rPr>
              <a:t>After that, you decide to develop a feature and create a new branch called feature for the same purpose and start working on it.</a:t>
            </a:r>
            <a:endParaRPr>
              <a:solidFill>
                <a:srgbClr val="CC0000"/>
              </a:solidFill>
              <a:latin typeface="Comic Sans MS"/>
              <a:ea typeface="Comic Sans MS"/>
              <a:cs typeface="Comic Sans MS"/>
              <a:sym typeface="Comic Sans MS"/>
            </a:endParaRPr>
          </a:p>
        </p:txBody>
      </p:sp>
      <p:pic>
        <p:nvPicPr>
          <p:cNvPr id="225" name="Google Shape;225;p35" descr="branch_feature1"/>
          <p:cNvPicPr preferRelativeResize="0"/>
          <p:nvPr/>
        </p:nvPicPr>
        <p:blipFill>
          <a:blip r:embed="rId3">
            <a:alphaModFix/>
          </a:blip>
          <a:stretch>
            <a:fillRect/>
          </a:stretch>
        </p:blipFill>
        <p:spPr>
          <a:xfrm>
            <a:off x="262250" y="2102400"/>
            <a:ext cx="7559399" cy="2532400"/>
          </a:xfrm>
          <a:prstGeom prst="rect">
            <a:avLst/>
          </a:prstGeom>
          <a:noFill/>
          <a:ln>
            <a:noFill/>
          </a:ln>
        </p:spPr>
      </p:pic>
      <p:sp>
        <p:nvSpPr>
          <p:cNvPr id="226" name="Google Shape;226;p35"/>
          <p:cNvSpPr txBox="1">
            <a:spLocks noGrp="1"/>
          </p:cNvSpPr>
          <p:nvPr>
            <p:ph type="body" idx="1"/>
          </p:nvPr>
        </p:nvSpPr>
        <p:spPr>
          <a:xfrm>
            <a:off x="5015900" y="4436700"/>
            <a:ext cx="4510800" cy="59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400">
                <a:solidFill>
                  <a:srgbClr val="000000"/>
                </a:solidFill>
                <a:latin typeface="EB Garamond"/>
                <a:ea typeface="EB Garamond"/>
                <a:cs typeface="EB Garamond"/>
                <a:sym typeface="EB Garamond"/>
              </a:rPr>
              <a:t>      You show this to your client. </a:t>
            </a:r>
            <a:endParaRPr sz="2400">
              <a:solidFill>
                <a:srgbClr val="000000"/>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30"/>
        <p:cNvGrpSpPr/>
        <p:nvPr/>
      </p:nvGrpSpPr>
      <p:grpSpPr>
        <a:xfrm>
          <a:off x="0" y="0"/>
          <a:ext cx="0" cy="0"/>
          <a:chOff x="0" y="0"/>
          <a:chExt cx="0" cy="0"/>
        </a:xfrm>
      </p:grpSpPr>
      <p:sp>
        <p:nvSpPr>
          <p:cNvPr id="231" name="Google Shape;231;p36"/>
          <p:cNvSpPr/>
          <p:nvPr/>
        </p:nvSpPr>
        <p:spPr>
          <a:xfrm>
            <a:off x="196800" y="100175"/>
            <a:ext cx="3966900" cy="1703400"/>
          </a:xfrm>
          <a:prstGeom prst="cloudCallout">
            <a:avLst>
              <a:gd name="adj1" fmla="val 14921"/>
              <a:gd name="adj2" fmla="val 83332"/>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rgbClr val="CC0000"/>
                </a:solidFill>
                <a:latin typeface="Comic Sans MS"/>
                <a:ea typeface="Comic Sans MS"/>
                <a:cs typeface="Comic Sans MS"/>
                <a:sym typeface="Comic Sans MS"/>
              </a:rPr>
              <a:t>                                              In the meantime, you decide to develop another feature and wait for the client’s approval.</a:t>
            </a:r>
            <a:endParaRPr sz="1300">
              <a:solidFill>
                <a:srgbClr val="CC0000"/>
              </a:solidFill>
              <a:latin typeface="Comic Sans MS"/>
              <a:ea typeface="Comic Sans MS"/>
              <a:cs typeface="Comic Sans MS"/>
              <a:sym typeface="Comic Sans MS"/>
            </a:endParaRPr>
          </a:p>
          <a:p>
            <a:pPr marL="0" lvl="0" indent="0" algn="ctr" rtl="0">
              <a:lnSpc>
                <a:spcPct val="115000"/>
              </a:lnSpc>
              <a:spcBef>
                <a:spcPts val="800"/>
              </a:spcBef>
              <a:spcAft>
                <a:spcPts val="800"/>
              </a:spcAft>
              <a:buNone/>
            </a:pPr>
            <a:r>
              <a:rPr lang="en" sz="1300">
                <a:solidFill>
                  <a:srgbClr val="CC0000"/>
                </a:solidFill>
                <a:latin typeface="Comic Sans MS"/>
                <a:ea typeface="Comic Sans MS"/>
                <a:cs typeface="Comic Sans MS"/>
                <a:sym typeface="Comic Sans MS"/>
              </a:rPr>
              <a:t>                                        </a:t>
            </a:r>
            <a:endParaRPr sz="1300">
              <a:solidFill>
                <a:srgbClr val="CC0000"/>
              </a:solidFill>
              <a:latin typeface="Comic Sans MS"/>
              <a:ea typeface="Comic Sans MS"/>
              <a:cs typeface="Comic Sans MS"/>
              <a:sym typeface="Comic Sans MS"/>
            </a:endParaRPr>
          </a:p>
        </p:txBody>
      </p:sp>
      <p:pic>
        <p:nvPicPr>
          <p:cNvPr id="232" name="Google Shape;232;p36" descr="feature_xyz_branch"/>
          <p:cNvPicPr preferRelativeResize="0"/>
          <p:nvPr/>
        </p:nvPicPr>
        <p:blipFill rotWithShape="1">
          <a:blip r:embed="rId3">
            <a:alphaModFix/>
          </a:blip>
          <a:srcRect l="2343" t="2846"/>
          <a:stretch/>
        </p:blipFill>
        <p:spPr>
          <a:xfrm>
            <a:off x="1128825" y="1943525"/>
            <a:ext cx="7176326" cy="306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36"/>
        <p:cNvGrpSpPr/>
        <p:nvPr/>
      </p:nvGrpSpPr>
      <p:grpSpPr>
        <a:xfrm>
          <a:off x="0" y="0"/>
          <a:ext cx="0" cy="0"/>
          <a:chOff x="0" y="0"/>
          <a:chExt cx="0" cy="0"/>
        </a:xfrm>
      </p:grpSpPr>
      <p:sp>
        <p:nvSpPr>
          <p:cNvPr id="237" name="Google Shape;237;p37"/>
          <p:cNvSpPr/>
          <p:nvPr/>
        </p:nvSpPr>
        <p:spPr>
          <a:xfrm>
            <a:off x="4000500" y="656875"/>
            <a:ext cx="5143500" cy="2004000"/>
          </a:xfrm>
          <a:prstGeom prst="cloudCallout">
            <a:avLst>
              <a:gd name="adj1" fmla="val -14037"/>
              <a:gd name="adj2" fmla="val 73962"/>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300">
              <a:solidFill>
                <a:srgbClr val="CC0000"/>
              </a:solidFill>
            </a:endParaRPr>
          </a:p>
          <a:p>
            <a:pPr marL="0" lvl="0" indent="0" algn="ctr" rtl="0">
              <a:lnSpc>
                <a:spcPct val="115000"/>
              </a:lnSpc>
              <a:spcBef>
                <a:spcPts val="800"/>
              </a:spcBef>
              <a:spcAft>
                <a:spcPts val="0"/>
              </a:spcAft>
              <a:buNone/>
            </a:pPr>
            <a:r>
              <a:rPr lang="en" sz="1300">
                <a:solidFill>
                  <a:srgbClr val="CC0000"/>
                </a:solidFill>
                <a:latin typeface="Comic Sans MS"/>
                <a:ea typeface="Comic Sans MS"/>
                <a:cs typeface="Comic Sans MS"/>
                <a:sym typeface="Comic Sans MS"/>
              </a:rPr>
              <a:t>Now, since you were following the branched strategy, you need to remove the branch, and all the remaining code remains as it is. The new feature can be easily added to the master branch to achieve the following.</a:t>
            </a:r>
            <a:endParaRPr sz="1300">
              <a:solidFill>
                <a:srgbClr val="CC0000"/>
              </a:solidFill>
              <a:latin typeface="Comic Sans MS"/>
              <a:ea typeface="Comic Sans MS"/>
              <a:cs typeface="Comic Sans MS"/>
              <a:sym typeface="Comic Sans MS"/>
            </a:endParaRPr>
          </a:p>
          <a:p>
            <a:pPr marL="0" lvl="0" indent="0" algn="ctr" rtl="0">
              <a:lnSpc>
                <a:spcPct val="115000"/>
              </a:lnSpc>
              <a:spcBef>
                <a:spcPts val="800"/>
              </a:spcBef>
              <a:spcAft>
                <a:spcPts val="0"/>
              </a:spcAft>
              <a:buNone/>
            </a:pPr>
            <a:endParaRPr sz="1200">
              <a:solidFill>
                <a:srgbClr val="CC0000"/>
              </a:solidFill>
            </a:endParaRPr>
          </a:p>
        </p:txBody>
      </p:sp>
      <p:sp>
        <p:nvSpPr>
          <p:cNvPr id="238" name="Google Shape;238;p37"/>
          <p:cNvSpPr txBox="1">
            <a:spLocks noGrp="1"/>
          </p:cNvSpPr>
          <p:nvPr>
            <p:ph type="title"/>
          </p:nvPr>
        </p:nvSpPr>
        <p:spPr>
          <a:xfrm>
            <a:off x="358500" y="390525"/>
            <a:ext cx="4213500" cy="860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200">
                <a:solidFill>
                  <a:srgbClr val="000000"/>
                </a:solidFill>
                <a:latin typeface="EB Garamond"/>
                <a:ea typeface="EB Garamond"/>
                <a:cs typeface="EB Garamond"/>
                <a:sym typeface="EB Garamond"/>
              </a:rPr>
              <a:t>The client disapproves of the feature and requests to delete it.</a:t>
            </a:r>
            <a:endParaRPr sz="2200">
              <a:solidFill>
                <a:srgbClr val="000000"/>
              </a:solidFill>
              <a:latin typeface="EB Garamond"/>
              <a:ea typeface="EB Garamond"/>
              <a:cs typeface="EB Garamond"/>
              <a:sym typeface="EB Garamond"/>
            </a:endParaRPr>
          </a:p>
          <a:p>
            <a:pPr marL="0" lvl="0" indent="0" algn="l" rtl="0">
              <a:lnSpc>
                <a:spcPct val="115000"/>
              </a:lnSpc>
              <a:spcBef>
                <a:spcPts val="800"/>
              </a:spcBef>
              <a:spcAft>
                <a:spcPts val="0"/>
              </a:spcAft>
              <a:buSzPts val="990"/>
              <a:buNone/>
            </a:pPr>
            <a:endParaRPr sz="2200">
              <a:solidFill>
                <a:srgbClr val="000000"/>
              </a:solidFill>
              <a:latin typeface="EB Garamond"/>
              <a:ea typeface="EB Garamond"/>
              <a:cs typeface="EB Garamond"/>
              <a:sym typeface="EB Garamond"/>
            </a:endParaRPr>
          </a:p>
          <a:p>
            <a:pPr marL="0" lvl="0" indent="0" algn="l" rtl="0">
              <a:spcBef>
                <a:spcPts val="0"/>
              </a:spcBef>
              <a:spcAft>
                <a:spcPts val="0"/>
              </a:spcAft>
              <a:buSzPts val="990"/>
              <a:buNone/>
            </a:pPr>
            <a:endParaRPr sz="2200">
              <a:solidFill>
                <a:srgbClr val="000000"/>
              </a:solidFill>
              <a:latin typeface="EB Garamond"/>
              <a:ea typeface="EB Garamond"/>
              <a:cs typeface="EB Garamond"/>
              <a:sym typeface="EB Garamond"/>
            </a:endParaRPr>
          </a:p>
        </p:txBody>
      </p:sp>
      <p:pic>
        <p:nvPicPr>
          <p:cNvPr id="239" name="Google Shape;239;p37" descr="Merging branches in Git"/>
          <p:cNvPicPr preferRelativeResize="0"/>
          <p:nvPr/>
        </p:nvPicPr>
        <p:blipFill rotWithShape="1">
          <a:blip r:embed="rId3">
            <a:alphaModFix/>
          </a:blip>
          <a:srcRect b="6542"/>
          <a:stretch/>
        </p:blipFill>
        <p:spPr>
          <a:xfrm>
            <a:off x="786135" y="2660875"/>
            <a:ext cx="6882591" cy="2482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590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b="1">
                <a:solidFill>
                  <a:srgbClr val="CC0000"/>
                </a:solidFill>
                <a:latin typeface="Playfair Display"/>
                <a:ea typeface="Playfair Display"/>
                <a:cs typeface="Playfair Display"/>
                <a:sym typeface="Playfair Display"/>
              </a:rPr>
              <a:t>Create a Branch</a:t>
            </a:r>
            <a:endParaRPr sz="3600" b="1">
              <a:solidFill>
                <a:srgbClr val="CC0000"/>
              </a:solidFill>
              <a:latin typeface="Playfair Display"/>
              <a:ea typeface="Playfair Display"/>
              <a:cs typeface="Playfair Display"/>
              <a:sym typeface="Playfair Display"/>
            </a:endParaRPr>
          </a:p>
          <a:p>
            <a:pPr marL="0" lvl="0" indent="0" algn="l" rtl="0">
              <a:spcBef>
                <a:spcPts val="0"/>
              </a:spcBef>
              <a:spcAft>
                <a:spcPts val="0"/>
              </a:spcAft>
              <a:buSzPts val="990"/>
              <a:buNone/>
            </a:pPr>
            <a:endParaRPr sz="3600" b="1">
              <a:solidFill>
                <a:srgbClr val="CC0000"/>
              </a:solidFill>
              <a:latin typeface="Playfair Display"/>
              <a:ea typeface="Playfair Display"/>
              <a:cs typeface="Playfair Display"/>
              <a:sym typeface="Playfair Display"/>
            </a:endParaRPr>
          </a:p>
        </p:txBody>
      </p:sp>
      <p:sp>
        <p:nvSpPr>
          <p:cNvPr id="245" name="Google Shape;245;p38"/>
          <p:cNvSpPr txBox="1">
            <a:spLocks noGrp="1"/>
          </p:cNvSpPr>
          <p:nvPr>
            <p:ph type="body" idx="1"/>
          </p:nvPr>
        </p:nvSpPr>
        <p:spPr>
          <a:xfrm>
            <a:off x="311688" y="860050"/>
            <a:ext cx="8520600" cy="33027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Clr>
                <a:srgbClr val="000000"/>
              </a:buClr>
              <a:buSzPts val="1800"/>
              <a:buFont typeface="Lora"/>
              <a:buChar char="●"/>
            </a:pPr>
            <a:r>
              <a:rPr lang="en" i="1">
                <a:solidFill>
                  <a:srgbClr val="000000"/>
                </a:solidFill>
                <a:latin typeface="Lora"/>
                <a:ea typeface="Lora"/>
                <a:cs typeface="Lora"/>
                <a:sym typeface="Lora"/>
              </a:rPr>
              <a:t>Creating a new branch does not change the repository; it simply points out the commit.</a:t>
            </a:r>
            <a:endParaRPr i="1">
              <a:solidFill>
                <a:srgbClr val="000000"/>
              </a:solidFill>
              <a:latin typeface="Lora"/>
              <a:ea typeface="Lora"/>
              <a:cs typeface="Lora"/>
              <a:sym typeface="Lora"/>
            </a:endParaRPr>
          </a:p>
          <a:p>
            <a:pPr marL="457200" lvl="0" indent="-342900" algn="l" rtl="0">
              <a:lnSpc>
                <a:spcPct val="95000"/>
              </a:lnSpc>
              <a:spcBef>
                <a:spcPts val="0"/>
              </a:spcBef>
              <a:spcAft>
                <a:spcPts val="0"/>
              </a:spcAft>
              <a:buClr>
                <a:srgbClr val="000000"/>
              </a:buClr>
              <a:buSzPts val="1800"/>
              <a:buFont typeface="Lora"/>
              <a:buChar char="●"/>
            </a:pPr>
            <a:r>
              <a:rPr lang="en" i="1">
                <a:solidFill>
                  <a:srgbClr val="000000"/>
                </a:solidFill>
                <a:latin typeface="Lora"/>
                <a:ea typeface="Lora"/>
                <a:cs typeface="Lora"/>
                <a:sym typeface="Lora"/>
              </a:rPr>
              <a:t>For example, let's create a branch called “issue1” using the command git branch.</a:t>
            </a:r>
            <a:endParaRPr i="1">
              <a:solidFill>
                <a:srgbClr val="000000"/>
              </a:solidFill>
              <a:latin typeface="Lora"/>
              <a:ea typeface="Lora"/>
              <a:cs typeface="Lora"/>
              <a:sym typeface="Lora"/>
            </a:endParaRPr>
          </a:p>
          <a:p>
            <a:pPr marL="0" lvl="0" indent="0" algn="l" rtl="0">
              <a:lnSpc>
                <a:spcPct val="95000"/>
              </a:lnSpc>
              <a:spcBef>
                <a:spcPts val="1200"/>
              </a:spcBef>
              <a:spcAft>
                <a:spcPts val="0"/>
              </a:spcAft>
              <a:buNone/>
            </a:pPr>
            <a:endParaRPr i="1">
              <a:solidFill>
                <a:srgbClr val="000000"/>
              </a:solidFill>
              <a:latin typeface="Lora"/>
              <a:ea typeface="Lora"/>
              <a:cs typeface="Lora"/>
              <a:sym typeface="Lora"/>
            </a:endParaRPr>
          </a:p>
          <a:p>
            <a:pPr marL="0" lvl="0" indent="0" algn="l" rtl="0">
              <a:lnSpc>
                <a:spcPct val="95000"/>
              </a:lnSpc>
              <a:spcBef>
                <a:spcPts val="1200"/>
              </a:spcBef>
              <a:spcAft>
                <a:spcPts val="0"/>
              </a:spcAft>
              <a:buNone/>
            </a:pPr>
            <a:r>
              <a:rPr lang="en" i="1">
                <a:solidFill>
                  <a:srgbClr val="000000"/>
                </a:solidFill>
                <a:latin typeface="Lora"/>
                <a:ea typeface="Lora"/>
                <a:cs typeface="Lora"/>
                <a:sym typeface="Lora"/>
              </a:rPr>
              <a:t>The illustration below provides a visual on what happens when the branch is created. The repository is the same, but a new pointer is added to the current commit.</a:t>
            </a:r>
            <a:endParaRPr i="1">
              <a:solidFill>
                <a:srgbClr val="000000"/>
              </a:solidFill>
              <a:latin typeface="Lora"/>
              <a:ea typeface="Lora"/>
              <a:cs typeface="Lora"/>
              <a:sym typeface="Lora"/>
            </a:endParaRPr>
          </a:p>
          <a:p>
            <a:pPr marL="0" lvl="0" indent="0" algn="l" rtl="0">
              <a:lnSpc>
                <a:spcPct val="95000"/>
              </a:lnSpc>
              <a:spcBef>
                <a:spcPts val="1200"/>
              </a:spcBef>
              <a:spcAft>
                <a:spcPts val="1200"/>
              </a:spcAft>
              <a:buNone/>
            </a:pPr>
            <a:endParaRPr i="1">
              <a:solidFill>
                <a:srgbClr val="000000"/>
              </a:solidFill>
              <a:latin typeface="Lora"/>
              <a:ea typeface="Lora"/>
              <a:cs typeface="Lora"/>
              <a:sym typeface="Lora"/>
            </a:endParaRPr>
          </a:p>
        </p:txBody>
      </p:sp>
      <p:pic>
        <p:nvPicPr>
          <p:cNvPr id="246" name="Google Shape;246;p38"/>
          <p:cNvPicPr preferRelativeResize="0"/>
          <p:nvPr/>
        </p:nvPicPr>
        <p:blipFill>
          <a:blip r:embed="rId3">
            <a:alphaModFix/>
          </a:blip>
          <a:stretch>
            <a:fillRect/>
          </a:stretch>
        </p:blipFill>
        <p:spPr>
          <a:xfrm>
            <a:off x="900113" y="2018612"/>
            <a:ext cx="7343775" cy="512350"/>
          </a:xfrm>
          <a:prstGeom prst="rect">
            <a:avLst/>
          </a:prstGeom>
          <a:noFill/>
          <a:ln>
            <a:noFill/>
          </a:ln>
        </p:spPr>
      </p:pic>
      <p:pic>
        <p:nvPicPr>
          <p:cNvPr id="247" name="Google Shape;247;p38"/>
          <p:cNvPicPr preferRelativeResize="0"/>
          <p:nvPr/>
        </p:nvPicPr>
        <p:blipFill rotWithShape="1">
          <a:blip r:embed="rId4">
            <a:alphaModFix/>
          </a:blip>
          <a:srcRect t="7287" r="1806"/>
          <a:stretch/>
        </p:blipFill>
        <p:spPr>
          <a:xfrm>
            <a:off x="453900" y="3425725"/>
            <a:ext cx="8184050" cy="1639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51"/>
        <p:cNvGrpSpPr/>
        <p:nvPr/>
      </p:nvGrpSpPr>
      <p:grpSpPr>
        <a:xfrm>
          <a:off x="0" y="0"/>
          <a:ext cx="0" cy="0"/>
          <a:chOff x="0" y="0"/>
          <a:chExt cx="0" cy="0"/>
        </a:xfrm>
      </p:grpSpPr>
      <p:sp>
        <p:nvSpPr>
          <p:cNvPr id="252" name="Google Shape;252;p39"/>
          <p:cNvSpPr txBox="1"/>
          <p:nvPr/>
        </p:nvSpPr>
        <p:spPr>
          <a:xfrm>
            <a:off x="0" y="-49075"/>
            <a:ext cx="9144000" cy="45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b="1">
              <a:solidFill>
                <a:srgbClr val="CC0000"/>
              </a:solidFill>
              <a:latin typeface="PT Sans Narrow"/>
              <a:ea typeface="PT Sans Narrow"/>
              <a:cs typeface="PT Sans Narrow"/>
              <a:sym typeface="PT Sans Narrow"/>
            </a:endParaRPr>
          </a:p>
          <a:p>
            <a:pPr marL="0" marR="228600" lvl="0" indent="0" algn="ctr" rtl="0">
              <a:lnSpc>
                <a:spcPct val="115000"/>
              </a:lnSpc>
              <a:spcBef>
                <a:spcPts val="0"/>
              </a:spcBef>
              <a:spcAft>
                <a:spcPts val="0"/>
              </a:spcAft>
              <a:buNone/>
            </a:pPr>
            <a:endParaRPr sz="2000">
              <a:solidFill>
                <a:srgbClr val="D6D6D6"/>
              </a:solidFill>
              <a:highlight>
                <a:srgbClr val="333333"/>
              </a:highlight>
              <a:latin typeface="Courier New"/>
              <a:ea typeface="Courier New"/>
              <a:cs typeface="Courier New"/>
              <a:sym typeface="Courier New"/>
            </a:endParaRPr>
          </a:p>
          <a:p>
            <a:pPr marL="0" marR="228600" lvl="0" indent="0" algn="ctr" rtl="0">
              <a:lnSpc>
                <a:spcPct val="100000"/>
              </a:lnSpc>
              <a:spcBef>
                <a:spcPts val="1500"/>
              </a:spcBef>
              <a:spcAft>
                <a:spcPts val="0"/>
              </a:spcAft>
              <a:buNone/>
            </a:pPr>
            <a:r>
              <a:rPr lang="en" sz="2000">
                <a:solidFill>
                  <a:srgbClr val="D6D6D6"/>
                </a:solidFill>
                <a:highlight>
                  <a:srgbClr val="333333"/>
                </a:highlight>
                <a:latin typeface="Courier New"/>
                <a:ea typeface="Courier New"/>
                <a:cs typeface="Courier New"/>
                <a:sym typeface="Courier New"/>
              </a:rPr>
              <a:t> </a:t>
            </a:r>
            <a:r>
              <a:rPr lang="en" sz="1600">
                <a:solidFill>
                  <a:srgbClr val="D6D6D6"/>
                </a:solidFill>
                <a:highlight>
                  <a:srgbClr val="333333"/>
                </a:highlight>
                <a:latin typeface="Courier New"/>
                <a:ea typeface="Courier New"/>
                <a:cs typeface="Courier New"/>
                <a:sym typeface="Courier New"/>
              </a:rPr>
              <a:t>        git add </a:t>
            </a:r>
            <a:r>
              <a:rPr lang="en" sz="1600">
                <a:solidFill>
                  <a:srgbClr val="F92672"/>
                </a:solidFill>
                <a:highlight>
                  <a:srgbClr val="333333"/>
                </a:highlight>
                <a:latin typeface="Courier New"/>
                <a:ea typeface="Courier New"/>
                <a:cs typeface="Courier New"/>
                <a:sym typeface="Courier New"/>
              </a:rPr>
              <a:t>--      </a:t>
            </a:r>
            <a:r>
              <a:rPr lang="en" sz="2000">
                <a:solidFill>
                  <a:srgbClr val="F92672"/>
                </a:solidFill>
                <a:highlight>
                  <a:srgbClr val="333333"/>
                </a:highlight>
                <a:latin typeface="Courier New"/>
                <a:ea typeface="Courier New"/>
                <a:cs typeface="Courier New"/>
                <a:sym typeface="Courier New"/>
              </a:rPr>
              <a:t> </a:t>
            </a:r>
            <a:r>
              <a:rPr lang="en" sz="2000">
                <a:solidFill>
                  <a:srgbClr val="D6D6D6"/>
                </a:solidFill>
                <a:highlight>
                  <a:srgbClr val="333333"/>
                </a:highlight>
                <a:latin typeface="Courier New"/>
                <a:ea typeface="Courier New"/>
                <a:cs typeface="Courier New"/>
                <a:sym typeface="Courier New"/>
              </a:rPr>
              <a:t> . </a:t>
            </a:r>
            <a:endParaRPr sz="2000">
              <a:solidFill>
                <a:srgbClr val="D6D6D6"/>
              </a:solidFill>
              <a:highlight>
                <a:srgbClr val="333333"/>
              </a:highlight>
              <a:latin typeface="Courier New"/>
              <a:ea typeface="Courier New"/>
              <a:cs typeface="Courier New"/>
              <a:sym typeface="Courier New"/>
            </a:endParaRPr>
          </a:p>
          <a:p>
            <a:pPr marL="0" lvl="0" indent="0" algn="l" rtl="0">
              <a:spcBef>
                <a:spcPts val="1500"/>
              </a:spcBef>
              <a:spcAft>
                <a:spcPts val="0"/>
              </a:spcAft>
              <a:buNone/>
            </a:pPr>
            <a:endParaRPr sz="3000" b="1">
              <a:solidFill>
                <a:srgbClr val="CC0000"/>
              </a:solidFill>
              <a:highlight>
                <a:srgbClr val="FFFFFF"/>
              </a:highlight>
              <a:latin typeface="PT Sans Narrow"/>
              <a:ea typeface="PT Sans Narrow"/>
              <a:cs typeface="PT Sans Narrow"/>
              <a:sym typeface="PT Sans Narrow"/>
            </a:endParaRPr>
          </a:p>
          <a:p>
            <a:pPr marL="0" lvl="0" indent="0" algn="l" rtl="0">
              <a:spcBef>
                <a:spcPts val="0"/>
              </a:spcBef>
              <a:spcAft>
                <a:spcPts val="0"/>
              </a:spcAft>
              <a:buNone/>
            </a:pPr>
            <a:r>
              <a:rPr lang="en" sz="3300" b="1">
                <a:solidFill>
                  <a:srgbClr val="CC0000"/>
                </a:solidFill>
                <a:latin typeface="Playfair Display"/>
                <a:ea typeface="Playfair Display"/>
                <a:cs typeface="Playfair Display"/>
                <a:sym typeface="Playfair Display"/>
              </a:rPr>
              <a:t>Commit Changes</a:t>
            </a:r>
            <a:endParaRPr sz="3300">
              <a:solidFill>
                <a:schemeClr val="dk2"/>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endParaRPr sz="16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2000" i="1">
                <a:latin typeface="Lora"/>
                <a:ea typeface="Lora"/>
                <a:cs typeface="Lora"/>
                <a:sym typeface="Lora"/>
              </a:rPr>
              <a:t>The parameter -a tells git to automatically stage files that have been modified and/or deleted. and -m tells git that you provide a commit message.</a:t>
            </a:r>
            <a:endParaRPr sz="2000" i="1">
              <a:latin typeface="Lora"/>
              <a:ea typeface="Lora"/>
              <a:cs typeface="Lora"/>
              <a:sym typeface="Lora"/>
            </a:endParaRPr>
          </a:p>
          <a:p>
            <a:pPr marL="0" lvl="0" indent="0" algn="l" rtl="0">
              <a:lnSpc>
                <a:spcPct val="50000"/>
              </a:lnSpc>
              <a:spcBef>
                <a:spcPts val="0"/>
              </a:spcBef>
              <a:spcAft>
                <a:spcPts val="0"/>
              </a:spcAft>
              <a:buNone/>
            </a:pPr>
            <a:endParaRPr sz="2000" i="1">
              <a:latin typeface="Lora"/>
              <a:ea typeface="Lora"/>
              <a:cs typeface="Lora"/>
              <a:sym typeface="Lora"/>
            </a:endParaRPr>
          </a:p>
          <a:p>
            <a:pPr marL="228600" marR="228600" lvl="0" indent="0" algn="ctr" rtl="0">
              <a:lnSpc>
                <a:spcPct val="100000"/>
              </a:lnSpc>
              <a:spcBef>
                <a:spcPts val="0"/>
              </a:spcBef>
              <a:spcAft>
                <a:spcPts val="0"/>
              </a:spcAft>
              <a:buNone/>
            </a:pPr>
            <a:r>
              <a:rPr lang="en" sz="1600">
                <a:solidFill>
                  <a:srgbClr val="D6D6D6"/>
                </a:solidFill>
                <a:highlight>
                  <a:srgbClr val="333333"/>
                </a:highlight>
                <a:latin typeface="Courier New"/>
                <a:ea typeface="Courier New"/>
                <a:cs typeface="Courier New"/>
                <a:sym typeface="Courier New"/>
              </a:rPr>
              <a:t>   </a:t>
            </a:r>
            <a:r>
              <a:rPr lang="en" sz="1700">
                <a:solidFill>
                  <a:srgbClr val="D6D6D6"/>
                </a:solidFill>
                <a:highlight>
                  <a:srgbClr val="333333"/>
                </a:highlight>
                <a:latin typeface="Courier New"/>
                <a:ea typeface="Courier New"/>
                <a:cs typeface="Courier New"/>
                <a:sym typeface="Courier New"/>
              </a:rPr>
              <a:t> git commit </a:t>
            </a:r>
            <a:r>
              <a:rPr lang="en" sz="1700">
                <a:solidFill>
                  <a:srgbClr val="F92672"/>
                </a:solidFill>
                <a:highlight>
                  <a:srgbClr val="333333"/>
                </a:highlight>
                <a:latin typeface="Courier New"/>
                <a:ea typeface="Courier New"/>
                <a:cs typeface="Courier New"/>
                <a:sym typeface="Courier New"/>
              </a:rPr>
              <a:t>-a</a:t>
            </a:r>
            <a:r>
              <a:rPr lang="en" sz="1700">
                <a:solidFill>
                  <a:srgbClr val="D6D6D6"/>
                </a:solidFill>
                <a:highlight>
                  <a:srgbClr val="333333"/>
                </a:highlight>
                <a:latin typeface="Courier New"/>
                <a:ea typeface="Courier New"/>
                <a:cs typeface="Courier New"/>
                <a:sym typeface="Courier New"/>
              </a:rPr>
              <a:t> </a:t>
            </a:r>
            <a:r>
              <a:rPr lang="en" sz="1700">
                <a:solidFill>
                  <a:srgbClr val="F92672"/>
                </a:solidFill>
                <a:highlight>
                  <a:srgbClr val="333333"/>
                </a:highlight>
                <a:latin typeface="Courier New"/>
                <a:ea typeface="Courier New"/>
                <a:cs typeface="Courier New"/>
                <a:sym typeface="Courier New"/>
              </a:rPr>
              <a:t>-m</a:t>
            </a:r>
            <a:r>
              <a:rPr lang="en" sz="1700">
                <a:solidFill>
                  <a:srgbClr val="D6D6D6"/>
                </a:solidFill>
                <a:highlight>
                  <a:srgbClr val="333333"/>
                </a:highlight>
                <a:latin typeface="Courier New"/>
                <a:ea typeface="Courier New"/>
                <a:cs typeface="Courier New"/>
                <a:sym typeface="Courier New"/>
              </a:rPr>
              <a:t> </a:t>
            </a:r>
            <a:r>
              <a:rPr lang="en" sz="1700">
                <a:solidFill>
                  <a:srgbClr val="E6DB74"/>
                </a:solidFill>
                <a:highlight>
                  <a:srgbClr val="333333"/>
                </a:highlight>
                <a:latin typeface="Courier New"/>
                <a:ea typeface="Courier New"/>
                <a:cs typeface="Courier New"/>
                <a:sym typeface="Courier New"/>
              </a:rPr>
              <a:t>'Adding my files'</a:t>
            </a:r>
            <a:r>
              <a:rPr lang="en" sz="1600">
                <a:solidFill>
                  <a:srgbClr val="E6DB74"/>
                </a:solidFill>
                <a:highlight>
                  <a:srgbClr val="333333"/>
                </a:highlight>
                <a:latin typeface="Courier New"/>
                <a:ea typeface="Courier New"/>
                <a:cs typeface="Courier New"/>
                <a:sym typeface="Courier New"/>
              </a:rPr>
              <a:t>   </a:t>
            </a:r>
            <a:endParaRPr sz="1600">
              <a:solidFill>
                <a:srgbClr val="E6DB74"/>
              </a:solidFill>
              <a:highlight>
                <a:srgbClr val="333333"/>
              </a:highlight>
              <a:latin typeface="Courier New"/>
              <a:ea typeface="Courier New"/>
              <a:cs typeface="Courier New"/>
              <a:sym typeface="Courier New"/>
            </a:endParaRPr>
          </a:p>
          <a:p>
            <a:pPr marL="0" lvl="0" indent="0" algn="l" rtl="0">
              <a:spcBef>
                <a:spcPts val="1500"/>
              </a:spcBef>
              <a:spcAft>
                <a:spcPts val="0"/>
              </a:spcAft>
              <a:buNone/>
            </a:pPr>
            <a:r>
              <a:rPr lang="en" sz="2000" i="1">
                <a:latin typeface="Lora"/>
                <a:ea typeface="Lora"/>
                <a:cs typeface="Lora"/>
                <a:sym typeface="Lora"/>
              </a:rPr>
              <a:t>This commits the files.</a:t>
            </a:r>
            <a:endParaRPr sz="2000" i="1">
              <a:latin typeface="Lora"/>
              <a:ea typeface="Lora"/>
              <a:cs typeface="Lora"/>
              <a:sym typeface="Lora"/>
            </a:endParaRPr>
          </a:p>
          <a:p>
            <a:pPr marL="0" lvl="0" indent="0" algn="l" rtl="0">
              <a:lnSpc>
                <a:spcPct val="115000"/>
              </a:lnSpc>
              <a:spcBef>
                <a:spcPts val="0"/>
              </a:spcBef>
              <a:spcAft>
                <a:spcPts val="1800"/>
              </a:spcAft>
              <a:buNone/>
            </a:pPr>
            <a:endParaRPr sz="1200">
              <a:solidFill>
                <a:srgbClr val="5C5C5C"/>
              </a:solidFill>
              <a:highlight>
                <a:srgbClr val="FFFFFF"/>
              </a:highlight>
              <a:latin typeface="Open Sans"/>
              <a:ea typeface="Open Sans"/>
              <a:cs typeface="Open Sans"/>
              <a:sym typeface="Open Sans"/>
            </a:endParaRPr>
          </a:p>
        </p:txBody>
      </p:sp>
      <p:sp>
        <p:nvSpPr>
          <p:cNvPr id="253" name="Google Shape;253;p39"/>
          <p:cNvSpPr txBox="1"/>
          <p:nvPr/>
        </p:nvSpPr>
        <p:spPr>
          <a:xfrm>
            <a:off x="29400" y="1599975"/>
            <a:ext cx="908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i="1">
                <a:latin typeface="Lora"/>
                <a:ea typeface="Lora"/>
                <a:cs typeface="Lora"/>
                <a:sym typeface="Lora"/>
              </a:rPr>
              <a:t>This adds your new files for git to track in the new branch.</a:t>
            </a:r>
            <a:endParaRPr sz="2000" i="1">
              <a:latin typeface="Lora"/>
              <a:ea typeface="Lora"/>
              <a:cs typeface="Lora"/>
              <a:sym typeface="Lora"/>
            </a:endParaRPr>
          </a:p>
        </p:txBody>
      </p:sp>
      <p:sp>
        <p:nvSpPr>
          <p:cNvPr id="254" name="Google Shape;254;p39"/>
          <p:cNvSpPr txBox="1"/>
          <p:nvPr/>
        </p:nvSpPr>
        <p:spPr>
          <a:xfrm>
            <a:off x="0" y="255200"/>
            <a:ext cx="3000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b="1">
                <a:solidFill>
                  <a:srgbClr val="CC0000"/>
                </a:solidFill>
                <a:latin typeface="Playfair Display"/>
                <a:ea typeface="Playfair Display"/>
                <a:cs typeface="Playfair Display"/>
                <a:sym typeface="Playfair Display"/>
              </a:rPr>
              <a:t>Add Files</a:t>
            </a:r>
            <a:endParaRPr sz="3300">
              <a:latin typeface="Playfair Display"/>
              <a:ea typeface="Playfair Display"/>
              <a:cs typeface="Playfair Display"/>
              <a:sym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58"/>
        <p:cNvGrpSpPr/>
        <p:nvPr/>
      </p:nvGrpSpPr>
      <p:grpSpPr>
        <a:xfrm>
          <a:off x="0" y="0"/>
          <a:ext cx="0" cy="0"/>
          <a:chOff x="0" y="0"/>
          <a:chExt cx="0" cy="0"/>
        </a:xfrm>
      </p:grpSpPr>
      <p:pic>
        <p:nvPicPr>
          <p:cNvPr id="259" name="Google Shape;259;p40"/>
          <p:cNvPicPr preferRelativeResize="0"/>
          <p:nvPr/>
        </p:nvPicPr>
        <p:blipFill rotWithShape="1">
          <a:blip r:embed="rId3">
            <a:alphaModFix/>
          </a:blip>
          <a:srcRect l="6271" t="13053" r="12914" b="33751"/>
          <a:stretch/>
        </p:blipFill>
        <p:spPr>
          <a:xfrm>
            <a:off x="1081050" y="2473450"/>
            <a:ext cx="6981901" cy="578925"/>
          </a:xfrm>
          <a:prstGeom prst="rect">
            <a:avLst/>
          </a:prstGeom>
          <a:noFill/>
          <a:ln>
            <a:noFill/>
          </a:ln>
        </p:spPr>
      </p:pic>
      <p:sp>
        <p:nvSpPr>
          <p:cNvPr id="260" name="Google Shape;260;p40"/>
          <p:cNvSpPr txBox="1"/>
          <p:nvPr/>
        </p:nvSpPr>
        <p:spPr>
          <a:xfrm>
            <a:off x="489600" y="74675"/>
            <a:ext cx="3000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b="1">
                <a:solidFill>
                  <a:srgbClr val="CC0000"/>
                </a:solidFill>
                <a:latin typeface="Playfair Display"/>
                <a:ea typeface="Playfair Display"/>
                <a:cs typeface="Playfair Display"/>
                <a:sym typeface="Playfair Display"/>
              </a:rPr>
              <a:t>Git Checkout</a:t>
            </a:r>
            <a:endParaRPr sz="3300" b="1">
              <a:solidFill>
                <a:srgbClr val="CC0000"/>
              </a:solidFill>
              <a:latin typeface="Playfair Display"/>
              <a:ea typeface="Playfair Display"/>
              <a:cs typeface="Playfair Display"/>
              <a:sym typeface="Playfair Display"/>
            </a:endParaRPr>
          </a:p>
        </p:txBody>
      </p:sp>
      <p:sp>
        <p:nvSpPr>
          <p:cNvPr id="261" name="Google Shape;261;p40"/>
          <p:cNvSpPr txBox="1"/>
          <p:nvPr/>
        </p:nvSpPr>
        <p:spPr>
          <a:xfrm>
            <a:off x="489600" y="764475"/>
            <a:ext cx="8164800" cy="145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i="1">
                <a:latin typeface="Lora"/>
                <a:ea typeface="Lora"/>
                <a:cs typeface="Lora"/>
                <a:sym typeface="Lora"/>
              </a:rPr>
              <a:t>The "checkout" command can switch the currently active branch - but it can also be used to restore files.</a:t>
            </a:r>
            <a:endParaRPr sz="1900" i="1">
              <a:latin typeface="Lora"/>
              <a:ea typeface="Lora"/>
              <a:cs typeface="Lora"/>
              <a:sym typeface="Lora"/>
            </a:endParaRPr>
          </a:p>
          <a:p>
            <a:pPr marL="0" lvl="0" indent="0" algn="l" rtl="0">
              <a:spcBef>
                <a:spcPts val="0"/>
              </a:spcBef>
              <a:spcAft>
                <a:spcPts val="0"/>
              </a:spcAft>
              <a:buNone/>
            </a:pPr>
            <a:endParaRPr sz="1900" i="1">
              <a:latin typeface="Lora"/>
              <a:ea typeface="Lora"/>
              <a:cs typeface="Lora"/>
              <a:sym typeface="Lora"/>
            </a:endParaRPr>
          </a:p>
          <a:p>
            <a:pPr marL="0" lvl="0" indent="0" algn="l" rtl="0">
              <a:spcBef>
                <a:spcPts val="0"/>
              </a:spcBef>
              <a:spcAft>
                <a:spcPts val="0"/>
              </a:spcAft>
              <a:buNone/>
            </a:pPr>
            <a:r>
              <a:rPr lang="en" sz="1900" i="1">
                <a:latin typeface="Lora"/>
                <a:ea typeface="Lora"/>
                <a:cs typeface="Lora"/>
                <a:sym typeface="Lora"/>
              </a:rPr>
              <a:t>The most common use case for "checkout" is when you want to switch to a different branch, making it the new HEAD branch.</a:t>
            </a:r>
            <a:endParaRPr sz="1900" i="1">
              <a:latin typeface="Lora"/>
              <a:ea typeface="Lora"/>
              <a:cs typeface="Lora"/>
              <a:sym typeface="Lora"/>
            </a:endParaRPr>
          </a:p>
        </p:txBody>
      </p:sp>
      <p:pic>
        <p:nvPicPr>
          <p:cNvPr id="262" name="Google Shape;262;p40"/>
          <p:cNvPicPr preferRelativeResize="0"/>
          <p:nvPr/>
        </p:nvPicPr>
        <p:blipFill rotWithShape="1">
          <a:blip r:embed="rId4">
            <a:alphaModFix/>
          </a:blip>
          <a:srcRect b="12273"/>
          <a:stretch/>
        </p:blipFill>
        <p:spPr>
          <a:xfrm>
            <a:off x="1081050" y="3052375"/>
            <a:ext cx="6981900" cy="2061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252275" y="23117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a:solidFill>
                  <a:srgbClr val="CC0000"/>
                </a:solidFill>
                <a:latin typeface="Playfair Display"/>
                <a:ea typeface="Playfair Display"/>
                <a:cs typeface="Playfair Display"/>
                <a:sym typeface="Playfair Display"/>
              </a:rPr>
              <a:t>Usages</a:t>
            </a:r>
            <a:endParaRPr sz="3600" b="1">
              <a:solidFill>
                <a:srgbClr val="CC0000"/>
              </a:solidFill>
              <a:latin typeface="Playfair Display"/>
              <a:ea typeface="Playfair Display"/>
              <a:cs typeface="Playfair Display"/>
              <a:sym typeface="Playfair Display"/>
            </a:endParaRPr>
          </a:p>
        </p:txBody>
      </p:sp>
      <p:sp>
        <p:nvSpPr>
          <p:cNvPr id="268" name="Google Shape;268;p41"/>
          <p:cNvSpPr txBox="1">
            <a:spLocks noGrp="1"/>
          </p:cNvSpPr>
          <p:nvPr>
            <p:ph type="body" idx="1"/>
          </p:nvPr>
        </p:nvSpPr>
        <p:spPr>
          <a:xfrm>
            <a:off x="252275" y="10321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9" name="Google Shape;269;p41"/>
          <p:cNvPicPr preferRelativeResize="0"/>
          <p:nvPr/>
        </p:nvPicPr>
        <p:blipFill>
          <a:blip r:embed="rId3">
            <a:alphaModFix/>
          </a:blip>
          <a:stretch>
            <a:fillRect/>
          </a:stretch>
        </p:blipFill>
        <p:spPr>
          <a:xfrm>
            <a:off x="252275" y="1152475"/>
            <a:ext cx="8639450" cy="3870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311700" y="1211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CC0000"/>
                </a:solidFill>
                <a:latin typeface="Playfair Display"/>
                <a:ea typeface="Playfair Display"/>
                <a:cs typeface="Playfair Display"/>
                <a:sym typeface="Playfair Display"/>
              </a:rPr>
              <a:t>Merge a branch </a:t>
            </a:r>
            <a:endParaRPr sz="3500" b="1">
              <a:solidFill>
                <a:srgbClr val="CC0000"/>
              </a:solidFill>
              <a:latin typeface="Playfair Display"/>
              <a:ea typeface="Playfair Display"/>
              <a:cs typeface="Playfair Display"/>
              <a:sym typeface="Playfair Display"/>
            </a:endParaRPr>
          </a:p>
        </p:txBody>
      </p:sp>
      <p:sp>
        <p:nvSpPr>
          <p:cNvPr id="275" name="Google Shape;275;p42"/>
          <p:cNvSpPr txBox="1">
            <a:spLocks noGrp="1"/>
          </p:cNvSpPr>
          <p:nvPr>
            <p:ph type="body" idx="1"/>
          </p:nvPr>
        </p:nvSpPr>
        <p:spPr>
          <a:xfrm>
            <a:off x="98150" y="828500"/>
            <a:ext cx="8932500" cy="6537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000000"/>
              </a:buClr>
              <a:buSzPts val="1900"/>
              <a:buFont typeface="Lora"/>
              <a:buChar char="●"/>
            </a:pPr>
            <a:r>
              <a:rPr lang="en" sz="1900" i="1">
                <a:solidFill>
                  <a:srgbClr val="000000"/>
                </a:solidFill>
                <a:latin typeface="Lora"/>
                <a:ea typeface="Lora"/>
                <a:cs typeface="Lora"/>
                <a:sym typeface="Lora"/>
              </a:rPr>
              <a:t>A single repository generally contains multiple branches in Git. </a:t>
            </a:r>
            <a:endParaRPr sz="1900" i="1">
              <a:solidFill>
                <a:srgbClr val="000000"/>
              </a:solidFill>
              <a:latin typeface="Lora"/>
              <a:ea typeface="Lora"/>
              <a:cs typeface="Lora"/>
              <a:sym typeface="Lora"/>
            </a:endParaRPr>
          </a:p>
          <a:p>
            <a:pPr marL="457200" lvl="0" indent="-349250" algn="l" rtl="0">
              <a:lnSpc>
                <a:spcPct val="95000"/>
              </a:lnSpc>
              <a:spcBef>
                <a:spcPts val="0"/>
              </a:spcBef>
              <a:spcAft>
                <a:spcPts val="0"/>
              </a:spcAft>
              <a:buClr>
                <a:srgbClr val="000000"/>
              </a:buClr>
              <a:buSzPts val="1900"/>
              <a:buFont typeface="Source Code Pro"/>
              <a:buChar char="●"/>
            </a:pPr>
            <a:r>
              <a:rPr lang="en" sz="1900" i="1">
                <a:solidFill>
                  <a:srgbClr val="000000"/>
                </a:solidFill>
                <a:latin typeface="Lora"/>
                <a:ea typeface="Lora"/>
                <a:cs typeface="Lora"/>
                <a:sym typeface="Lora"/>
              </a:rPr>
              <a:t>Git merge is used to combine two branches. </a:t>
            </a:r>
            <a:endParaRPr sz="1900" i="1">
              <a:solidFill>
                <a:srgbClr val="000000"/>
              </a:solidFill>
              <a:latin typeface="Lora"/>
              <a:ea typeface="Lora"/>
              <a:cs typeface="Lora"/>
              <a:sym typeface="Lora"/>
            </a:endParaRPr>
          </a:p>
          <a:p>
            <a:pPr marL="0" lvl="0" indent="0" algn="ctr" rtl="0">
              <a:lnSpc>
                <a:spcPct val="95000"/>
              </a:lnSpc>
              <a:spcBef>
                <a:spcPts val="1200"/>
              </a:spcBef>
              <a:spcAft>
                <a:spcPts val="0"/>
              </a:spcAft>
              <a:buNone/>
            </a:pPr>
            <a:r>
              <a:rPr lang="en" i="1">
                <a:solidFill>
                  <a:srgbClr val="000000"/>
                </a:solidFill>
                <a:latin typeface="Lora"/>
                <a:ea typeface="Lora"/>
                <a:cs typeface="Lora"/>
                <a:sym typeface="Lora"/>
              </a:rPr>
              <a:t>A merge operation can be executed by typing the command</a:t>
            </a:r>
            <a:endParaRPr i="1">
              <a:solidFill>
                <a:srgbClr val="000000"/>
              </a:solidFill>
              <a:latin typeface="Lora"/>
              <a:ea typeface="Lora"/>
              <a:cs typeface="Lora"/>
              <a:sym typeface="Lora"/>
            </a:endParaRPr>
          </a:p>
          <a:p>
            <a:pPr marL="0" lvl="0" indent="0" algn="ctr" rtl="0">
              <a:lnSpc>
                <a:spcPct val="95000"/>
              </a:lnSpc>
              <a:spcBef>
                <a:spcPts val="1200"/>
              </a:spcBef>
              <a:spcAft>
                <a:spcPts val="0"/>
              </a:spcAft>
              <a:buNone/>
            </a:pPr>
            <a:r>
              <a:rPr lang="en" sz="1900" b="1" i="1">
                <a:solidFill>
                  <a:schemeClr val="accent3"/>
                </a:solidFill>
                <a:latin typeface="Source Code Pro"/>
                <a:ea typeface="Source Code Pro"/>
                <a:cs typeface="Source Code Pro"/>
                <a:sym typeface="Source Code Pro"/>
              </a:rPr>
              <a:t>git merge &lt;branch_name&gt;</a:t>
            </a:r>
            <a:endParaRPr sz="1900" b="1" i="1">
              <a:solidFill>
                <a:schemeClr val="accent3"/>
              </a:solidFill>
              <a:latin typeface="Source Code Pro"/>
              <a:ea typeface="Source Code Pro"/>
              <a:cs typeface="Source Code Pro"/>
              <a:sym typeface="Source Code Pro"/>
            </a:endParaRPr>
          </a:p>
          <a:p>
            <a:pPr marL="0" lvl="0" indent="0" algn="ctr" rtl="0">
              <a:spcBef>
                <a:spcPts val="1200"/>
              </a:spcBef>
              <a:spcAft>
                <a:spcPts val="0"/>
              </a:spcAft>
              <a:buNone/>
            </a:pPr>
            <a:endParaRPr sz="1500" b="1" i="1">
              <a:solidFill>
                <a:schemeClr val="accent3"/>
              </a:solidFill>
              <a:latin typeface="Arial"/>
              <a:ea typeface="Arial"/>
              <a:cs typeface="Arial"/>
              <a:sym typeface="Arial"/>
            </a:endParaRPr>
          </a:p>
          <a:p>
            <a:pPr marL="0" lvl="0" indent="0" algn="l" rtl="0">
              <a:spcBef>
                <a:spcPts val="0"/>
              </a:spcBef>
              <a:spcAft>
                <a:spcPts val="0"/>
              </a:spcAft>
              <a:buNone/>
            </a:pPr>
            <a:endParaRPr i="1">
              <a:latin typeface="Open Sans"/>
              <a:ea typeface="Open Sans"/>
              <a:cs typeface="Open Sans"/>
              <a:sym typeface="Open Sans"/>
            </a:endParaRPr>
          </a:p>
          <a:p>
            <a:pPr marL="457200" lvl="0" indent="0" algn="l" rtl="0">
              <a:lnSpc>
                <a:spcPct val="95000"/>
              </a:lnSpc>
              <a:spcBef>
                <a:spcPts val="1200"/>
              </a:spcBef>
              <a:spcAft>
                <a:spcPts val="0"/>
              </a:spcAft>
              <a:buNone/>
            </a:pPr>
            <a:endParaRPr sz="1900" i="1">
              <a:solidFill>
                <a:srgbClr val="000000"/>
              </a:solidFill>
              <a:latin typeface="Lora"/>
              <a:ea typeface="Lora"/>
              <a:cs typeface="Lora"/>
              <a:sym typeface="Lora"/>
            </a:endParaRPr>
          </a:p>
          <a:p>
            <a:pPr marL="457200" lvl="0" indent="0" algn="l" rtl="0">
              <a:lnSpc>
                <a:spcPct val="95000"/>
              </a:lnSpc>
              <a:spcBef>
                <a:spcPts val="1200"/>
              </a:spcBef>
              <a:spcAft>
                <a:spcPts val="0"/>
              </a:spcAft>
              <a:buNone/>
            </a:pPr>
            <a:endParaRPr sz="1900" i="1">
              <a:solidFill>
                <a:srgbClr val="000000"/>
              </a:solidFill>
              <a:latin typeface="Lora"/>
              <a:ea typeface="Lora"/>
              <a:cs typeface="Lora"/>
              <a:sym typeface="Lora"/>
            </a:endParaRPr>
          </a:p>
          <a:p>
            <a:pPr marL="0" lvl="0" indent="0" algn="l" rtl="0">
              <a:lnSpc>
                <a:spcPct val="95000"/>
              </a:lnSpc>
              <a:spcBef>
                <a:spcPts val="800"/>
              </a:spcBef>
              <a:spcAft>
                <a:spcPts val="0"/>
              </a:spcAft>
              <a:buNone/>
            </a:pPr>
            <a:r>
              <a:rPr lang="en" sz="1900" i="1">
                <a:solidFill>
                  <a:srgbClr val="000000"/>
                </a:solidFill>
                <a:latin typeface="Lora"/>
                <a:ea typeface="Lora"/>
                <a:cs typeface="Lora"/>
                <a:sym typeface="Lora"/>
              </a:rPr>
              <a:t> </a:t>
            </a:r>
            <a:endParaRPr sz="1900" i="1">
              <a:solidFill>
                <a:srgbClr val="000000"/>
              </a:solidFill>
              <a:latin typeface="Lora"/>
              <a:ea typeface="Lora"/>
              <a:cs typeface="Lora"/>
              <a:sym typeface="Lora"/>
            </a:endParaRPr>
          </a:p>
          <a:p>
            <a:pPr marL="0" lvl="0" indent="0" algn="l" rtl="0">
              <a:lnSpc>
                <a:spcPct val="95000"/>
              </a:lnSpc>
              <a:spcBef>
                <a:spcPts val="800"/>
              </a:spcBef>
              <a:spcAft>
                <a:spcPts val="0"/>
              </a:spcAft>
              <a:buNone/>
            </a:pPr>
            <a:endParaRPr sz="1900" i="1">
              <a:solidFill>
                <a:srgbClr val="000000"/>
              </a:solidFill>
              <a:latin typeface="Lora"/>
              <a:ea typeface="Lora"/>
              <a:cs typeface="Lora"/>
              <a:sym typeface="Lora"/>
            </a:endParaRPr>
          </a:p>
          <a:p>
            <a:pPr marL="0" lvl="0" indent="0" algn="l" rtl="0">
              <a:lnSpc>
                <a:spcPct val="95000"/>
              </a:lnSpc>
              <a:spcBef>
                <a:spcPts val="0"/>
              </a:spcBef>
              <a:spcAft>
                <a:spcPts val="0"/>
              </a:spcAft>
              <a:buSzPts val="770"/>
              <a:buNone/>
            </a:pPr>
            <a:r>
              <a:rPr lang="en" sz="1900" i="1">
                <a:solidFill>
                  <a:srgbClr val="000000"/>
                </a:solidFill>
                <a:latin typeface="Lora"/>
                <a:ea typeface="Lora"/>
                <a:cs typeface="Lora"/>
                <a:sym typeface="Lora"/>
              </a:rPr>
              <a:t> </a:t>
            </a:r>
            <a:endParaRPr sz="1900" i="1">
              <a:solidFill>
                <a:srgbClr val="000000"/>
              </a:solidFill>
              <a:latin typeface="Lora"/>
              <a:ea typeface="Lora"/>
              <a:cs typeface="Lora"/>
              <a:sym typeface="Lora"/>
            </a:endParaRPr>
          </a:p>
          <a:p>
            <a:pPr marL="0" lvl="0" indent="0" algn="l" rtl="0">
              <a:lnSpc>
                <a:spcPct val="95000"/>
              </a:lnSpc>
              <a:spcBef>
                <a:spcPts val="1200"/>
              </a:spcBef>
              <a:spcAft>
                <a:spcPts val="1200"/>
              </a:spcAft>
              <a:buSzPts val="770"/>
              <a:buNone/>
            </a:pPr>
            <a:endParaRPr sz="1900" i="1">
              <a:solidFill>
                <a:srgbClr val="000000"/>
              </a:solidFill>
              <a:latin typeface="Lora"/>
              <a:ea typeface="Lora"/>
              <a:cs typeface="Lora"/>
              <a:sym typeface="Lora"/>
            </a:endParaRPr>
          </a:p>
        </p:txBody>
      </p:sp>
      <p:pic>
        <p:nvPicPr>
          <p:cNvPr id="276" name="Google Shape;276;p42" descr="Merge Branch in Git"/>
          <p:cNvPicPr preferRelativeResize="0"/>
          <p:nvPr/>
        </p:nvPicPr>
        <p:blipFill rotWithShape="1">
          <a:blip r:embed="rId3">
            <a:alphaModFix/>
          </a:blip>
          <a:srcRect l="3565" t="17385" r="3575" b="15124"/>
          <a:stretch/>
        </p:blipFill>
        <p:spPr>
          <a:xfrm>
            <a:off x="584075" y="2895675"/>
            <a:ext cx="7960651" cy="1717775"/>
          </a:xfrm>
          <a:prstGeom prst="rect">
            <a:avLst/>
          </a:prstGeom>
          <a:noFill/>
          <a:ln>
            <a:noFill/>
          </a:ln>
        </p:spPr>
      </p:pic>
      <p:sp>
        <p:nvSpPr>
          <p:cNvPr id="277" name="Google Shape;277;p42"/>
          <p:cNvSpPr txBox="1"/>
          <p:nvPr/>
        </p:nvSpPr>
        <p:spPr>
          <a:xfrm>
            <a:off x="1897200" y="4613450"/>
            <a:ext cx="5487000" cy="43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solidFill>
                  <a:srgbClr val="FF0000"/>
                </a:solidFill>
                <a:latin typeface="PT Sans Narrow"/>
                <a:ea typeface="PT Sans Narrow"/>
                <a:cs typeface="PT Sans Narrow"/>
                <a:sym typeface="PT Sans Narrow"/>
              </a:rPr>
              <a:t>The top branch merges into the master branch after three commits.</a:t>
            </a:r>
            <a:endParaRPr sz="1700">
              <a:solidFill>
                <a:srgbClr val="FF0000"/>
              </a:solidFill>
              <a:latin typeface="PT Sans Narrow"/>
              <a:ea typeface="PT Sans Narrow"/>
              <a:cs typeface="PT Sans Narrow"/>
              <a:sym typeface="PT Sans Narrow"/>
            </a:endParaRPr>
          </a:p>
          <a:p>
            <a:pPr marL="0" lvl="0" indent="0" algn="l" rtl="0">
              <a:lnSpc>
                <a:spcPct val="115000"/>
              </a:lnSpc>
              <a:spcBef>
                <a:spcPts val="800"/>
              </a:spcBef>
              <a:spcAft>
                <a:spcPts val="800"/>
              </a:spcAft>
              <a:buNone/>
            </a:pPr>
            <a:r>
              <a:rPr lang="en" sz="1700">
                <a:solidFill>
                  <a:srgbClr val="FF0000"/>
                </a:solidFill>
                <a:latin typeface="PT Sans Narrow"/>
                <a:ea typeface="PT Sans Narrow"/>
                <a:cs typeface="PT Sans Narrow"/>
                <a:sym typeface="PT Sans Narrow"/>
              </a:rPr>
              <a:t> </a:t>
            </a:r>
            <a:endParaRPr sz="1700">
              <a:solidFill>
                <a:srgbClr val="FF0000"/>
              </a:solidFill>
              <a:latin typeface="PT Sans Narrow"/>
              <a:ea typeface="PT Sans Narrow"/>
              <a:cs typeface="PT Sans Narrow"/>
              <a:sym typeface="PT Sans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39275" y="150550"/>
            <a:ext cx="9060000" cy="555900"/>
          </a:xfrm>
          <a:prstGeom prst="rect">
            <a:avLst/>
          </a:prstGeom>
        </p:spPr>
        <p:txBody>
          <a:bodyPr spcFirstLastPara="1" wrap="square" lIns="91425" tIns="91425" rIns="91425" bIns="91425" anchor="t" anchorCtr="0">
            <a:noAutofit/>
          </a:bodyPr>
          <a:lstStyle/>
          <a:p>
            <a:pPr marL="0" lvl="0" indent="0" algn="l" rtl="0">
              <a:lnSpc>
                <a:spcPct val="146666"/>
              </a:lnSpc>
              <a:spcBef>
                <a:spcPts val="0"/>
              </a:spcBef>
              <a:spcAft>
                <a:spcPts val="0"/>
              </a:spcAft>
              <a:buNone/>
            </a:pPr>
            <a:r>
              <a:rPr lang="en" sz="3600" b="1">
                <a:solidFill>
                  <a:srgbClr val="CC0000"/>
                </a:solidFill>
                <a:latin typeface="Playfair Display"/>
                <a:ea typeface="Playfair Display"/>
                <a:cs typeface="Playfair Display"/>
                <a:sym typeface="Playfair Display"/>
              </a:rPr>
              <a:t> To merge branch in Git to another branch</a:t>
            </a:r>
            <a:endParaRPr sz="3600" b="1">
              <a:solidFill>
                <a:srgbClr val="CC0000"/>
              </a:solidFill>
              <a:latin typeface="Playfair Display"/>
              <a:ea typeface="Playfair Display"/>
              <a:cs typeface="Playfair Display"/>
              <a:sym typeface="Playfair Display"/>
            </a:endParaRPr>
          </a:p>
          <a:p>
            <a:pPr marL="0" lvl="0" indent="0" algn="l" rtl="0">
              <a:spcBef>
                <a:spcPts val="800"/>
              </a:spcBef>
              <a:spcAft>
                <a:spcPts val="0"/>
              </a:spcAft>
              <a:buSzPts val="990"/>
              <a:buNone/>
            </a:pPr>
            <a:endParaRPr sz="2800">
              <a:solidFill>
                <a:srgbClr val="CC0000"/>
              </a:solidFill>
              <a:latin typeface="Playfair Display"/>
              <a:ea typeface="Playfair Display"/>
              <a:cs typeface="Playfair Display"/>
              <a:sym typeface="Playfair Display"/>
            </a:endParaRPr>
          </a:p>
        </p:txBody>
      </p:sp>
      <p:sp>
        <p:nvSpPr>
          <p:cNvPr id="283" name="Google Shape;283;p43"/>
          <p:cNvSpPr txBox="1">
            <a:spLocks noGrp="1"/>
          </p:cNvSpPr>
          <p:nvPr>
            <p:ph type="body" idx="1"/>
          </p:nvPr>
        </p:nvSpPr>
        <p:spPr>
          <a:xfrm>
            <a:off x="311700" y="1149800"/>
            <a:ext cx="7656300" cy="1932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To merge a branch called “</a:t>
            </a:r>
            <a:r>
              <a:rPr lang="en" sz="2000" b="1" i="1">
                <a:solidFill>
                  <a:srgbClr val="000000"/>
                </a:solidFill>
                <a:latin typeface="Lora"/>
                <a:ea typeface="Lora"/>
                <a:cs typeface="Lora"/>
                <a:sym typeface="Lora"/>
              </a:rPr>
              <a:t>dev</a:t>
            </a:r>
            <a:r>
              <a:rPr lang="en" sz="2000" i="1">
                <a:solidFill>
                  <a:srgbClr val="000000"/>
                </a:solidFill>
                <a:latin typeface="Lora"/>
                <a:ea typeface="Lora"/>
                <a:cs typeface="Lora"/>
                <a:sym typeface="Lora"/>
              </a:rPr>
              <a:t>” into another branch called the “</a:t>
            </a:r>
            <a:r>
              <a:rPr lang="en" sz="2000" b="1" i="1">
                <a:solidFill>
                  <a:srgbClr val="000000"/>
                </a:solidFill>
                <a:latin typeface="Lora"/>
                <a:ea typeface="Lora"/>
                <a:cs typeface="Lora"/>
                <a:sym typeface="Lora"/>
              </a:rPr>
              <a:t>master</a:t>
            </a:r>
            <a:r>
              <a:rPr lang="en" sz="2000" i="1">
                <a:solidFill>
                  <a:srgbClr val="000000"/>
                </a:solidFill>
                <a:latin typeface="Lora"/>
                <a:ea typeface="Lora"/>
                <a:cs typeface="Lora"/>
                <a:sym typeface="Lora"/>
              </a:rPr>
              <a:t>” branch.</a:t>
            </a:r>
            <a:endParaRPr sz="2000" i="1">
              <a:solidFill>
                <a:srgbClr val="000000"/>
              </a:solidFill>
              <a:latin typeface="Lora"/>
              <a:ea typeface="Lora"/>
              <a:cs typeface="Lora"/>
              <a:sym typeface="Lora"/>
            </a:endParaRPr>
          </a:p>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Before merging, we need to log some changes into the branch. For this, let’s switch to the branch that we will merge by the following command:</a:t>
            </a:r>
            <a:endParaRPr sz="2000" i="1">
              <a:solidFill>
                <a:srgbClr val="000000"/>
              </a:solidFill>
              <a:latin typeface="Lora"/>
              <a:ea typeface="Lora"/>
              <a:cs typeface="Lora"/>
              <a:sym typeface="Lora"/>
            </a:endParaRPr>
          </a:p>
          <a:p>
            <a:pPr marL="457200" lvl="0" indent="0" algn="l" rtl="0">
              <a:spcBef>
                <a:spcPts val="800"/>
              </a:spcBef>
              <a:spcAft>
                <a:spcPts val="0"/>
              </a:spcAft>
              <a:buNone/>
            </a:pPr>
            <a:endParaRPr sz="2000" i="1">
              <a:solidFill>
                <a:srgbClr val="000000"/>
              </a:solidFill>
              <a:latin typeface="Lora"/>
              <a:ea typeface="Lora"/>
              <a:cs typeface="Lora"/>
              <a:sym typeface="Lora"/>
            </a:endParaRPr>
          </a:p>
        </p:txBody>
      </p:sp>
      <p:pic>
        <p:nvPicPr>
          <p:cNvPr id="284" name="Google Shape;284;p43" descr="command to switch to the branch that we want to merge"/>
          <p:cNvPicPr preferRelativeResize="0"/>
          <p:nvPr/>
        </p:nvPicPr>
        <p:blipFill rotWithShape="1">
          <a:blip r:embed="rId3">
            <a:alphaModFix/>
          </a:blip>
          <a:srcRect r="2591" b="10402"/>
          <a:stretch/>
        </p:blipFill>
        <p:spPr>
          <a:xfrm>
            <a:off x="1645125" y="3176525"/>
            <a:ext cx="6106275" cy="161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38700" y="816350"/>
            <a:ext cx="8466600" cy="952500"/>
          </a:xfrm>
          <a:prstGeom prst="rect">
            <a:avLst/>
          </a:prstGeom>
          <a:noFill/>
        </p:spPr>
        <p:txBody>
          <a:bodyPr spcFirstLastPara="1" wrap="square" lIns="91425" tIns="91425" rIns="91425" bIns="91425" anchor="t" anchorCtr="0">
            <a:normAutofit/>
          </a:bodyPr>
          <a:lstStyle/>
          <a:p>
            <a:pPr marL="0" lvl="0" indent="0" algn="just" rtl="0">
              <a:spcBef>
                <a:spcPts val="0"/>
              </a:spcBef>
              <a:spcAft>
                <a:spcPts val="0"/>
              </a:spcAft>
              <a:buNone/>
            </a:pPr>
            <a:r>
              <a:rPr lang="en" b="1"/>
              <a:t>       </a:t>
            </a:r>
            <a:r>
              <a:rPr lang="en" b="1">
                <a:solidFill>
                  <a:srgbClr val="38761D"/>
                </a:solidFill>
              </a:rPr>
              <a:t> </a:t>
            </a:r>
            <a:r>
              <a:rPr lang="en" b="1">
                <a:solidFill>
                  <a:srgbClr val="000000"/>
                </a:solidFill>
              </a:rPr>
              <a:t> </a:t>
            </a:r>
            <a:r>
              <a:rPr lang="en" sz="4588" b="1">
                <a:solidFill>
                  <a:srgbClr val="000000"/>
                </a:solidFill>
                <a:latin typeface="Comic Sans MS"/>
                <a:ea typeface="Comic Sans MS"/>
                <a:cs typeface="Comic Sans MS"/>
                <a:sym typeface="Comic Sans MS"/>
              </a:rPr>
              <a:t>CLONE A REPOSITORY</a:t>
            </a:r>
            <a:endParaRPr sz="4588" b="1">
              <a:solidFill>
                <a:srgbClr val="000000"/>
              </a:solidFill>
              <a:latin typeface="Comic Sans MS"/>
              <a:ea typeface="Comic Sans MS"/>
              <a:cs typeface="Comic Sans MS"/>
              <a:sym typeface="Comic Sans MS"/>
            </a:endParaRPr>
          </a:p>
        </p:txBody>
      </p:sp>
      <p:pic>
        <p:nvPicPr>
          <p:cNvPr id="99" name="Google Shape;99;p17"/>
          <p:cNvPicPr preferRelativeResize="0"/>
          <p:nvPr/>
        </p:nvPicPr>
        <p:blipFill>
          <a:blip r:embed="rId3">
            <a:alphaModFix/>
          </a:blip>
          <a:stretch>
            <a:fillRect/>
          </a:stretch>
        </p:blipFill>
        <p:spPr>
          <a:xfrm>
            <a:off x="3203900" y="2356250"/>
            <a:ext cx="2859100" cy="1896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88"/>
        <p:cNvGrpSpPr/>
        <p:nvPr/>
      </p:nvGrpSpPr>
      <p:grpSpPr>
        <a:xfrm>
          <a:off x="0" y="0"/>
          <a:ext cx="0" cy="0"/>
          <a:chOff x="0" y="0"/>
          <a:chExt cx="0" cy="0"/>
        </a:xfrm>
      </p:grpSpPr>
      <p:pic>
        <p:nvPicPr>
          <p:cNvPr id="289" name="Google Shape;289;p44" descr="command to open a file using notepad to make some changes to it"/>
          <p:cNvPicPr preferRelativeResize="0"/>
          <p:nvPr/>
        </p:nvPicPr>
        <p:blipFill rotWithShape="1">
          <a:blip r:embed="rId3">
            <a:alphaModFix/>
          </a:blip>
          <a:srcRect r="3679" b="8307"/>
          <a:stretch/>
        </p:blipFill>
        <p:spPr>
          <a:xfrm>
            <a:off x="1699838" y="3212225"/>
            <a:ext cx="5275450" cy="1746725"/>
          </a:xfrm>
          <a:prstGeom prst="rect">
            <a:avLst/>
          </a:prstGeom>
          <a:noFill/>
          <a:ln>
            <a:noFill/>
          </a:ln>
        </p:spPr>
      </p:pic>
      <p:pic>
        <p:nvPicPr>
          <p:cNvPr id="290" name="Google Shape;290;p44" descr="command to commit changes"/>
          <p:cNvPicPr preferRelativeResize="0"/>
          <p:nvPr/>
        </p:nvPicPr>
        <p:blipFill rotWithShape="1">
          <a:blip r:embed="rId4">
            <a:alphaModFix/>
          </a:blip>
          <a:srcRect r="2439" b="8037"/>
          <a:stretch/>
        </p:blipFill>
        <p:spPr>
          <a:xfrm>
            <a:off x="1546550" y="1084900"/>
            <a:ext cx="5324825" cy="1182550"/>
          </a:xfrm>
          <a:prstGeom prst="rect">
            <a:avLst/>
          </a:prstGeom>
          <a:noFill/>
          <a:ln>
            <a:noFill/>
          </a:ln>
        </p:spPr>
      </p:pic>
      <p:sp>
        <p:nvSpPr>
          <p:cNvPr id="291" name="Google Shape;291;p44"/>
          <p:cNvSpPr txBox="1"/>
          <p:nvPr/>
        </p:nvSpPr>
        <p:spPr>
          <a:xfrm>
            <a:off x="0" y="0"/>
            <a:ext cx="9144000" cy="7473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Lora"/>
              <a:buChar char="●"/>
            </a:pPr>
            <a:r>
              <a:rPr lang="en" sz="2000" i="1">
                <a:latin typeface="Lora"/>
                <a:ea typeface="Lora"/>
                <a:cs typeface="Lora"/>
                <a:sym typeface="Lora"/>
              </a:rPr>
              <a:t>Now open a file using notepad and make some changes to the file. (Create a file if there is none).</a:t>
            </a:r>
            <a:endParaRPr sz="2000" i="1">
              <a:latin typeface="Lora"/>
              <a:ea typeface="Lora"/>
              <a:cs typeface="Lora"/>
              <a:sym typeface="Lora"/>
            </a:endParaRPr>
          </a:p>
          <a:p>
            <a:pPr marL="0" lvl="0" indent="0" algn="l" rtl="0">
              <a:lnSpc>
                <a:spcPct val="115000"/>
              </a:lnSpc>
              <a:spcBef>
                <a:spcPts val="800"/>
              </a:spcBef>
              <a:spcAft>
                <a:spcPts val="0"/>
              </a:spcAft>
              <a:buNone/>
            </a:pPr>
            <a:r>
              <a:rPr lang="en" sz="2000" i="1">
                <a:latin typeface="Lora"/>
                <a:ea typeface="Lora"/>
                <a:cs typeface="Lora"/>
                <a:sym typeface="Lora"/>
              </a:rPr>
              <a:t> </a:t>
            </a:r>
            <a:endParaRPr sz="2000" i="1">
              <a:latin typeface="Lora"/>
              <a:ea typeface="Lora"/>
              <a:cs typeface="Lora"/>
              <a:sym typeface="Lora"/>
            </a:endParaRPr>
          </a:p>
          <a:p>
            <a:pPr marL="0" lvl="0" indent="0" algn="l" rtl="0">
              <a:lnSpc>
                <a:spcPct val="115000"/>
              </a:lnSpc>
              <a:spcBef>
                <a:spcPts val="800"/>
              </a:spcBef>
              <a:spcAft>
                <a:spcPts val="0"/>
              </a:spcAft>
              <a:buNone/>
            </a:pPr>
            <a:endParaRPr sz="2000" i="1">
              <a:latin typeface="Lora"/>
              <a:ea typeface="Lora"/>
              <a:cs typeface="Lora"/>
              <a:sym typeface="Lora"/>
            </a:endParaRPr>
          </a:p>
          <a:p>
            <a:pPr marL="0" lvl="0" indent="0" algn="l" rtl="0">
              <a:lnSpc>
                <a:spcPct val="115000"/>
              </a:lnSpc>
              <a:spcBef>
                <a:spcPts val="1200"/>
              </a:spcBef>
              <a:spcAft>
                <a:spcPts val="0"/>
              </a:spcAft>
              <a:buNone/>
            </a:pPr>
            <a:endParaRPr sz="2000" i="1">
              <a:latin typeface="Lora"/>
              <a:ea typeface="Lora"/>
              <a:cs typeface="Lora"/>
              <a:sym typeface="Lora"/>
            </a:endParaRPr>
          </a:p>
          <a:p>
            <a:pPr marL="0" lvl="0" indent="0" algn="l" rtl="0">
              <a:lnSpc>
                <a:spcPct val="115000"/>
              </a:lnSpc>
              <a:spcBef>
                <a:spcPts val="1200"/>
              </a:spcBef>
              <a:spcAft>
                <a:spcPts val="0"/>
              </a:spcAft>
              <a:buNone/>
            </a:pPr>
            <a:endParaRPr sz="2000" i="1">
              <a:latin typeface="Lora"/>
              <a:ea typeface="Lora"/>
              <a:cs typeface="Lora"/>
              <a:sym typeface="Lora"/>
            </a:endParaRPr>
          </a:p>
          <a:p>
            <a:pPr marL="0" lvl="0" indent="0" algn="l" rtl="0">
              <a:lnSpc>
                <a:spcPct val="115000"/>
              </a:lnSpc>
              <a:spcBef>
                <a:spcPts val="1200"/>
              </a:spcBef>
              <a:spcAft>
                <a:spcPts val="0"/>
              </a:spcAft>
              <a:buNone/>
            </a:pPr>
            <a:endParaRPr sz="2000" i="1">
              <a:latin typeface="Lora"/>
              <a:ea typeface="Lora"/>
              <a:cs typeface="Lora"/>
              <a:sym typeface="Lora"/>
            </a:endParaRPr>
          </a:p>
          <a:p>
            <a:pPr marL="0" lvl="0" indent="0" algn="l" rtl="0">
              <a:lnSpc>
                <a:spcPct val="115000"/>
              </a:lnSpc>
              <a:spcBef>
                <a:spcPts val="1200"/>
              </a:spcBef>
              <a:spcAft>
                <a:spcPts val="0"/>
              </a:spcAft>
              <a:buNone/>
            </a:pPr>
            <a:endParaRPr sz="2000" i="1">
              <a:latin typeface="Lora"/>
              <a:ea typeface="Lora"/>
              <a:cs typeface="Lora"/>
              <a:sym typeface="Lora"/>
            </a:endParaRPr>
          </a:p>
          <a:p>
            <a:pPr marL="0" lvl="0" indent="0" algn="l" rtl="0">
              <a:lnSpc>
                <a:spcPct val="115000"/>
              </a:lnSpc>
              <a:spcBef>
                <a:spcPts val="1200"/>
              </a:spcBef>
              <a:spcAft>
                <a:spcPts val="1200"/>
              </a:spcAft>
              <a:buNone/>
            </a:pPr>
            <a:endParaRPr sz="2000" i="1">
              <a:latin typeface="Lora"/>
              <a:ea typeface="Lora"/>
              <a:cs typeface="Lora"/>
              <a:sym typeface="Lora"/>
            </a:endParaRPr>
          </a:p>
        </p:txBody>
      </p:sp>
      <p:sp>
        <p:nvSpPr>
          <p:cNvPr id="292" name="Google Shape;292;p44"/>
          <p:cNvSpPr txBox="1"/>
          <p:nvPr/>
        </p:nvSpPr>
        <p:spPr>
          <a:xfrm>
            <a:off x="0" y="2365625"/>
            <a:ext cx="9144000" cy="846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Lora"/>
              <a:buChar char="●"/>
            </a:pPr>
            <a:r>
              <a:rPr lang="en" sz="2000" i="1">
                <a:latin typeface="Lora"/>
                <a:ea typeface="Lora"/>
                <a:cs typeface="Lora"/>
                <a:sym typeface="Lora"/>
              </a:rPr>
              <a:t>Close the file and commit these changes (After adding the file to the staging area).</a:t>
            </a:r>
            <a:endParaRPr sz="2000" i="1">
              <a:latin typeface="Lora"/>
              <a:ea typeface="Lora"/>
              <a:cs typeface="Lora"/>
              <a:sym typeface="Lor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96"/>
        <p:cNvGrpSpPr/>
        <p:nvPr/>
      </p:nvGrpSpPr>
      <p:grpSpPr>
        <a:xfrm>
          <a:off x="0" y="0"/>
          <a:ext cx="0" cy="0"/>
          <a:chOff x="0" y="0"/>
          <a:chExt cx="0" cy="0"/>
        </a:xfrm>
      </p:grpSpPr>
      <p:pic>
        <p:nvPicPr>
          <p:cNvPr id="297" name="Google Shape;297;p45" descr="git log oneline merge"/>
          <p:cNvPicPr preferRelativeResize="0"/>
          <p:nvPr/>
        </p:nvPicPr>
        <p:blipFill rotWithShape="1">
          <a:blip r:embed="rId3">
            <a:alphaModFix/>
          </a:blip>
          <a:srcRect r="2903" b="7166"/>
          <a:stretch/>
        </p:blipFill>
        <p:spPr>
          <a:xfrm>
            <a:off x="2184275" y="3140350"/>
            <a:ext cx="5364100" cy="1777375"/>
          </a:xfrm>
          <a:prstGeom prst="rect">
            <a:avLst/>
          </a:prstGeom>
          <a:noFill/>
          <a:ln>
            <a:noFill/>
          </a:ln>
        </p:spPr>
      </p:pic>
      <p:pic>
        <p:nvPicPr>
          <p:cNvPr id="298" name="Google Shape;298;p45" descr="command to switch to the branch to which we want to merge the changes"/>
          <p:cNvPicPr preferRelativeResize="0"/>
          <p:nvPr/>
        </p:nvPicPr>
        <p:blipFill rotWithShape="1">
          <a:blip r:embed="rId4">
            <a:alphaModFix/>
          </a:blip>
          <a:srcRect r="3456" b="8575"/>
          <a:stretch/>
        </p:blipFill>
        <p:spPr>
          <a:xfrm>
            <a:off x="2130050" y="738263"/>
            <a:ext cx="5278300" cy="1506475"/>
          </a:xfrm>
          <a:prstGeom prst="rect">
            <a:avLst/>
          </a:prstGeom>
          <a:noFill/>
          <a:ln>
            <a:noFill/>
          </a:ln>
        </p:spPr>
      </p:pic>
      <p:sp>
        <p:nvSpPr>
          <p:cNvPr id="299" name="Google Shape;299;p45"/>
          <p:cNvSpPr txBox="1"/>
          <p:nvPr/>
        </p:nvSpPr>
        <p:spPr>
          <a:xfrm>
            <a:off x="0" y="107975"/>
            <a:ext cx="9144000" cy="559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Lora"/>
              <a:buChar char="●"/>
            </a:pPr>
            <a:r>
              <a:rPr lang="en" sz="2000" i="1">
                <a:latin typeface="Lora"/>
                <a:ea typeface="Lora"/>
                <a:cs typeface="Lora"/>
                <a:sym typeface="Lora"/>
              </a:rPr>
              <a:t>Perform Git Log operation to check the commit using oneline flag.</a:t>
            </a:r>
            <a:endParaRPr sz="2000" i="1">
              <a:latin typeface="Lora"/>
              <a:ea typeface="Lora"/>
              <a:cs typeface="Lora"/>
              <a:sym typeface="Lora"/>
            </a:endParaRPr>
          </a:p>
          <a:p>
            <a:pPr marL="0" lvl="0" indent="0" algn="l" rtl="0">
              <a:lnSpc>
                <a:spcPct val="115000"/>
              </a:lnSpc>
              <a:spcBef>
                <a:spcPts val="800"/>
              </a:spcBef>
              <a:spcAft>
                <a:spcPts val="0"/>
              </a:spcAft>
              <a:buNone/>
            </a:pPr>
            <a:r>
              <a:rPr lang="en" sz="2000" i="1">
                <a:latin typeface="Lora"/>
                <a:ea typeface="Lora"/>
                <a:cs typeface="Lora"/>
                <a:sym typeface="Lora"/>
              </a:rPr>
              <a:t> </a:t>
            </a:r>
            <a:endParaRPr sz="2000" i="1">
              <a:latin typeface="Lora"/>
              <a:ea typeface="Lora"/>
              <a:cs typeface="Lora"/>
              <a:sym typeface="Lora"/>
            </a:endParaRPr>
          </a:p>
          <a:p>
            <a:pPr marL="0" lvl="0" indent="0" algn="l" rtl="0">
              <a:lnSpc>
                <a:spcPct val="115000"/>
              </a:lnSpc>
              <a:spcBef>
                <a:spcPts val="800"/>
              </a:spcBef>
              <a:spcAft>
                <a:spcPts val="800"/>
              </a:spcAft>
              <a:buNone/>
            </a:pPr>
            <a:endParaRPr sz="2000" i="1">
              <a:latin typeface="Lora"/>
              <a:ea typeface="Lora"/>
              <a:cs typeface="Lora"/>
              <a:sym typeface="Lora"/>
            </a:endParaRPr>
          </a:p>
        </p:txBody>
      </p:sp>
      <p:sp>
        <p:nvSpPr>
          <p:cNvPr id="300" name="Google Shape;300;p45"/>
          <p:cNvSpPr txBox="1"/>
          <p:nvPr/>
        </p:nvSpPr>
        <p:spPr>
          <a:xfrm>
            <a:off x="0" y="2315525"/>
            <a:ext cx="9144000" cy="846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Lora"/>
              <a:buChar char="●"/>
            </a:pPr>
            <a:r>
              <a:rPr lang="en" sz="2000" i="1">
                <a:latin typeface="Lora"/>
                <a:ea typeface="Lora"/>
                <a:cs typeface="Lora"/>
                <a:sym typeface="Lora"/>
              </a:rPr>
              <a:t>Now switch to the branch to which we will merge the changes (master in this example).</a:t>
            </a:r>
            <a:endParaRPr sz="2000" i="1">
              <a:latin typeface="Lora"/>
              <a:ea typeface="Lora"/>
              <a:cs typeface="Lora"/>
              <a:sym typeface="Lor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04"/>
        <p:cNvGrpSpPr/>
        <p:nvPr/>
      </p:nvGrpSpPr>
      <p:grpSpPr>
        <a:xfrm>
          <a:off x="0" y="0"/>
          <a:ext cx="0" cy="0"/>
          <a:chOff x="0" y="0"/>
          <a:chExt cx="0" cy="0"/>
        </a:xfrm>
      </p:grpSpPr>
      <p:pic>
        <p:nvPicPr>
          <p:cNvPr id="305" name="Google Shape;305;p46" descr="command to merge branches"/>
          <p:cNvPicPr preferRelativeResize="0"/>
          <p:nvPr/>
        </p:nvPicPr>
        <p:blipFill rotWithShape="1">
          <a:blip r:embed="rId3">
            <a:alphaModFix/>
          </a:blip>
          <a:srcRect t="6858" r="6085" b="17851"/>
          <a:stretch/>
        </p:blipFill>
        <p:spPr>
          <a:xfrm>
            <a:off x="1995688" y="3759450"/>
            <a:ext cx="5152625" cy="1384050"/>
          </a:xfrm>
          <a:prstGeom prst="rect">
            <a:avLst/>
          </a:prstGeom>
          <a:noFill/>
          <a:ln>
            <a:noFill/>
          </a:ln>
        </p:spPr>
      </p:pic>
      <p:pic>
        <p:nvPicPr>
          <p:cNvPr id="306" name="Google Shape;306;p46" descr="log of merge branches"/>
          <p:cNvPicPr preferRelativeResize="0"/>
          <p:nvPr/>
        </p:nvPicPr>
        <p:blipFill rotWithShape="1">
          <a:blip r:embed="rId4">
            <a:alphaModFix/>
          </a:blip>
          <a:srcRect t="4284" r="3456" b="9149"/>
          <a:stretch/>
        </p:blipFill>
        <p:spPr>
          <a:xfrm>
            <a:off x="2024688" y="1035338"/>
            <a:ext cx="5094576" cy="1649150"/>
          </a:xfrm>
          <a:prstGeom prst="rect">
            <a:avLst/>
          </a:prstGeom>
          <a:noFill/>
          <a:ln>
            <a:noFill/>
          </a:ln>
        </p:spPr>
      </p:pic>
      <p:sp>
        <p:nvSpPr>
          <p:cNvPr id="307" name="Google Shape;307;p46"/>
          <p:cNvSpPr txBox="1"/>
          <p:nvPr/>
        </p:nvSpPr>
        <p:spPr>
          <a:xfrm>
            <a:off x="0" y="117800"/>
            <a:ext cx="9144000" cy="7068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Lora"/>
              <a:buChar char="●"/>
            </a:pPr>
            <a:r>
              <a:rPr lang="en" sz="2000" i="1">
                <a:latin typeface="Lora"/>
                <a:ea typeface="Lora"/>
                <a:cs typeface="Lora"/>
                <a:sym typeface="Lora"/>
              </a:rPr>
              <a:t>Execute the following command to merge the branch dev to the branch master.</a:t>
            </a:r>
            <a:endParaRPr sz="2000" i="1">
              <a:latin typeface="Lora"/>
              <a:ea typeface="Lora"/>
              <a:cs typeface="Lora"/>
              <a:sym typeface="Lora"/>
            </a:endParaRPr>
          </a:p>
          <a:p>
            <a:pPr marL="0" lvl="0" indent="0" algn="ctr" rtl="0">
              <a:lnSpc>
                <a:spcPct val="115000"/>
              </a:lnSpc>
              <a:spcBef>
                <a:spcPts val="800"/>
              </a:spcBef>
              <a:spcAft>
                <a:spcPts val="0"/>
              </a:spcAft>
              <a:buNone/>
            </a:pPr>
            <a:endParaRPr sz="2000" b="1" i="1">
              <a:latin typeface="Lora"/>
              <a:ea typeface="Lora"/>
              <a:cs typeface="Lora"/>
              <a:sym typeface="Lora"/>
            </a:endParaRPr>
          </a:p>
          <a:p>
            <a:pPr marL="0" lvl="0" indent="0" algn="l" rtl="0">
              <a:lnSpc>
                <a:spcPct val="115000"/>
              </a:lnSpc>
              <a:spcBef>
                <a:spcPts val="800"/>
              </a:spcBef>
              <a:spcAft>
                <a:spcPts val="0"/>
              </a:spcAft>
              <a:buNone/>
            </a:pPr>
            <a:r>
              <a:rPr lang="en" sz="2000" i="1">
                <a:latin typeface="Lora"/>
                <a:ea typeface="Lora"/>
                <a:cs typeface="Lora"/>
                <a:sym typeface="Lora"/>
              </a:rPr>
              <a:t> </a:t>
            </a:r>
            <a:endParaRPr sz="2000" i="1">
              <a:latin typeface="Lora"/>
              <a:ea typeface="Lora"/>
              <a:cs typeface="Lora"/>
              <a:sym typeface="Lora"/>
            </a:endParaRPr>
          </a:p>
          <a:p>
            <a:pPr marL="0" lvl="0" indent="0" algn="l" rtl="0">
              <a:lnSpc>
                <a:spcPct val="115000"/>
              </a:lnSpc>
              <a:spcBef>
                <a:spcPts val="800"/>
              </a:spcBef>
              <a:spcAft>
                <a:spcPts val="800"/>
              </a:spcAft>
              <a:buNone/>
            </a:pPr>
            <a:endParaRPr sz="2000" i="1">
              <a:latin typeface="Lora"/>
              <a:ea typeface="Lora"/>
              <a:cs typeface="Lora"/>
              <a:sym typeface="Lora"/>
            </a:endParaRPr>
          </a:p>
        </p:txBody>
      </p:sp>
      <p:sp>
        <p:nvSpPr>
          <p:cNvPr id="308" name="Google Shape;308;p46"/>
          <p:cNvSpPr txBox="1"/>
          <p:nvPr/>
        </p:nvSpPr>
        <p:spPr>
          <a:xfrm>
            <a:off x="-25" y="2895238"/>
            <a:ext cx="9144000" cy="8136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SzPts val="1900"/>
              <a:buFont typeface="Lora"/>
              <a:buChar char="●"/>
            </a:pPr>
            <a:r>
              <a:rPr lang="en" sz="1900" i="1">
                <a:latin typeface="Lora"/>
                <a:ea typeface="Lora"/>
                <a:cs typeface="Lora"/>
                <a:sym typeface="Lora"/>
              </a:rPr>
              <a:t>The output will show a successful merge along with the file name, i.e., </a:t>
            </a:r>
            <a:r>
              <a:rPr lang="en" sz="1900" b="1" i="1">
                <a:latin typeface="Lora"/>
                <a:ea typeface="Lora"/>
                <a:cs typeface="Lora"/>
                <a:sym typeface="Lora"/>
              </a:rPr>
              <a:t>toolsqa.txt.            </a:t>
            </a:r>
            <a:r>
              <a:rPr lang="en" sz="1900" b="1" i="1">
                <a:solidFill>
                  <a:srgbClr val="FF0000"/>
                </a:solidFill>
                <a:latin typeface="Lora"/>
                <a:ea typeface="Lora"/>
                <a:cs typeface="Lora"/>
                <a:sym typeface="Lora"/>
              </a:rPr>
              <a:t>  </a:t>
            </a:r>
            <a:r>
              <a:rPr lang="en" sz="1900" i="1">
                <a:solidFill>
                  <a:srgbClr val="FF0000"/>
                </a:solidFill>
                <a:latin typeface="Lora"/>
                <a:ea typeface="Lora"/>
                <a:cs typeface="Lora"/>
                <a:sym typeface="Lora"/>
              </a:rPr>
              <a:t>Recheck the log to see the merge.</a:t>
            </a:r>
            <a:endParaRPr sz="1900" i="1">
              <a:solidFill>
                <a:srgbClr val="FF0000"/>
              </a:solidFill>
              <a:latin typeface="Lora"/>
              <a:ea typeface="Lora"/>
              <a:cs typeface="Lora"/>
              <a:sym typeface="Lora"/>
            </a:endParaRPr>
          </a:p>
        </p:txBody>
      </p:sp>
      <p:sp>
        <p:nvSpPr>
          <p:cNvPr id="309" name="Google Shape;309;p46"/>
          <p:cNvSpPr txBox="1"/>
          <p:nvPr/>
        </p:nvSpPr>
        <p:spPr>
          <a:xfrm>
            <a:off x="2876075" y="588950"/>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 sz="1700" b="1" i="1">
                <a:solidFill>
                  <a:srgbClr val="FF0000"/>
                </a:solidFill>
              </a:rPr>
              <a:t> git merge &lt;branch_name&gt;</a:t>
            </a:r>
            <a:endParaRPr>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58950" y="-203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CC0000"/>
                </a:solidFill>
                <a:latin typeface="Lora"/>
                <a:ea typeface="Lora"/>
                <a:cs typeface="Lora"/>
                <a:sym typeface="Lora"/>
              </a:rPr>
              <a:t>Delete a Branch</a:t>
            </a:r>
            <a:endParaRPr sz="3600" b="1">
              <a:solidFill>
                <a:srgbClr val="CC0000"/>
              </a:solidFill>
              <a:latin typeface="Lora"/>
              <a:ea typeface="Lora"/>
              <a:cs typeface="Lora"/>
              <a:sym typeface="Lora"/>
            </a:endParaRPr>
          </a:p>
        </p:txBody>
      </p:sp>
      <p:pic>
        <p:nvPicPr>
          <p:cNvPr id="315" name="Google Shape;315;p47" descr="Display all the local branches"/>
          <p:cNvPicPr preferRelativeResize="0"/>
          <p:nvPr/>
        </p:nvPicPr>
        <p:blipFill rotWithShape="1">
          <a:blip r:embed="rId3">
            <a:alphaModFix/>
          </a:blip>
          <a:srcRect t="3299" r="10785" b="30841"/>
          <a:stretch/>
        </p:blipFill>
        <p:spPr>
          <a:xfrm>
            <a:off x="2145050" y="1511650"/>
            <a:ext cx="4843824" cy="1060100"/>
          </a:xfrm>
          <a:prstGeom prst="rect">
            <a:avLst/>
          </a:prstGeom>
          <a:noFill/>
          <a:ln>
            <a:noFill/>
          </a:ln>
        </p:spPr>
      </p:pic>
      <p:pic>
        <p:nvPicPr>
          <p:cNvPr id="316" name="Google Shape;316;p47" descr="command to delete branch in git"/>
          <p:cNvPicPr preferRelativeResize="0"/>
          <p:nvPr/>
        </p:nvPicPr>
        <p:blipFill rotWithShape="1">
          <a:blip r:embed="rId4">
            <a:alphaModFix/>
          </a:blip>
          <a:srcRect r="4251" b="44681"/>
          <a:stretch/>
        </p:blipFill>
        <p:spPr>
          <a:xfrm>
            <a:off x="2223450" y="3945300"/>
            <a:ext cx="4942125" cy="511100"/>
          </a:xfrm>
          <a:prstGeom prst="rect">
            <a:avLst/>
          </a:prstGeom>
          <a:noFill/>
          <a:ln>
            <a:noFill/>
          </a:ln>
        </p:spPr>
      </p:pic>
      <p:sp>
        <p:nvSpPr>
          <p:cNvPr id="317" name="Google Shape;317;p47"/>
          <p:cNvSpPr txBox="1"/>
          <p:nvPr/>
        </p:nvSpPr>
        <p:spPr>
          <a:xfrm>
            <a:off x="0" y="2661000"/>
            <a:ext cx="9144000" cy="1298100"/>
          </a:xfrm>
          <a:prstGeom prst="rect">
            <a:avLst/>
          </a:prstGeom>
          <a:noFill/>
          <a:ln>
            <a:noFill/>
          </a:ln>
        </p:spPr>
        <p:txBody>
          <a:bodyPr spcFirstLastPara="1" wrap="square" lIns="91425" tIns="91425" rIns="91425" bIns="91425" anchor="t" anchorCtr="0">
            <a:spAutoFit/>
          </a:bodyPr>
          <a:lstStyle/>
          <a:p>
            <a:pPr marL="457200" lvl="0" indent="-355600" algn="l" rtl="0">
              <a:lnSpc>
                <a:spcPct val="100000"/>
              </a:lnSpc>
              <a:spcBef>
                <a:spcPts val="0"/>
              </a:spcBef>
              <a:spcAft>
                <a:spcPts val="0"/>
              </a:spcAft>
              <a:buSzPts val="2000"/>
              <a:buFont typeface="Lora"/>
              <a:buChar char="●"/>
            </a:pPr>
            <a:r>
              <a:rPr lang="en" sz="2000" i="1">
                <a:latin typeface="Lora"/>
                <a:ea typeface="Lora"/>
                <a:cs typeface="Lora"/>
                <a:sym typeface="Lora"/>
              </a:rPr>
              <a:t>To delete a branch on your local system, follow these simple steps:</a:t>
            </a:r>
            <a:endParaRPr sz="2000" i="1">
              <a:latin typeface="Lora"/>
              <a:ea typeface="Lora"/>
              <a:cs typeface="Lora"/>
              <a:sym typeface="Lora"/>
            </a:endParaRPr>
          </a:p>
          <a:p>
            <a:pPr marL="0" lvl="0" indent="0" algn="l" rtl="0">
              <a:lnSpc>
                <a:spcPct val="100000"/>
              </a:lnSpc>
              <a:spcBef>
                <a:spcPts val="800"/>
              </a:spcBef>
              <a:spcAft>
                <a:spcPts val="0"/>
              </a:spcAft>
              <a:buNone/>
            </a:pPr>
            <a:r>
              <a:rPr lang="en" sz="2000" i="1">
                <a:latin typeface="Lora"/>
                <a:ea typeface="Lora"/>
                <a:cs typeface="Lora"/>
                <a:sym typeface="Lora"/>
              </a:rPr>
              <a:t>       Type in the following command:</a:t>
            </a:r>
            <a:endParaRPr sz="2000" i="1">
              <a:latin typeface="Lora"/>
              <a:ea typeface="Lora"/>
              <a:cs typeface="Lora"/>
              <a:sym typeface="Lora"/>
            </a:endParaRPr>
          </a:p>
          <a:p>
            <a:pPr marL="0" lvl="0" indent="0" algn="l" rtl="0">
              <a:lnSpc>
                <a:spcPct val="100000"/>
              </a:lnSpc>
              <a:spcBef>
                <a:spcPts val="800"/>
              </a:spcBef>
              <a:spcAft>
                <a:spcPts val="800"/>
              </a:spcAft>
              <a:buNone/>
            </a:pPr>
            <a:r>
              <a:rPr lang="en" sz="1700" b="1" i="1">
                <a:solidFill>
                  <a:srgbClr val="0000FF"/>
                </a:solidFill>
              </a:rPr>
              <a:t>                                                </a:t>
            </a:r>
            <a:r>
              <a:rPr lang="en" sz="1900" b="1" i="1">
                <a:solidFill>
                  <a:srgbClr val="FF0000"/>
                </a:solidFill>
              </a:rPr>
              <a:t>git branch -d &lt;branch_name&gt;</a:t>
            </a:r>
            <a:endParaRPr sz="1900" b="1" i="1">
              <a:solidFill>
                <a:srgbClr val="FF0000"/>
              </a:solidFill>
            </a:endParaRPr>
          </a:p>
        </p:txBody>
      </p:sp>
      <p:sp>
        <p:nvSpPr>
          <p:cNvPr id="318" name="Google Shape;318;p47"/>
          <p:cNvSpPr txBox="1"/>
          <p:nvPr/>
        </p:nvSpPr>
        <p:spPr>
          <a:xfrm>
            <a:off x="-19650" y="4456400"/>
            <a:ext cx="9144000" cy="477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i="1">
                <a:solidFill>
                  <a:srgbClr val="FF0000"/>
                </a:solidFill>
                <a:latin typeface="Lora"/>
                <a:ea typeface="Lora"/>
                <a:cs typeface="Lora"/>
                <a:sym typeface="Lora"/>
              </a:rPr>
              <a:t>      The “d” flag used here specifies that we intend to delete a branch.</a:t>
            </a:r>
            <a:endParaRPr sz="1900">
              <a:solidFill>
                <a:srgbClr val="FF0000"/>
              </a:solidFill>
              <a:latin typeface="Lora"/>
              <a:ea typeface="Lora"/>
              <a:cs typeface="Lora"/>
              <a:sym typeface="Lora"/>
            </a:endParaRPr>
          </a:p>
        </p:txBody>
      </p:sp>
      <p:sp>
        <p:nvSpPr>
          <p:cNvPr id="319" name="Google Shape;319;p47"/>
          <p:cNvSpPr txBox="1"/>
          <p:nvPr/>
        </p:nvSpPr>
        <p:spPr>
          <a:xfrm>
            <a:off x="19650" y="694075"/>
            <a:ext cx="9104700" cy="81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Lora"/>
              <a:buChar char="●"/>
            </a:pPr>
            <a:r>
              <a:rPr lang="en" sz="2000" i="1">
                <a:latin typeface="Lora"/>
                <a:ea typeface="Lora"/>
                <a:cs typeface="Lora"/>
                <a:sym typeface="Lora"/>
              </a:rPr>
              <a:t>First list out all the branches in the local repository with the command:                     </a:t>
            </a:r>
            <a:endParaRPr sz="2000" i="1">
              <a:latin typeface="Lora"/>
              <a:ea typeface="Lora"/>
              <a:cs typeface="Lora"/>
              <a:sym typeface="Lora"/>
            </a:endParaRPr>
          </a:p>
          <a:p>
            <a:pPr marL="0" lvl="0" indent="0" algn="l" rtl="0">
              <a:lnSpc>
                <a:spcPct val="115000"/>
              </a:lnSpc>
              <a:spcBef>
                <a:spcPts val="800"/>
              </a:spcBef>
              <a:spcAft>
                <a:spcPts val="0"/>
              </a:spcAft>
              <a:buNone/>
            </a:pPr>
            <a:r>
              <a:rPr lang="en" sz="2000" i="1">
                <a:latin typeface="Lora"/>
                <a:ea typeface="Lora"/>
                <a:cs typeface="Lora"/>
                <a:sym typeface="Lora"/>
              </a:rPr>
              <a:t> </a:t>
            </a:r>
            <a:endParaRPr sz="2000" i="1">
              <a:latin typeface="Lora"/>
              <a:ea typeface="Lora"/>
              <a:cs typeface="Lora"/>
              <a:sym typeface="Lora"/>
            </a:endParaRPr>
          </a:p>
          <a:p>
            <a:pPr marL="0" lvl="0" indent="0" algn="l" rtl="0">
              <a:lnSpc>
                <a:spcPct val="115000"/>
              </a:lnSpc>
              <a:spcBef>
                <a:spcPts val="800"/>
              </a:spcBef>
              <a:spcAft>
                <a:spcPts val="800"/>
              </a:spcAft>
              <a:buNone/>
            </a:pPr>
            <a:endParaRPr sz="2000" i="1">
              <a:latin typeface="Lora"/>
              <a:ea typeface="Lora"/>
              <a:cs typeface="Lora"/>
              <a:sym typeface="Lora"/>
            </a:endParaRPr>
          </a:p>
        </p:txBody>
      </p:sp>
      <p:sp>
        <p:nvSpPr>
          <p:cNvPr id="320" name="Google Shape;320;p47"/>
          <p:cNvSpPr txBox="1"/>
          <p:nvPr/>
        </p:nvSpPr>
        <p:spPr>
          <a:xfrm>
            <a:off x="2819250" y="1027675"/>
            <a:ext cx="30000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 sz="1900" b="1" i="1">
                <a:solidFill>
                  <a:srgbClr val="FF0000"/>
                </a:solidFill>
              </a:rPr>
              <a:t>                git branch</a:t>
            </a:r>
            <a:endParaRPr sz="1900" b="1" i="1">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24"/>
        <p:cNvGrpSpPr/>
        <p:nvPr/>
      </p:nvGrpSpPr>
      <p:grpSpPr>
        <a:xfrm>
          <a:off x="0" y="0"/>
          <a:ext cx="0" cy="0"/>
          <a:chOff x="0" y="0"/>
          <a:chExt cx="0" cy="0"/>
        </a:xfrm>
      </p:grpSpPr>
      <p:sp>
        <p:nvSpPr>
          <p:cNvPr id="325" name="Google Shape;325;p48"/>
          <p:cNvSpPr txBox="1"/>
          <p:nvPr/>
        </p:nvSpPr>
        <p:spPr>
          <a:xfrm>
            <a:off x="0" y="274800"/>
            <a:ext cx="9144000" cy="5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0000"/>
                </a:solidFill>
                <a:latin typeface="Lora"/>
                <a:ea typeface="Lora"/>
                <a:cs typeface="Lora"/>
                <a:sym typeface="Lora"/>
              </a:rPr>
              <a:t>Note: We can’t delete a branch we are currently working on.</a:t>
            </a:r>
            <a:endParaRPr sz="2000" b="1">
              <a:solidFill>
                <a:srgbClr val="FF0000"/>
              </a:solidFill>
              <a:latin typeface="Lora"/>
              <a:ea typeface="Lora"/>
              <a:cs typeface="Lora"/>
              <a:sym typeface="Lora"/>
            </a:endParaRPr>
          </a:p>
          <a:p>
            <a:pPr marL="0" lvl="0" indent="0" algn="l" rtl="0">
              <a:spcBef>
                <a:spcPts val="0"/>
              </a:spcBef>
              <a:spcAft>
                <a:spcPts val="0"/>
              </a:spcAft>
              <a:buNone/>
            </a:pPr>
            <a:endParaRPr sz="2000" b="1">
              <a:solidFill>
                <a:srgbClr val="FF0000"/>
              </a:solidFill>
              <a:latin typeface="Lora"/>
              <a:ea typeface="Lora"/>
              <a:cs typeface="Lora"/>
              <a:sym typeface="Lora"/>
            </a:endParaRPr>
          </a:p>
          <a:p>
            <a:pPr marL="0" lvl="0" indent="0" algn="l" rtl="0">
              <a:spcBef>
                <a:spcPts val="0"/>
              </a:spcBef>
              <a:spcAft>
                <a:spcPts val="0"/>
              </a:spcAft>
              <a:buNone/>
            </a:pPr>
            <a:endParaRPr sz="2000" b="1">
              <a:solidFill>
                <a:srgbClr val="FF0000"/>
              </a:solidFill>
              <a:latin typeface="Lora"/>
              <a:ea typeface="Lora"/>
              <a:cs typeface="Lora"/>
              <a:sym typeface="Lora"/>
            </a:endParaRPr>
          </a:p>
        </p:txBody>
      </p:sp>
      <p:pic>
        <p:nvPicPr>
          <p:cNvPr id="326" name="Google Shape;326;p48" descr="branch delete error"/>
          <p:cNvPicPr preferRelativeResize="0"/>
          <p:nvPr/>
        </p:nvPicPr>
        <p:blipFill rotWithShape="1">
          <a:blip r:embed="rId3">
            <a:alphaModFix/>
          </a:blip>
          <a:srcRect r="3688" b="34933"/>
          <a:stretch/>
        </p:blipFill>
        <p:spPr>
          <a:xfrm>
            <a:off x="1630700" y="964150"/>
            <a:ext cx="5311775" cy="1016350"/>
          </a:xfrm>
          <a:prstGeom prst="rect">
            <a:avLst/>
          </a:prstGeom>
          <a:noFill/>
          <a:ln>
            <a:noFill/>
          </a:ln>
        </p:spPr>
      </p:pic>
      <p:sp>
        <p:nvSpPr>
          <p:cNvPr id="327" name="Google Shape;327;p48"/>
          <p:cNvSpPr txBox="1"/>
          <p:nvPr/>
        </p:nvSpPr>
        <p:spPr>
          <a:xfrm>
            <a:off x="99150" y="2350775"/>
            <a:ext cx="91440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Lora"/>
              <a:buChar char="●"/>
            </a:pPr>
            <a:r>
              <a:rPr lang="en" sz="2000" i="1">
                <a:latin typeface="Lora"/>
                <a:ea typeface="Lora"/>
                <a:cs typeface="Lora"/>
                <a:sym typeface="Lora"/>
              </a:rPr>
              <a:t>Git suggests us to “check out” from this branch and try deleting again.</a:t>
            </a:r>
            <a:endParaRPr sz="2000" i="1">
              <a:latin typeface="Lora"/>
              <a:ea typeface="Lora"/>
              <a:cs typeface="Lora"/>
              <a:sym typeface="Lora"/>
            </a:endParaRPr>
          </a:p>
        </p:txBody>
      </p:sp>
      <p:sp>
        <p:nvSpPr>
          <p:cNvPr id="328" name="Google Shape;328;p48"/>
          <p:cNvSpPr txBox="1"/>
          <p:nvPr/>
        </p:nvSpPr>
        <p:spPr>
          <a:xfrm>
            <a:off x="99150" y="3058775"/>
            <a:ext cx="9144000" cy="1586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Lora"/>
              <a:buChar char="●"/>
            </a:pPr>
            <a:r>
              <a:rPr lang="en" sz="2000" i="1">
                <a:latin typeface="Lora"/>
                <a:ea typeface="Lora"/>
                <a:cs typeface="Lora"/>
                <a:sym typeface="Lora"/>
              </a:rPr>
              <a:t>We can use </a:t>
            </a:r>
            <a:r>
              <a:rPr lang="en" sz="2000" b="1" i="1">
                <a:solidFill>
                  <a:srgbClr val="FF0000"/>
                </a:solidFill>
              </a:rPr>
              <a:t>git branch -d &lt;branch_name&gt;</a:t>
            </a:r>
            <a:r>
              <a:rPr lang="en" sz="2000" i="1"/>
              <a:t> </a:t>
            </a:r>
            <a:r>
              <a:rPr lang="en" sz="2000" i="1">
                <a:latin typeface="Lora"/>
                <a:ea typeface="Lora"/>
                <a:cs typeface="Lora"/>
                <a:sym typeface="Lora"/>
              </a:rPr>
              <a:t>to force delete a branch without checking the merged status of the branch. </a:t>
            </a:r>
            <a:endParaRPr sz="2000" i="1">
              <a:latin typeface="Lora"/>
              <a:ea typeface="Lora"/>
              <a:cs typeface="Lora"/>
              <a:sym typeface="Lora"/>
            </a:endParaRPr>
          </a:p>
          <a:p>
            <a:pPr marL="0" lvl="0" indent="0" algn="l" rtl="0">
              <a:lnSpc>
                <a:spcPct val="115000"/>
              </a:lnSpc>
              <a:spcBef>
                <a:spcPts val="800"/>
              </a:spcBef>
              <a:spcAft>
                <a:spcPts val="0"/>
              </a:spcAft>
              <a:buNone/>
            </a:pPr>
            <a:endParaRPr sz="2000" i="1">
              <a:latin typeface="Lora"/>
              <a:ea typeface="Lora"/>
              <a:cs typeface="Lora"/>
              <a:sym typeface="Lor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32"/>
        <p:cNvGrpSpPr/>
        <p:nvPr/>
      </p:nvGrpSpPr>
      <p:grpSpPr>
        <a:xfrm>
          <a:off x="0" y="0"/>
          <a:ext cx="0" cy="0"/>
          <a:chOff x="0" y="0"/>
          <a:chExt cx="0" cy="0"/>
        </a:xfrm>
      </p:grpSpPr>
      <p:sp>
        <p:nvSpPr>
          <p:cNvPr id="333" name="Google Shape;333;p49"/>
          <p:cNvSpPr txBox="1">
            <a:spLocks noGrp="1"/>
          </p:cNvSpPr>
          <p:nvPr>
            <p:ph type="title"/>
          </p:nvPr>
        </p:nvSpPr>
        <p:spPr>
          <a:xfrm>
            <a:off x="1768200" y="574675"/>
            <a:ext cx="5607600" cy="905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900" b="1">
                <a:solidFill>
                  <a:srgbClr val="000000"/>
                </a:solidFill>
                <a:latin typeface="Comic Sans MS"/>
                <a:ea typeface="Comic Sans MS"/>
                <a:cs typeface="Comic Sans MS"/>
                <a:sym typeface="Comic Sans MS"/>
              </a:rPr>
              <a:t>  PUSH AND PULL</a:t>
            </a:r>
            <a:endParaRPr sz="4900" b="1">
              <a:solidFill>
                <a:srgbClr val="000000"/>
              </a:solidFill>
              <a:latin typeface="Comic Sans MS"/>
              <a:ea typeface="Comic Sans MS"/>
              <a:cs typeface="Comic Sans MS"/>
              <a:sym typeface="Comic Sans MS"/>
            </a:endParaRPr>
          </a:p>
        </p:txBody>
      </p:sp>
      <p:pic>
        <p:nvPicPr>
          <p:cNvPr id="334" name="Google Shape;334;p49"/>
          <p:cNvPicPr preferRelativeResize="0"/>
          <p:nvPr/>
        </p:nvPicPr>
        <p:blipFill>
          <a:blip r:embed="rId3">
            <a:alphaModFix/>
          </a:blip>
          <a:stretch>
            <a:fillRect/>
          </a:stretch>
        </p:blipFill>
        <p:spPr>
          <a:xfrm>
            <a:off x="2579313" y="1933900"/>
            <a:ext cx="3985375" cy="2290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38"/>
        <p:cNvGrpSpPr/>
        <p:nvPr/>
      </p:nvGrpSpPr>
      <p:grpSpPr>
        <a:xfrm>
          <a:off x="0" y="0"/>
          <a:ext cx="0" cy="0"/>
          <a:chOff x="0" y="0"/>
          <a:chExt cx="0" cy="0"/>
        </a:xfrm>
      </p:grpSpPr>
      <p:pic>
        <p:nvPicPr>
          <p:cNvPr id="339" name="Google Shape;339;p50"/>
          <p:cNvPicPr preferRelativeResize="0"/>
          <p:nvPr/>
        </p:nvPicPr>
        <p:blipFill>
          <a:blip r:embed="rId3">
            <a:alphaModFix/>
          </a:blip>
          <a:stretch>
            <a:fillRect/>
          </a:stretch>
        </p:blipFill>
        <p:spPr>
          <a:xfrm>
            <a:off x="1953950" y="2772900"/>
            <a:ext cx="5172250" cy="2068875"/>
          </a:xfrm>
          <a:prstGeom prst="rect">
            <a:avLst/>
          </a:prstGeom>
          <a:noFill/>
          <a:ln>
            <a:noFill/>
          </a:ln>
        </p:spPr>
      </p:pic>
      <p:sp>
        <p:nvSpPr>
          <p:cNvPr id="340" name="Google Shape;340;p50"/>
          <p:cNvSpPr txBox="1"/>
          <p:nvPr/>
        </p:nvSpPr>
        <p:spPr>
          <a:xfrm>
            <a:off x="765850" y="1202100"/>
            <a:ext cx="71388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Lora"/>
              <a:buChar char="●"/>
            </a:pPr>
            <a:r>
              <a:rPr lang="en" sz="2000" i="1">
                <a:latin typeface="Lora"/>
                <a:ea typeface="Lora"/>
                <a:cs typeface="Lora"/>
                <a:sym typeface="Lora"/>
              </a:rPr>
              <a:t>Pushing sends your changes up to GitHub, so they can be shared with the rest of the world</a:t>
            </a:r>
            <a:endParaRPr sz="2000" i="1">
              <a:latin typeface="Lora"/>
              <a:ea typeface="Lora"/>
              <a:cs typeface="Lora"/>
              <a:sym typeface="Lora"/>
            </a:endParaRPr>
          </a:p>
          <a:p>
            <a:pPr marL="457200" lvl="0" indent="-355600" algn="l" rtl="0">
              <a:spcBef>
                <a:spcPts val="0"/>
              </a:spcBef>
              <a:spcAft>
                <a:spcPts val="0"/>
              </a:spcAft>
              <a:buSzPts val="2000"/>
              <a:buFont typeface="Lora"/>
              <a:buChar char="●"/>
            </a:pPr>
            <a:r>
              <a:rPr lang="en" sz="2000" i="1">
                <a:latin typeface="Lora"/>
                <a:ea typeface="Lora"/>
                <a:cs typeface="Lora"/>
                <a:sym typeface="Lora"/>
              </a:rPr>
              <a:t>It also serves as a hedge against data loss.</a:t>
            </a:r>
            <a:endParaRPr sz="2000" i="1">
              <a:latin typeface="Lora"/>
              <a:ea typeface="Lora"/>
              <a:cs typeface="Lora"/>
              <a:sym typeface="Lora"/>
            </a:endParaRPr>
          </a:p>
          <a:p>
            <a:pPr marL="0" lvl="0" indent="0" algn="l" rtl="0">
              <a:spcBef>
                <a:spcPts val="0"/>
              </a:spcBef>
              <a:spcAft>
                <a:spcPts val="0"/>
              </a:spcAft>
              <a:buNone/>
            </a:pPr>
            <a:endParaRPr sz="2000" i="1">
              <a:latin typeface="Lora"/>
              <a:ea typeface="Lora"/>
              <a:cs typeface="Lora"/>
              <a:sym typeface="Lora"/>
            </a:endParaRPr>
          </a:p>
        </p:txBody>
      </p:sp>
      <p:sp>
        <p:nvSpPr>
          <p:cNvPr id="341" name="Google Shape;341;p50"/>
          <p:cNvSpPr txBox="1"/>
          <p:nvPr/>
        </p:nvSpPr>
        <p:spPr>
          <a:xfrm>
            <a:off x="294475" y="225750"/>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C0000"/>
                </a:solidFill>
                <a:latin typeface="Playfair Display"/>
                <a:ea typeface="Playfair Display"/>
                <a:cs typeface="Playfair Display"/>
                <a:sym typeface="Playfair Display"/>
              </a:rPr>
              <a:t>PUSHING</a:t>
            </a:r>
            <a:endParaRPr sz="3600" b="1">
              <a:solidFill>
                <a:srgbClr val="CC0000"/>
              </a:solidFill>
              <a:latin typeface="Playfair Display"/>
              <a:ea typeface="Playfair Display"/>
              <a:cs typeface="Playfair Display"/>
              <a:sym typeface="Playfair Display"/>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45"/>
        <p:cNvGrpSpPr/>
        <p:nvPr/>
      </p:nvGrpSpPr>
      <p:grpSpPr>
        <a:xfrm>
          <a:off x="0" y="0"/>
          <a:ext cx="0" cy="0"/>
          <a:chOff x="0" y="0"/>
          <a:chExt cx="0" cy="0"/>
        </a:xfrm>
      </p:grpSpPr>
      <p:sp>
        <p:nvSpPr>
          <p:cNvPr id="346" name="Google Shape;346;p51"/>
          <p:cNvSpPr txBox="1"/>
          <p:nvPr/>
        </p:nvSpPr>
        <p:spPr>
          <a:xfrm>
            <a:off x="583800" y="1769675"/>
            <a:ext cx="7436400" cy="28014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Lora"/>
              <a:buChar char="●"/>
            </a:pPr>
            <a:r>
              <a:rPr lang="en" sz="2000" i="1">
                <a:solidFill>
                  <a:srgbClr val="FF0000"/>
                </a:solidFill>
                <a:highlight>
                  <a:srgbClr val="E6EAEB"/>
                </a:highlight>
                <a:latin typeface="Lora"/>
                <a:ea typeface="Lora"/>
                <a:cs typeface="Lora"/>
                <a:sym typeface="Lora"/>
              </a:rPr>
              <a:t>git push</a:t>
            </a:r>
            <a:r>
              <a:rPr lang="en" sz="2000" i="1">
                <a:latin typeface="Lora"/>
                <a:ea typeface="Lora"/>
                <a:cs typeface="Lora"/>
                <a:sym typeface="Lora"/>
              </a:rPr>
              <a:t> command is used to transfer or push the commit.</a:t>
            </a:r>
            <a:endParaRPr sz="2000" i="1">
              <a:latin typeface="Lora"/>
              <a:ea typeface="Lora"/>
              <a:cs typeface="Lora"/>
              <a:sym typeface="Lora"/>
            </a:endParaRPr>
          </a:p>
          <a:p>
            <a:pPr marL="457200" lvl="0" indent="-355600" algn="l" rtl="0">
              <a:lnSpc>
                <a:spcPct val="150000"/>
              </a:lnSpc>
              <a:spcBef>
                <a:spcPts val="0"/>
              </a:spcBef>
              <a:spcAft>
                <a:spcPts val="0"/>
              </a:spcAft>
              <a:buSzPts val="2000"/>
              <a:buFont typeface="Lora"/>
              <a:buChar char="●"/>
            </a:pPr>
            <a:r>
              <a:rPr lang="en" sz="2000" i="1">
                <a:solidFill>
                  <a:srgbClr val="FF0000"/>
                </a:solidFill>
                <a:highlight>
                  <a:srgbClr val="E6EAEB"/>
                </a:highlight>
                <a:latin typeface="Lora"/>
                <a:ea typeface="Lora"/>
                <a:cs typeface="Lora"/>
                <a:sym typeface="Lora"/>
              </a:rPr>
              <a:t>remote_name</a:t>
            </a:r>
            <a:r>
              <a:rPr lang="en" sz="2000" i="1">
                <a:highlight>
                  <a:srgbClr val="E6EAEB"/>
                </a:highlight>
                <a:latin typeface="Lora"/>
                <a:ea typeface="Lora"/>
                <a:cs typeface="Lora"/>
                <a:sym typeface="Lora"/>
              </a:rPr>
              <a:t> </a:t>
            </a:r>
            <a:r>
              <a:rPr lang="en" sz="2000" i="1">
                <a:latin typeface="Lora"/>
                <a:ea typeface="Lora"/>
                <a:cs typeface="Lora"/>
                <a:sym typeface="Lora"/>
              </a:rPr>
              <a:t> is the name of the remote repository to which we are pushing the changes.</a:t>
            </a:r>
            <a:endParaRPr sz="2000" i="1">
              <a:latin typeface="Lora"/>
              <a:ea typeface="Lora"/>
              <a:cs typeface="Lora"/>
              <a:sym typeface="Lora"/>
            </a:endParaRPr>
          </a:p>
          <a:p>
            <a:pPr marL="457200" lvl="0" indent="-355600" algn="l" rtl="0">
              <a:lnSpc>
                <a:spcPct val="150000"/>
              </a:lnSpc>
              <a:spcBef>
                <a:spcPts val="0"/>
              </a:spcBef>
              <a:spcAft>
                <a:spcPts val="0"/>
              </a:spcAft>
              <a:buSzPts val="2000"/>
              <a:buChar char="●"/>
            </a:pPr>
            <a:r>
              <a:rPr lang="en" sz="2000" i="1">
                <a:solidFill>
                  <a:srgbClr val="FF0000"/>
                </a:solidFill>
                <a:highlight>
                  <a:srgbClr val="E6EAEB"/>
                </a:highlight>
                <a:latin typeface="Lora"/>
                <a:ea typeface="Lora"/>
                <a:cs typeface="Lora"/>
                <a:sym typeface="Lora"/>
              </a:rPr>
              <a:t>branch_name</a:t>
            </a:r>
            <a:r>
              <a:rPr lang="en" sz="2000" i="1">
                <a:latin typeface="Lora"/>
                <a:ea typeface="Lora"/>
                <a:cs typeface="Lora"/>
                <a:sym typeface="Lora"/>
              </a:rPr>
              <a:t> is the branch the user is pushing to the remote repository.</a:t>
            </a:r>
            <a:endParaRPr sz="2000" i="1">
              <a:latin typeface="Lora"/>
              <a:ea typeface="Lora"/>
              <a:cs typeface="Lora"/>
              <a:sym typeface="Lora"/>
            </a:endParaRPr>
          </a:p>
          <a:p>
            <a:pPr marL="0" lvl="0" indent="0" algn="l" rtl="0">
              <a:lnSpc>
                <a:spcPct val="150000"/>
              </a:lnSpc>
              <a:spcBef>
                <a:spcPts val="0"/>
              </a:spcBef>
              <a:spcAft>
                <a:spcPts val="0"/>
              </a:spcAft>
              <a:buNone/>
            </a:pPr>
            <a:endParaRPr sz="2000" i="1">
              <a:latin typeface="Lora"/>
              <a:ea typeface="Lora"/>
              <a:cs typeface="Lora"/>
              <a:sym typeface="Lora"/>
            </a:endParaRPr>
          </a:p>
        </p:txBody>
      </p:sp>
      <p:sp>
        <p:nvSpPr>
          <p:cNvPr id="347" name="Google Shape;347;p51"/>
          <p:cNvSpPr txBox="1"/>
          <p:nvPr/>
        </p:nvSpPr>
        <p:spPr>
          <a:xfrm>
            <a:off x="22350" y="78525"/>
            <a:ext cx="90993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FF0000"/>
                </a:solidFill>
                <a:latin typeface="EB Garamond"/>
                <a:ea typeface="EB Garamond"/>
                <a:cs typeface="EB Garamond"/>
                <a:sym typeface="EB Garamond"/>
              </a:rPr>
              <a:t>The simple command to PUSH from a branch is:</a:t>
            </a:r>
            <a:endParaRPr sz="3100" b="1">
              <a:solidFill>
                <a:srgbClr val="FF0000"/>
              </a:solidFill>
              <a:latin typeface="EB Garamond"/>
              <a:ea typeface="EB Garamond"/>
              <a:cs typeface="EB Garamond"/>
              <a:sym typeface="EB Garamond"/>
            </a:endParaRPr>
          </a:p>
        </p:txBody>
      </p:sp>
      <p:sp>
        <p:nvSpPr>
          <p:cNvPr id="348" name="Google Shape;348;p51"/>
          <p:cNvSpPr txBox="1"/>
          <p:nvPr/>
        </p:nvSpPr>
        <p:spPr>
          <a:xfrm>
            <a:off x="1305900" y="1026025"/>
            <a:ext cx="59922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i="1">
                <a:solidFill>
                  <a:srgbClr val="FF0000"/>
                </a:solidFill>
                <a:highlight>
                  <a:srgbClr val="E6EAEB"/>
                </a:highlight>
              </a:rPr>
              <a:t>git push 'remote_name' 'branch_name'</a:t>
            </a:r>
            <a:endParaRPr sz="2100" i="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52"/>
        <p:cNvGrpSpPr/>
        <p:nvPr/>
      </p:nvGrpSpPr>
      <p:grpSpPr>
        <a:xfrm>
          <a:off x="0" y="0"/>
          <a:ext cx="0" cy="0"/>
          <a:chOff x="0" y="0"/>
          <a:chExt cx="0" cy="0"/>
        </a:xfrm>
      </p:grpSpPr>
      <p:sp>
        <p:nvSpPr>
          <p:cNvPr id="353" name="Google Shape;353;p52"/>
          <p:cNvSpPr txBox="1">
            <a:spLocks noGrp="1"/>
          </p:cNvSpPr>
          <p:nvPr>
            <p:ph type="title"/>
          </p:nvPr>
        </p:nvSpPr>
        <p:spPr>
          <a:xfrm>
            <a:off x="0" y="1344775"/>
            <a:ext cx="8114400" cy="883200"/>
          </a:xfrm>
          <a:prstGeom prst="rect">
            <a:avLst/>
          </a:prstGeom>
        </p:spPr>
        <p:txBody>
          <a:bodyPr spcFirstLastPara="1" wrap="square" lIns="91425" tIns="91425" rIns="91425" bIns="91425" anchor="b" anchorCtr="0">
            <a:noAutofit/>
          </a:bodyPr>
          <a:lstStyle/>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First, check that you have a clean repository through git status command (no pending changes to commit).</a:t>
            </a:r>
            <a:endParaRPr sz="2000" i="1">
              <a:solidFill>
                <a:srgbClr val="000000"/>
              </a:solidFill>
              <a:latin typeface="Lora"/>
              <a:ea typeface="Lora"/>
              <a:cs typeface="Lora"/>
              <a:sym typeface="Lora"/>
            </a:endParaRPr>
          </a:p>
        </p:txBody>
      </p:sp>
      <p:pic>
        <p:nvPicPr>
          <p:cNvPr id="354" name="Google Shape;354;p52"/>
          <p:cNvPicPr preferRelativeResize="0"/>
          <p:nvPr/>
        </p:nvPicPr>
        <p:blipFill>
          <a:blip r:embed="rId3">
            <a:alphaModFix/>
          </a:blip>
          <a:stretch>
            <a:fillRect/>
          </a:stretch>
        </p:blipFill>
        <p:spPr>
          <a:xfrm>
            <a:off x="556350" y="2392050"/>
            <a:ext cx="8031301" cy="2156550"/>
          </a:xfrm>
          <a:prstGeom prst="rect">
            <a:avLst/>
          </a:prstGeom>
          <a:noFill/>
          <a:ln>
            <a:noFill/>
          </a:ln>
        </p:spPr>
      </p:pic>
      <p:sp>
        <p:nvSpPr>
          <p:cNvPr id="355" name="Google Shape;355;p52"/>
          <p:cNvSpPr txBox="1"/>
          <p:nvPr/>
        </p:nvSpPr>
        <p:spPr>
          <a:xfrm>
            <a:off x="225750" y="345500"/>
            <a:ext cx="7587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C0000"/>
                </a:solidFill>
                <a:latin typeface="Playfair Display"/>
                <a:ea typeface="Playfair Display"/>
                <a:cs typeface="Playfair Display"/>
                <a:sym typeface="Playfair Display"/>
              </a:rPr>
              <a:t>HOW TO PUSH ?</a:t>
            </a:r>
            <a:endParaRPr sz="3600" b="1">
              <a:solidFill>
                <a:srgbClr val="CC0000"/>
              </a:solidFill>
              <a:latin typeface="Playfair Display"/>
              <a:ea typeface="Playfair Display"/>
              <a:cs typeface="Playfair Display"/>
              <a:sym typeface="Playfair Display"/>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59"/>
        <p:cNvGrpSpPr/>
        <p:nvPr/>
      </p:nvGrpSpPr>
      <p:grpSpPr>
        <a:xfrm>
          <a:off x="0" y="0"/>
          <a:ext cx="0" cy="0"/>
          <a:chOff x="0" y="0"/>
          <a:chExt cx="0" cy="0"/>
        </a:xfrm>
      </p:grpSpPr>
      <p:sp>
        <p:nvSpPr>
          <p:cNvPr id="360" name="Google Shape;360;p53"/>
          <p:cNvSpPr txBox="1">
            <a:spLocks noGrp="1"/>
          </p:cNvSpPr>
          <p:nvPr>
            <p:ph type="title"/>
          </p:nvPr>
        </p:nvSpPr>
        <p:spPr>
          <a:xfrm>
            <a:off x="0" y="196300"/>
            <a:ext cx="8894700" cy="2929800"/>
          </a:xfrm>
          <a:prstGeom prst="rect">
            <a:avLst/>
          </a:prstGeom>
        </p:spPr>
        <p:txBody>
          <a:bodyPr spcFirstLastPara="1" wrap="square" lIns="91425" tIns="91425" rIns="91425" bIns="91425" anchor="b" anchorCtr="0">
            <a:noAutofit/>
          </a:bodyPr>
          <a:lstStyle/>
          <a:p>
            <a:pPr marL="457200" lvl="0" indent="-355600" algn="l" rtl="0">
              <a:lnSpc>
                <a:spcPct val="100000"/>
              </a:lnSpc>
              <a:spcBef>
                <a:spcPts val="0"/>
              </a:spcBef>
              <a:spcAft>
                <a:spcPts val="0"/>
              </a:spcAft>
              <a:buClr>
                <a:srgbClr val="000000"/>
              </a:buClr>
              <a:buSzPts val="2000"/>
              <a:buFont typeface="Lora"/>
              <a:buChar char="●"/>
            </a:pPr>
            <a:r>
              <a:rPr lang="en" sz="2000" b="1" i="1">
                <a:solidFill>
                  <a:srgbClr val="000000"/>
                </a:solidFill>
                <a:latin typeface="Lora"/>
                <a:ea typeface="Lora"/>
                <a:cs typeface="Lora"/>
                <a:sym typeface="Lora"/>
              </a:rPr>
              <a:t>On branch master : </a:t>
            </a:r>
            <a:r>
              <a:rPr lang="en" sz="2000" i="1">
                <a:solidFill>
                  <a:srgbClr val="000000"/>
                </a:solidFill>
                <a:latin typeface="Lora"/>
                <a:ea typeface="Lora"/>
                <a:cs typeface="Lora"/>
                <a:sym typeface="Lora"/>
              </a:rPr>
              <a:t>Denotes that we are currently on the ‘master’ branch. Since there are no other branches yet, we are on the master branch by default.</a:t>
            </a:r>
            <a:endParaRPr sz="2000" i="1">
              <a:solidFill>
                <a:srgbClr val="000000"/>
              </a:solidFill>
              <a:latin typeface="Lora"/>
              <a:ea typeface="Lora"/>
              <a:cs typeface="Lora"/>
              <a:sym typeface="Lora"/>
            </a:endParaRPr>
          </a:p>
          <a:p>
            <a:pPr marL="457200" lvl="0" indent="-355600" algn="l" rtl="0">
              <a:lnSpc>
                <a:spcPct val="100000"/>
              </a:lnSpc>
              <a:spcBef>
                <a:spcPts val="0"/>
              </a:spcBef>
              <a:spcAft>
                <a:spcPts val="0"/>
              </a:spcAft>
              <a:buClr>
                <a:srgbClr val="000000"/>
              </a:buClr>
              <a:buSzPts val="2000"/>
              <a:buFont typeface="Lora"/>
              <a:buChar char="●"/>
            </a:pPr>
            <a:r>
              <a:rPr lang="en" sz="2000" b="1" i="1">
                <a:solidFill>
                  <a:srgbClr val="000000"/>
                </a:solidFill>
                <a:latin typeface="Lora"/>
                <a:ea typeface="Lora"/>
                <a:cs typeface="Lora"/>
                <a:sym typeface="Lora"/>
              </a:rPr>
              <a:t>Your branch is up to date with origin/master :</a:t>
            </a:r>
            <a:r>
              <a:rPr lang="en" sz="2000" i="1">
                <a:solidFill>
                  <a:srgbClr val="000000"/>
                </a:solidFill>
                <a:latin typeface="Lora"/>
                <a:ea typeface="Lora"/>
                <a:cs typeface="Lora"/>
                <a:sym typeface="Lora"/>
              </a:rPr>
              <a:t> Origin is the name of the remote repository that we gave while connecting the local repository with the remote repository. </a:t>
            </a:r>
            <a:endParaRPr sz="2000" i="1">
              <a:solidFill>
                <a:srgbClr val="000000"/>
              </a:solidFill>
              <a:latin typeface="Lora"/>
              <a:ea typeface="Lora"/>
              <a:cs typeface="Lora"/>
              <a:sym typeface="Lora"/>
            </a:endParaRPr>
          </a:p>
          <a:p>
            <a:pPr marL="0" lvl="0" indent="0" algn="l" rtl="0">
              <a:lnSpc>
                <a:spcPct val="50000"/>
              </a:lnSpc>
              <a:spcBef>
                <a:spcPts val="800"/>
              </a:spcBef>
              <a:spcAft>
                <a:spcPts val="0"/>
              </a:spcAft>
              <a:buNone/>
            </a:pPr>
            <a:endParaRPr sz="2000" i="1">
              <a:solidFill>
                <a:srgbClr val="000000"/>
              </a:solidFill>
              <a:latin typeface="Lora"/>
              <a:ea typeface="Lora"/>
              <a:cs typeface="Lora"/>
              <a:sym typeface="Lora"/>
            </a:endParaRPr>
          </a:p>
          <a:p>
            <a:pPr marL="457200" lvl="0" indent="-355600" algn="l" rtl="0">
              <a:lnSpc>
                <a:spcPct val="100000"/>
              </a:lnSpc>
              <a:spcBef>
                <a:spcPts val="800"/>
              </a:spcBef>
              <a:spcAft>
                <a:spcPts val="0"/>
              </a:spcAft>
              <a:buClr>
                <a:srgbClr val="000000"/>
              </a:buClr>
              <a:buSzPts val="2000"/>
              <a:buFont typeface="Lora"/>
              <a:buAutoNum type="arabicPeriod"/>
            </a:pPr>
            <a:r>
              <a:rPr lang="en" sz="2000" i="1">
                <a:solidFill>
                  <a:srgbClr val="000000"/>
                </a:solidFill>
                <a:latin typeface="Lora"/>
                <a:ea typeface="Lora"/>
                <a:cs typeface="Lora"/>
                <a:sym typeface="Lora"/>
              </a:rPr>
              <a:t>List all the files with the ls command in the repository.</a:t>
            </a:r>
            <a:endParaRPr sz="2000" i="1">
              <a:solidFill>
                <a:srgbClr val="000000"/>
              </a:solidFill>
              <a:latin typeface="Lora"/>
              <a:ea typeface="Lora"/>
              <a:cs typeface="Lora"/>
              <a:sym typeface="Lora"/>
            </a:endParaRPr>
          </a:p>
        </p:txBody>
      </p:sp>
      <p:pic>
        <p:nvPicPr>
          <p:cNvPr id="361" name="Google Shape;361;p53"/>
          <p:cNvPicPr preferRelativeResize="0"/>
          <p:nvPr/>
        </p:nvPicPr>
        <p:blipFill rotWithShape="1">
          <a:blip r:embed="rId3">
            <a:alphaModFix/>
          </a:blip>
          <a:srcRect r="4607" b="16513"/>
          <a:stretch/>
        </p:blipFill>
        <p:spPr>
          <a:xfrm>
            <a:off x="1617950" y="3126100"/>
            <a:ext cx="5744900" cy="184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521550"/>
            <a:ext cx="5742900" cy="6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3600" b="1">
                <a:solidFill>
                  <a:srgbClr val="CC0000"/>
                </a:solidFill>
                <a:latin typeface="Playfair Display"/>
                <a:ea typeface="Playfair Display"/>
                <a:cs typeface="Playfair Display"/>
                <a:sym typeface="Playfair Display"/>
              </a:rPr>
              <a:t>WHAT IS CLONING ?</a:t>
            </a:r>
            <a:endParaRPr sz="3600" b="1">
              <a:solidFill>
                <a:srgbClr val="CC0000"/>
              </a:solidFill>
              <a:latin typeface="Playfair Display"/>
              <a:ea typeface="Playfair Display"/>
              <a:cs typeface="Playfair Display"/>
              <a:sym typeface="Playfair Display"/>
            </a:endParaRPr>
          </a:p>
        </p:txBody>
      </p:sp>
      <p:sp>
        <p:nvSpPr>
          <p:cNvPr id="105" name="Google Shape;105;p18"/>
          <p:cNvSpPr txBox="1">
            <a:spLocks noGrp="1"/>
          </p:cNvSpPr>
          <p:nvPr>
            <p:ph type="body" idx="1"/>
          </p:nvPr>
        </p:nvSpPr>
        <p:spPr>
          <a:xfrm>
            <a:off x="591175" y="1564350"/>
            <a:ext cx="4798800" cy="2819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900" i="1">
                <a:solidFill>
                  <a:srgbClr val="000000"/>
                </a:solidFill>
                <a:latin typeface="Lora"/>
                <a:ea typeface="Lora"/>
                <a:cs typeface="Lora"/>
                <a:sym typeface="Lora"/>
              </a:rPr>
              <a:t>Cloning is a process of creating an identical copy of a Git Remote Repository to the local machine</a:t>
            </a:r>
            <a:r>
              <a:rPr lang="en" sz="1900" i="1">
                <a:solidFill>
                  <a:srgbClr val="000000"/>
                </a:solidFill>
                <a:latin typeface="Source Code Pro"/>
                <a:ea typeface="Source Code Pro"/>
                <a:cs typeface="Source Code Pro"/>
                <a:sym typeface="Source Code Pro"/>
              </a:rPr>
              <a:t>.</a:t>
            </a:r>
            <a:endParaRPr sz="1900" i="1">
              <a:solidFill>
                <a:srgbClr val="000000"/>
              </a:solidFill>
              <a:latin typeface="Source Code Pro"/>
              <a:ea typeface="Source Code Pro"/>
              <a:cs typeface="Source Code Pro"/>
              <a:sym typeface="Source Code Pro"/>
            </a:endParaRPr>
          </a:p>
        </p:txBody>
      </p:sp>
      <p:pic>
        <p:nvPicPr>
          <p:cNvPr id="106" name="Google Shape;106;p18"/>
          <p:cNvPicPr preferRelativeResize="0"/>
          <p:nvPr/>
        </p:nvPicPr>
        <p:blipFill rotWithShape="1">
          <a:blip r:embed="rId3">
            <a:alphaModFix/>
          </a:blip>
          <a:srcRect l="-5670" r="5669"/>
          <a:stretch/>
        </p:blipFill>
        <p:spPr>
          <a:xfrm>
            <a:off x="5035650" y="788225"/>
            <a:ext cx="3155850" cy="41724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65"/>
        <p:cNvGrpSpPr/>
        <p:nvPr/>
      </p:nvGrpSpPr>
      <p:grpSpPr>
        <a:xfrm>
          <a:off x="0" y="0"/>
          <a:ext cx="0" cy="0"/>
          <a:chOff x="0" y="0"/>
          <a:chExt cx="0" cy="0"/>
        </a:xfrm>
      </p:grpSpPr>
      <p:sp>
        <p:nvSpPr>
          <p:cNvPr id="366" name="Google Shape;366;p54"/>
          <p:cNvSpPr txBox="1"/>
          <p:nvPr/>
        </p:nvSpPr>
        <p:spPr>
          <a:xfrm>
            <a:off x="0" y="244225"/>
            <a:ext cx="84297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Lora"/>
              <a:buChar char="●"/>
            </a:pPr>
            <a:r>
              <a:rPr lang="en" sz="2000" i="1">
                <a:latin typeface="Lora"/>
                <a:ea typeface="Lora"/>
                <a:cs typeface="Lora"/>
                <a:sym typeface="Lora"/>
              </a:rPr>
              <a:t>Since there is only one file (README.md i). let’s make some changes to its content.</a:t>
            </a:r>
            <a:endParaRPr sz="2000" i="1">
              <a:latin typeface="Lora"/>
              <a:ea typeface="Lora"/>
              <a:cs typeface="Lora"/>
              <a:sym typeface="Lora"/>
            </a:endParaRPr>
          </a:p>
        </p:txBody>
      </p:sp>
      <p:pic>
        <p:nvPicPr>
          <p:cNvPr id="367" name="Google Shape;367;p54"/>
          <p:cNvPicPr preferRelativeResize="0"/>
          <p:nvPr/>
        </p:nvPicPr>
        <p:blipFill>
          <a:blip r:embed="rId3">
            <a:alphaModFix/>
          </a:blip>
          <a:stretch>
            <a:fillRect/>
          </a:stretch>
        </p:blipFill>
        <p:spPr>
          <a:xfrm>
            <a:off x="823125" y="1284800"/>
            <a:ext cx="7332975" cy="3455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0" y="559500"/>
            <a:ext cx="9069900" cy="65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i="1">
                <a:solidFill>
                  <a:srgbClr val="000000"/>
                </a:solidFill>
                <a:latin typeface="Lora"/>
                <a:ea typeface="Lora"/>
                <a:cs typeface="Lora"/>
                <a:sym typeface="Lora"/>
              </a:rPr>
              <a:t> 2.     Add the changes made to the staging area and commit these changes.</a:t>
            </a:r>
            <a:endParaRPr sz="2000" i="1">
              <a:solidFill>
                <a:srgbClr val="000000"/>
              </a:solidFill>
              <a:latin typeface="Lora"/>
              <a:ea typeface="Lora"/>
              <a:cs typeface="Lora"/>
              <a:sym typeface="Lora"/>
            </a:endParaRPr>
          </a:p>
        </p:txBody>
      </p:sp>
      <p:pic>
        <p:nvPicPr>
          <p:cNvPr id="373" name="Google Shape;373;p55"/>
          <p:cNvPicPr preferRelativeResize="0"/>
          <p:nvPr/>
        </p:nvPicPr>
        <p:blipFill rotWithShape="1">
          <a:blip r:embed="rId3">
            <a:alphaModFix/>
          </a:blip>
          <a:srcRect r="3185" b="9140"/>
          <a:stretch/>
        </p:blipFill>
        <p:spPr>
          <a:xfrm>
            <a:off x="771000" y="1460025"/>
            <a:ext cx="7052226" cy="2633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77"/>
        <p:cNvGrpSpPr/>
        <p:nvPr/>
      </p:nvGrpSpPr>
      <p:grpSpPr>
        <a:xfrm>
          <a:off x="0" y="0"/>
          <a:ext cx="0" cy="0"/>
          <a:chOff x="0" y="0"/>
          <a:chExt cx="0" cy="0"/>
        </a:xfrm>
      </p:grpSpPr>
      <p:sp>
        <p:nvSpPr>
          <p:cNvPr id="378" name="Google Shape;378;p56"/>
          <p:cNvSpPr txBox="1">
            <a:spLocks noGrp="1"/>
          </p:cNvSpPr>
          <p:nvPr>
            <p:ph type="title"/>
          </p:nvPr>
        </p:nvSpPr>
        <p:spPr>
          <a:xfrm>
            <a:off x="0" y="0"/>
            <a:ext cx="9144000" cy="17088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000" i="1">
                <a:solidFill>
                  <a:srgbClr val="333333"/>
                </a:solidFill>
                <a:latin typeface="Lora"/>
                <a:ea typeface="Lora"/>
                <a:cs typeface="Lora"/>
                <a:sym typeface="Lora"/>
              </a:rPr>
              <a:t> </a:t>
            </a:r>
            <a:r>
              <a:rPr lang="en" sz="2000" i="1">
                <a:solidFill>
                  <a:srgbClr val="000000"/>
                </a:solidFill>
                <a:latin typeface="Lora"/>
                <a:ea typeface="Lora"/>
                <a:cs typeface="Lora"/>
                <a:sym typeface="Lora"/>
              </a:rPr>
              <a:t>3.     Type the following command to push these changes into your GitHub </a:t>
            </a:r>
            <a:r>
              <a:rPr lang="en" sz="2000" i="1">
                <a:solidFill>
                  <a:srgbClr val="0000FF"/>
                </a:solidFill>
                <a:latin typeface="Lora"/>
                <a:ea typeface="Lora"/>
                <a:cs typeface="Lora"/>
                <a:sym typeface="Lora"/>
              </a:rPr>
              <a:t>    </a:t>
            </a:r>
            <a:r>
              <a:rPr lang="en" sz="2000" b="1" i="1">
                <a:solidFill>
                  <a:srgbClr val="0000FF"/>
                </a:solidFill>
                <a:latin typeface="Lora"/>
                <a:ea typeface="Lora"/>
                <a:cs typeface="Lora"/>
                <a:sym typeface="Lora"/>
              </a:rPr>
              <a:t> </a:t>
            </a:r>
            <a:endParaRPr sz="2000" b="1" i="1">
              <a:solidFill>
                <a:srgbClr val="0000FF"/>
              </a:solidFill>
              <a:latin typeface="Lora"/>
              <a:ea typeface="Lora"/>
              <a:cs typeface="Lora"/>
              <a:sym typeface="Lora"/>
            </a:endParaRPr>
          </a:p>
          <a:p>
            <a:pPr marL="0" lvl="0" indent="0" algn="l" rtl="0">
              <a:lnSpc>
                <a:spcPct val="100000"/>
              </a:lnSpc>
              <a:spcBef>
                <a:spcPts val="0"/>
              </a:spcBef>
              <a:spcAft>
                <a:spcPts val="0"/>
              </a:spcAft>
              <a:buNone/>
            </a:pPr>
            <a:endParaRPr sz="2000" b="1" i="1">
              <a:solidFill>
                <a:srgbClr val="0000FF"/>
              </a:solidFill>
              <a:latin typeface="Lora"/>
              <a:ea typeface="Lora"/>
              <a:cs typeface="Lora"/>
              <a:sym typeface="Lora"/>
            </a:endParaRPr>
          </a:p>
          <a:p>
            <a:pPr marL="0" lvl="0" indent="0" algn="l" rtl="0">
              <a:lnSpc>
                <a:spcPct val="100000"/>
              </a:lnSpc>
              <a:spcBef>
                <a:spcPts val="0"/>
              </a:spcBef>
              <a:spcAft>
                <a:spcPts val="0"/>
              </a:spcAft>
              <a:buNone/>
            </a:pPr>
            <a:r>
              <a:rPr lang="en" sz="2000" b="1" i="1">
                <a:solidFill>
                  <a:srgbClr val="0000FF"/>
                </a:solidFill>
                <a:latin typeface="Lora"/>
                <a:ea typeface="Lora"/>
                <a:cs typeface="Lora"/>
                <a:sym typeface="Lora"/>
              </a:rPr>
              <a:t>                                              </a:t>
            </a:r>
            <a:endParaRPr sz="2000" b="1" i="1">
              <a:solidFill>
                <a:srgbClr val="FF0000"/>
              </a:solidFill>
              <a:latin typeface="Arial"/>
              <a:ea typeface="Arial"/>
              <a:cs typeface="Arial"/>
              <a:sym typeface="Arial"/>
            </a:endParaRPr>
          </a:p>
          <a:p>
            <a:pPr marL="0" lvl="0" indent="0" algn="l" rtl="0">
              <a:lnSpc>
                <a:spcPct val="100000"/>
              </a:lnSpc>
              <a:spcBef>
                <a:spcPts val="0"/>
              </a:spcBef>
              <a:spcAft>
                <a:spcPts val="0"/>
              </a:spcAft>
              <a:buNone/>
            </a:pPr>
            <a:r>
              <a:rPr lang="en" sz="2000" b="1" i="1">
                <a:solidFill>
                  <a:srgbClr val="FF0000"/>
                </a:solidFill>
                <a:latin typeface="Arial"/>
                <a:ea typeface="Arial"/>
                <a:cs typeface="Arial"/>
                <a:sym typeface="Arial"/>
              </a:rPr>
              <a:t>                                                git push origin master</a:t>
            </a:r>
            <a:endParaRPr sz="2000" b="1" i="1">
              <a:solidFill>
                <a:srgbClr val="FF0000"/>
              </a:solidFill>
              <a:latin typeface="Arial"/>
              <a:ea typeface="Arial"/>
              <a:cs typeface="Arial"/>
              <a:sym typeface="Arial"/>
            </a:endParaRPr>
          </a:p>
        </p:txBody>
      </p:sp>
      <p:pic>
        <p:nvPicPr>
          <p:cNvPr id="379" name="Google Shape;379;p56"/>
          <p:cNvPicPr preferRelativeResize="0"/>
          <p:nvPr/>
        </p:nvPicPr>
        <p:blipFill rotWithShape="1">
          <a:blip r:embed="rId3">
            <a:alphaModFix/>
          </a:blip>
          <a:srcRect r="3716" b="14464"/>
          <a:stretch/>
        </p:blipFill>
        <p:spPr>
          <a:xfrm>
            <a:off x="2138350" y="2152025"/>
            <a:ext cx="5273125" cy="2274925"/>
          </a:xfrm>
          <a:prstGeom prst="rect">
            <a:avLst/>
          </a:prstGeom>
          <a:noFill/>
          <a:ln>
            <a:noFill/>
          </a:ln>
        </p:spPr>
      </p:pic>
      <p:sp>
        <p:nvSpPr>
          <p:cNvPr id="380" name="Google Shape;380;p56"/>
          <p:cNvSpPr txBox="1"/>
          <p:nvPr/>
        </p:nvSpPr>
        <p:spPr>
          <a:xfrm>
            <a:off x="608600" y="681650"/>
            <a:ext cx="3681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i="1">
                <a:latin typeface="Lora"/>
                <a:ea typeface="Lora"/>
                <a:cs typeface="Lora"/>
                <a:sym typeface="Lora"/>
              </a:rPr>
              <a:t>repository and press enter.</a:t>
            </a:r>
            <a:endParaRPr sz="2000" i="1">
              <a:latin typeface="Lora"/>
              <a:ea typeface="Lora"/>
              <a:cs typeface="Lora"/>
              <a:sym typeface="Lor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84"/>
        <p:cNvGrpSpPr/>
        <p:nvPr/>
      </p:nvGrpSpPr>
      <p:grpSpPr>
        <a:xfrm>
          <a:off x="0" y="0"/>
          <a:ext cx="0" cy="0"/>
          <a:chOff x="0" y="0"/>
          <a:chExt cx="0" cy="0"/>
        </a:xfrm>
      </p:grpSpPr>
      <p:sp>
        <p:nvSpPr>
          <p:cNvPr id="385" name="Google Shape;385;p57"/>
          <p:cNvSpPr txBox="1">
            <a:spLocks noGrp="1"/>
          </p:cNvSpPr>
          <p:nvPr>
            <p:ph type="title"/>
          </p:nvPr>
        </p:nvSpPr>
        <p:spPr>
          <a:xfrm>
            <a:off x="0" y="68700"/>
            <a:ext cx="8114400" cy="545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i="1">
                <a:solidFill>
                  <a:srgbClr val="000000"/>
                </a:solidFill>
                <a:latin typeface="Lora"/>
                <a:ea typeface="Lora"/>
                <a:cs typeface="Lora"/>
                <a:sym typeface="Lora"/>
              </a:rPr>
              <a:t> 4.     User will get the following message in Git Bash.</a:t>
            </a:r>
            <a:endParaRPr sz="2000" i="1">
              <a:solidFill>
                <a:srgbClr val="000000"/>
              </a:solidFill>
              <a:latin typeface="Lora"/>
              <a:ea typeface="Lora"/>
              <a:cs typeface="Lora"/>
              <a:sym typeface="Lora"/>
            </a:endParaRPr>
          </a:p>
        </p:txBody>
      </p:sp>
      <p:pic>
        <p:nvPicPr>
          <p:cNvPr id="386" name="Google Shape;386;p57"/>
          <p:cNvPicPr preferRelativeResize="0"/>
          <p:nvPr/>
        </p:nvPicPr>
        <p:blipFill rotWithShape="1">
          <a:blip r:embed="rId3">
            <a:alphaModFix/>
          </a:blip>
          <a:srcRect r="2978" b="9755"/>
          <a:stretch/>
        </p:blipFill>
        <p:spPr>
          <a:xfrm>
            <a:off x="1015850" y="943387"/>
            <a:ext cx="6454025" cy="1847100"/>
          </a:xfrm>
          <a:prstGeom prst="rect">
            <a:avLst/>
          </a:prstGeom>
          <a:noFill/>
          <a:ln>
            <a:noFill/>
          </a:ln>
        </p:spPr>
      </p:pic>
      <p:sp>
        <p:nvSpPr>
          <p:cNvPr id="387" name="Google Shape;387;p57"/>
          <p:cNvSpPr txBox="1"/>
          <p:nvPr/>
        </p:nvSpPr>
        <p:spPr>
          <a:xfrm>
            <a:off x="0" y="3119775"/>
            <a:ext cx="82551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Lora"/>
              <a:buChar char="●"/>
            </a:pPr>
            <a:r>
              <a:rPr lang="en" sz="2000" i="1">
                <a:solidFill>
                  <a:srgbClr val="FF0000"/>
                </a:solidFill>
                <a:latin typeface="Lora"/>
                <a:ea typeface="Lora"/>
                <a:cs typeface="Lora"/>
                <a:sym typeface="Lora"/>
              </a:rPr>
              <a:t>master -&gt; master:</a:t>
            </a:r>
            <a:r>
              <a:rPr lang="en" sz="2000" i="1">
                <a:solidFill>
                  <a:srgbClr val="0000FF"/>
                </a:solidFill>
                <a:latin typeface="Lora"/>
                <a:ea typeface="Lora"/>
                <a:cs typeface="Lora"/>
                <a:sym typeface="Lora"/>
              </a:rPr>
              <a:t> </a:t>
            </a:r>
            <a:r>
              <a:rPr lang="en" sz="2000" i="1">
                <a:latin typeface="Lora"/>
                <a:ea typeface="Lora"/>
                <a:cs typeface="Lora"/>
                <a:sym typeface="Lora"/>
              </a:rPr>
              <a:t>The line master-&gt; master shows the source branch from which merging happens to the destination branch. In the above scenario, both are master branches.</a:t>
            </a:r>
            <a:endParaRPr sz="2000" i="1">
              <a:latin typeface="Lora"/>
              <a:ea typeface="Lora"/>
              <a:cs typeface="Lora"/>
              <a:sym typeface="Lora"/>
            </a:endParaRPr>
          </a:p>
          <a:p>
            <a:pPr marL="457200" lvl="0" indent="-355600" algn="l" rtl="0">
              <a:spcBef>
                <a:spcPts val="0"/>
              </a:spcBef>
              <a:spcAft>
                <a:spcPts val="0"/>
              </a:spcAft>
              <a:buSzPts val="2000"/>
              <a:buFont typeface="Lora"/>
              <a:buChar char="●"/>
            </a:pPr>
            <a:r>
              <a:rPr lang="en" sz="2000" i="1">
                <a:latin typeface="Lora"/>
                <a:ea typeface="Lora"/>
                <a:cs typeface="Lora"/>
                <a:sym typeface="Lora"/>
              </a:rPr>
              <a:t>Writing Objects: 100%</a:t>
            </a:r>
            <a:r>
              <a:rPr lang="en" sz="2000" i="1">
                <a:solidFill>
                  <a:srgbClr val="333333"/>
                </a:solidFill>
                <a:latin typeface="Lora"/>
                <a:ea typeface="Lora"/>
                <a:cs typeface="Lora"/>
                <a:sym typeface="Lora"/>
              </a:rPr>
              <a:t>  </a:t>
            </a:r>
            <a:r>
              <a:rPr lang="en" sz="2000" i="1">
                <a:latin typeface="Lora"/>
                <a:ea typeface="Lora"/>
                <a:cs typeface="Lora"/>
                <a:sym typeface="Lora"/>
              </a:rPr>
              <a:t>all the changes have been successfully pushed onto the cloud.</a:t>
            </a:r>
            <a:endParaRPr sz="2000" i="1">
              <a:latin typeface="Lora"/>
              <a:ea typeface="Lora"/>
              <a:cs typeface="Lora"/>
              <a:sym typeface="Lor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91"/>
        <p:cNvGrpSpPr/>
        <p:nvPr/>
      </p:nvGrpSpPr>
      <p:grpSpPr>
        <a:xfrm>
          <a:off x="0" y="0"/>
          <a:ext cx="0" cy="0"/>
          <a:chOff x="0" y="0"/>
          <a:chExt cx="0" cy="0"/>
        </a:xfrm>
      </p:grpSpPr>
      <p:sp>
        <p:nvSpPr>
          <p:cNvPr id="392" name="Google Shape;392;p58"/>
          <p:cNvSpPr txBox="1">
            <a:spLocks noGrp="1"/>
          </p:cNvSpPr>
          <p:nvPr>
            <p:ph type="title"/>
          </p:nvPr>
        </p:nvSpPr>
        <p:spPr>
          <a:xfrm>
            <a:off x="383525" y="1098350"/>
            <a:ext cx="8571300" cy="141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endParaRPr sz="2600" b="1">
              <a:solidFill>
                <a:srgbClr val="FF0000"/>
              </a:solidFill>
              <a:latin typeface="EB Garamond"/>
              <a:ea typeface="EB Garamond"/>
              <a:cs typeface="EB Garamond"/>
              <a:sym typeface="EB Garamond"/>
            </a:endParaRPr>
          </a:p>
          <a:p>
            <a:pPr marL="0" lvl="0" indent="0" algn="l" rtl="0">
              <a:spcBef>
                <a:spcPts val="0"/>
              </a:spcBef>
              <a:spcAft>
                <a:spcPts val="0"/>
              </a:spcAft>
              <a:buSzPts val="990"/>
              <a:buNone/>
            </a:pPr>
            <a:endParaRPr sz="2600" b="1">
              <a:solidFill>
                <a:srgbClr val="FF0000"/>
              </a:solidFill>
              <a:latin typeface="EB Garamond"/>
              <a:ea typeface="EB Garamond"/>
              <a:cs typeface="EB Garamond"/>
              <a:sym typeface="EB Garamond"/>
            </a:endParaRPr>
          </a:p>
          <a:p>
            <a:pPr marL="0" lvl="0" indent="0" algn="l" rtl="0">
              <a:spcBef>
                <a:spcPts val="0"/>
              </a:spcBef>
              <a:spcAft>
                <a:spcPts val="0"/>
              </a:spcAft>
              <a:buSzPts val="990"/>
              <a:buNone/>
            </a:pPr>
            <a:endParaRPr sz="2600" b="1">
              <a:solidFill>
                <a:srgbClr val="FF0000"/>
              </a:solidFill>
              <a:latin typeface="EB Garamond"/>
              <a:ea typeface="EB Garamond"/>
              <a:cs typeface="EB Garamond"/>
              <a:sym typeface="EB Garamond"/>
            </a:endParaRPr>
          </a:p>
          <a:p>
            <a:pPr marL="0" lvl="0" indent="0" algn="l" rtl="0">
              <a:spcBef>
                <a:spcPts val="0"/>
              </a:spcBef>
              <a:spcAft>
                <a:spcPts val="0"/>
              </a:spcAft>
              <a:buSzPts val="990"/>
              <a:buNone/>
            </a:pPr>
            <a:endParaRPr sz="2600" b="1">
              <a:solidFill>
                <a:srgbClr val="FF0000"/>
              </a:solidFill>
              <a:latin typeface="EB Garamond"/>
              <a:ea typeface="EB Garamond"/>
              <a:cs typeface="EB Garamond"/>
              <a:sym typeface="EB Garamond"/>
            </a:endParaRPr>
          </a:p>
          <a:p>
            <a:pPr marL="457200" lvl="0" indent="-355600" algn="l" rtl="0">
              <a:spcBef>
                <a:spcPts val="0"/>
              </a:spcBef>
              <a:spcAft>
                <a:spcPts val="0"/>
              </a:spcAft>
              <a:buClr>
                <a:srgbClr val="333333"/>
              </a:buClr>
              <a:buSzPts val="2000"/>
              <a:buFont typeface="Lora"/>
              <a:buChar char="●"/>
            </a:pPr>
            <a:r>
              <a:rPr lang="en" sz="2000" i="1">
                <a:solidFill>
                  <a:srgbClr val="333333"/>
                </a:solidFill>
                <a:latin typeface="Lora"/>
                <a:ea typeface="Lora"/>
                <a:cs typeface="Lora"/>
                <a:sym typeface="Lora"/>
              </a:rPr>
              <a:t>Status tells us we have no local changes pending,but that the remote is one commit behind. </a:t>
            </a:r>
            <a:endParaRPr sz="2000" i="1">
              <a:solidFill>
                <a:srgbClr val="333333"/>
              </a:solidFill>
              <a:latin typeface="Lora"/>
              <a:ea typeface="Lora"/>
              <a:cs typeface="Lora"/>
              <a:sym typeface="Lora"/>
            </a:endParaRPr>
          </a:p>
          <a:p>
            <a:pPr marL="457200" lvl="0" indent="-355600" algn="l" rtl="0">
              <a:spcBef>
                <a:spcPts val="0"/>
              </a:spcBef>
              <a:spcAft>
                <a:spcPts val="0"/>
              </a:spcAft>
              <a:buClr>
                <a:srgbClr val="333333"/>
              </a:buClr>
              <a:buSzPts val="2000"/>
              <a:buFont typeface="Lora"/>
              <a:buChar char="●"/>
            </a:pPr>
            <a:r>
              <a:rPr lang="en" sz="2000" i="1">
                <a:solidFill>
                  <a:srgbClr val="333333"/>
                </a:solidFill>
                <a:latin typeface="Lora"/>
                <a:ea typeface="Lora"/>
                <a:cs typeface="Lora"/>
                <a:sym typeface="Lora"/>
              </a:rPr>
              <a:t>This isn't actually checking against the remote repository, just letting us know how many   times we've committed since our last push.</a:t>
            </a:r>
            <a:endParaRPr sz="2000" i="1">
              <a:latin typeface="Lora"/>
              <a:ea typeface="Lora"/>
              <a:cs typeface="Lora"/>
              <a:sym typeface="Lora"/>
            </a:endParaRPr>
          </a:p>
        </p:txBody>
      </p:sp>
      <p:sp>
        <p:nvSpPr>
          <p:cNvPr id="393" name="Google Shape;393;p58"/>
          <p:cNvSpPr txBox="1"/>
          <p:nvPr/>
        </p:nvSpPr>
        <p:spPr>
          <a:xfrm>
            <a:off x="383525" y="2571750"/>
            <a:ext cx="80220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FF0000"/>
                </a:solidFill>
                <a:latin typeface="EB Garamond"/>
                <a:ea typeface="EB Garamond"/>
                <a:cs typeface="EB Garamond"/>
                <a:sym typeface="EB Garamond"/>
              </a:rPr>
              <a:t>git remote -v</a:t>
            </a:r>
            <a:endParaRPr sz="2600" b="1">
              <a:solidFill>
                <a:srgbClr val="FF0000"/>
              </a:solidFill>
              <a:latin typeface="EB Garamond"/>
              <a:ea typeface="EB Garamond"/>
              <a:cs typeface="EB Garamond"/>
              <a:sym typeface="EB Garamond"/>
            </a:endParaRPr>
          </a:p>
          <a:p>
            <a:pPr marL="0" lvl="0" indent="0" algn="l" rtl="0">
              <a:spcBef>
                <a:spcPts val="0"/>
              </a:spcBef>
              <a:spcAft>
                <a:spcPts val="0"/>
              </a:spcAft>
              <a:buNone/>
            </a:pPr>
            <a:endParaRPr>
              <a:latin typeface="PT Sans Narrow"/>
              <a:ea typeface="PT Sans Narrow"/>
              <a:cs typeface="PT Sans Narrow"/>
              <a:sym typeface="PT Sans Narrow"/>
            </a:endParaRPr>
          </a:p>
          <a:p>
            <a:pPr marL="457200" lvl="0" indent="-355600" algn="l" rtl="0">
              <a:spcBef>
                <a:spcPts val="0"/>
              </a:spcBef>
              <a:spcAft>
                <a:spcPts val="0"/>
              </a:spcAft>
              <a:buSzPts val="2000"/>
              <a:buFont typeface="Lora"/>
              <a:buChar char="●"/>
            </a:pPr>
            <a:r>
              <a:rPr lang="en" sz="2000" i="1">
                <a:latin typeface="Lora"/>
                <a:ea typeface="Lora"/>
                <a:cs typeface="Lora"/>
                <a:sym typeface="Lora"/>
              </a:rPr>
              <a:t>Check out where our remote target is.We will revisit this in a bit,when we start working on syncing to the original repository.</a:t>
            </a:r>
            <a:endParaRPr sz="2000" i="1">
              <a:latin typeface="Lora"/>
              <a:ea typeface="Lora"/>
              <a:cs typeface="Lora"/>
              <a:sym typeface="Lora"/>
            </a:endParaRPr>
          </a:p>
        </p:txBody>
      </p:sp>
      <p:sp>
        <p:nvSpPr>
          <p:cNvPr id="394" name="Google Shape;394;p58"/>
          <p:cNvSpPr txBox="1"/>
          <p:nvPr/>
        </p:nvSpPr>
        <p:spPr>
          <a:xfrm>
            <a:off x="329975" y="336775"/>
            <a:ext cx="3000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FF0000"/>
                </a:solidFill>
                <a:latin typeface="EB Garamond"/>
                <a:ea typeface="EB Garamond"/>
                <a:cs typeface="EB Garamond"/>
                <a:sym typeface="EB Garamond"/>
              </a:rPr>
              <a:t>git status</a:t>
            </a:r>
            <a:endParaRPr sz="2600" b="1">
              <a:solidFill>
                <a:srgbClr val="FF0000"/>
              </a:solidFill>
              <a:latin typeface="EB Garamond"/>
              <a:ea typeface="EB Garamond"/>
              <a:cs typeface="EB Garamond"/>
              <a:sym typeface="EB 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98"/>
        <p:cNvGrpSpPr/>
        <p:nvPr/>
      </p:nvGrpSpPr>
      <p:grpSpPr>
        <a:xfrm>
          <a:off x="0" y="0"/>
          <a:ext cx="0" cy="0"/>
          <a:chOff x="0" y="0"/>
          <a:chExt cx="0" cy="0"/>
        </a:xfrm>
      </p:grpSpPr>
      <p:sp>
        <p:nvSpPr>
          <p:cNvPr id="399" name="Google Shape;399;p59"/>
          <p:cNvSpPr txBox="1">
            <a:spLocks noGrp="1"/>
          </p:cNvSpPr>
          <p:nvPr>
            <p:ph type="title"/>
          </p:nvPr>
        </p:nvSpPr>
        <p:spPr>
          <a:xfrm>
            <a:off x="392800" y="206125"/>
            <a:ext cx="8114400" cy="177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22" b="1">
                <a:solidFill>
                  <a:srgbClr val="FF0000"/>
                </a:solidFill>
                <a:latin typeface="EB Garamond"/>
                <a:ea typeface="EB Garamond"/>
                <a:cs typeface="EB Garamond"/>
                <a:sym typeface="EB Garamond"/>
              </a:rPr>
              <a:t>git push -u origin master</a:t>
            </a:r>
            <a:endParaRPr sz="2622" b="1">
              <a:solidFill>
                <a:srgbClr val="FF0000"/>
              </a:solidFill>
              <a:latin typeface="EB Garamond"/>
              <a:ea typeface="EB Garamond"/>
              <a:cs typeface="EB Garamond"/>
              <a:sym typeface="EB Garamond"/>
            </a:endParaRPr>
          </a:p>
          <a:p>
            <a:pPr marL="0" lvl="0" indent="0" algn="l" rtl="0">
              <a:spcBef>
                <a:spcPts val="0"/>
              </a:spcBef>
              <a:spcAft>
                <a:spcPts val="0"/>
              </a:spcAft>
              <a:buNone/>
            </a:pPr>
            <a:endParaRPr sz="2400">
              <a:solidFill>
                <a:srgbClr val="333333"/>
              </a:solidFill>
            </a:endParaRPr>
          </a:p>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push the changes in branch master to remote location origin, and remember the settings (-u).</a:t>
            </a:r>
            <a:endParaRPr sz="2000" i="1">
              <a:solidFill>
                <a:srgbClr val="000000"/>
              </a:solidFill>
              <a:latin typeface="Lora"/>
              <a:ea typeface="Lora"/>
              <a:cs typeface="Lora"/>
              <a:sym typeface="Lora"/>
            </a:endParaRPr>
          </a:p>
          <a:p>
            <a:pPr marL="0" lvl="0" indent="0" algn="l" rtl="0">
              <a:spcBef>
                <a:spcPts val="0"/>
              </a:spcBef>
              <a:spcAft>
                <a:spcPts val="0"/>
              </a:spcAft>
              <a:buNone/>
            </a:pPr>
            <a:endParaRPr sz="2000">
              <a:solidFill>
                <a:srgbClr val="FF0000"/>
              </a:solidFill>
              <a:latin typeface="PT Sans Narrow"/>
              <a:ea typeface="PT Sans Narrow"/>
              <a:cs typeface="PT Sans Narrow"/>
              <a:sym typeface="PT Sans Narrow"/>
            </a:endParaRPr>
          </a:p>
        </p:txBody>
      </p:sp>
      <p:pic>
        <p:nvPicPr>
          <p:cNvPr id="400" name="Google Shape;400;p59"/>
          <p:cNvPicPr preferRelativeResize="0"/>
          <p:nvPr/>
        </p:nvPicPr>
        <p:blipFill>
          <a:blip r:embed="rId3">
            <a:alphaModFix/>
          </a:blip>
          <a:stretch>
            <a:fillRect/>
          </a:stretch>
        </p:blipFill>
        <p:spPr>
          <a:xfrm>
            <a:off x="552800" y="2130625"/>
            <a:ext cx="7954400" cy="2099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04"/>
        <p:cNvGrpSpPr/>
        <p:nvPr/>
      </p:nvGrpSpPr>
      <p:grpSpPr>
        <a:xfrm>
          <a:off x="0" y="0"/>
          <a:ext cx="0" cy="0"/>
          <a:chOff x="0" y="0"/>
          <a:chExt cx="0" cy="0"/>
        </a:xfrm>
      </p:grpSpPr>
      <p:sp>
        <p:nvSpPr>
          <p:cNvPr id="405" name="Google Shape;405;p60"/>
          <p:cNvSpPr txBox="1"/>
          <p:nvPr/>
        </p:nvSpPr>
        <p:spPr>
          <a:xfrm>
            <a:off x="0" y="1089550"/>
            <a:ext cx="8564100" cy="2435100"/>
          </a:xfrm>
          <a:prstGeom prst="rect">
            <a:avLst/>
          </a:prstGeom>
          <a:noFill/>
          <a:ln>
            <a:noFill/>
          </a:ln>
        </p:spPr>
        <p:txBody>
          <a:bodyPr spcFirstLastPara="1" wrap="square" lIns="91425" tIns="91425" rIns="91425" bIns="91425" anchor="t" anchorCtr="0">
            <a:noAutofit/>
          </a:bodyPr>
          <a:lstStyle/>
          <a:p>
            <a:pPr marL="457200" lvl="0" indent="-355600" algn="l" rtl="0">
              <a:lnSpc>
                <a:spcPct val="146666"/>
              </a:lnSpc>
              <a:spcBef>
                <a:spcPts val="0"/>
              </a:spcBef>
              <a:spcAft>
                <a:spcPts val="0"/>
              </a:spcAft>
              <a:buSzPts val="2000"/>
              <a:buFont typeface="Lora"/>
              <a:buChar char="●"/>
            </a:pPr>
            <a:r>
              <a:rPr lang="en" sz="2000" i="1">
                <a:solidFill>
                  <a:srgbClr val="CC0000"/>
                </a:solidFill>
                <a:latin typeface="Lora"/>
                <a:ea typeface="Lora"/>
                <a:cs typeface="Lora"/>
                <a:sym typeface="Lora"/>
              </a:rPr>
              <a:t>git fetch </a:t>
            </a:r>
            <a:r>
              <a:rPr lang="en" sz="2000" i="1">
                <a:latin typeface="Lora"/>
                <a:ea typeface="Lora"/>
                <a:cs typeface="Lora"/>
                <a:sym typeface="Lora"/>
              </a:rPr>
              <a:t>command helps the user download commits, refs, and files from the remote repository to the local repository.</a:t>
            </a:r>
            <a:endParaRPr sz="2000" i="1" u="sng">
              <a:latin typeface="Lora"/>
              <a:ea typeface="Lora"/>
              <a:cs typeface="Lora"/>
              <a:sym typeface="Lora"/>
            </a:endParaRPr>
          </a:p>
          <a:p>
            <a:pPr marL="457200" lvl="0" indent="-355600" algn="l" rtl="0">
              <a:lnSpc>
                <a:spcPct val="146666"/>
              </a:lnSpc>
              <a:spcBef>
                <a:spcPts val="0"/>
              </a:spcBef>
              <a:spcAft>
                <a:spcPts val="0"/>
              </a:spcAft>
              <a:buSzPts val="2000"/>
              <a:buFont typeface="Lora"/>
              <a:buChar char="●"/>
            </a:pPr>
            <a:r>
              <a:rPr lang="en" sz="2000" i="1">
                <a:latin typeface="Lora"/>
                <a:ea typeface="Lora"/>
                <a:cs typeface="Lora"/>
                <a:sym typeface="Lora"/>
              </a:rPr>
              <a:t>Git fetch is a great way to stand at a place from where you can see the changes and decide if you want to keep them or discard them.</a:t>
            </a:r>
            <a:endParaRPr sz="2000" i="1">
              <a:latin typeface="Lora"/>
              <a:ea typeface="Lora"/>
              <a:cs typeface="Lora"/>
              <a:sym typeface="Lora"/>
            </a:endParaRPr>
          </a:p>
          <a:p>
            <a:pPr marL="0" lvl="0" indent="0" algn="l" rtl="0">
              <a:lnSpc>
                <a:spcPct val="115000"/>
              </a:lnSpc>
              <a:spcBef>
                <a:spcPts val="800"/>
              </a:spcBef>
              <a:spcAft>
                <a:spcPts val="800"/>
              </a:spcAft>
              <a:buNone/>
            </a:pPr>
            <a:r>
              <a:rPr lang="en" sz="2000" i="1">
                <a:latin typeface="Lora"/>
                <a:ea typeface="Lora"/>
                <a:cs typeface="Lora"/>
                <a:sym typeface="Lora"/>
              </a:rPr>
              <a:t> </a:t>
            </a:r>
            <a:endParaRPr sz="2000" i="1">
              <a:latin typeface="Lora"/>
              <a:ea typeface="Lora"/>
              <a:cs typeface="Lora"/>
              <a:sym typeface="Lora"/>
            </a:endParaRPr>
          </a:p>
        </p:txBody>
      </p:sp>
      <p:sp>
        <p:nvSpPr>
          <p:cNvPr id="406" name="Google Shape;406;p60"/>
          <p:cNvSpPr txBox="1"/>
          <p:nvPr/>
        </p:nvSpPr>
        <p:spPr>
          <a:xfrm>
            <a:off x="186500" y="196300"/>
            <a:ext cx="5192700" cy="738900"/>
          </a:xfrm>
          <a:prstGeom prst="rect">
            <a:avLst/>
          </a:prstGeom>
          <a:noFill/>
          <a:ln>
            <a:noFill/>
          </a:ln>
        </p:spPr>
        <p:txBody>
          <a:bodyPr spcFirstLastPara="1" wrap="square" lIns="91425" tIns="91425" rIns="91425" bIns="91425" anchor="t" anchorCtr="0">
            <a:spAutoFit/>
          </a:bodyPr>
          <a:lstStyle/>
          <a:p>
            <a:pPr marL="0" lvl="0" indent="0" algn="l" rtl="0">
              <a:lnSpc>
                <a:spcPct val="146666"/>
              </a:lnSpc>
              <a:spcBef>
                <a:spcPts val="0"/>
              </a:spcBef>
              <a:spcAft>
                <a:spcPts val="800"/>
              </a:spcAft>
              <a:buNone/>
            </a:pPr>
            <a:r>
              <a:rPr lang="en" sz="3600" b="1">
                <a:solidFill>
                  <a:srgbClr val="CC0000"/>
                </a:solidFill>
                <a:latin typeface="Playfair Display"/>
                <a:ea typeface="Playfair Display"/>
                <a:cs typeface="Playfair Display"/>
                <a:sym typeface="Playfair Display"/>
              </a:rPr>
              <a:t>Git Fetch Command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10"/>
        <p:cNvGrpSpPr/>
        <p:nvPr/>
      </p:nvGrpSpPr>
      <p:grpSpPr>
        <a:xfrm>
          <a:off x="0" y="0"/>
          <a:ext cx="0" cy="0"/>
          <a:chOff x="0" y="0"/>
          <a:chExt cx="0" cy="0"/>
        </a:xfrm>
      </p:grpSpPr>
      <p:pic>
        <p:nvPicPr>
          <p:cNvPr id="411" name="Google Shape;411;p61"/>
          <p:cNvPicPr preferRelativeResize="0"/>
          <p:nvPr/>
        </p:nvPicPr>
        <p:blipFill>
          <a:blip r:embed="rId3">
            <a:alphaModFix/>
          </a:blip>
          <a:stretch>
            <a:fillRect/>
          </a:stretch>
        </p:blipFill>
        <p:spPr>
          <a:xfrm>
            <a:off x="1316150" y="212688"/>
            <a:ext cx="6830126" cy="47181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15"/>
        <p:cNvGrpSpPr/>
        <p:nvPr/>
      </p:nvGrpSpPr>
      <p:grpSpPr>
        <a:xfrm>
          <a:off x="0" y="0"/>
          <a:ext cx="0" cy="0"/>
          <a:chOff x="0" y="0"/>
          <a:chExt cx="0" cy="0"/>
        </a:xfrm>
      </p:grpSpPr>
      <p:sp>
        <p:nvSpPr>
          <p:cNvPr id="416" name="Google Shape;416;p62"/>
          <p:cNvSpPr txBox="1">
            <a:spLocks noGrp="1"/>
          </p:cNvSpPr>
          <p:nvPr>
            <p:ph type="title"/>
          </p:nvPr>
        </p:nvSpPr>
        <p:spPr>
          <a:xfrm>
            <a:off x="212525" y="1020850"/>
            <a:ext cx="8114400" cy="169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endParaRPr sz="2600" b="1">
              <a:solidFill>
                <a:srgbClr val="FF0000"/>
              </a:solidFill>
              <a:latin typeface="EB Garamond"/>
              <a:ea typeface="EB Garamond"/>
              <a:cs typeface="EB Garamond"/>
              <a:sym typeface="EB Garamond"/>
            </a:endParaRPr>
          </a:p>
          <a:p>
            <a:pPr marL="0" lvl="0" indent="0" algn="l" rtl="0">
              <a:spcBef>
                <a:spcPts val="0"/>
              </a:spcBef>
              <a:spcAft>
                <a:spcPts val="0"/>
              </a:spcAft>
              <a:buSzPts val="990"/>
              <a:buNone/>
            </a:pPr>
            <a:endParaRPr sz="1760">
              <a:solidFill>
                <a:srgbClr val="333333"/>
              </a:solidFill>
              <a:latin typeface="PT Sans Narrow"/>
              <a:ea typeface="PT Sans Narrow"/>
              <a:cs typeface="PT Sans Narrow"/>
              <a:sym typeface="PT Sans Narrow"/>
            </a:endParaRPr>
          </a:p>
          <a:p>
            <a:pPr marL="0" lvl="0" indent="0" algn="l" rtl="0">
              <a:spcBef>
                <a:spcPts val="0"/>
              </a:spcBef>
              <a:spcAft>
                <a:spcPts val="0"/>
              </a:spcAft>
              <a:buSzPts val="990"/>
              <a:buNone/>
            </a:pPr>
            <a:endParaRPr sz="1760">
              <a:solidFill>
                <a:srgbClr val="333333"/>
              </a:solidFill>
              <a:latin typeface="PT Sans Narrow"/>
              <a:ea typeface="PT Sans Narrow"/>
              <a:cs typeface="PT Sans Narrow"/>
              <a:sym typeface="PT Sans Narrow"/>
            </a:endParaRPr>
          </a:p>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opposite of pushing</a:t>
            </a:r>
            <a:endParaRPr sz="2000" i="1">
              <a:solidFill>
                <a:srgbClr val="000000"/>
              </a:solidFill>
              <a:latin typeface="Lora"/>
              <a:ea typeface="Lora"/>
              <a:cs typeface="Lora"/>
              <a:sym typeface="Lora"/>
            </a:endParaRPr>
          </a:p>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retrieves changes from the remote location and applies them to your local repository</a:t>
            </a:r>
            <a:endParaRPr sz="2000" i="1">
              <a:solidFill>
                <a:srgbClr val="000000"/>
              </a:solidFill>
              <a:latin typeface="Lora"/>
              <a:ea typeface="Lora"/>
              <a:cs typeface="Lora"/>
              <a:sym typeface="Lora"/>
            </a:endParaRPr>
          </a:p>
          <a:p>
            <a:pPr marL="457200" lvl="0" indent="-355600" algn="l" rtl="0">
              <a:spcBef>
                <a:spcPts val="0"/>
              </a:spcBef>
              <a:spcAft>
                <a:spcPts val="0"/>
              </a:spcAft>
              <a:buClr>
                <a:srgbClr val="000000"/>
              </a:buClr>
              <a:buSzPts val="2000"/>
              <a:buFont typeface="Lora"/>
              <a:buChar char="●"/>
            </a:pPr>
            <a:r>
              <a:rPr lang="en" sz="2000" i="1">
                <a:solidFill>
                  <a:srgbClr val="000000"/>
                </a:solidFill>
                <a:latin typeface="Lora"/>
                <a:ea typeface="Lora"/>
                <a:cs typeface="Lora"/>
                <a:sym typeface="Lora"/>
              </a:rPr>
              <a:t>more useful in a group environment where more than one person is submitting changes to a single repository</a:t>
            </a:r>
            <a:endParaRPr sz="2000" i="1">
              <a:solidFill>
                <a:srgbClr val="000000"/>
              </a:solidFill>
              <a:latin typeface="Lora"/>
              <a:ea typeface="Lora"/>
              <a:cs typeface="Lora"/>
              <a:sym typeface="Lora"/>
            </a:endParaRPr>
          </a:p>
        </p:txBody>
      </p:sp>
      <p:pic>
        <p:nvPicPr>
          <p:cNvPr id="417" name="Google Shape;417;p62"/>
          <p:cNvPicPr preferRelativeResize="0"/>
          <p:nvPr/>
        </p:nvPicPr>
        <p:blipFill>
          <a:blip r:embed="rId3">
            <a:alphaModFix/>
          </a:blip>
          <a:stretch>
            <a:fillRect/>
          </a:stretch>
        </p:blipFill>
        <p:spPr>
          <a:xfrm>
            <a:off x="1859100" y="2801050"/>
            <a:ext cx="5465750" cy="2106975"/>
          </a:xfrm>
          <a:prstGeom prst="rect">
            <a:avLst/>
          </a:prstGeom>
          <a:noFill/>
          <a:ln>
            <a:noFill/>
          </a:ln>
        </p:spPr>
      </p:pic>
      <p:sp>
        <p:nvSpPr>
          <p:cNvPr id="418" name="Google Shape;418;p62"/>
          <p:cNvSpPr txBox="1"/>
          <p:nvPr/>
        </p:nvSpPr>
        <p:spPr>
          <a:xfrm>
            <a:off x="212525" y="186500"/>
            <a:ext cx="3000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FF0000"/>
                </a:solidFill>
                <a:latin typeface="EB Garamond"/>
                <a:ea typeface="EB Garamond"/>
                <a:cs typeface="EB Garamond"/>
                <a:sym typeface="EB Garamond"/>
              </a:rPr>
              <a:t>PULLING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22"/>
        <p:cNvGrpSpPr/>
        <p:nvPr/>
      </p:nvGrpSpPr>
      <p:grpSpPr>
        <a:xfrm>
          <a:off x="0" y="0"/>
          <a:ext cx="0" cy="0"/>
          <a:chOff x="0" y="0"/>
          <a:chExt cx="0" cy="0"/>
        </a:xfrm>
      </p:grpSpPr>
      <p:sp>
        <p:nvSpPr>
          <p:cNvPr id="423" name="Google Shape;423;p63"/>
          <p:cNvSpPr txBox="1">
            <a:spLocks noGrp="1"/>
          </p:cNvSpPr>
          <p:nvPr>
            <p:ph type="title"/>
          </p:nvPr>
        </p:nvSpPr>
        <p:spPr>
          <a:xfrm>
            <a:off x="66400" y="225750"/>
            <a:ext cx="9077700" cy="962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100" b="1" i="1">
                <a:solidFill>
                  <a:srgbClr val="FF0000"/>
                </a:solidFill>
                <a:latin typeface="Lora"/>
                <a:ea typeface="Lora"/>
                <a:cs typeface="Lora"/>
                <a:sym typeface="Lora"/>
              </a:rPr>
              <a:t>Git pull</a:t>
            </a:r>
            <a:r>
              <a:rPr lang="en" sz="2100" i="1">
                <a:solidFill>
                  <a:srgbClr val="FF0000"/>
                </a:solidFill>
                <a:latin typeface="Lora"/>
                <a:ea typeface="Lora"/>
                <a:cs typeface="Lora"/>
                <a:sym typeface="Lora"/>
              </a:rPr>
              <a:t>: </a:t>
            </a:r>
            <a:r>
              <a:rPr lang="en" sz="2100" i="1">
                <a:solidFill>
                  <a:srgbClr val="000000"/>
                </a:solidFill>
                <a:latin typeface="Lora"/>
                <a:ea typeface="Lora"/>
                <a:cs typeface="Lora"/>
                <a:sym typeface="Lora"/>
              </a:rPr>
              <a:t>a magical way to perform a combined operation of git-fetch &amp; git-merge with a single command</a:t>
            </a:r>
            <a:endParaRPr sz="2100" i="1">
              <a:solidFill>
                <a:srgbClr val="000000"/>
              </a:solidFill>
              <a:latin typeface="Lora"/>
              <a:ea typeface="Lora"/>
              <a:cs typeface="Lora"/>
              <a:sym typeface="Lora"/>
            </a:endParaRPr>
          </a:p>
        </p:txBody>
      </p:sp>
      <p:pic>
        <p:nvPicPr>
          <p:cNvPr id="424" name="Google Shape;424;p63"/>
          <p:cNvPicPr preferRelativeResize="0"/>
          <p:nvPr/>
        </p:nvPicPr>
        <p:blipFill rotWithShape="1">
          <a:blip r:embed="rId3">
            <a:alphaModFix/>
          </a:blip>
          <a:srcRect l="17535" t="6635" r="20283" b="7519"/>
          <a:stretch/>
        </p:blipFill>
        <p:spPr>
          <a:xfrm>
            <a:off x="2080950" y="1433125"/>
            <a:ext cx="4770500" cy="317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331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b="1">
                <a:solidFill>
                  <a:srgbClr val="CC0000"/>
                </a:solidFill>
                <a:latin typeface="Playfair Display"/>
                <a:ea typeface="Playfair Display"/>
                <a:cs typeface="Playfair Display"/>
                <a:sym typeface="Playfair Display"/>
              </a:rPr>
              <a:t>Why clone a repository ?</a:t>
            </a:r>
            <a:endParaRPr sz="3600" b="1">
              <a:solidFill>
                <a:srgbClr val="CC0000"/>
              </a:solidFill>
              <a:latin typeface="Playfair Display"/>
              <a:ea typeface="Playfair Display"/>
              <a:cs typeface="Playfair Display"/>
              <a:sym typeface="Playfair Display"/>
            </a:endParaRPr>
          </a:p>
        </p:txBody>
      </p:sp>
      <p:sp>
        <p:nvSpPr>
          <p:cNvPr id="112" name="Google Shape;11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Clr>
                <a:srgbClr val="F92672"/>
              </a:buClr>
              <a:buSzPts val="2100"/>
              <a:buFont typeface="Lora"/>
              <a:buChar char="❖"/>
            </a:pPr>
            <a:r>
              <a:rPr lang="en" sz="2100" b="1">
                <a:solidFill>
                  <a:srgbClr val="F92672"/>
                </a:solidFill>
                <a:latin typeface="Lora"/>
                <a:ea typeface="Lora"/>
                <a:cs typeface="Lora"/>
                <a:sym typeface="Lora"/>
              </a:rPr>
              <a:t>Contribute to Organizational Projects: </a:t>
            </a:r>
            <a:endParaRPr sz="2100" b="1">
              <a:solidFill>
                <a:srgbClr val="F92672"/>
              </a:solidFill>
              <a:latin typeface="Lora"/>
              <a:ea typeface="Lora"/>
              <a:cs typeface="Lora"/>
              <a:sym typeface="Lora"/>
            </a:endParaRPr>
          </a:p>
          <a:p>
            <a:pPr marL="457200" lvl="0" indent="-336550" algn="l" rtl="0">
              <a:spcBef>
                <a:spcPts val="0"/>
              </a:spcBef>
              <a:spcAft>
                <a:spcPts val="0"/>
              </a:spcAft>
              <a:buClr>
                <a:srgbClr val="000000"/>
              </a:buClr>
              <a:buSzPts val="1700"/>
              <a:buFont typeface="Lora"/>
              <a:buChar char="●"/>
            </a:pPr>
            <a:r>
              <a:rPr lang="en" sz="1700" i="1">
                <a:solidFill>
                  <a:srgbClr val="000000"/>
                </a:solidFill>
                <a:latin typeface="Lora"/>
                <a:ea typeface="Lora"/>
                <a:cs typeface="Lora"/>
                <a:sym typeface="Lora"/>
              </a:rPr>
              <a:t>A centralized system is required for organizations where multiple people work on the same code base. Cloning helps us achieve this motive. </a:t>
            </a:r>
            <a:endParaRPr sz="1700" i="1">
              <a:solidFill>
                <a:srgbClr val="000000"/>
              </a:solidFill>
              <a:latin typeface="Lora"/>
              <a:ea typeface="Lora"/>
              <a:cs typeface="Lora"/>
              <a:sym typeface="Lora"/>
            </a:endParaRPr>
          </a:p>
          <a:p>
            <a:pPr marL="457200" lvl="0" indent="-336550" algn="l" rtl="0">
              <a:spcBef>
                <a:spcPts val="0"/>
              </a:spcBef>
              <a:spcAft>
                <a:spcPts val="0"/>
              </a:spcAft>
              <a:buClr>
                <a:srgbClr val="000000"/>
              </a:buClr>
              <a:buSzPts val="1700"/>
              <a:buFont typeface="Lora"/>
              <a:buChar char="●"/>
            </a:pPr>
            <a:r>
              <a:rPr lang="en" sz="1700" i="1">
                <a:solidFill>
                  <a:srgbClr val="000000"/>
                </a:solidFill>
                <a:latin typeface="Lora"/>
                <a:ea typeface="Lora"/>
                <a:cs typeface="Lora"/>
                <a:sym typeface="Lora"/>
              </a:rPr>
              <a:t>By cloning, people can edit the project code to either fix some issue or provide some modifications i.e. an extra or extended feature.</a:t>
            </a:r>
            <a:endParaRPr sz="1700" i="1">
              <a:solidFill>
                <a:srgbClr val="000000"/>
              </a:solidFill>
              <a:latin typeface="Lora"/>
              <a:ea typeface="Lora"/>
              <a:cs typeface="Lora"/>
              <a:sym typeface="Lora"/>
            </a:endParaRPr>
          </a:p>
          <a:p>
            <a:pPr marL="457200" lvl="0" indent="-361950" algn="l" rtl="0">
              <a:spcBef>
                <a:spcPts val="0"/>
              </a:spcBef>
              <a:spcAft>
                <a:spcPts val="0"/>
              </a:spcAft>
              <a:buClr>
                <a:srgbClr val="F92672"/>
              </a:buClr>
              <a:buSzPts val="2100"/>
              <a:buFont typeface="Lora"/>
              <a:buChar char="❖"/>
            </a:pPr>
            <a:r>
              <a:rPr lang="en" sz="2100" b="1">
                <a:solidFill>
                  <a:srgbClr val="F92672"/>
                </a:solidFill>
                <a:latin typeface="Lora"/>
                <a:ea typeface="Lora"/>
                <a:cs typeface="Lora"/>
                <a:sym typeface="Lora"/>
              </a:rPr>
              <a:t>Make use of Open Source Repositories:</a:t>
            </a:r>
            <a:endParaRPr sz="2100" b="1">
              <a:solidFill>
                <a:srgbClr val="F92672"/>
              </a:solidFill>
              <a:latin typeface="Lora"/>
              <a:ea typeface="Lora"/>
              <a:cs typeface="Lora"/>
              <a:sym typeface="Lora"/>
            </a:endParaRPr>
          </a:p>
          <a:p>
            <a:pPr marL="0" lvl="0" indent="0" algn="l" rtl="0">
              <a:spcBef>
                <a:spcPts val="1200"/>
              </a:spcBef>
              <a:spcAft>
                <a:spcPts val="1200"/>
              </a:spcAft>
              <a:buNone/>
            </a:pPr>
            <a:r>
              <a:rPr lang="en" sz="1700" i="1">
                <a:solidFill>
                  <a:srgbClr val="000000"/>
                </a:solidFill>
                <a:latin typeface="Lora"/>
                <a:ea typeface="Lora"/>
                <a:cs typeface="Lora"/>
                <a:sym typeface="Lora"/>
              </a:rPr>
              <a:t>    If someone wants to use some functionality which has already been developed by                 someone else, then why to code it from scratch and waste time &amp; resources? For e.g. there are unlimited open source repositories are available, which can directly fit into the projects.</a:t>
            </a:r>
            <a:endParaRPr sz="1700" b="1" i="1">
              <a:solidFill>
                <a:srgbClr val="000000"/>
              </a:solidFill>
              <a:latin typeface="Lora"/>
              <a:ea typeface="Lora"/>
              <a:cs typeface="Lora"/>
              <a:sym typeface="Lor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286350" y="1954300"/>
            <a:ext cx="8571300" cy="2326500"/>
          </a:xfrm>
          <a:prstGeom prst="rect">
            <a:avLst/>
          </a:prstGeom>
        </p:spPr>
        <p:txBody>
          <a:bodyPr spcFirstLastPara="1" wrap="square" lIns="91425" tIns="91425" rIns="91425" bIns="91425" anchor="b" anchorCtr="0">
            <a:noAutofit/>
          </a:bodyPr>
          <a:lstStyle/>
          <a:p>
            <a:pPr marL="0" lvl="0" indent="0" algn="l" rtl="0">
              <a:lnSpc>
                <a:spcPct val="100000"/>
              </a:lnSpc>
              <a:spcBef>
                <a:spcPts val="1200"/>
              </a:spcBef>
              <a:spcAft>
                <a:spcPts val="0"/>
              </a:spcAft>
              <a:buNone/>
            </a:pPr>
            <a:endParaRPr sz="2944" u="sng">
              <a:solidFill>
                <a:srgbClr val="FF0000"/>
              </a:solidFill>
              <a:highlight>
                <a:srgbClr val="FFFFFF"/>
              </a:highlight>
              <a:latin typeface="EB Garamond"/>
              <a:ea typeface="EB Garamond"/>
              <a:cs typeface="EB Garamond"/>
              <a:sym typeface="EB Garamond"/>
            </a:endParaRPr>
          </a:p>
          <a:p>
            <a:pPr marL="0" lvl="0" indent="0" algn="l" rtl="0">
              <a:lnSpc>
                <a:spcPct val="100000"/>
              </a:lnSpc>
              <a:spcBef>
                <a:spcPts val="1200"/>
              </a:spcBef>
              <a:spcAft>
                <a:spcPts val="0"/>
              </a:spcAft>
              <a:buNone/>
            </a:pPr>
            <a:endParaRPr sz="2400">
              <a:solidFill>
                <a:srgbClr val="333333"/>
              </a:solidFill>
              <a:latin typeface="PT Sans Narrow"/>
              <a:ea typeface="PT Sans Narrow"/>
              <a:cs typeface="PT Sans Narrow"/>
              <a:sym typeface="PT Sans Narrow"/>
            </a:endParaRPr>
          </a:p>
          <a:p>
            <a:pPr marL="457200" lvl="0" indent="-375355" algn="l" rtl="0">
              <a:lnSpc>
                <a:spcPct val="100000"/>
              </a:lnSpc>
              <a:spcBef>
                <a:spcPts val="1200"/>
              </a:spcBef>
              <a:spcAft>
                <a:spcPts val="0"/>
              </a:spcAft>
              <a:buClr>
                <a:srgbClr val="000000"/>
              </a:buClr>
              <a:buSzPts val="2311"/>
              <a:buFont typeface="Lora"/>
              <a:buChar char="●"/>
            </a:pPr>
            <a:r>
              <a:rPr lang="en" sz="2311">
                <a:solidFill>
                  <a:srgbClr val="000000"/>
                </a:solidFill>
                <a:latin typeface="Lora"/>
                <a:ea typeface="Lora"/>
                <a:cs typeface="Lora"/>
                <a:sym typeface="Lora"/>
              </a:rPr>
              <a:t>The </a:t>
            </a:r>
            <a:r>
              <a:rPr lang="en" sz="2311">
                <a:solidFill>
                  <a:srgbClr val="FF0000"/>
                </a:solidFill>
                <a:highlight>
                  <a:srgbClr val="E6EAEB"/>
                </a:highlight>
                <a:latin typeface="Lora"/>
                <a:ea typeface="Lora"/>
                <a:cs typeface="Lora"/>
                <a:sym typeface="Lora"/>
              </a:rPr>
              <a:t>git pull</a:t>
            </a:r>
            <a:r>
              <a:rPr lang="en" sz="2311">
                <a:solidFill>
                  <a:srgbClr val="FF0000"/>
                </a:solidFill>
                <a:latin typeface="Lora"/>
                <a:ea typeface="Lora"/>
                <a:cs typeface="Lora"/>
                <a:sym typeface="Lora"/>
              </a:rPr>
              <a:t> </a:t>
            </a:r>
            <a:r>
              <a:rPr lang="en" sz="2311">
                <a:solidFill>
                  <a:srgbClr val="000000"/>
                </a:solidFill>
                <a:latin typeface="Lora"/>
                <a:ea typeface="Lora"/>
                <a:cs typeface="Lora"/>
                <a:sym typeface="Lora"/>
              </a:rPr>
              <a:t>command is a combination of </a:t>
            </a:r>
            <a:r>
              <a:rPr lang="en" sz="2311">
                <a:solidFill>
                  <a:srgbClr val="FF0000"/>
                </a:solidFill>
                <a:highlight>
                  <a:srgbClr val="E6EAEB"/>
                </a:highlight>
                <a:latin typeface="Lora"/>
                <a:ea typeface="Lora"/>
                <a:cs typeface="Lora"/>
                <a:sym typeface="Lora"/>
              </a:rPr>
              <a:t>git fetch</a:t>
            </a:r>
            <a:r>
              <a:rPr lang="en" sz="2311">
                <a:solidFill>
                  <a:srgbClr val="000000"/>
                </a:solidFill>
                <a:latin typeface="Lora"/>
                <a:ea typeface="Lora"/>
                <a:cs typeface="Lora"/>
                <a:sym typeface="Lora"/>
              </a:rPr>
              <a:t> </a:t>
            </a:r>
            <a:endParaRPr sz="2311">
              <a:solidFill>
                <a:srgbClr val="000000"/>
              </a:solidFill>
              <a:latin typeface="Lora"/>
              <a:ea typeface="Lora"/>
              <a:cs typeface="Lora"/>
              <a:sym typeface="Lora"/>
            </a:endParaRPr>
          </a:p>
          <a:p>
            <a:pPr marL="457200" lvl="0" indent="-375355" algn="l" rtl="0">
              <a:lnSpc>
                <a:spcPct val="100000"/>
              </a:lnSpc>
              <a:spcBef>
                <a:spcPts val="0"/>
              </a:spcBef>
              <a:spcAft>
                <a:spcPts val="0"/>
              </a:spcAft>
              <a:buClr>
                <a:srgbClr val="000000"/>
              </a:buClr>
              <a:buSzPts val="2311"/>
              <a:buFont typeface="Lora"/>
              <a:buChar char="●"/>
            </a:pPr>
            <a:r>
              <a:rPr lang="en" sz="2311">
                <a:solidFill>
                  <a:srgbClr val="FF0000"/>
                </a:solidFill>
                <a:latin typeface="Lora"/>
                <a:ea typeface="Lora"/>
                <a:cs typeface="Lora"/>
                <a:sym typeface="Lora"/>
              </a:rPr>
              <a:t>'remote_name'</a:t>
            </a:r>
            <a:r>
              <a:rPr lang="en" sz="2311">
                <a:solidFill>
                  <a:srgbClr val="000000"/>
                </a:solidFill>
                <a:latin typeface="Lora"/>
                <a:ea typeface="Lora"/>
                <a:cs typeface="Lora"/>
                <a:sym typeface="Lora"/>
              </a:rPr>
              <a:t> is the repository name and 'branch_name' is the name of the specific branch.</a:t>
            </a:r>
            <a:endParaRPr sz="2311">
              <a:solidFill>
                <a:srgbClr val="000000"/>
              </a:solidFill>
              <a:highlight>
                <a:srgbClr val="FFFFFF"/>
              </a:highlight>
              <a:latin typeface="Lora"/>
              <a:ea typeface="Lora"/>
              <a:cs typeface="Lora"/>
              <a:sym typeface="Lora"/>
            </a:endParaRPr>
          </a:p>
          <a:p>
            <a:pPr marL="0" lvl="0" indent="0" algn="l" rtl="0">
              <a:lnSpc>
                <a:spcPct val="100000"/>
              </a:lnSpc>
              <a:spcBef>
                <a:spcPts val="0"/>
              </a:spcBef>
              <a:spcAft>
                <a:spcPts val="0"/>
              </a:spcAft>
              <a:buNone/>
            </a:pPr>
            <a:endParaRPr/>
          </a:p>
        </p:txBody>
      </p:sp>
      <p:sp>
        <p:nvSpPr>
          <p:cNvPr id="430" name="Google Shape;430;p64"/>
          <p:cNvSpPr txBox="1"/>
          <p:nvPr/>
        </p:nvSpPr>
        <p:spPr>
          <a:xfrm>
            <a:off x="22350" y="1019900"/>
            <a:ext cx="9099300" cy="552300"/>
          </a:xfrm>
          <a:prstGeom prst="rect">
            <a:avLst/>
          </a:prstGeom>
          <a:noFill/>
          <a:ln>
            <a:noFill/>
          </a:ln>
        </p:spPr>
        <p:txBody>
          <a:bodyPr spcFirstLastPara="1" wrap="square" lIns="91425" tIns="91425" rIns="91425" bIns="91425" anchor="t" anchorCtr="0">
            <a:spAutoFit/>
          </a:bodyPr>
          <a:lstStyle/>
          <a:p>
            <a:pPr marL="0" lvl="0" indent="0" algn="ctr" rtl="0">
              <a:lnSpc>
                <a:spcPct val="196363"/>
              </a:lnSpc>
              <a:spcBef>
                <a:spcPts val="1200"/>
              </a:spcBef>
              <a:spcAft>
                <a:spcPts val="0"/>
              </a:spcAft>
              <a:buNone/>
            </a:pPr>
            <a:r>
              <a:rPr lang="en" sz="2238">
                <a:solidFill>
                  <a:srgbClr val="FF0000"/>
                </a:solidFill>
                <a:highlight>
                  <a:srgbClr val="E6EAEB"/>
                </a:highlight>
              </a:rPr>
              <a:t>git pull 'remote_name' 'branch_name'</a:t>
            </a:r>
            <a:r>
              <a:rPr lang="en" sz="2388">
                <a:solidFill>
                  <a:srgbClr val="FF0000"/>
                </a:solidFill>
                <a:highlight>
                  <a:schemeClr val="lt1"/>
                </a:highlight>
              </a:rPr>
              <a:t>.</a:t>
            </a:r>
            <a:endParaRPr sz="2388">
              <a:solidFill>
                <a:srgbClr val="FF0000"/>
              </a:solidFill>
              <a:highlight>
                <a:schemeClr val="lt1"/>
              </a:highlight>
            </a:endParaRPr>
          </a:p>
        </p:txBody>
      </p:sp>
      <p:sp>
        <p:nvSpPr>
          <p:cNvPr id="431" name="Google Shape;431;p64"/>
          <p:cNvSpPr txBox="1"/>
          <p:nvPr/>
        </p:nvSpPr>
        <p:spPr>
          <a:xfrm>
            <a:off x="0" y="0"/>
            <a:ext cx="7980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u="sng">
                <a:solidFill>
                  <a:srgbClr val="FF0000"/>
                </a:solidFill>
                <a:latin typeface="EB Garamond"/>
                <a:ea typeface="EB Garamond"/>
                <a:cs typeface="EB Garamond"/>
                <a:sym typeface="EB Garamond"/>
              </a:rPr>
              <a:t>The simple command to PULL from a branch is :</a:t>
            </a:r>
            <a:endParaRPr sz="3000" b="1" u="sng">
              <a:solidFill>
                <a:srgbClr val="FF0000"/>
              </a:solidFill>
              <a:latin typeface="EB Garamond"/>
              <a:ea typeface="EB Garamond"/>
              <a:cs typeface="EB Garamond"/>
              <a:sym typeface="EB Garamon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35"/>
        <p:cNvGrpSpPr/>
        <p:nvPr/>
      </p:nvGrpSpPr>
      <p:grpSpPr>
        <a:xfrm>
          <a:off x="0" y="0"/>
          <a:ext cx="0" cy="0"/>
          <a:chOff x="0" y="0"/>
          <a:chExt cx="0" cy="0"/>
        </a:xfrm>
      </p:grpSpPr>
      <p:pic>
        <p:nvPicPr>
          <p:cNvPr id="436" name="Google Shape;436;p65"/>
          <p:cNvPicPr preferRelativeResize="0"/>
          <p:nvPr/>
        </p:nvPicPr>
        <p:blipFill rotWithShape="1">
          <a:blip r:embed="rId3">
            <a:alphaModFix/>
          </a:blip>
          <a:srcRect r="4825" b="6120"/>
          <a:stretch/>
        </p:blipFill>
        <p:spPr>
          <a:xfrm>
            <a:off x="882050" y="2118050"/>
            <a:ext cx="7098226" cy="2513225"/>
          </a:xfrm>
          <a:prstGeom prst="rect">
            <a:avLst/>
          </a:prstGeom>
          <a:noFill/>
          <a:ln>
            <a:noFill/>
          </a:ln>
        </p:spPr>
      </p:pic>
      <p:sp>
        <p:nvSpPr>
          <p:cNvPr id="437" name="Google Shape;437;p65"/>
          <p:cNvSpPr txBox="1"/>
          <p:nvPr/>
        </p:nvSpPr>
        <p:spPr>
          <a:xfrm>
            <a:off x="198275" y="720950"/>
            <a:ext cx="7659600" cy="139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33" i="1">
                <a:latin typeface="Lora"/>
                <a:ea typeface="Lora"/>
                <a:cs typeface="Lora"/>
                <a:sym typeface="Lora"/>
              </a:rPr>
              <a:t>We can use the </a:t>
            </a:r>
            <a:r>
              <a:rPr lang="en" sz="2033" i="1">
                <a:solidFill>
                  <a:srgbClr val="CC0000"/>
                </a:solidFill>
                <a:latin typeface="Lora"/>
                <a:ea typeface="Lora"/>
                <a:cs typeface="Lora"/>
                <a:sym typeface="Lora"/>
              </a:rPr>
              <a:t>git pull</a:t>
            </a:r>
            <a:r>
              <a:rPr lang="en" sz="2033" i="1">
                <a:latin typeface="Lora"/>
                <a:ea typeface="Lora"/>
                <a:cs typeface="Lora"/>
                <a:sym typeface="Lora"/>
              </a:rPr>
              <a:t> command by typing the following command in the Git Bash.</a:t>
            </a:r>
            <a:endParaRPr sz="2033" i="1">
              <a:latin typeface="Lora"/>
              <a:ea typeface="Lora"/>
              <a:cs typeface="Lora"/>
              <a:sym typeface="Lora"/>
            </a:endParaRPr>
          </a:p>
          <a:p>
            <a:pPr marL="0" lvl="0" indent="0" algn="ctr" rtl="0">
              <a:lnSpc>
                <a:spcPct val="115000"/>
              </a:lnSpc>
              <a:spcBef>
                <a:spcPts val="800"/>
              </a:spcBef>
              <a:spcAft>
                <a:spcPts val="800"/>
              </a:spcAft>
              <a:buNone/>
            </a:pPr>
            <a:r>
              <a:rPr lang="en" sz="2533" b="1" i="1">
                <a:solidFill>
                  <a:srgbClr val="FF0000"/>
                </a:solidFill>
                <a:latin typeface="PT Sans Narrow"/>
                <a:ea typeface="PT Sans Narrow"/>
                <a:cs typeface="PT Sans Narrow"/>
                <a:sym typeface="PT Sans Narrow"/>
              </a:rPr>
              <a:t>git pull</a:t>
            </a:r>
            <a:endParaRPr sz="2533" b="1" i="1">
              <a:solidFill>
                <a:srgbClr val="FF0000"/>
              </a:solidFill>
              <a:latin typeface="PT Sans Narrow"/>
              <a:ea typeface="PT Sans Narrow"/>
              <a:cs typeface="PT Sans Narrow"/>
              <a:sym typeface="PT Sans Narrow"/>
            </a:endParaRPr>
          </a:p>
        </p:txBody>
      </p:sp>
      <p:sp>
        <p:nvSpPr>
          <p:cNvPr id="438" name="Google Shape;438;p65"/>
          <p:cNvSpPr txBox="1"/>
          <p:nvPr/>
        </p:nvSpPr>
        <p:spPr>
          <a:xfrm>
            <a:off x="68725" y="88325"/>
            <a:ext cx="5055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C0000"/>
                </a:solidFill>
                <a:latin typeface="Playfair Display"/>
                <a:ea typeface="Playfair Display"/>
                <a:cs typeface="Playfair Display"/>
                <a:sym typeface="Playfair Display"/>
              </a:rPr>
              <a:t>HOW TO PULL?</a:t>
            </a:r>
            <a:endParaRPr sz="3600" b="1">
              <a:solidFill>
                <a:srgbClr val="CC0000"/>
              </a:solidFill>
              <a:latin typeface="Playfair Display"/>
              <a:ea typeface="Playfair Display"/>
              <a:cs typeface="Playfair Display"/>
              <a:sym typeface="Playfair Display"/>
            </a:endParaRPr>
          </a:p>
        </p:txBody>
      </p:sp>
      <p:sp>
        <p:nvSpPr>
          <p:cNvPr id="439" name="Google Shape;439;p65"/>
          <p:cNvSpPr txBox="1"/>
          <p:nvPr/>
        </p:nvSpPr>
        <p:spPr>
          <a:xfrm>
            <a:off x="7980275" y="4642000"/>
            <a:ext cx="101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latin typeface="Pacifico"/>
                <a:ea typeface="Pacifico"/>
                <a:cs typeface="Pacifico"/>
                <a:sym typeface="Pacifico"/>
              </a:rPr>
              <a:t>Cont.</a:t>
            </a:r>
            <a:endParaRPr sz="2700">
              <a:latin typeface="Pacifico"/>
              <a:ea typeface="Pacifico"/>
              <a:cs typeface="Pacifico"/>
              <a:sym typeface="Pacific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43"/>
        <p:cNvGrpSpPr/>
        <p:nvPr/>
      </p:nvGrpSpPr>
      <p:grpSpPr>
        <a:xfrm>
          <a:off x="0" y="0"/>
          <a:ext cx="0" cy="0"/>
          <a:chOff x="0" y="0"/>
          <a:chExt cx="0" cy="0"/>
        </a:xfrm>
      </p:grpSpPr>
      <p:sp>
        <p:nvSpPr>
          <p:cNvPr id="444" name="Google Shape;444;p66"/>
          <p:cNvSpPr txBox="1">
            <a:spLocks noGrp="1"/>
          </p:cNvSpPr>
          <p:nvPr>
            <p:ph type="title"/>
          </p:nvPr>
        </p:nvSpPr>
        <p:spPr>
          <a:xfrm>
            <a:off x="372375" y="854550"/>
            <a:ext cx="8623500" cy="130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i="1">
                <a:solidFill>
                  <a:srgbClr val="000000"/>
                </a:solidFill>
                <a:latin typeface="Lora"/>
                <a:ea typeface="Lora"/>
                <a:cs typeface="Lora"/>
                <a:sym typeface="Lora"/>
              </a:rPr>
              <a:t>The first section has the same output as the git fetch command whereas the second section has the same output as the git merge command. It proves git pull is an amalgam of git fetch and git merge command.</a:t>
            </a:r>
            <a:endParaRPr sz="2000" i="1">
              <a:solidFill>
                <a:srgbClr val="000000"/>
              </a:solidFill>
              <a:latin typeface="Lora"/>
              <a:ea typeface="Lora"/>
              <a:cs typeface="Lora"/>
              <a:sym typeface="Lor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48"/>
        <p:cNvGrpSpPr/>
        <p:nvPr/>
      </p:nvGrpSpPr>
      <p:grpSpPr>
        <a:xfrm>
          <a:off x="0" y="0"/>
          <a:ext cx="0" cy="0"/>
          <a:chOff x="0" y="0"/>
          <a:chExt cx="0" cy="0"/>
        </a:xfrm>
      </p:grpSpPr>
      <p:sp>
        <p:nvSpPr>
          <p:cNvPr id="449" name="Google Shape;449;p67"/>
          <p:cNvSpPr txBox="1"/>
          <p:nvPr/>
        </p:nvSpPr>
        <p:spPr>
          <a:xfrm>
            <a:off x="804325" y="1460500"/>
            <a:ext cx="7112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0" b="1">
                <a:solidFill>
                  <a:srgbClr val="091E42"/>
                </a:solidFill>
                <a:latin typeface="Lora"/>
                <a:ea typeface="Lora"/>
                <a:cs typeface="Lora"/>
                <a:sym typeface="Lora"/>
              </a:rPr>
              <a:t>THANK YOU</a:t>
            </a:r>
            <a:endParaRPr sz="9000" b="1">
              <a:solidFill>
                <a:srgbClr val="091E42"/>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0" y="127525"/>
            <a:ext cx="8832300" cy="903000"/>
          </a:xfrm>
          <a:prstGeom prst="rect">
            <a:avLst/>
          </a:prstGeom>
          <a:noFill/>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990"/>
              <a:buFont typeface="Arial"/>
              <a:buNone/>
            </a:pPr>
            <a:r>
              <a:rPr lang="en" sz="3620" b="1">
                <a:solidFill>
                  <a:srgbClr val="CC0000"/>
                </a:solidFill>
                <a:latin typeface="Playfair Display"/>
                <a:ea typeface="Playfair Display"/>
                <a:cs typeface="Playfair Display"/>
                <a:sym typeface="Playfair Display"/>
              </a:rPr>
              <a:t>Cloning an existing repository : git clone</a:t>
            </a:r>
            <a:endParaRPr sz="3620" b="1">
              <a:solidFill>
                <a:srgbClr val="CC0000"/>
              </a:solidFill>
              <a:latin typeface="Playfair Display"/>
              <a:ea typeface="Playfair Display"/>
              <a:cs typeface="Playfair Display"/>
              <a:sym typeface="Playfair Display"/>
            </a:endParaRPr>
          </a:p>
        </p:txBody>
      </p:sp>
      <p:sp>
        <p:nvSpPr>
          <p:cNvPr id="118" name="Google Shape;118;p20"/>
          <p:cNvSpPr txBox="1">
            <a:spLocks noGrp="1"/>
          </p:cNvSpPr>
          <p:nvPr>
            <p:ph type="body" idx="1"/>
          </p:nvPr>
        </p:nvSpPr>
        <p:spPr>
          <a:xfrm>
            <a:off x="481050" y="926350"/>
            <a:ext cx="8520600" cy="10911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Clr>
                <a:schemeClr val="dk1"/>
              </a:buClr>
              <a:buSzPts val="1100"/>
              <a:buFont typeface="Arial"/>
              <a:buNone/>
            </a:pPr>
            <a:r>
              <a:rPr lang="en" sz="2000" i="1">
                <a:solidFill>
                  <a:srgbClr val="000000"/>
                </a:solidFill>
                <a:latin typeface="Lora"/>
                <a:ea typeface="Lora"/>
                <a:cs typeface="Lora"/>
                <a:sym typeface="Lora"/>
              </a:rPr>
              <a:t>Git clone is a Git command line utility which is used to target an existing repository and create a clone, or copy of the target repository.</a:t>
            </a:r>
            <a:endParaRPr sz="2000" i="1">
              <a:solidFill>
                <a:srgbClr val="000000"/>
              </a:solidFill>
              <a:latin typeface="Lora"/>
              <a:ea typeface="Lora"/>
              <a:cs typeface="Lora"/>
              <a:sym typeface="Lora"/>
            </a:endParaRPr>
          </a:p>
        </p:txBody>
      </p:sp>
      <p:sp>
        <p:nvSpPr>
          <p:cNvPr id="119" name="Google Shape;119;p20"/>
          <p:cNvSpPr txBox="1">
            <a:spLocks noGrp="1"/>
          </p:cNvSpPr>
          <p:nvPr>
            <p:ph type="title"/>
          </p:nvPr>
        </p:nvSpPr>
        <p:spPr>
          <a:xfrm>
            <a:off x="311700" y="2243575"/>
            <a:ext cx="8520600" cy="572700"/>
          </a:xfrm>
          <a:prstGeom prst="rect">
            <a:avLst/>
          </a:prstGeom>
        </p:spPr>
        <p:txBody>
          <a:bodyPr spcFirstLastPara="1" wrap="square" lIns="91425" tIns="91425" rIns="91425" bIns="91425" anchor="t" anchorCtr="0">
            <a:noAutofit/>
          </a:bodyPr>
          <a:lstStyle/>
          <a:p>
            <a:pPr marL="457200" lvl="0" indent="-394970" algn="l" rtl="0">
              <a:spcBef>
                <a:spcPts val="0"/>
              </a:spcBef>
              <a:spcAft>
                <a:spcPts val="0"/>
              </a:spcAft>
              <a:buSzPts val="2620"/>
              <a:buFont typeface="EB Garamond"/>
              <a:buChar char="●"/>
            </a:pPr>
            <a:r>
              <a:rPr lang="en" sz="2620" b="1">
                <a:latin typeface="EB Garamond"/>
                <a:ea typeface="EB Garamond"/>
                <a:cs typeface="EB Garamond"/>
                <a:sym typeface="EB Garamond"/>
              </a:rPr>
              <a:t>git clone</a:t>
            </a:r>
            <a:endParaRPr sz="2620" b="1">
              <a:latin typeface="EB Garamond"/>
              <a:ea typeface="EB Garamond"/>
              <a:cs typeface="EB Garamond"/>
              <a:sym typeface="EB Garamond"/>
            </a:endParaRPr>
          </a:p>
        </p:txBody>
      </p:sp>
      <p:sp>
        <p:nvSpPr>
          <p:cNvPr id="120" name="Google Shape;120;p20"/>
          <p:cNvSpPr txBox="1"/>
          <p:nvPr/>
        </p:nvSpPr>
        <p:spPr>
          <a:xfrm>
            <a:off x="2394750" y="2984750"/>
            <a:ext cx="4042800" cy="507900"/>
          </a:xfrm>
          <a:prstGeom prst="rect">
            <a:avLst/>
          </a:prstGeom>
          <a:solidFill>
            <a:srgbClr val="07376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1"/>
                </a:solidFill>
                <a:latin typeface="Times New Roman"/>
                <a:ea typeface="Times New Roman"/>
                <a:cs typeface="Times New Roman"/>
                <a:sym typeface="Times New Roman"/>
              </a:rPr>
              <a:t>      git  clone  &lt;repo&gt; </a:t>
            </a:r>
            <a:endParaRPr sz="2100">
              <a:solidFill>
                <a:schemeClr val="lt1"/>
              </a:solidFill>
              <a:latin typeface="Times New Roman"/>
              <a:ea typeface="Times New Roman"/>
              <a:cs typeface="Times New Roman"/>
              <a:sym typeface="Times New Roman"/>
            </a:endParaRPr>
          </a:p>
        </p:txBody>
      </p:sp>
      <p:sp>
        <p:nvSpPr>
          <p:cNvPr id="121" name="Google Shape;121;p20"/>
          <p:cNvSpPr txBox="1"/>
          <p:nvPr/>
        </p:nvSpPr>
        <p:spPr>
          <a:xfrm>
            <a:off x="783150" y="3661125"/>
            <a:ext cx="75777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2000" i="1">
                <a:latin typeface="Lora"/>
                <a:ea typeface="Lora"/>
                <a:cs typeface="Lora"/>
                <a:sym typeface="Lora"/>
              </a:rPr>
              <a:t>Clone the repository＜repo＞on local machine.</a:t>
            </a:r>
            <a:endParaRPr sz="2000" i="1">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25"/>
        <p:cNvGrpSpPr/>
        <p:nvPr/>
      </p:nvGrpSpPr>
      <p:grpSpPr>
        <a:xfrm>
          <a:off x="0" y="0"/>
          <a:ext cx="0" cy="0"/>
          <a:chOff x="0" y="0"/>
          <a:chExt cx="0" cy="0"/>
        </a:xfrm>
      </p:grpSpPr>
      <p:sp>
        <p:nvSpPr>
          <p:cNvPr id="126" name="Google Shape;126;p21"/>
          <p:cNvSpPr txBox="1"/>
          <p:nvPr/>
        </p:nvSpPr>
        <p:spPr>
          <a:xfrm>
            <a:off x="486850" y="391600"/>
            <a:ext cx="5397600" cy="585000"/>
          </a:xfrm>
          <a:prstGeom prst="rect">
            <a:avLst/>
          </a:prstGeom>
          <a:noFill/>
          <a:ln>
            <a:noFill/>
          </a:ln>
        </p:spPr>
        <p:txBody>
          <a:bodyPr spcFirstLastPara="1" wrap="square" lIns="91425" tIns="91425" rIns="91425" bIns="91425" anchor="t" anchorCtr="0">
            <a:spAutoFit/>
          </a:bodyPr>
          <a:lstStyle/>
          <a:p>
            <a:pPr marL="457200" lvl="0" indent="-393700" algn="l" rtl="0">
              <a:lnSpc>
                <a:spcPct val="115000"/>
              </a:lnSpc>
              <a:spcBef>
                <a:spcPts val="1200"/>
              </a:spcBef>
              <a:spcAft>
                <a:spcPts val="0"/>
              </a:spcAft>
              <a:buClr>
                <a:schemeClr val="accent3"/>
              </a:buClr>
              <a:buSzPts val="2600"/>
              <a:buFont typeface="EB Garamond"/>
              <a:buChar char="●"/>
            </a:pPr>
            <a:r>
              <a:rPr lang="en" sz="2600" b="1">
                <a:solidFill>
                  <a:schemeClr val="accent3"/>
                </a:solidFill>
                <a:latin typeface="EB Garamond"/>
                <a:ea typeface="EB Garamond"/>
                <a:cs typeface="EB Garamond"/>
                <a:sym typeface="EB Garamond"/>
              </a:rPr>
              <a:t>Cloning a specific folder</a:t>
            </a:r>
            <a:endParaRPr sz="2600" b="1">
              <a:solidFill>
                <a:schemeClr val="accent3"/>
              </a:solidFill>
              <a:latin typeface="EB Garamond"/>
              <a:ea typeface="EB Garamond"/>
              <a:cs typeface="EB Garamond"/>
              <a:sym typeface="EB Garamond"/>
            </a:endParaRPr>
          </a:p>
        </p:txBody>
      </p:sp>
      <p:sp>
        <p:nvSpPr>
          <p:cNvPr id="127" name="Google Shape;127;p21"/>
          <p:cNvSpPr txBox="1"/>
          <p:nvPr/>
        </p:nvSpPr>
        <p:spPr>
          <a:xfrm>
            <a:off x="952500" y="2265025"/>
            <a:ext cx="77892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2000" i="1">
                <a:latin typeface="Lora"/>
                <a:ea typeface="Lora"/>
                <a:cs typeface="Lora"/>
                <a:sym typeface="Lora"/>
              </a:rPr>
              <a:t>Clone the repository ＜repo＞ into the folder called ＜directory&gt; on the local machine.</a:t>
            </a:r>
            <a:endParaRPr sz="2000" i="1">
              <a:latin typeface="Lora"/>
              <a:ea typeface="Lora"/>
              <a:cs typeface="Lora"/>
              <a:sym typeface="Lora"/>
            </a:endParaRPr>
          </a:p>
        </p:txBody>
      </p:sp>
      <p:sp>
        <p:nvSpPr>
          <p:cNvPr id="128" name="Google Shape;128;p21"/>
          <p:cNvSpPr txBox="1"/>
          <p:nvPr/>
        </p:nvSpPr>
        <p:spPr>
          <a:xfrm>
            <a:off x="2093375" y="1457249"/>
            <a:ext cx="4466100" cy="507900"/>
          </a:xfrm>
          <a:prstGeom prst="rect">
            <a:avLst/>
          </a:prstGeom>
          <a:solidFill>
            <a:srgbClr val="07376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1"/>
                </a:solidFill>
                <a:latin typeface="Times New Roman"/>
                <a:ea typeface="Times New Roman"/>
                <a:cs typeface="Times New Roman"/>
                <a:sym typeface="Times New Roman"/>
              </a:rPr>
              <a:t>        git  clone  &lt;repo&gt;  &lt;directory&gt;</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2"/>
        <p:cNvGrpSpPr/>
        <p:nvPr/>
      </p:nvGrpSpPr>
      <p:grpSpPr>
        <a:xfrm>
          <a:off x="0" y="0"/>
          <a:ext cx="0" cy="0"/>
          <a:chOff x="0" y="0"/>
          <a:chExt cx="0" cy="0"/>
        </a:xfrm>
      </p:grpSpPr>
      <p:sp>
        <p:nvSpPr>
          <p:cNvPr id="133" name="Google Shape;133;p22"/>
          <p:cNvSpPr txBox="1"/>
          <p:nvPr/>
        </p:nvSpPr>
        <p:spPr>
          <a:xfrm>
            <a:off x="1100675" y="423325"/>
            <a:ext cx="5228100" cy="5541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300"/>
              </a:spcAft>
              <a:buNone/>
            </a:pPr>
            <a:endParaRPr sz="2400">
              <a:solidFill>
                <a:srgbClr val="333333"/>
              </a:solidFill>
              <a:highlight>
                <a:srgbClr val="F5F5F5"/>
              </a:highlight>
              <a:latin typeface="Georgia"/>
              <a:ea typeface="Georgia"/>
              <a:cs typeface="Georgia"/>
              <a:sym typeface="Georgia"/>
            </a:endParaRPr>
          </a:p>
        </p:txBody>
      </p:sp>
      <p:sp>
        <p:nvSpPr>
          <p:cNvPr id="134" name="Google Shape;134;p22"/>
          <p:cNvSpPr txBox="1"/>
          <p:nvPr/>
        </p:nvSpPr>
        <p:spPr>
          <a:xfrm>
            <a:off x="1555775" y="1100675"/>
            <a:ext cx="58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5" name="Google Shape;135;p22"/>
          <p:cNvSpPr txBox="1"/>
          <p:nvPr/>
        </p:nvSpPr>
        <p:spPr>
          <a:xfrm>
            <a:off x="423350" y="423325"/>
            <a:ext cx="4826100" cy="585000"/>
          </a:xfrm>
          <a:prstGeom prst="rect">
            <a:avLst/>
          </a:prstGeom>
          <a:noFill/>
          <a:ln>
            <a:noFill/>
          </a:ln>
        </p:spPr>
        <p:txBody>
          <a:bodyPr spcFirstLastPara="1" wrap="square" lIns="91425" tIns="91425" rIns="91425" bIns="91425" anchor="t" anchorCtr="0">
            <a:spAutoFit/>
          </a:bodyPr>
          <a:lstStyle/>
          <a:p>
            <a:pPr marL="457200" lvl="0" indent="-393700" algn="l" rtl="0">
              <a:lnSpc>
                <a:spcPct val="115000"/>
              </a:lnSpc>
              <a:spcBef>
                <a:spcPts val="1200"/>
              </a:spcBef>
              <a:spcAft>
                <a:spcPts val="0"/>
              </a:spcAft>
              <a:buClr>
                <a:schemeClr val="accent3"/>
              </a:buClr>
              <a:buSzPts val="2600"/>
              <a:buFont typeface="EB Garamond"/>
              <a:buChar char="●"/>
            </a:pPr>
            <a:r>
              <a:rPr lang="en" sz="2600" b="1">
                <a:solidFill>
                  <a:schemeClr val="accent3"/>
                </a:solidFill>
                <a:latin typeface="EB Garamond"/>
                <a:ea typeface="EB Garamond"/>
                <a:cs typeface="EB Garamond"/>
                <a:sym typeface="EB Garamond"/>
              </a:rPr>
              <a:t>git clone –branch</a:t>
            </a:r>
            <a:endParaRPr sz="2600" b="1">
              <a:solidFill>
                <a:schemeClr val="accent3"/>
              </a:solidFill>
              <a:latin typeface="EB Garamond"/>
              <a:ea typeface="EB Garamond"/>
              <a:cs typeface="EB Garamond"/>
              <a:sym typeface="EB Garamond"/>
            </a:endParaRPr>
          </a:p>
        </p:txBody>
      </p:sp>
      <p:sp>
        <p:nvSpPr>
          <p:cNvPr id="136" name="Google Shape;136;p22"/>
          <p:cNvSpPr txBox="1"/>
          <p:nvPr/>
        </p:nvSpPr>
        <p:spPr>
          <a:xfrm>
            <a:off x="836000" y="1100675"/>
            <a:ext cx="7757700" cy="120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2000" i="1">
                <a:latin typeface="Lora"/>
                <a:ea typeface="Lora"/>
                <a:cs typeface="Lora"/>
                <a:sym typeface="Lora"/>
              </a:rPr>
              <a:t>The -branch argument lets you specify a specific branch to clone instead of the branch the remote HEAD is pointing to, usually the master branch.</a:t>
            </a:r>
            <a:endParaRPr sz="2000" i="1">
              <a:latin typeface="Lora"/>
              <a:ea typeface="Lora"/>
              <a:cs typeface="Lora"/>
              <a:sym typeface="Lora"/>
            </a:endParaRPr>
          </a:p>
        </p:txBody>
      </p:sp>
      <p:sp>
        <p:nvSpPr>
          <p:cNvPr id="137" name="Google Shape;137;p22"/>
          <p:cNvSpPr txBox="1"/>
          <p:nvPr/>
        </p:nvSpPr>
        <p:spPr>
          <a:xfrm>
            <a:off x="1396950" y="2503375"/>
            <a:ext cx="5841900" cy="469500"/>
          </a:xfrm>
          <a:prstGeom prst="rect">
            <a:avLst/>
          </a:prstGeom>
          <a:solidFill>
            <a:srgbClr val="07376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50">
                <a:solidFill>
                  <a:schemeClr val="lt1"/>
                </a:solidFill>
                <a:highlight>
                  <a:srgbClr val="091E42"/>
                </a:highlight>
                <a:latin typeface="Times New Roman"/>
                <a:ea typeface="Times New Roman"/>
                <a:cs typeface="Times New Roman"/>
                <a:sym typeface="Times New Roman"/>
              </a:rPr>
              <a:t>    git  clone -branch  new_feature  </a:t>
            </a:r>
            <a:r>
              <a:rPr lang="en" sz="1850">
                <a:solidFill>
                  <a:srgbClr val="EBECF0"/>
                </a:solidFill>
                <a:highlight>
                  <a:srgbClr val="091E42"/>
                </a:highlight>
                <a:latin typeface="Times New Roman"/>
                <a:ea typeface="Times New Roman"/>
                <a:cs typeface="Times New Roman"/>
                <a:sym typeface="Times New Roman"/>
              </a:rPr>
              <a:t>git://remoterepository.git</a:t>
            </a:r>
            <a:endParaRPr sz="3250">
              <a:solidFill>
                <a:schemeClr val="lt1"/>
              </a:solidFill>
            </a:endParaRPr>
          </a:p>
        </p:txBody>
      </p:sp>
      <p:sp>
        <p:nvSpPr>
          <p:cNvPr id="138" name="Google Shape;138;p22"/>
          <p:cNvSpPr txBox="1"/>
          <p:nvPr/>
        </p:nvSpPr>
        <p:spPr>
          <a:xfrm>
            <a:off x="941975" y="3175000"/>
            <a:ext cx="67098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2000" i="1">
                <a:latin typeface="Lora"/>
                <a:ea typeface="Lora"/>
                <a:cs typeface="Lora"/>
                <a:sym typeface="Lora"/>
              </a:rPr>
              <a:t>This above example would clone only the new_feature branch from the remote Git repository</a:t>
            </a:r>
            <a:endParaRPr sz="2000" i="1">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42"/>
        <p:cNvGrpSpPr/>
        <p:nvPr/>
      </p:nvGrpSpPr>
      <p:grpSpPr>
        <a:xfrm>
          <a:off x="0" y="0"/>
          <a:ext cx="0" cy="0"/>
          <a:chOff x="0" y="0"/>
          <a:chExt cx="0" cy="0"/>
        </a:xfrm>
      </p:grpSpPr>
      <p:sp>
        <p:nvSpPr>
          <p:cNvPr id="143" name="Google Shape;143;p23"/>
          <p:cNvSpPr txBox="1"/>
          <p:nvPr/>
        </p:nvSpPr>
        <p:spPr>
          <a:xfrm>
            <a:off x="1100675" y="423325"/>
            <a:ext cx="5228100" cy="5541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300"/>
              </a:spcAft>
              <a:buNone/>
            </a:pPr>
            <a:endParaRPr sz="2400">
              <a:solidFill>
                <a:srgbClr val="333333"/>
              </a:solidFill>
              <a:highlight>
                <a:srgbClr val="F5F5F5"/>
              </a:highlight>
              <a:latin typeface="Georgia"/>
              <a:ea typeface="Georgia"/>
              <a:cs typeface="Georgia"/>
              <a:sym typeface="Georgia"/>
            </a:endParaRPr>
          </a:p>
        </p:txBody>
      </p:sp>
      <p:sp>
        <p:nvSpPr>
          <p:cNvPr id="144" name="Google Shape;144;p23"/>
          <p:cNvSpPr txBox="1"/>
          <p:nvPr/>
        </p:nvSpPr>
        <p:spPr>
          <a:xfrm>
            <a:off x="1555775" y="1100675"/>
            <a:ext cx="58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5" name="Google Shape;145;p23"/>
          <p:cNvSpPr txBox="1"/>
          <p:nvPr/>
        </p:nvSpPr>
        <p:spPr>
          <a:xfrm>
            <a:off x="423350" y="423325"/>
            <a:ext cx="7323600" cy="585000"/>
          </a:xfrm>
          <a:prstGeom prst="rect">
            <a:avLst/>
          </a:prstGeom>
          <a:noFill/>
          <a:ln>
            <a:noFill/>
          </a:ln>
        </p:spPr>
        <p:txBody>
          <a:bodyPr spcFirstLastPara="1" wrap="square" lIns="91425" tIns="91425" rIns="91425" bIns="91425" anchor="t" anchorCtr="0">
            <a:spAutoFit/>
          </a:bodyPr>
          <a:lstStyle/>
          <a:p>
            <a:pPr marL="457200" lvl="0" indent="-393700" algn="l" rtl="0">
              <a:lnSpc>
                <a:spcPct val="115000"/>
              </a:lnSpc>
              <a:spcBef>
                <a:spcPts val="1200"/>
              </a:spcBef>
              <a:spcAft>
                <a:spcPts val="0"/>
              </a:spcAft>
              <a:buClr>
                <a:schemeClr val="accent3"/>
              </a:buClr>
              <a:buSzPts val="2600"/>
              <a:buFont typeface="EB Garamond"/>
              <a:buChar char="●"/>
            </a:pPr>
            <a:r>
              <a:rPr lang="en" sz="2600" b="1">
                <a:solidFill>
                  <a:schemeClr val="accent3"/>
                </a:solidFill>
                <a:latin typeface="EB Garamond"/>
                <a:ea typeface="EB Garamond"/>
                <a:cs typeface="EB Garamond"/>
                <a:sym typeface="EB Garamond"/>
              </a:rPr>
              <a:t>git clone --recurse-submodules</a:t>
            </a:r>
            <a:endParaRPr sz="2600" b="1">
              <a:solidFill>
                <a:schemeClr val="accent3"/>
              </a:solidFill>
              <a:latin typeface="EB Garamond"/>
              <a:ea typeface="EB Garamond"/>
              <a:cs typeface="EB Garamond"/>
              <a:sym typeface="EB Garamond"/>
            </a:endParaRPr>
          </a:p>
        </p:txBody>
      </p:sp>
      <p:sp>
        <p:nvSpPr>
          <p:cNvPr id="146" name="Google Shape;146;p23"/>
          <p:cNvSpPr txBox="1"/>
          <p:nvPr/>
        </p:nvSpPr>
        <p:spPr>
          <a:xfrm>
            <a:off x="836000" y="1100675"/>
            <a:ext cx="7228500" cy="120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2000" i="1">
                <a:latin typeface="Lora"/>
                <a:ea typeface="Lora"/>
                <a:cs typeface="Lora"/>
                <a:sym typeface="Lora"/>
              </a:rPr>
              <a:t>The --recurse-submodules  with git clone command,will automatically initialize and update each submodule in the repository,including nested submodules.</a:t>
            </a:r>
            <a:endParaRPr sz="2000" i="1">
              <a:latin typeface="Lora"/>
              <a:ea typeface="Lora"/>
              <a:cs typeface="Lora"/>
              <a:sym typeface="Lora"/>
            </a:endParaRPr>
          </a:p>
        </p:txBody>
      </p:sp>
      <p:sp>
        <p:nvSpPr>
          <p:cNvPr id="147" name="Google Shape;147;p23"/>
          <p:cNvSpPr txBox="1"/>
          <p:nvPr/>
        </p:nvSpPr>
        <p:spPr>
          <a:xfrm>
            <a:off x="1100675" y="2842050"/>
            <a:ext cx="6646500" cy="469500"/>
          </a:xfrm>
          <a:prstGeom prst="rect">
            <a:avLst/>
          </a:prstGeom>
          <a:solidFill>
            <a:srgbClr val="07376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50">
                <a:solidFill>
                  <a:schemeClr val="lt1"/>
                </a:solidFill>
                <a:highlight>
                  <a:srgbClr val="091E42"/>
                </a:highlight>
                <a:latin typeface="Times New Roman"/>
                <a:ea typeface="Times New Roman"/>
                <a:cs typeface="Times New Roman"/>
                <a:sym typeface="Times New Roman"/>
              </a:rPr>
              <a:t>git  clone --recurse-submodules  </a:t>
            </a:r>
            <a:r>
              <a:rPr lang="en" sz="1850">
                <a:solidFill>
                  <a:srgbClr val="EBECF0"/>
                </a:solidFill>
                <a:highlight>
                  <a:srgbClr val="091E42"/>
                </a:highlight>
                <a:latin typeface="Times New Roman"/>
                <a:ea typeface="Times New Roman"/>
                <a:cs typeface="Times New Roman"/>
                <a:sym typeface="Times New Roman"/>
              </a:rPr>
              <a:t>https://github.com/ch/MainProject</a:t>
            </a:r>
            <a:endParaRPr sz="3250">
              <a:solidFill>
                <a:schemeClr val="lt1"/>
              </a:solidFill>
            </a:endParaRPr>
          </a:p>
        </p:txBody>
      </p:sp>
      <p:sp>
        <p:nvSpPr>
          <p:cNvPr id="148" name="Google Shape;148;p23"/>
          <p:cNvSpPr txBox="1"/>
          <p:nvPr/>
        </p:nvSpPr>
        <p:spPr>
          <a:xfrm>
            <a:off x="941975" y="2424525"/>
            <a:ext cx="67098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endParaRPr sz="2000" b="1" i="1">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2058</Words>
  <Application>Microsoft Office PowerPoint</Application>
  <PresentationFormat>On-screen Show (16:9)</PresentationFormat>
  <Paragraphs>211</Paragraphs>
  <Slides>53</Slides>
  <Notes>53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Arial</vt:lpstr>
      <vt:lpstr>EB Garamond</vt:lpstr>
      <vt:lpstr>Playfair Display</vt:lpstr>
      <vt:lpstr>Open Sans</vt:lpstr>
      <vt:lpstr>Source Code Pro</vt:lpstr>
      <vt:lpstr>Comic Sans MS</vt:lpstr>
      <vt:lpstr>Lora</vt:lpstr>
      <vt:lpstr>Courier New</vt:lpstr>
      <vt:lpstr>PT Sans Narrow</vt:lpstr>
      <vt:lpstr>Calibri</vt:lpstr>
      <vt:lpstr>Alfa Slab One</vt:lpstr>
      <vt:lpstr>Pacifico</vt:lpstr>
      <vt:lpstr>Georgia</vt:lpstr>
      <vt:lpstr>Times New Roman</vt:lpstr>
      <vt:lpstr>Proxima Nova</vt:lpstr>
      <vt:lpstr>Gameday</vt:lpstr>
      <vt:lpstr>PowerPoint Presentation</vt:lpstr>
      <vt:lpstr>CONTENTS </vt:lpstr>
      <vt:lpstr>         CLONE A REPOSITORY</vt:lpstr>
      <vt:lpstr>WHAT IS CLONING ?</vt:lpstr>
      <vt:lpstr>Why clone a repository ?</vt:lpstr>
      <vt:lpstr>Cloning an existing repository : git clone</vt:lpstr>
      <vt:lpstr>PowerPoint Presentation</vt:lpstr>
      <vt:lpstr>PowerPoint Presentation</vt:lpstr>
      <vt:lpstr>PowerPoint Presentation</vt:lpstr>
      <vt:lpstr>PowerPoint Presentation</vt:lpstr>
      <vt:lpstr>Press Clone or download button.</vt:lpstr>
      <vt:lpstr>PowerPoint Presentation</vt:lpstr>
      <vt:lpstr>PowerPoint Presentation</vt:lpstr>
      <vt:lpstr>PowerPoint Presentation</vt:lpstr>
      <vt:lpstr>     BRANCHING</vt:lpstr>
      <vt:lpstr>What is a Git Branch?</vt:lpstr>
      <vt:lpstr>  Branching enables you to isolate your work from others.  Changes in the primary branch or other branches will not affect your branch, unless you decide to pull the latest changes from those branches. </vt:lpstr>
      <vt:lpstr>Why do we need a Branch in Git and Why Branches Are Important?  </vt:lpstr>
      <vt:lpstr>PowerPoint Presentation</vt:lpstr>
      <vt:lpstr>Developing the project through branching.  </vt:lpstr>
      <vt:lpstr>PowerPoint Presentation</vt:lpstr>
      <vt:lpstr>PowerPoint Presentation</vt:lpstr>
      <vt:lpstr>The client disapproves of the feature and requests to delete it.  </vt:lpstr>
      <vt:lpstr>Create a Branch </vt:lpstr>
      <vt:lpstr>PowerPoint Presentation</vt:lpstr>
      <vt:lpstr>PowerPoint Presentation</vt:lpstr>
      <vt:lpstr>Usages</vt:lpstr>
      <vt:lpstr>Merge a branch </vt:lpstr>
      <vt:lpstr> To merge branch in Git to another branch </vt:lpstr>
      <vt:lpstr>PowerPoint Presentation</vt:lpstr>
      <vt:lpstr>PowerPoint Presentation</vt:lpstr>
      <vt:lpstr>PowerPoint Presentation</vt:lpstr>
      <vt:lpstr>Delete a Branch</vt:lpstr>
      <vt:lpstr>PowerPoint Presentation</vt:lpstr>
      <vt:lpstr>  PUSH AND PULL</vt:lpstr>
      <vt:lpstr>PowerPoint Presentation</vt:lpstr>
      <vt:lpstr>PowerPoint Presentation</vt:lpstr>
      <vt:lpstr>First, check that you have a clean repository through git status command (no pending changes to commit).</vt:lpstr>
      <vt:lpstr>On branch master : Denotes that we are currently on the ‘master’ branch. Since there are no other branches yet, we are on the master branch by default. Your branch is up to date with origin/master : Origin is the name of the remote repository that we gave while connecting the local repository with the remote repository.   List all the files with the ls command in the repository.</vt:lpstr>
      <vt:lpstr>PowerPoint Presentation</vt:lpstr>
      <vt:lpstr> 2.     Add the changes made to the staging area and commit these changes.</vt:lpstr>
      <vt:lpstr> 3.     Type the following command to push these changes into your GitHub                                                                                                       git push origin master</vt:lpstr>
      <vt:lpstr> 4.     User will get the following message in Git Bash.</vt:lpstr>
      <vt:lpstr>    Status tells us we have no local changes pending,but that the remote is one commit behind.  This isn't actually checking against the remote repository, just letting us know how many   times we've committed since our last push.</vt:lpstr>
      <vt:lpstr>git push -u origin master  push the changes in branch master to remote location origin, and remember the settings (-u). </vt:lpstr>
      <vt:lpstr>PowerPoint Presentation</vt:lpstr>
      <vt:lpstr>PowerPoint Presentation</vt:lpstr>
      <vt:lpstr>   opposite of pushing retrieves changes from the remote location and applies them to your local repository more useful in a group environment where more than one person is submitting changes to a single repository</vt:lpstr>
      <vt:lpstr>Git pull: a magical way to perform a combined operation of git-fetch &amp; git-merge with a single command</vt:lpstr>
      <vt:lpstr>  The git pull command is a combination of git fetch  'remote_name' is the repository name and 'branch_name' is the name of the specific branch. </vt:lpstr>
      <vt:lpstr>PowerPoint Presentation</vt:lpstr>
      <vt:lpstr>The first section has the same output as the git fetch command whereas the second section has the same output as the git merge command. It proves git pull is an amalgam of git fetch and git merge command.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SHEHIN</cp:lastModifiedBy>
  <cp:revision>1</cp:revision>
  <dcterms:modified xsi:type="dcterms:W3CDTF">2021-12-27T03:54:12Z</dcterms:modified>
</cp:coreProperties>
</file>