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9" r:id="rId8"/>
    <p:sldId id="268" r:id="rId9"/>
    <p:sldId id="262" r:id="rId10"/>
    <p:sldId id="263" r:id="rId11"/>
    <p:sldId id="270" r:id="rId12"/>
    <p:sldId id="264" r:id="rId13"/>
    <p:sldId id="265" r:id="rId14"/>
    <p:sldId id="272" r:id="rId15"/>
    <p:sldId id="273" r:id="rId16"/>
    <p:sldId id="274" r:id="rId17"/>
    <p:sldId id="275"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406" y="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10/24/2024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10/24/2024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10/24/2024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685800" y="1741488"/>
            <a:ext cx="7772400" cy="1470025"/>
          </a:xfrm>
          <a:prstGeom prst="rect">
            <a:avLst/>
          </a:prstGeom>
        </p:spPr>
        <p:txBody>
          <a:bodyPr vert="horz" anchor="b">
            <a:normAutofit/>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5000" b="1" dirty="0">
                <a:solidFill>
                  <a:schemeClr val="tx1"/>
                </a:solidFill>
                <a:effectLst/>
                <a:latin typeface="Times New Roman" pitchFamily="18" charset="0"/>
                <a:cs typeface="Times New Roman" pitchFamily="18" charset="0"/>
              </a:rPr>
              <a:t>Module 3 (Part I)</a:t>
            </a:r>
            <a:endParaRPr lang="en-MY" sz="5000" b="1" dirty="0">
              <a:solidFill>
                <a:schemeClr val="tx1"/>
              </a:solidFill>
              <a:effectLst/>
              <a:latin typeface="Times New Roman" pitchFamily="18" charset="0"/>
              <a:cs typeface="Times New Roman" pitchFamily="18" charset="0"/>
            </a:endParaRPr>
          </a:p>
        </p:txBody>
      </p:sp>
      <p:sp>
        <p:nvSpPr>
          <p:cNvPr id="5" name="Subtitle 2"/>
          <p:cNvSpPr>
            <a:spLocks noGrp="1"/>
          </p:cNvSpPr>
          <p:nvPr/>
        </p:nvSpPr>
        <p:spPr>
          <a:xfrm>
            <a:off x="1371600" y="3363913"/>
            <a:ext cx="6400800" cy="1752600"/>
          </a:xfrm>
          <a:prstGeom prst="rect">
            <a:avLst/>
          </a:prstGeom>
        </p:spPr>
        <p:txBody>
          <a:bodyPr vert="horz" lIns="45720" rIns="45720">
            <a:norm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ctr"/>
            <a:r>
              <a:rPr lang="en-MY" sz="3700" b="1" dirty="0">
                <a:solidFill>
                  <a:schemeClr val="tx1"/>
                </a:solidFill>
                <a:latin typeface="Times New Roman" pitchFamily="18" charset="0"/>
                <a:cs typeface="Times New Roman" pitchFamily="18" charset="0"/>
              </a:rPr>
              <a:t>OOP Concepts</a:t>
            </a:r>
          </a:p>
        </p:txBody>
      </p:sp>
    </p:spTree>
    <p:extLst>
      <p:ext uri="{BB962C8B-B14F-4D97-AF65-F5344CB8AC3E}">
        <p14:creationId xmlns:p14="http://schemas.microsoft.com/office/powerpoint/2010/main" val="3184527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274637"/>
            <a:ext cx="8839200" cy="6811963"/>
          </a:xfrm>
        </p:spPr>
        <p:txBody>
          <a:bodyPr>
            <a:normAutofit/>
          </a:bodyPr>
          <a:lstStyle/>
          <a:p>
            <a:pPr>
              <a:lnSpc>
                <a:spcPct val="200000"/>
              </a:lnSpc>
              <a:buClr>
                <a:srgbClr val="C00000"/>
              </a:buClr>
              <a:buFont typeface="Wingdings" pitchFamily="2" charset="2"/>
              <a:buChar char="v"/>
            </a:pPr>
            <a:r>
              <a:rPr lang="en-MY" sz="2200" b="1" dirty="0">
                <a:latin typeface="Times New Roman" pitchFamily="18" charset="0"/>
                <a:cs typeface="Times New Roman" pitchFamily="18" charset="0"/>
              </a:rPr>
              <a:t>Encapsulation :</a:t>
            </a:r>
          </a:p>
          <a:p>
            <a:pPr lvl="1" algn="just">
              <a:lnSpc>
                <a:spcPct val="200000"/>
              </a:lnSpc>
              <a:buClr>
                <a:srgbClr val="0070C0"/>
              </a:buClr>
              <a:buFont typeface="Wingdings" pitchFamily="2" charset="2"/>
              <a:buChar char="Ø"/>
            </a:pPr>
            <a:r>
              <a:rPr lang="en-US" sz="2200" dirty="0">
                <a:latin typeface="Times New Roman" pitchFamily="18" charset="0"/>
                <a:cs typeface="Times New Roman" pitchFamily="18" charset="0"/>
              </a:rPr>
              <a:t>Encapsulation means that we want to </a:t>
            </a:r>
            <a:r>
              <a:rPr lang="en-US" sz="2200" dirty="0">
                <a:solidFill>
                  <a:srgbClr val="FF0000"/>
                </a:solidFill>
                <a:latin typeface="Times New Roman" pitchFamily="18" charset="0"/>
                <a:cs typeface="Times New Roman" pitchFamily="18" charset="0"/>
              </a:rPr>
              <a:t>hide unnecessary details from the user</a:t>
            </a:r>
          </a:p>
          <a:p>
            <a:pPr lvl="1" algn="just">
              <a:lnSpc>
                <a:spcPct val="200000"/>
              </a:lnSpc>
              <a:buClr>
                <a:srgbClr val="0070C0"/>
              </a:buClr>
              <a:buFont typeface="Wingdings" pitchFamily="2" charset="2"/>
              <a:buChar char="Ø"/>
            </a:pPr>
            <a:r>
              <a:rPr lang="en-US" sz="2200" dirty="0">
                <a:latin typeface="Times New Roman" pitchFamily="18" charset="0"/>
                <a:cs typeface="Times New Roman" pitchFamily="18" charset="0"/>
              </a:rPr>
              <a:t>For example, when we call from our mobile phone, we select the number and press call button</a:t>
            </a:r>
          </a:p>
          <a:p>
            <a:pPr lvl="1" algn="just">
              <a:lnSpc>
                <a:spcPct val="200000"/>
              </a:lnSpc>
              <a:buClr>
                <a:srgbClr val="0070C0"/>
              </a:buClr>
              <a:buFont typeface="Wingdings" pitchFamily="2" charset="2"/>
              <a:buChar char="Ø"/>
            </a:pPr>
            <a:r>
              <a:rPr lang="en-US" sz="2200" dirty="0">
                <a:latin typeface="Times New Roman" pitchFamily="18" charset="0"/>
                <a:cs typeface="Times New Roman" pitchFamily="18" charset="0"/>
              </a:rPr>
              <a:t>But the entire process of calling or what happens from the moment we press or touch the call button to the moment we start having a phone conversation is hidden from us</a:t>
            </a:r>
            <a:endParaRPr lang="en-MY" sz="2200" b="1" dirty="0">
              <a:latin typeface="Times New Roman" pitchFamily="18" charset="0"/>
              <a:cs typeface="Times New Roman" pitchFamily="18" charset="0"/>
            </a:endParaRPr>
          </a:p>
        </p:txBody>
      </p:sp>
    </p:spTree>
    <p:extLst>
      <p:ext uri="{BB962C8B-B14F-4D97-AF65-F5344CB8AC3E}">
        <p14:creationId xmlns:p14="http://schemas.microsoft.com/office/powerpoint/2010/main" val="3712839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MCA\3. Odd Semester 2020\S1\Advanced Software Engineering\Module 3\1. OOP Concepts\oop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14" y="76200"/>
            <a:ext cx="8979686" cy="6719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102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04800"/>
            <a:ext cx="8229600" cy="4525963"/>
          </a:xfrm>
        </p:spPr>
        <p:txBody>
          <a:bodyPr>
            <a:normAutofit/>
          </a:bodyPr>
          <a:lstStyle/>
          <a:p>
            <a:pPr>
              <a:buClr>
                <a:srgbClr val="C00000"/>
              </a:buClr>
              <a:buFont typeface="Wingdings" pitchFamily="2" charset="2"/>
              <a:buChar char="v"/>
            </a:pPr>
            <a:r>
              <a:rPr lang="en-MY" sz="2200" b="1" dirty="0">
                <a:latin typeface="Times New Roman" pitchFamily="18" charset="0"/>
                <a:cs typeface="Times New Roman" pitchFamily="18" charset="0"/>
              </a:rPr>
              <a:t>Polymorphism : </a:t>
            </a:r>
          </a:p>
          <a:p>
            <a:pPr lvl="1" algn="just">
              <a:lnSpc>
                <a:spcPct val="150000"/>
              </a:lnSpc>
              <a:buClr>
                <a:srgbClr val="0070C0"/>
              </a:buClr>
              <a:buFont typeface="Wingdings" pitchFamily="2" charset="2"/>
              <a:buChar char="Ø"/>
            </a:pPr>
            <a:r>
              <a:rPr lang="en-US" sz="2200" dirty="0">
                <a:latin typeface="Times New Roman" pitchFamily="18" charset="0"/>
                <a:cs typeface="Times New Roman" pitchFamily="18" charset="0"/>
              </a:rPr>
              <a:t>Polymorphism is a feature of object-oriented programming languages that allows a specific routine to use variables of different types at different times</a:t>
            </a:r>
            <a:endParaRPr lang="en-MY" sz="2200" b="1" dirty="0">
              <a:solidFill>
                <a:srgbClr val="FF0000"/>
              </a:solidFill>
              <a:latin typeface="Times New Roman" pitchFamily="18" charset="0"/>
              <a:cs typeface="Times New Roman" pitchFamily="18" charset="0"/>
            </a:endParaRPr>
          </a:p>
        </p:txBody>
      </p:sp>
      <p:pic>
        <p:nvPicPr>
          <p:cNvPr id="2050" name="Picture 2" descr="D:\MCA\3. Odd Semester 2020\S1\Advanced Software Engineering\Module 3\oop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475" y="2286000"/>
            <a:ext cx="6511925" cy="4341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0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95401"/>
            <a:ext cx="8458200" cy="5257800"/>
          </a:xfrm>
        </p:spPr>
        <p:txBody>
          <a:bodyPr>
            <a:normAutofit fontScale="92500"/>
          </a:bodyPr>
          <a:lstStyle/>
          <a:p>
            <a:pPr algn="just">
              <a:lnSpc>
                <a:spcPct val="150000"/>
              </a:lnSpc>
            </a:pPr>
            <a:r>
              <a:rPr lang="en-US" sz="2200" dirty="0">
                <a:latin typeface="Times New Roman" pitchFamily="18" charset="0"/>
                <a:cs typeface="Times New Roman" pitchFamily="18" charset="0"/>
              </a:rPr>
              <a:t>Cohesion and </a:t>
            </a:r>
            <a:r>
              <a:rPr lang="en-US" sz="2200" dirty="0" err="1">
                <a:latin typeface="Times New Roman" pitchFamily="18" charset="0"/>
                <a:cs typeface="Times New Roman" pitchFamily="18" charset="0"/>
              </a:rPr>
              <a:t>Coupling:Two</a:t>
            </a:r>
            <a:r>
              <a:rPr lang="en-US" sz="2200" dirty="0">
                <a:latin typeface="Times New Roman" pitchFamily="18" charset="0"/>
                <a:cs typeface="Times New Roman" pitchFamily="18" charset="0"/>
              </a:rPr>
              <a:t> OO Design Principles</a:t>
            </a:r>
          </a:p>
          <a:p>
            <a:pPr algn="just">
              <a:lnSpc>
                <a:spcPct val="150000"/>
              </a:lnSpc>
            </a:pPr>
            <a:r>
              <a:rPr lang="en-US" sz="2200" b="1" dirty="0">
                <a:latin typeface="Times New Roman" pitchFamily="18" charset="0"/>
                <a:cs typeface="Times New Roman" pitchFamily="18" charset="0"/>
              </a:rPr>
              <a:t>Cohesion </a:t>
            </a:r>
            <a:r>
              <a:rPr lang="en-US" sz="2200" dirty="0">
                <a:latin typeface="Times New Roman" pitchFamily="18" charset="0"/>
                <a:cs typeface="Times New Roman" pitchFamily="18" charset="0"/>
              </a:rPr>
              <a:t>refers to the degree to which elements within a module/object work together to fulfill a single, well-defined purpose. High cohesion means that elements are closely related and focused on a single purpose, while low cohesion means that elements are loosely related and serve multiple purposes.</a:t>
            </a:r>
          </a:p>
          <a:p>
            <a:pPr algn="just">
              <a:lnSpc>
                <a:spcPct val="150000"/>
              </a:lnSpc>
            </a:pPr>
            <a:r>
              <a:rPr lang="en-US" sz="2200" b="1" dirty="0">
                <a:latin typeface="Times New Roman" pitchFamily="18" charset="0"/>
                <a:cs typeface="Times New Roman" pitchFamily="18" charset="0"/>
              </a:rPr>
              <a:t>Coupling </a:t>
            </a:r>
            <a:r>
              <a:rPr lang="en-US" sz="2200" dirty="0">
                <a:latin typeface="Times New Roman" pitchFamily="18" charset="0"/>
                <a:cs typeface="Times New Roman" pitchFamily="18" charset="0"/>
              </a:rPr>
              <a:t>refers to the degree of interdependence between software modules. High coupling means that modules are closely connected and changes in one module may affect other modules. Low coupling means that modules are independent, and changes in one module have little impact on other modules.</a:t>
            </a:r>
            <a:endParaRPr lang="en-MY" sz="22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marL="457200" indent="-457200">
              <a:buFont typeface="Wingdings" pitchFamily="2" charset="2"/>
              <a:buChar char="v"/>
            </a:pPr>
            <a:r>
              <a:rPr lang="en-MY" sz="3000" dirty="0">
                <a:solidFill>
                  <a:schemeClr val="tx1"/>
                </a:solidFill>
                <a:effectLst/>
                <a:latin typeface="Times New Roman" pitchFamily="18" charset="0"/>
                <a:cs typeface="Times New Roman" pitchFamily="18" charset="0"/>
              </a:rPr>
              <a:t>Cohesion and Coupling</a:t>
            </a:r>
            <a:endParaRPr lang="en-MY" sz="3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644359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marL="457200" indent="-457200">
              <a:buFont typeface="Wingdings" pitchFamily="2" charset="2"/>
              <a:buChar char="v"/>
            </a:pPr>
            <a:r>
              <a:rPr lang="en-MY" sz="3000" dirty="0">
                <a:solidFill>
                  <a:schemeClr val="tx1"/>
                </a:solidFill>
                <a:effectLst/>
                <a:latin typeface="Times New Roman" pitchFamily="18" charset="0"/>
                <a:cs typeface="Times New Roman" pitchFamily="18" charset="0"/>
              </a:rPr>
              <a:t>Cohesion and Coupling</a:t>
            </a:r>
            <a:endParaRPr lang="en-MY" sz="3000" dirty="0">
              <a:solidFill>
                <a:schemeClr val="tx1"/>
              </a:solidFill>
              <a:latin typeface="Times New Roman" pitchFamily="18" charset="0"/>
              <a:cs typeface="Times New Roman" pitchFamily="18" charset="0"/>
            </a:endParaRPr>
          </a:p>
        </p:txBody>
      </p:sp>
      <p:sp>
        <p:nvSpPr>
          <p:cNvPr id="5" name="Content Placeholder 4">
            <a:extLst>
              <a:ext uri="{FF2B5EF4-FFF2-40B4-BE49-F238E27FC236}">
                <a16:creationId xmlns:a16="http://schemas.microsoft.com/office/drawing/2014/main" id="{823D132B-2F6A-1926-9E3C-2565CA5FD9BB}"/>
              </a:ext>
            </a:extLst>
          </p:cNvPr>
          <p:cNvSpPr>
            <a:spLocks noGrp="1"/>
          </p:cNvSpPr>
          <p:nvPr>
            <p:ph idx="1"/>
          </p:nvPr>
        </p:nvSpPr>
        <p:spPr/>
        <p:txBody>
          <a:bodyPr/>
          <a:lstStyle/>
          <a:p>
            <a:endParaRPr lang="en-IN"/>
          </a:p>
        </p:txBody>
      </p:sp>
      <p:pic>
        <p:nvPicPr>
          <p:cNvPr id="1026" name="Picture 2">
            <a:extLst>
              <a:ext uri="{FF2B5EF4-FFF2-40B4-BE49-F238E27FC236}">
                <a16:creationId xmlns:a16="http://schemas.microsoft.com/office/drawing/2014/main" id="{11244F7F-04D5-708F-BE3C-E2A4C06C42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71600"/>
            <a:ext cx="8077200" cy="5380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0622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95401"/>
            <a:ext cx="8458200" cy="5257800"/>
          </a:xfrm>
        </p:spPr>
        <p:txBody>
          <a:bodyPr>
            <a:normAutofit/>
          </a:bodyPr>
          <a:lstStyle/>
          <a:p>
            <a:pPr algn="just">
              <a:lnSpc>
                <a:spcPct val="150000"/>
              </a:lnSpc>
            </a:pPr>
            <a:r>
              <a:rPr lang="en-US" sz="2200" dirty="0">
                <a:latin typeface="Times New Roman" pitchFamily="18" charset="0"/>
                <a:cs typeface="Times New Roman" pitchFamily="18" charset="0"/>
              </a:rPr>
              <a:t>Advantages of high cohesion</a:t>
            </a:r>
          </a:p>
          <a:p>
            <a:pPr algn="just">
              <a:lnSpc>
                <a:spcPct val="150000"/>
              </a:lnSpc>
            </a:pPr>
            <a:r>
              <a:rPr lang="en-US" sz="2200" dirty="0">
                <a:latin typeface="Times New Roman" pitchFamily="18" charset="0"/>
                <a:cs typeface="Times New Roman" pitchFamily="18" charset="0"/>
              </a:rPr>
              <a:t>Reduced module complexity (they are simpler, having fewer operations).</a:t>
            </a:r>
          </a:p>
          <a:p>
            <a:pPr algn="just">
              <a:lnSpc>
                <a:spcPct val="150000"/>
              </a:lnSpc>
            </a:pPr>
            <a:r>
              <a:rPr lang="en-US" sz="2200" dirty="0">
                <a:latin typeface="Times New Roman" pitchFamily="18" charset="0"/>
                <a:cs typeface="Times New Roman" pitchFamily="18" charset="0"/>
              </a:rPr>
              <a:t>Increased system maintainability, as logical domain changes touch fewer modules and changes in one module necessitate fewer changes in others.</a:t>
            </a:r>
          </a:p>
          <a:p>
            <a:pPr algn="just">
              <a:lnSpc>
                <a:spcPct val="150000"/>
              </a:lnSpc>
            </a:pPr>
            <a:r>
              <a:rPr lang="en-US" sz="2200" dirty="0">
                <a:latin typeface="Times New Roman" pitchFamily="18" charset="0"/>
                <a:cs typeface="Times New Roman" pitchFamily="18" charset="0"/>
              </a:rPr>
              <a:t>Increased module reusability, as application developers will be able to discover the component they require more readily among the module's cohesive collection of activities.</a:t>
            </a:r>
            <a:endParaRPr lang="en-MY" sz="22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marL="457200" indent="-457200">
              <a:buFont typeface="Wingdings" pitchFamily="2" charset="2"/>
              <a:buChar char="v"/>
            </a:pPr>
            <a:r>
              <a:rPr lang="en-MY" sz="3000" dirty="0">
                <a:solidFill>
                  <a:schemeClr val="tx1"/>
                </a:solidFill>
                <a:effectLst/>
                <a:latin typeface="Times New Roman" pitchFamily="18" charset="0"/>
                <a:cs typeface="Times New Roman" pitchFamily="18" charset="0"/>
              </a:rPr>
              <a:t>Cohesion and Coupling</a:t>
            </a:r>
            <a:endParaRPr lang="en-MY" sz="3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290941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95401"/>
            <a:ext cx="8458200" cy="5257800"/>
          </a:xfrm>
        </p:spPr>
        <p:txBody>
          <a:bodyPr>
            <a:normAutofit/>
          </a:bodyPr>
          <a:lstStyle/>
          <a:p>
            <a:pPr algn="l"/>
            <a:endParaRPr lang="en-US" sz="1800" b="1" i="0" u="none" strike="noStrike" baseline="0" dirty="0">
              <a:latin typeface="Tahoma-Bold"/>
            </a:endParaRPr>
          </a:p>
          <a:p>
            <a:pPr algn="l"/>
            <a:endParaRPr lang="en-US" sz="1800" b="1" dirty="0">
              <a:latin typeface="Tahoma-Bold"/>
            </a:endParaRPr>
          </a:p>
          <a:p>
            <a:pPr algn="l"/>
            <a:endParaRPr lang="en-US" sz="1800" b="1" i="0" u="none" strike="noStrike" baseline="0" dirty="0">
              <a:latin typeface="Tahoma-Bold"/>
            </a:endParaRPr>
          </a:p>
          <a:p>
            <a:pPr algn="l"/>
            <a:endParaRPr lang="en-US" sz="1800" b="1" dirty="0">
              <a:latin typeface="Tahoma-Bold"/>
            </a:endParaRPr>
          </a:p>
          <a:p>
            <a:pPr algn="l"/>
            <a:endParaRPr lang="en-US" sz="1800" b="1" i="0" u="none" strike="noStrike" baseline="0" dirty="0">
              <a:latin typeface="Tahoma-Bold"/>
            </a:endParaRPr>
          </a:p>
          <a:p>
            <a:pPr algn="l"/>
            <a:endParaRPr lang="en-US" sz="1800" b="1" dirty="0">
              <a:latin typeface="Tahoma-Bold"/>
            </a:endParaRPr>
          </a:p>
          <a:p>
            <a:pPr algn="l"/>
            <a:r>
              <a:rPr lang="en-US" sz="1800" b="1" i="0" u="none" strike="noStrike" baseline="0" dirty="0">
                <a:latin typeface="Tahoma-Bold"/>
              </a:rPr>
              <a:t>Data coupling: </a:t>
            </a:r>
            <a:r>
              <a:rPr lang="en-US" sz="1800" b="0" i="0" u="none" strike="noStrike" baseline="0" dirty="0">
                <a:latin typeface="Tahoma" panose="020B0604030504040204" pitchFamily="34" charset="0"/>
              </a:rPr>
              <a:t>Two modules are data coupled, if they communicate using</a:t>
            </a:r>
          </a:p>
          <a:p>
            <a:pPr algn="l"/>
            <a:r>
              <a:rPr lang="en-US" sz="1800" b="0" i="0" u="none" strike="noStrike" baseline="0" dirty="0">
                <a:latin typeface="Tahoma" panose="020B0604030504040204" pitchFamily="34" charset="0"/>
              </a:rPr>
              <a:t>an elementary data item that is passed as a parameter between the two, e.g.</a:t>
            </a:r>
          </a:p>
          <a:p>
            <a:pPr algn="l"/>
            <a:r>
              <a:rPr lang="en-US" sz="1800" b="0" i="0" u="none" strike="noStrike" baseline="0" dirty="0">
                <a:latin typeface="Tahoma" panose="020B0604030504040204" pitchFamily="34" charset="0"/>
              </a:rPr>
              <a:t>an integer, a float, a character, etc. This data item should be problem related</a:t>
            </a:r>
          </a:p>
          <a:p>
            <a:pPr algn="l"/>
            <a:r>
              <a:rPr lang="en-US" sz="1800" b="0" i="0" u="none" strike="noStrike" baseline="0" dirty="0">
                <a:latin typeface="Tahoma" panose="020B0604030504040204" pitchFamily="34" charset="0"/>
              </a:rPr>
              <a:t>and not used for control purposes.</a:t>
            </a:r>
          </a:p>
          <a:p>
            <a:pPr algn="l"/>
            <a:r>
              <a:rPr lang="en-US" sz="1800" b="1" i="0" u="none" strike="noStrike" baseline="0" dirty="0">
                <a:latin typeface="Tahoma-Bold"/>
              </a:rPr>
              <a:t>Stamp coupling: </a:t>
            </a:r>
            <a:r>
              <a:rPr lang="en-US" sz="1800" b="0" i="0" u="none" strike="noStrike" baseline="0" dirty="0">
                <a:latin typeface="Tahoma" panose="020B0604030504040204" pitchFamily="34" charset="0"/>
              </a:rPr>
              <a:t>Two modules are stamp coupled, if they communicate</a:t>
            </a:r>
          </a:p>
          <a:p>
            <a:pPr algn="l"/>
            <a:r>
              <a:rPr lang="en-US" sz="1800" b="0" i="0" u="none" strike="noStrike" baseline="0" dirty="0">
                <a:latin typeface="Tahoma" panose="020B0604030504040204" pitchFamily="34" charset="0"/>
              </a:rPr>
              <a:t>using a composite data item such as a record in PASCAL or a structure in C.</a:t>
            </a:r>
          </a:p>
        </p:txBody>
      </p:sp>
      <p:sp>
        <p:nvSpPr>
          <p:cNvPr id="3" name="Title 2"/>
          <p:cNvSpPr>
            <a:spLocks noGrp="1"/>
          </p:cNvSpPr>
          <p:nvPr>
            <p:ph type="title"/>
          </p:nvPr>
        </p:nvSpPr>
        <p:spPr/>
        <p:txBody>
          <a:bodyPr>
            <a:normAutofit/>
          </a:bodyPr>
          <a:lstStyle/>
          <a:p>
            <a:pPr marL="457200" indent="-457200">
              <a:buFont typeface="Wingdings" pitchFamily="2" charset="2"/>
              <a:buChar char="v"/>
            </a:pPr>
            <a:r>
              <a:rPr lang="en-MY" sz="3000" dirty="0">
                <a:solidFill>
                  <a:schemeClr val="tx1"/>
                </a:solidFill>
                <a:effectLst/>
                <a:latin typeface="Times New Roman" pitchFamily="18" charset="0"/>
                <a:cs typeface="Times New Roman" pitchFamily="18" charset="0"/>
              </a:rPr>
              <a:t>Coupling</a:t>
            </a:r>
            <a:endParaRPr lang="en-MY" sz="3000" dirty="0">
              <a:solidFill>
                <a:schemeClr val="tx1"/>
              </a:solidFill>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E3CBB9B4-9D99-1AEC-B3E3-4908F55238BF}"/>
              </a:ext>
            </a:extLst>
          </p:cNvPr>
          <p:cNvPicPr>
            <a:picLocks noChangeAspect="1"/>
          </p:cNvPicPr>
          <p:nvPr/>
        </p:nvPicPr>
        <p:blipFill>
          <a:blip r:embed="rId2"/>
          <a:stretch>
            <a:fillRect/>
          </a:stretch>
        </p:blipFill>
        <p:spPr>
          <a:xfrm>
            <a:off x="0" y="1066800"/>
            <a:ext cx="9144000" cy="2139863"/>
          </a:xfrm>
          <a:prstGeom prst="rect">
            <a:avLst/>
          </a:prstGeom>
        </p:spPr>
      </p:pic>
    </p:spTree>
    <p:extLst>
      <p:ext uri="{BB962C8B-B14F-4D97-AF65-F5344CB8AC3E}">
        <p14:creationId xmlns:p14="http://schemas.microsoft.com/office/powerpoint/2010/main" val="3102617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95401"/>
            <a:ext cx="8839200" cy="5257800"/>
          </a:xfrm>
        </p:spPr>
        <p:txBody>
          <a:bodyPr>
            <a:normAutofit/>
          </a:bodyPr>
          <a:lstStyle/>
          <a:p>
            <a:pPr algn="l"/>
            <a:r>
              <a:rPr lang="en-US" sz="1800" b="1" i="0" u="none" strike="noStrike" baseline="0" dirty="0">
                <a:latin typeface="Tahoma-Bold"/>
              </a:rPr>
              <a:t>Control coupling: </a:t>
            </a:r>
            <a:r>
              <a:rPr lang="en-US" sz="1800" b="0" i="0" u="none" strike="noStrike" baseline="0" dirty="0">
                <a:latin typeface="Tahoma" panose="020B0604030504040204" pitchFamily="34" charset="0"/>
              </a:rPr>
              <a:t>Control coupling exists between two modules, if data</a:t>
            </a:r>
          </a:p>
          <a:p>
            <a:pPr algn="l"/>
            <a:r>
              <a:rPr lang="en-US" sz="1800" b="0" i="0" u="none" strike="noStrike" baseline="0" dirty="0">
                <a:latin typeface="Tahoma" panose="020B0604030504040204" pitchFamily="34" charset="0"/>
              </a:rPr>
              <a:t>from one module is used to direct the order of instruction execution in</a:t>
            </a:r>
          </a:p>
          <a:p>
            <a:pPr algn="l"/>
            <a:r>
              <a:rPr lang="en-US" sz="1800" b="0" i="0" u="none" strike="noStrike" baseline="0" dirty="0">
                <a:latin typeface="Tahoma" panose="020B0604030504040204" pitchFamily="34" charset="0"/>
              </a:rPr>
              <a:t>another. An example of control coupling is a flag set in one module and</a:t>
            </a:r>
          </a:p>
          <a:p>
            <a:pPr algn="l"/>
            <a:r>
              <a:rPr lang="en-IN" sz="1800" b="0" i="0" u="none" strike="noStrike" baseline="0" dirty="0">
                <a:latin typeface="Tahoma" panose="020B0604030504040204" pitchFamily="34" charset="0"/>
              </a:rPr>
              <a:t>tested in another module.</a:t>
            </a:r>
          </a:p>
          <a:p>
            <a:pPr algn="l"/>
            <a:r>
              <a:rPr lang="en-US" sz="1800" b="1" i="0" u="none" strike="noStrike" baseline="0" dirty="0">
                <a:latin typeface="Tahoma-Bold"/>
              </a:rPr>
              <a:t>Common coupling: </a:t>
            </a:r>
            <a:r>
              <a:rPr lang="en-US" sz="1800" b="0" i="0" u="none" strike="noStrike" baseline="0" dirty="0">
                <a:latin typeface="Tahoma" panose="020B0604030504040204" pitchFamily="34" charset="0"/>
              </a:rPr>
              <a:t>Two modules are common coupled, if they share some</a:t>
            </a:r>
          </a:p>
          <a:p>
            <a:pPr algn="l"/>
            <a:r>
              <a:rPr lang="en-IN" sz="1800" b="0" i="0" u="none" strike="noStrike" baseline="0" dirty="0">
                <a:latin typeface="Tahoma" panose="020B0604030504040204" pitchFamily="34" charset="0"/>
              </a:rPr>
              <a:t>global data items.</a:t>
            </a:r>
          </a:p>
          <a:p>
            <a:pPr algn="l"/>
            <a:r>
              <a:rPr lang="en-US" sz="1800" b="1" i="0" u="none" strike="noStrike" baseline="0" dirty="0">
                <a:latin typeface="Tahoma-Bold"/>
              </a:rPr>
              <a:t>Content coupling: </a:t>
            </a:r>
            <a:r>
              <a:rPr lang="en-US" sz="1800" b="0" i="0" u="none" strike="noStrike" baseline="0" dirty="0">
                <a:latin typeface="Tahoma" panose="020B0604030504040204" pitchFamily="34" charset="0"/>
              </a:rPr>
              <a:t>Content coupling exists between two modules, if they</a:t>
            </a:r>
          </a:p>
          <a:p>
            <a:pPr algn="l"/>
            <a:r>
              <a:rPr lang="en-US" sz="1800" b="0" i="0" u="none" strike="noStrike" baseline="0" dirty="0">
                <a:latin typeface="Tahoma" panose="020B0604030504040204" pitchFamily="34" charset="0"/>
              </a:rPr>
              <a:t>share code. That is, a jump from one module into the code of another module</a:t>
            </a:r>
          </a:p>
          <a:p>
            <a:pPr algn="l"/>
            <a:r>
              <a:rPr lang="en-US" sz="1800" b="0" i="0" u="none" strike="noStrike" baseline="0" dirty="0">
                <a:latin typeface="Tahoma" panose="020B0604030504040204" pitchFamily="34" charset="0"/>
              </a:rPr>
              <a:t>can occur. Modern high-level programming languages such as C do not</a:t>
            </a:r>
          </a:p>
          <a:p>
            <a:pPr algn="l"/>
            <a:r>
              <a:rPr lang="en-US" sz="1800" b="0" i="0" u="none" strike="noStrike" baseline="0" dirty="0">
                <a:latin typeface="Tahoma" panose="020B0604030504040204" pitchFamily="34" charset="0"/>
              </a:rPr>
              <a:t>support such jumps across modules.</a:t>
            </a:r>
            <a:endParaRPr lang="en-US" sz="1800" dirty="0">
              <a:latin typeface="Tahoma" panose="020B0604030504040204" pitchFamily="34" charset="0"/>
            </a:endParaRPr>
          </a:p>
          <a:p>
            <a:pPr algn="l"/>
            <a:r>
              <a:rPr lang="en-IN" sz="1800" b="0" i="0" u="none" strike="noStrike" baseline="0" dirty="0">
                <a:solidFill>
                  <a:srgbClr val="000000"/>
                </a:solidFill>
                <a:latin typeface="Tahoma" panose="020B0604030504040204" pitchFamily="34" charset="0"/>
              </a:rPr>
              <a:t>The </a:t>
            </a:r>
            <a:r>
              <a:rPr lang="en-US" sz="1800" b="0" i="0" u="none" strike="noStrike" baseline="0" dirty="0">
                <a:solidFill>
                  <a:srgbClr val="000000"/>
                </a:solidFill>
                <a:latin typeface="Tahoma" panose="020B0604030504040204" pitchFamily="34" charset="0"/>
              </a:rPr>
              <a:t>degree of coupling increases from data coupling to content coupling. High coupling among modules not only makes a design solution difficult to</a:t>
            </a:r>
          </a:p>
          <a:p>
            <a:pPr algn="l"/>
            <a:r>
              <a:rPr lang="en-US" sz="1800" b="0" i="0" u="none" strike="noStrike" baseline="0" dirty="0">
                <a:solidFill>
                  <a:srgbClr val="000000"/>
                </a:solidFill>
                <a:latin typeface="Tahoma" panose="020B0604030504040204" pitchFamily="34" charset="0"/>
              </a:rPr>
              <a:t>understand and maintain, but it also increases development effort and also</a:t>
            </a:r>
          </a:p>
          <a:p>
            <a:pPr algn="l"/>
            <a:r>
              <a:rPr lang="en-US" sz="1800" b="0" i="0" u="none" strike="noStrike" baseline="0" dirty="0">
                <a:solidFill>
                  <a:srgbClr val="000000"/>
                </a:solidFill>
                <a:latin typeface="Tahoma" panose="020B0604030504040204" pitchFamily="34" charset="0"/>
              </a:rPr>
              <a:t>makes it very difficult to get these modules developed independently by</a:t>
            </a:r>
          </a:p>
          <a:p>
            <a:pPr algn="l"/>
            <a:r>
              <a:rPr lang="en-IN" sz="1800" b="0" i="0" u="none" strike="noStrike" baseline="0" dirty="0">
                <a:solidFill>
                  <a:srgbClr val="000000"/>
                </a:solidFill>
                <a:latin typeface="Tahoma" panose="020B0604030504040204" pitchFamily="34" charset="0"/>
              </a:rPr>
              <a:t>different team members.</a:t>
            </a:r>
          </a:p>
        </p:txBody>
      </p:sp>
      <p:sp>
        <p:nvSpPr>
          <p:cNvPr id="3" name="Title 2"/>
          <p:cNvSpPr>
            <a:spLocks noGrp="1"/>
          </p:cNvSpPr>
          <p:nvPr>
            <p:ph type="title"/>
          </p:nvPr>
        </p:nvSpPr>
        <p:spPr/>
        <p:txBody>
          <a:bodyPr>
            <a:normAutofit/>
          </a:bodyPr>
          <a:lstStyle/>
          <a:p>
            <a:pPr marL="457200" indent="-457200">
              <a:buFont typeface="Wingdings" pitchFamily="2" charset="2"/>
              <a:buChar char="v"/>
            </a:pPr>
            <a:r>
              <a:rPr lang="en-MY" sz="3000" dirty="0">
                <a:solidFill>
                  <a:schemeClr val="tx1"/>
                </a:solidFill>
                <a:effectLst/>
                <a:latin typeface="Times New Roman" pitchFamily="18" charset="0"/>
                <a:cs typeface="Times New Roman" pitchFamily="18" charset="0"/>
              </a:rPr>
              <a:t>Cohesion</a:t>
            </a:r>
            <a:endParaRPr lang="en-MY" sz="3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223965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95401"/>
            <a:ext cx="8839200" cy="5257800"/>
          </a:xfrm>
        </p:spPr>
        <p:txBody>
          <a:bodyPr>
            <a:normAutofit/>
          </a:bodyPr>
          <a:lstStyle/>
          <a:p>
            <a:pPr algn="l"/>
            <a:r>
              <a:rPr lang="en-US" sz="2800" b="1" i="0" u="none" strike="noStrike" baseline="0" dirty="0">
                <a:latin typeface="Tahoma-Bold"/>
              </a:rPr>
              <a:t>The concept of "loose coupling and high cohesiveness" underpins many of the design ideas and patterns that have been developed.</a:t>
            </a:r>
            <a:endParaRPr lang="en-IN" sz="2800" b="0" i="0" u="none" strike="noStrike" baseline="0" dirty="0">
              <a:solidFill>
                <a:srgbClr val="000000"/>
              </a:solidFill>
              <a:latin typeface="Tahoma" panose="020B0604030504040204" pitchFamily="34" charset="0"/>
            </a:endParaRPr>
          </a:p>
        </p:txBody>
      </p:sp>
      <p:sp>
        <p:nvSpPr>
          <p:cNvPr id="3" name="Title 2"/>
          <p:cNvSpPr>
            <a:spLocks noGrp="1"/>
          </p:cNvSpPr>
          <p:nvPr>
            <p:ph type="title"/>
          </p:nvPr>
        </p:nvSpPr>
        <p:spPr/>
        <p:txBody>
          <a:bodyPr>
            <a:normAutofit/>
          </a:bodyPr>
          <a:lstStyle/>
          <a:p>
            <a:pPr marL="457200" indent="-457200">
              <a:buFont typeface="Wingdings" pitchFamily="2" charset="2"/>
              <a:buChar char="v"/>
            </a:pPr>
            <a:endParaRPr lang="en-MY" sz="3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66694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808037"/>
            <a:ext cx="8686800" cy="4525963"/>
          </a:xfrm>
        </p:spPr>
        <p:txBody>
          <a:bodyPr>
            <a:noAutofit/>
          </a:bodyPr>
          <a:lstStyle/>
          <a:p>
            <a:pPr algn="just">
              <a:lnSpc>
                <a:spcPct val="200000"/>
              </a:lnSpc>
            </a:pPr>
            <a:r>
              <a:rPr lang="en-US" sz="2200" dirty="0">
                <a:latin typeface="Times New Roman" pitchFamily="18" charset="0"/>
                <a:cs typeface="Times New Roman" pitchFamily="18" charset="0"/>
              </a:rPr>
              <a:t>Object Oriented is a popular design approach for </a:t>
            </a:r>
            <a:r>
              <a:rPr lang="en-US" sz="2200" dirty="0">
                <a:solidFill>
                  <a:srgbClr val="FF0000"/>
                </a:solidFill>
                <a:latin typeface="Times New Roman" pitchFamily="18" charset="0"/>
                <a:cs typeface="Times New Roman" pitchFamily="18" charset="0"/>
              </a:rPr>
              <a:t>analyzing and designing an application</a:t>
            </a:r>
          </a:p>
          <a:p>
            <a:pPr algn="just">
              <a:lnSpc>
                <a:spcPct val="200000"/>
              </a:lnSpc>
            </a:pPr>
            <a:r>
              <a:rPr lang="en-US" sz="2200" dirty="0">
                <a:latin typeface="Times New Roman" pitchFamily="18" charset="0"/>
                <a:cs typeface="Times New Roman" pitchFamily="18" charset="0"/>
              </a:rPr>
              <a:t>Most of the languages like </a:t>
            </a:r>
            <a:r>
              <a:rPr lang="en-US" sz="2200" dirty="0">
                <a:solidFill>
                  <a:srgbClr val="FF0000"/>
                </a:solidFill>
                <a:latin typeface="Times New Roman" pitchFamily="18" charset="0"/>
                <a:cs typeface="Times New Roman" pitchFamily="18" charset="0"/>
              </a:rPr>
              <a:t>C++, Java, </a:t>
            </a:r>
            <a:r>
              <a:rPr lang="en-US" sz="2200" dirty="0" err="1">
                <a:solidFill>
                  <a:srgbClr val="FF0000"/>
                </a:solidFill>
                <a:latin typeface="Times New Roman" pitchFamily="18" charset="0"/>
                <a:cs typeface="Times New Roman" pitchFamily="18" charset="0"/>
              </a:rPr>
              <a:t>.net</a:t>
            </a:r>
            <a:r>
              <a:rPr lang="en-US" sz="2200" dirty="0">
                <a:solidFill>
                  <a:srgbClr val="FF0000"/>
                </a:solidFill>
                <a:latin typeface="Times New Roman" pitchFamily="18" charset="0"/>
                <a:cs typeface="Times New Roman" pitchFamily="18" charset="0"/>
              </a:rPr>
              <a:t> </a:t>
            </a:r>
            <a:r>
              <a:rPr lang="en-US" sz="2200" dirty="0">
                <a:latin typeface="Times New Roman" pitchFamily="18" charset="0"/>
                <a:cs typeface="Times New Roman" pitchFamily="18" charset="0"/>
              </a:rPr>
              <a:t>are use object oriented design concept</a:t>
            </a:r>
          </a:p>
          <a:p>
            <a:pPr algn="just">
              <a:lnSpc>
                <a:spcPct val="200000"/>
              </a:lnSpc>
            </a:pPr>
            <a:r>
              <a:rPr lang="en-US" sz="2200" dirty="0">
                <a:latin typeface="Times New Roman" pitchFamily="18" charset="0"/>
                <a:cs typeface="Times New Roman" pitchFamily="18" charset="0"/>
              </a:rPr>
              <a:t>Object-oriented concepts are used in the design methods such as </a:t>
            </a:r>
            <a:r>
              <a:rPr lang="en-US" sz="2200" dirty="0">
                <a:solidFill>
                  <a:srgbClr val="FF0000"/>
                </a:solidFill>
                <a:latin typeface="Times New Roman" pitchFamily="18" charset="0"/>
                <a:cs typeface="Times New Roman" pitchFamily="18" charset="0"/>
              </a:rPr>
              <a:t>classes, objects, polymorphism, encapsulation, inheritance, coupling and cohesion, information hiding, constructor, destructor etc..</a:t>
            </a:r>
          </a:p>
          <a:p>
            <a:pPr algn="just">
              <a:lnSpc>
                <a:spcPct val="200000"/>
              </a:lnSpc>
            </a:pPr>
            <a:endParaRPr lang="en-MY" sz="2200" dirty="0">
              <a:latin typeface="Times New Roman" pitchFamily="18" charset="0"/>
              <a:cs typeface="Times New Roman" pitchFamily="18" charset="0"/>
            </a:endParaRPr>
          </a:p>
        </p:txBody>
      </p:sp>
    </p:spTree>
    <p:extLst>
      <p:ext uri="{BB962C8B-B14F-4D97-AF65-F5344CB8AC3E}">
        <p14:creationId xmlns:p14="http://schemas.microsoft.com/office/powerpoint/2010/main" val="2850775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066800"/>
            <a:ext cx="8305800" cy="4525963"/>
          </a:xfrm>
        </p:spPr>
        <p:txBody>
          <a:bodyPr>
            <a:normAutofit/>
          </a:bodyPr>
          <a:lstStyle/>
          <a:p>
            <a:pPr algn="just">
              <a:lnSpc>
                <a:spcPct val="200000"/>
              </a:lnSpc>
            </a:pPr>
            <a:r>
              <a:rPr lang="en-US" sz="2200" dirty="0">
                <a:latin typeface="Times New Roman" pitchFamily="18" charset="0"/>
                <a:cs typeface="Times New Roman" pitchFamily="18" charset="0"/>
              </a:rPr>
              <a:t>The main advantage of object oriented design is that </a:t>
            </a:r>
            <a:r>
              <a:rPr lang="en-US" sz="2200" dirty="0">
                <a:solidFill>
                  <a:srgbClr val="FF0000"/>
                </a:solidFill>
                <a:latin typeface="Times New Roman" pitchFamily="18" charset="0"/>
                <a:cs typeface="Times New Roman" pitchFamily="18" charset="0"/>
              </a:rPr>
              <a:t> improving the software development and maintainability</a:t>
            </a:r>
          </a:p>
          <a:p>
            <a:pPr algn="just">
              <a:lnSpc>
                <a:spcPct val="200000"/>
              </a:lnSpc>
            </a:pPr>
            <a:r>
              <a:rPr lang="en-US" sz="2200" dirty="0">
                <a:latin typeface="Times New Roman" pitchFamily="18" charset="0"/>
                <a:cs typeface="Times New Roman" pitchFamily="18" charset="0"/>
              </a:rPr>
              <a:t>Another advantage is that </a:t>
            </a:r>
            <a:r>
              <a:rPr lang="en-US" sz="2200" dirty="0">
                <a:solidFill>
                  <a:srgbClr val="FF0000"/>
                </a:solidFill>
                <a:latin typeface="Times New Roman" pitchFamily="18" charset="0"/>
                <a:cs typeface="Times New Roman" pitchFamily="18" charset="0"/>
              </a:rPr>
              <a:t>faster and low cost development</a:t>
            </a:r>
            <a:r>
              <a:rPr lang="en-US" sz="2200" dirty="0">
                <a:latin typeface="Times New Roman" pitchFamily="18" charset="0"/>
                <a:cs typeface="Times New Roman" pitchFamily="18" charset="0"/>
              </a:rPr>
              <a:t>, and </a:t>
            </a:r>
            <a:r>
              <a:rPr lang="en-US" sz="2200" dirty="0">
                <a:solidFill>
                  <a:srgbClr val="FF0000"/>
                </a:solidFill>
                <a:latin typeface="Times New Roman" pitchFamily="18" charset="0"/>
                <a:cs typeface="Times New Roman" pitchFamily="18" charset="0"/>
              </a:rPr>
              <a:t>creates a high quality software</a:t>
            </a:r>
          </a:p>
          <a:p>
            <a:pPr algn="just">
              <a:lnSpc>
                <a:spcPct val="200000"/>
              </a:lnSpc>
            </a:pPr>
            <a:r>
              <a:rPr lang="en-US" sz="2200" dirty="0">
                <a:latin typeface="Times New Roman" pitchFamily="18" charset="0"/>
                <a:cs typeface="Times New Roman" pitchFamily="18" charset="0"/>
              </a:rPr>
              <a:t>The disadvantage of the object-oriented design is that </a:t>
            </a:r>
            <a:r>
              <a:rPr lang="en-US" sz="2200" dirty="0">
                <a:solidFill>
                  <a:srgbClr val="FF0000"/>
                </a:solidFill>
                <a:latin typeface="Times New Roman" pitchFamily="18" charset="0"/>
                <a:cs typeface="Times New Roman" pitchFamily="18" charset="0"/>
              </a:rPr>
              <a:t>larger program size</a:t>
            </a:r>
            <a:r>
              <a:rPr lang="en-US" sz="2200" dirty="0">
                <a:latin typeface="Times New Roman" pitchFamily="18" charset="0"/>
                <a:cs typeface="Times New Roman" pitchFamily="18" charset="0"/>
              </a:rPr>
              <a:t> and </a:t>
            </a:r>
            <a:r>
              <a:rPr lang="en-US" sz="2200" dirty="0">
                <a:solidFill>
                  <a:srgbClr val="FF0000"/>
                </a:solidFill>
                <a:latin typeface="Times New Roman" pitchFamily="18" charset="0"/>
                <a:cs typeface="Times New Roman" pitchFamily="18" charset="0"/>
              </a:rPr>
              <a:t>it is not suitable for all types of program</a:t>
            </a:r>
          </a:p>
          <a:p>
            <a:pPr>
              <a:lnSpc>
                <a:spcPct val="200000"/>
              </a:lnSpc>
            </a:pPr>
            <a:endParaRPr lang="en-MY" sz="2200" dirty="0"/>
          </a:p>
        </p:txBody>
      </p:sp>
    </p:spTree>
    <p:extLst>
      <p:ext uri="{BB962C8B-B14F-4D97-AF65-F5344CB8AC3E}">
        <p14:creationId xmlns:p14="http://schemas.microsoft.com/office/powerpoint/2010/main" val="2170591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09600"/>
            <a:ext cx="8229600" cy="4525963"/>
          </a:xfrm>
        </p:spPr>
        <p:txBody>
          <a:bodyPr>
            <a:normAutofit/>
          </a:bodyPr>
          <a:lstStyle/>
          <a:p>
            <a:r>
              <a:rPr lang="en-US" sz="2200" dirty="0">
                <a:latin typeface="Times New Roman" pitchFamily="18" charset="0"/>
                <a:cs typeface="Times New Roman" pitchFamily="18" charset="0"/>
              </a:rPr>
              <a:t>The different terms related to object design are:</a:t>
            </a:r>
            <a:endParaRPr lang="en-MY" sz="2200" dirty="0">
              <a:latin typeface="Times New Roman" pitchFamily="18" charset="0"/>
              <a:cs typeface="Times New Roman" pitchFamily="18" charset="0"/>
            </a:endParaRPr>
          </a:p>
        </p:txBody>
      </p:sp>
      <p:pic>
        <p:nvPicPr>
          <p:cNvPr id="1026" name="Picture 2" descr="D:\MCA\3. Odd Semester 2020\S1\Advanced Software Engineering\Module 3\o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399" y="457199"/>
            <a:ext cx="6400801" cy="6400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532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808037"/>
            <a:ext cx="8610600" cy="6202363"/>
          </a:xfrm>
        </p:spPr>
        <p:txBody>
          <a:bodyPr>
            <a:normAutofit/>
          </a:bodyPr>
          <a:lstStyle/>
          <a:p>
            <a:pPr>
              <a:buClr>
                <a:srgbClr val="C00000"/>
              </a:buClr>
              <a:buFont typeface="Wingdings" pitchFamily="2" charset="2"/>
              <a:buChar char="v"/>
            </a:pPr>
            <a:r>
              <a:rPr lang="en-MY" sz="2200" b="1" dirty="0">
                <a:latin typeface="Times New Roman" pitchFamily="18" charset="0"/>
                <a:cs typeface="Times New Roman" pitchFamily="18" charset="0"/>
              </a:rPr>
              <a:t>Class : </a:t>
            </a:r>
          </a:p>
          <a:p>
            <a:pPr lvl="1" algn="just">
              <a:lnSpc>
                <a:spcPct val="200000"/>
              </a:lnSpc>
              <a:buFont typeface="Wingdings" pitchFamily="2" charset="2"/>
              <a:buChar char="Ø"/>
            </a:pPr>
            <a:r>
              <a:rPr lang="en-US" sz="2200" dirty="0">
                <a:latin typeface="Times New Roman" pitchFamily="18" charset="0"/>
                <a:cs typeface="Times New Roman" pitchFamily="18" charset="0"/>
              </a:rPr>
              <a:t>A class is a collection of method and variables</a:t>
            </a:r>
          </a:p>
          <a:p>
            <a:pPr lvl="1" algn="just">
              <a:lnSpc>
                <a:spcPct val="200000"/>
              </a:lnSpc>
              <a:buFont typeface="Wingdings" pitchFamily="2" charset="2"/>
              <a:buChar char="Ø"/>
            </a:pPr>
            <a:r>
              <a:rPr lang="en-US" sz="2200" dirty="0">
                <a:latin typeface="Times New Roman" pitchFamily="18" charset="0"/>
                <a:cs typeface="Times New Roman" pitchFamily="18" charset="0"/>
              </a:rPr>
              <a:t>It is a blueprint that defines the data and behavior of a type</a:t>
            </a:r>
          </a:p>
          <a:p>
            <a:pPr lvl="1" algn="just">
              <a:lnSpc>
                <a:spcPct val="200000"/>
              </a:lnSpc>
              <a:buFont typeface="Wingdings" pitchFamily="2" charset="2"/>
              <a:buChar char="Ø"/>
            </a:pPr>
            <a:r>
              <a:rPr lang="en-US" sz="2200" dirty="0">
                <a:latin typeface="Times New Roman" pitchFamily="18" charset="0"/>
                <a:cs typeface="Times New Roman" pitchFamily="18" charset="0"/>
              </a:rPr>
              <a:t>Let’s take </a:t>
            </a:r>
            <a:r>
              <a:rPr lang="en-US" sz="2200" dirty="0" err="1">
                <a:solidFill>
                  <a:srgbClr val="C00000"/>
                </a:solidFill>
                <a:latin typeface="Times New Roman" pitchFamily="18" charset="0"/>
                <a:cs typeface="Times New Roman" pitchFamily="18" charset="0"/>
              </a:rPr>
              <a:t>HumanBeing</a:t>
            </a:r>
            <a:r>
              <a:rPr lang="en-US" sz="2200" dirty="0">
                <a:latin typeface="Times New Roman" pitchFamily="18" charset="0"/>
                <a:cs typeface="Times New Roman" pitchFamily="18" charset="0"/>
              </a:rPr>
              <a:t> as a class</a:t>
            </a:r>
          </a:p>
          <a:p>
            <a:pPr lvl="1" algn="just">
              <a:lnSpc>
                <a:spcPct val="200000"/>
              </a:lnSpc>
              <a:buFont typeface="Wingdings" pitchFamily="2" charset="2"/>
              <a:buChar char="Ø"/>
            </a:pPr>
            <a:r>
              <a:rPr lang="en-US" sz="2200" dirty="0">
                <a:latin typeface="Times New Roman" pitchFamily="18" charset="0"/>
                <a:cs typeface="Times New Roman" pitchFamily="18" charset="0"/>
              </a:rPr>
              <a:t>A class is a blueprint for any functional entity which defines its properties and its functions</a:t>
            </a:r>
          </a:p>
          <a:p>
            <a:pPr lvl="1" algn="just">
              <a:lnSpc>
                <a:spcPct val="200000"/>
              </a:lnSpc>
              <a:buFont typeface="Wingdings" pitchFamily="2" charset="2"/>
              <a:buChar char="Ø"/>
            </a:pPr>
            <a:r>
              <a:rPr lang="en-US" sz="2200" dirty="0">
                <a:latin typeface="Times New Roman" pitchFamily="18" charset="0"/>
                <a:cs typeface="Times New Roman" pitchFamily="18" charset="0"/>
              </a:rPr>
              <a:t>Like </a:t>
            </a:r>
            <a:r>
              <a:rPr lang="en-US" sz="2200" dirty="0" err="1">
                <a:solidFill>
                  <a:srgbClr val="C00000"/>
                </a:solidFill>
                <a:latin typeface="Times New Roman" pitchFamily="18" charset="0"/>
                <a:cs typeface="Times New Roman" pitchFamily="18" charset="0"/>
              </a:rPr>
              <a:t>HumanBeing</a:t>
            </a:r>
            <a:r>
              <a:rPr lang="en-US" sz="2200" dirty="0">
                <a:latin typeface="Times New Roman" pitchFamily="18" charset="0"/>
                <a:cs typeface="Times New Roman" pitchFamily="18" charset="0"/>
              </a:rPr>
              <a:t>, having body parts, performing various actions</a:t>
            </a:r>
          </a:p>
          <a:p>
            <a:pPr marL="109728" indent="0">
              <a:buClr>
                <a:srgbClr val="C00000"/>
              </a:buClr>
              <a:buNone/>
            </a:pPr>
            <a:endParaRPr lang="en-MY" sz="2200" b="1" dirty="0">
              <a:latin typeface="Times New Roman" pitchFamily="18" charset="0"/>
              <a:cs typeface="Times New Roman" pitchFamily="18" charset="0"/>
            </a:endParaRPr>
          </a:p>
        </p:txBody>
      </p:sp>
    </p:spTree>
    <p:extLst>
      <p:ext uri="{BB962C8B-B14F-4D97-AF65-F5344CB8AC3E}">
        <p14:creationId xmlns:p14="http://schemas.microsoft.com/office/powerpoint/2010/main" val="2552881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52399"/>
            <a:ext cx="8991600" cy="6553201"/>
          </a:xfrm>
        </p:spPr>
        <p:txBody>
          <a:bodyPr>
            <a:normAutofit/>
          </a:bodyPr>
          <a:lstStyle/>
          <a:p>
            <a:pPr>
              <a:lnSpc>
                <a:spcPct val="200000"/>
              </a:lnSpc>
              <a:buClr>
                <a:srgbClr val="C00000"/>
              </a:buClr>
              <a:buFont typeface="Wingdings" pitchFamily="2" charset="2"/>
              <a:buChar char="v"/>
            </a:pPr>
            <a:r>
              <a:rPr lang="en-MY" sz="2200" b="1" dirty="0">
                <a:latin typeface="Times New Roman" pitchFamily="18" charset="0"/>
                <a:cs typeface="Times New Roman" pitchFamily="18" charset="0"/>
              </a:rPr>
              <a:t>Inheritance :</a:t>
            </a:r>
          </a:p>
          <a:p>
            <a:pPr lvl="1" algn="just">
              <a:lnSpc>
                <a:spcPct val="200000"/>
              </a:lnSpc>
              <a:buClr>
                <a:srgbClr val="0070C0"/>
              </a:buClr>
              <a:buFont typeface="Wingdings" pitchFamily="2" charset="2"/>
              <a:buChar char="Ø"/>
            </a:pPr>
            <a:r>
              <a:rPr lang="en-US" sz="2200" dirty="0">
                <a:latin typeface="Times New Roman" pitchFamily="18" charset="0"/>
                <a:cs typeface="Times New Roman" pitchFamily="18" charset="0"/>
              </a:rPr>
              <a:t>Inheritance is a feature of object-oriented programming that allows </a:t>
            </a:r>
            <a:r>
              <a:rPr lang="en-US" sz="2200" dirty="0">
                <a:solidFill>
                  <a:srgbClr val="FF0000"/>
                </a:solidFill>
                <a:latin typeface="Times New Roman" pitchFamily="18" charset="0"/>
                <a:cs typeface="Times New Roman" pitchFamily="18" charset="0"/>
              </a:rPr>
              <a:t>code reusability </a:t>
            </a:r>
            <a:r>
              <a:rPr lang="en-US" sz="2200" dirty="0">
                <a:latin typeface="Times New Roman" pitchFamily="18" charset="0"/>
                <a:cs typeface="Times New Roman" pitchFamily="18" charset="0"/>
              </a:rPr>
              <a:t>when a class includes property of another class</a:t>
            </a:r>
          </a:p>
          <a:p>
            <a:pPr lvl="1" algn="just">
              <a:lnSpc>
                <a:spcPct val="200000"/>
              </a:lnSpc>
              <a:buClr>
                <a:srgbClr val="0070C0"/>
              </a:buClr>
              <a:buFont typeface="Wingdings" pitchFamily="2" charset="2"/>
              <a:buChar char="Ø"/>
            </a:pPr>
            <a:r>
              <a:rPr lang="en-US" sz="2200" dirty="0">
                <a:latin typeface="Times New Roman" pitchFamily="18" charset="0"/>
                <a:cs typeface="Times New Roman" pitchFamily="18" charset="0"/>
              </a:rPr>
              <a:t>Considering</a:t>
            </a:r>
            <a:r>
              <a:rPr lang="en-US" sz="2200" dirty="0">
                <a:solidFill>
                  <a:srgbClr val="C00000"/>
                </a:solidFill>
                <a:latin typeface="Times New Roman" pitchFamily="18" charset="0"/>
                <a:cs typeface="Times New Roman" pitchFamily="18" charset="0"/>
              </a:rPr>
              <a:t> </a:t>
            </a:r>
            <a:r>
              <a:rPr lang="en-US" sz="2200" dirty="0" err="1">
                <a:solidFill>
                  <a:srgbClr val="C00000"/>
                </a:solidFill>
                <a:latin typeface="Times New Roman" pitchFamily="18" charset="0"/>
                <a:cs typeface="Times New Roman" pitchFamily="18" charset="0"/>
              </a:rPr>
              <a:t>HumanBeing</a:t>
            </a:r>
            <a:r>
              <a:rPr lang="en-US" sz="2200" dirty="0">
                <a:solidFill>
                  <a:srgbClr val="C00000"/>
                </a:solidFill>
                <a:latin typeface="Times New Roman" pitchFamily="18" charset="0"/>
                <a:cs typeface="Times New Roman" pitchFamily="18" charset="0"/>
              </a:rPr>
              <a:t> </a:t>
            </a:r>
            <a:r>
              <a:rPr lang="en-US" sz="2200" dirty="0">
                <a:latin typeface="Times New Roman" pitchFamily="18" charset="0"/>
                <a:cs typeface="Times New Roman" pitchFamily="18" charset="0"/>
              </a:rPr>
              <a:t>a class, which has properties like hands, legs, eyes, mouth, </a:t>
            </a:r>
            <a:r>
              <a:rPr lang="en-US" sz="2200" dirty="0" err="1">
                <a:latin typeface="Times New Roman" pitchFamily="18" charset="0"/>
                <a:cs typeface="Times New Roman" pitchFamily="18" charset="0"/>
              </a:rPr>
              <a:t>etc</a:t>
            </a:r>
            <a:r>
              <a:rPr lang="en-US" sz="2200" dirty="0">
                <a:latin typeface="Times New Roman" pitchFamily="18" charset="0"/>
                <a:cs typeface="Times New Roman" pitchFamily="18" charset="0"/>
              </a:rPr>
              <a:t>, and functions like walk, talk, eat, see, etc.</a:t>
            </a:r>
          </a:p>
          <a:p>
            <a:pPr lvl="1" algn="just">
              <a:lnSpc>
                <a:spcPct val="200000"/>
              </a:lnSpc>
              <a:buClr>
                <a:srgbClr val="0070C0"/>
              </a:buClr>
              <a:buFont typeface="Wingdings" pitchFamily="2" charset="2"/>
              <a:buChar char="Ø"/>
            </a:pPr>
            <a:r>
              <a:rPr lang="en-US" sz="2200" dirty="0">
                <a:latin typeface="Times New Roman" pitchFamily="18" charset="0"/>
                <a:cs typeface="Times New Roman" pitchFamily="18" charset="0"/>
              </a:rPr>
              <a:t>Man and Woman are also classes, but most of the properties and functions are included in </a:t>
            </a:r>
            <a:r>
              <a:rPr lang="en-US" sz="2200" dirty="0" err="1">
                <a:solidFill>
                  <a:srgbClr val="C00000"/>
                </a:solidFill>
                <a:latin typeface="Times New Roman" pitchFamily="18" charset="0"/>
                <a:cs typeface="Times New Roman" pitchFamily="18" charset="0"/>
              </a:rPr>
              <a:t>HumanBeing</a:t>
            </a:r>
            <a:endParaRPr lang="en-US" sz="2200" dirty="0">
              <a:solidFill>
                <a:srgbClr val="C00000"/>
              </a:solidFill>
              <a:latin typeface="Times New Roman" pitchFamily="18" charset="0"/>
              <a:cs typeface="Times New Roman" pitchFamily="18" charset="0"/>
            </a:endParaRPr>
          </a:p>
          <a:p>
            <a:pPr lvl="1" algn="just">
              <a:lnSpc>
                <a:spcPct val="200000"/>
              </a:lnSpc>
              <a:buClr>
                <a:srgbClr val="0070C0"/>
              </a:buClr>
              <a:buFont typeface="Wingdings" pitchFamily="2" charset="2"/>
              <a:buChar char="Ø"/>
            </a:pPr>
            <a:r>
              <a:rPr lang="en-US" sz="2200" dirty="0">
                <a:latin typeface="Times New Roman" pitchFamily="18" charset="0"/>
                <a:cs typeface="Times New Roman" pitchFamily="18" charset="0"/>
              </a:rPr>
              <a:t>Hence, they can inherit everything from class </a:t>
            </a:r>
            <a:r>
              <a:rPr lang="en-US" sz="2200" dirty="0" err="1">
                <a:solidFill>
                  <a:srgbClr val="C00000"/>
                </a:solidFill>
                <a:latin typeface="Times New Roman" pitchFamily="18" charset="0"/>
                <a:cs typeface="Times New Roman" pitchFamily="18" charset="0"/>
              </a:rPr>
              <a:t>HumanBeing</a:t>
            </a:r>
            <a:r>
              <a:rPr lang="en-US" sz="2200" dirty="0">
                <a:latin typeface="Times New Roman" pitchFamily="18" charset="0"/>
                <a:cs typeface="Times New Roman" pitchFamily="18" charset="0"/>
              </a:rPr>
              <a:t> using the concept of Inheritance</a:t>
            </a:r>
            <a:endParaRPr lang="en-MY" sz="2200" dirty="0">
              <a:latin typeface="Times New Roman" pitchFamily="18" charset="0"/>
              <a:cs typeface="Times New Roman" pitchFamily="18" charset="0"/>
            </a:endParaRPr>
          </a:p>
        </p:txBody>
      </p:sp>
    </p:spTree>
    <p:extLst>
      <p:ext uri="{BB962C8B-B14F-4D97-AF65-F5344CB8AC3E}">
        <p14:creationId xmlns:p14="http://schemas.microsoft.com/office/powerpoint/2010/main" val="3649884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MCA\3. Odd Semester 2020\S1\Advanced Software Engineering\Module 3\1. OOP Concepts\oop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815572"/>
            <a:ext cx="8610600" cy="4747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090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MCA\3. Odd Semester 2020\S1\Advanced Software Engineering\Module 3\1. OOP Concepts\oop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116" y="228600"/>
            <a:ext cx="7404084" cy="5701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684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457200"/>
            <a:ext cx="8686800" cy="6096000"/>
          </a:xfrm>
        </p:spPr>
        <p:txBody>
          <a:bodyPr>
            <a:normAutofit/>
          </a:bodyPr>
          <a:lstStyle/>
          <a:p>
            <a:pPr algn="just">
              <a:buClr>
                <a:srgbClr val="C00000"/>
              </a:buClr>
              <a:buFont typeface="Wingdings" pitchFamily="2" charset="2"/>
              <a:buChar char="v"/>
            </a:pPr>
            <a:r>
              <a:rPr lang="en-MY" sz="2200" b="1" dirty="0">
                <a:latin typeface="Times New Roman" pitchFamily="18" charset="0"/>
                <a:cs typeface="Times New Roman" pitchFamily="18" charset="0"/>
              </a:rPr>
              <a:t>Objects : </a:t>
            </a:r>
          </a:p>
          <a:p>
            <a:pPr lvl="1" algn="just">
              <a:lnSpc>
                <a:spcPct val="200000"/>
              </a:lnSpc>
              <a:buClr>
                <a:srgbClr val="0070C0"/>
              </a:buClr>
              <a:buFont typeface="Wingdings" pitchFamily="2" charset="2"/>
              <a:buChar char="Ø"/>
            </a:pPr>
            <a:r>
              <a:rPr lang="en-US" sz="2200" dirty="0">
                <a:latin typeface="Times New Roman" pitchFamily="18" charset="0"/>
                <a:cs typeface="Times New Roman" pitchFamily="18" charset="0"/>
              </a:rPr>
              <a:t>My name is </a:t>
            </a:r>
            <a:r>
              <a:rPr lang="en-US" sz="2200" dirty="0" err="1">
                <a:solidFill>
                  <a:srgbClr val="C00000"/>
                </a:solidFill>
                <a:latin typeface="Times New Roman" pitchFamily="18" charset="0"/>
                <a:cs typeface="Times New Roman" pitchFamily="18" charset="0"/>
              </a:rPr>
              <a:t>Akhil</a:t>
            </a:r>
            <a:r>
              <a:rPr lang="en-US" sz="2200" dirty="0">
                <a:latin typeface="Times New Roman" pitchFamily="18" charset="0"/>
                <a:cs typeface="Times New Roman" pitchFamily="18" charset="0"/>
              </a:rPr>
              <a:t>, and I am an instance/object of class </a:t>
            </a:r>
            <a:r>
              <a:rPr lang="en-US" sz="2200" dirty="0">
                <a:solidFill>
                  <a:srgbClr val="C00000"/>
                </a:solidFill>
                <a:latin typeface="Times New Roman" pitchFamily="18" charset="0"/>
                <a:cs typeface="Times New Roman" pitchFamily="18" charset="0"/>
              </a:rPr>
              <a:t>Man</a:t>
            </a:r>
            <a:endParaRPr lang="en-MY" sz="2200" b="1" dirty="0">
              <a:solidFill>
                <a:srgbClr val="C00000"/>
              </a:solidFill>
              <a:latin typeface="Times New Roman" pitchFamily="18" charset="0"/>
              <a:cs typeface="Times New Roman" pitchFamily="18" charset="0"/>
            </a:endParaRPr>
          </a:p>
          <a:p>
            <a:pPr algn="just">
              <a:lnSpc>
                <a:spcPct val="200000"/>
              </a:lnSpc>
              <a:buClr>
                <a:srgbClr val="C00000"/>
              </a:buClr>
              <a:buFont typeface="Wingdings" pitchFamily="2" charset="2"/>
              <a:buChar char="v"/>
            </a:pPr>
            <a:r>
              <a:rPr lang="en-MY" sz="2200" b="1" dirty="0">
                <a:latin typeface="Times New Roman" pitchFamily="18" charset="0"/>
                <a:cs typeface="Times New Roman" pitchFamily="18" charset="0"/>
              </a:rPr>
              <a:t>Abstraction : </a:t>
            </a:r>
          </a:p>
          <a:p>
            <a:pPr lvl="1" algn="just">
              <a:lnSpc>
                <a:spcPct val="200000"/>
              </a:lnSpc>
              <a:buClr>
                <a:srgbClr val="0070C0"/>
              </a:buClr>
              <a:buFont typeface="Wingdings" pitchFamily="2" charset="2"/>
              <a:buChar char="Ø"/>
            </a:pPr>
            <a:r>
              <a:rPr lang="en-US" sz="2200" dirty="0">
                <a:latin typeface="Times New Roman" pitchFamily="18" charset="0"/>
                <a:cs typeface="Times New Roman" pitchFamily="18" charset="0"/>
              </a:rPr>
              <a:t>Abstraction means</a:t>
            </a:r>
            <a:r>
              <a:rPr lang="en-US" sz="2200" dirty="0">
                <a:solidFill>
                  <a:srgbClr val="FF0000"/>
                </a:solidFill>
                <a:latin typeface="Times New Roman" pitchFamily="18" charset="0"/>
                <a:cs typeface="Times New Roman" pitchFamily="18" charset="0"/>
              </a:rPr>
              <a:t>, showcasing only the required things to the outside world while hiding the details</a:t>
            </a:r>
          </a:p>
          <a:p>
            <a:pPr lvl="1" algn="just">
              <a:lnSpc>
                <a:spcPct val="200000"/>
              </a:lnSpc>
              <a:buClr>
                <a:srgbClr val="0070C0"/>
              </a:buClr>
              <a:buFont typeface="Wingdings" pitchFamily="2" charset="2"/>
              <a:buChar char="Ø"/>
            </a:pPr>
            <a:r>
              <a:rPr lang="en-US" sz="2200" dirty="0">
                <a:latin typeface="Times New Roman" pitchFamily="18" charset="0"/>
                <a:cs typeface="Times New Roman" pitchFamily="18" charset="0"/>
              </a:rPr>
              <a:t>Continuing our example, </a:t>
            </a:r>
            <a:r>
              <a:rPr lang="en-US" sz="2200" dirty="0" err="1">
                <a:solidFill>
                  <a:srgbClr val="C00000"/>
                </a:solidFill>
                <a:latin typeface="Times New Roman" pitchFamily="18" charset="0"/>
                <a:cs typeface="Times New Roman" pitchFamily="18" charset="0"/>
              </a:rPr>
              <a:t>HumanBeing’s</a:t>
            </a:r>
            <a:r>
              <a:rPr lang="en-US" sz="2200" dirty="0">
                <a:latin typeface="Times New Roman" pitchFamily="18" charset="0"/>
                <a:cs typeface="Times New Roman" pitchFamily="18" charset="0"/>
              </a:rPr>
              <a:t> can talk, walk, hear, eat, but the details of the muscles mechanism and their connections to the brain are hidden from the outside world</a:t>
            </a:r>
            <a:endParaRPr lang="en-MY" sz="2200" b="1" dirty="0">
              <a:latin typeface="Times New Roman" pitchFamily="18" charset="0"/>
              <a:cs typeface="Times New Roman" pitchFamily="18" charset="0"/>
            </a:endParaRPr>
          </a:p>
        </p:txBody>
      </p:sp>
    </p:spTree>
    <p:extLst>
      <p:ext uri="{BB962C8B-B14F-4D97-AF65-F5344CB8AC3E}">
        <p14:creationId xmlns:p14="http://schemas.microsoft.com/office/powerpoint/2010/main" val="25514874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ustom 2">
      <a:dk1>
        <a:sysClr val="windowText" lastClr="000000"/>
      </a:dk1>
      <a:lt1>
        <a:sysClr val="window" lastClr="FFFFFF"/>
      </a:lt1>
      <a:dk2>
        <a:srgbClr val="464646"/>
      </a:dk2>
      <a:lt2>
        <a:srgbClr val="DEF5FA"/>
      </a:lt2>
      <a:accent1>
        <a:srgbClr val="0070C0"/>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329</TotalTime>
  <Words>881</Words>
  <Application>Microsoft Office PowerPoint</Application>
  <PresentationFormat>On-screen Show (4:3)</PresentationFormat>
  <Paragraphs>70</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Lucida Sans Unicode</vt:lpstr>
      <vt:lpstr>Tahoma</vt:lpstr>
      <vt:lpstr>Tahoma-Bold</vt:lpstr>
      <vt:lpstr>Times New Roman</vt:lpstr>
      <vt:lpstr>Verdana</vt:lpstr>
      <vt:lpstr>Wingdings</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Cohesion and Coupling</vt:lpstr>
      <vt:lpstr>Cohesion and Coupling</vt:lpstr>
      <vt:lpstr>Cohesion and Coupling</vt:lpstr>
      <vt:lpstr>Coupling</vt:lpstr>
      <vt:lpstr>Cohesion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SHEHIN</dc:creator>
  <cp:lastModifiedBy>Dr Sminesh C N</cp:lastModifiedBy>
  <cp:revision>34</cp:revision>
  <dcterms:created xsi:type="dcterms:W3CDTF">2006-08-16T00:00:00Z</dcterms:created>
  <dcterms:modified xsi:type="dcterms:W3CDTF">2024-10-24T05:43:49Z</dcterms:modified>
</cp:coreProperties>
</file>