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1" r:id="rId6"/>
    <p:sldId id="260" r:id="rId7"/>
    <p:sldId id="261" r:id="rId8"/>
    <p:sldId id="264" r:id="rId9"/>
    <p:sldId id="265" r:id="rId10"/>
    <p:sldId id="266" r:id="rId11"/>
    <p:sldId id="268" r:id="rId12"/>
    <p:sldId id="282" r:id="rId13"/>
    <p:sldId id="269" r:id="rId14"/>
    <p:sldId id="283" r:id="rId15"/>
    <p:sldId id="284" r:id="rId16"/>
    <p:sldId id="273" r:id="rId17"/>
    <p:sldId id="285" r:id="rId18"/>
    <p:sldId id="286" r:id="rId19"/>
    <p:sldId id="287" r:id="rId20"/>
    <p:sldId id="288" r:id="rId21"/>
    <p:sldId id="274" r:id="rId22"/>
    <p:sldId id="289" r:id="rId23"/>
    <p:sldId id="290" r:id="rId24"/>
    <p:sldId id="275" r:id="rId25"/>
    <p:sldId id="276" r:id="rId26"/>
    <p:sldId id="277" r:id="rId27"/>
    <p:sldId id="279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1741488"/>
            <a:ext cx="7772400" cy="1470025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Module 3 (Part I)</a:t>
            </a:r>
            <a:endParaRPr lang="en-MY" sz="50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371600" y="3363913"/>
            <a:ext cx="6400800" cy="17526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3700" b="1" dirty="0">
                <a:latin typeface="Times New Roman" pitchFamily="18" charset="0"/>
                <a:cs typeface="Times New Roman" pitchFamily="18" charset="0"/>
              </a:rPr>
              <a:t>Design Patterns</a:t>
            </a:r>
            <a:endParaRPr lang="en-MY" sz="3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Study patterns of like purpose</a:t>
            </a: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 the similarities and differences between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creational patterns, structural patterns and behavioral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Examine a cause of redesign</a:t>
            </a: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 at the patterns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that help you avoid the causes of redesign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Algorithmic dependencies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Algorithms are often extended, optimized, and replaced during development and reuse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Objects that depend on an algorithm will have to change when the algorithm changes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Therefore algorithms that are likely to change should be isolated</a:t>
            </a:r>
          </a:p>
          <a:p>
            <a:pPr lvl="3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Design patterns: Builder, Iterator, Strategy, Template, 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170329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many design patterns, we need a way to organize them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Organizing the </a:t>
            </a:r>
            <a:r>
              <a:rPr lang="en-MY" sz="3000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Catalog</a:t>
            </a:r>
            <a:endParaRPr lang="en-MY" sz="3000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d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" y="1590675"/>
            <a:ext cx="8602663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8C8983-8502-4402-D982-02AFECB7BB7D}"/>
              </a:ext>
            </a:extLst>
          </p:cNvPr>
          <p:cNvSpPr txBox="1"/>
          <p:nvPr/>
        </p:nvSpPr>
        <p:spPr>
          <a:xfrm>
            <a:off x="228600" y="0"/>
            <a:ext cx="861060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Creational patterns are ones that create objects, rather than having to instantiate objects directly. This gives the program more flexibility in deciding which objects need to be created for a given case.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pattern can be further divided into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class-creation patterns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object-creational patterns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class-creation patterns use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effectively in the instantiation process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Object-creation patterns use delegation effectively to get the job done</a:t>
            </a:r>
            <a:endParaRPr lang="en-MY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0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321491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factory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groups object factories that have a common theme.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Builder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constructs complex objects by separating construction and representation.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Factory method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creates objects without specifying the exact class to create.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Prototype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creates objects by cloning an existing object.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Singleton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restricts object creation for a class to only one instance.</a:t>
            </a:r>
            <a:endParaRPr lang="en-MY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Class Creational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Factory Method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D:\MCA\3. Odd Semester 2020\S1\Advanced Software Engineering\Module 3\2. Design Patterns\Screenshots\dp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89535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22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:\MCA\3. Odd Semester 2020\S1\Advanced Software Engineering\Module 3\2. Design Patterns\Screenshots\dp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37" y="398461"/>
            <a:ext cx="8827963" cy="57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8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305800" cy="6007291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Structural patterns concern class and object composition. They use inheritance to compose interfaces and define ways to compose objects to obtain new functionality.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Adapter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allows classes with incompatible interfaces to work together by wrapping its own interface around that of an already existing class.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decouples an abstraction from its implementation so that the two can vary independently.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composes zero-or-more similar objects so that they can be manipulated as one object.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Decorator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dynamically adds/overrides behavior in an existing method of an object.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Facade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provides a simplified interface to a large body of code.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Flyweight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reduces the cost of creating and manipulating a large number of similar objects.</a:t>
            </a:r>
          </a:p>
          <a:p>
            <a:pPr marL="708660" lvl="1" indent="-342900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provides a placeholder for another object to control access, reduce cost, and reduce complexity.</a:t>
            </a:r>
            <a:endParaRPr lang="en-MY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6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Decorator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sp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02725" cy="22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9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sp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9067800" cy="41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9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sp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6011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concepts of Design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How to select a design pattern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Creational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Structural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Behavioral patterns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Concept of Anti-patterns</a:t>
            </a:r>
            <a:endParaRPr lang="en-MY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Index</a:t>
            </a:r>
            <a:endParaRPr lang="en-MY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607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MCA\3. Odd Semester 2020\S1\Advanced Software Engineering\Module 3\2. Design Patterns\Screenshots\sp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" y="1600200"/>
            <a:ext cx="8992221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4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931091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Behavioral Most behavioral design patterns are specifically concerned with communication between objects.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Chain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responsibility delegates commands to a chain of processing objects.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Command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creates objects that encapsulate actions and parameters.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Interpreter implements a specialized language.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Iterator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accesses the elements of an object sequentially without exposing its underlying representation.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Mediator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allows loose coupling between classes by being the only class that has detailed knowledge of their methods.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Memento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provides the ability to restore an object to its previous state (undo).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Observer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is a publish/subscribe pattern, which allows a number of observer objects to see an event.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allows an object to alter its behavior when its internal state changes.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allows one of a family of algorithms to be selected on-the-fly at runtime.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Template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method defines the skeleton of an algorithm as an abstract class, allowing its subclasses to provide concrete behavior.</a:t>
            </a:r>
          </a:p>
          <a:p>
            <a:pPr marL="651510" lvl="1" indent="-285750" algn="just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Visitor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separates an algorithm from an object structure by moving the hierarchy of methods into one object.</a:t>
            </a:r>
            <a:endParaRPr lang="en-MY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024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Behavioral</a:t>
            </a: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Chain of Responsibility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:\MCA\3. Odd Semester 2020\S1\Advanced Software Engineering\Module 3\2. Design Patterns\Screenshots\New folder\b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48000"/>
            <a:ext cx="8826500" cy="149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0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New folder\bp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54" y="304800"/>
            <a:ext cx="8907246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72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71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u="none" strike="noStrike" baseline="0" dirty="0">
                <a:latin typeface="Tahoma" panose="020B0604030504040204" pitchFamily="34" charset="0"/>
              </a:rPr>
              <a:t>The following are the main pros strengths of design patterns: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ahoma" panose="020B0604030504040204" pitchFamily="34" charset="0"/>
              </a:rPr>
              <a:t>Design patterns provide a common vocabulary that helps to improve </a:t>
            </a:r>
            <a:r>
              <a:rPr lang="en-IN" sz="2400" b="0" i="0" u="none" strike="noStrike" baseline="0" dirty="0">
                <a:latin typeface="Tahoma" panose="020B0604030504040204" pitchFamily="34" charset="0"/>
              </a:rPr>
              <a:t>communication among the developers.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ahoma" panose="020B0604030504040204" pitchFamily="34" charset="0"/>
              </a:rPr>
              <a:t>Design patterns help to capture and disseminate expert knowledge.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ahoma" panose="020B0604030504040204" pitchFamily="34" charset="0"/>
              </a:rPr>
              <a:t>Use of design patterns help designers to produce designs that are flexible, efficient, and easily maintainable.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ahoma" panose="020B0604030504040204" pitchFamily="34" charset="0"/>
              </a:rPr>
              <a:t>Design patterns guide developers to arrive at correct design decisions and help them to improve the quality of their designs.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ahoma" panose="020B0604030504040204" pitchFamily="34" charset="0"/>
              </a:rPr>
              <a:t>Design patterns reduce the number of design iterations, and help </a:t>
            </a:r>
            <a:r>
              <a:rPr lang="en-IN" sz="2400" b="0" i="0" u="none" strike="noStrike" baseline="0" dirty="0">
                <a:latin typeface="Tahoma" panose="020B0604030504040204" pitchFamily="34" charset="0"/>
              </a:rPr>
              <a:t>improve the designer productivity.</a:t>
            </a:r>
          </a:p>
          <a:p>
            <a:pPr lvl="1"/>
            <a:endParaRPr lang="en-IN" sz="2000" dirty="0">
              <a:latin typeface="Tahoma" panose="020B0604030504040204" pitchFamily="34" charset="0"/>
              <a:cs typeface="Times New Roman" pitchFamily="18" charset="0"/>
            </a:endParaRPr>
          </a:p>
          <a:p>
            <a:pPr algn="l"/>
            <a:r>
              <a:rPr lang="en-US" sz="2400" dirty="0">
                <a:latin typeface="Tahoma" panose="020B0604030504040204" pitchFamily="34" charset="0"/>
              </a:rPr>
              <a:t> </a:t>
            </a:r>
            <a:endParaRPr lang="en-MY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9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5715000"/>
          </a:xfrm>
        </p:spPr>
        <p:txBody>
          <a:bodyPr>
            <a:normAutofit/>
          </a:bodyPr>
          <a:lstStyle/>
          <a:p>
            <a:pPr lvl="1"/>
            <a:endParaRPr lang="en-IN" sz="2400" dirty="0">
              <a:latin typeface="Tahoma" panose="020B0604030504040204" pitchFamily="34" charset="0"/>
              <a:cs typeface="Times New Roman" pitchFamily="18" charset="0"/>
            </a:endParaRPr>
          </a:p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Important cons shortcomings of design patterns are the following: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patterns do not directly lead to code reuse. Since a design pattern is tailored for a specific circumstance of reuse, and therefore it is difficult to associate a fixed code segment with a pattern.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Design patterns provide general solutions, documented in a format that doesn't require specifics tied to a particular problem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present no methodology is available that can be used to select the right design pattern at the right point during a design exercise.</a:t>
            </a:r>
            <a:endParaRPr lang="en-MY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21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 pattern represents a best practice, then an antipattern represents lessons learned from a bad design. </a:t>
            </a:r>
          </a:p>
          <a:p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MY" sz="2800" dirty="0" err="1">
                <a:latin typeface="Times New Roman" pitchFamily="18" charset="0"/>
                <a:cs typeface="Times New Roman" pitchFamily="18" charset="0"/>
              </a:rPr>
              <a:t>AntiPattern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 may be the result of a </a:t>
            </a:r>
            <a:r>
              <a:rPr lang="en-MY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manager or developer not knowing any better, not having sufficient knowledge or experience in solving a particular type of problem</a:t>
            </a:r>
            <a:r>
              <a:rPr lang="en-MY" sz="2800" dirty="0">
                <a:latin typeface="Times New Roman" pitchFamily="18" charset="0"/>
                <a:cs typeface="Times New Roman" pitchFamily="18" charset="0"/>
              </a:rPr>
              <a:t>, or having applied a perfectly good pattern in the wrong context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are two types of antipatterns that are popular: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Those that describe bad solutions to problems, thereby leading to bad situations.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Those that describe how to avoid bad solutions to problems.</a:t>
            </a:r>
          </a:p>
          <a:p>
            <a:pPr marL="393192" lvl="1" indent="0">
              <a:buNone/>
            </a:pPr>
            <a:endParaRPr lang="en-MY" sz="2400" dirty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Antipattern</a:t>
            </a:r>
          </a:p>
        </p:txBody>
      </p:sp>
    </p:spTree>
    <p:extLst>
      <p:ext uri="{BB962C8B-B14F-4D97-AF65-F5344CB8AC3E}">
        <p14:creationId xmlns:p14="http://schemas.microsoft.com/office/powerpoint/2010/main" val="275244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unnam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48100" y="59436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9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0" i="0" u="none" strike="noStrike" baseline="0" dirty="0">
                <a:latin typeface="Tahoma" panose="020B0604030504040204" pitchFamily="34" charset="0"/>
              </a:rPr>
              <a:t>We mention here only a few interesting antipatterns without discussing them in detail.</a:t>
            </a:r>
          </a:p>
          <a:p>
            <a:pPr algn="l"/>
            <a:r>
              <a:rPr lang="en-US" sz="2000" b="1" i="0" u="none" strike="noStrike" baseline="0" dirty="0">
                <a:latin typeface="Tahoma-Bold"/>
              </a:rPr>
              <a:t>Input kludge: </a:t>
            </a:r>
            <a:r>
              <a:rPr lang="en-US" sz="2000" b="0" i="0" u="none" strike="noStrike" baseline="0" dirty="0">
                <a:latin typeface="Tahoma" panose="020B0604030504040204" pitchFamily="34" charset="0"/>
              </a:rPr>
              <a:t>This concerns failing to specify and implement a mechanism </a:t>
            </a:r>
            <a:r>
              <a:rPr lang="en-IN" sz="2000" b="0" i="0" u="none" strike="noStrike" baseline="0" dirty="0">
                <a:latin typeface="Tahoma" panose="020B0604030504040204" pitchFamily="34" charset="0"/>
              </a:rPr>
              <a:t>for handling invalid inputs.</a:t>
            </a:r>
          </a:p>
          <a:p>
            <a:pPr algn="l"/>
            <a:r>
              <a:rPr lang="en-US" sz="2000" b="1" i="0" u="none" strike="noStrike" baseline="0" dirty="0">
                <a:latin typeface="Tahoma-Bold"/>
              </a:rPr>
              <a:t>Magic pushbutton: </a:t>
            </a:r>
            <a:r>
              <a:rPr lang="en-US" sz="2000" b="0" i="0" u="none" strike="noStrike" baseline="0" dirty="0">
                <a:latin typeface="Tahoma" panose="020B0604030504040204" pitchFamily="34" charset="0"/>
              </a:rPr>
              <a:t>This concerns coding implementation logic directly within the code of the user interface, rather than performing them in separate </a:t>
            </a:r>
            <a:r>
              <a:rPr lang="en-IN" sz="2000" b="0" i="0" u="none" strike="noStrike" baseline="0" dirty="0">
                <a:latin typeface="Tahoma" panose="020B0604030504040204" pitchFamily="34" charset="0"/>
              </a:rPr>
              <a:t>classes.</a:t>
            </a:r>
          </a:p>
          <a:p>
            <a:pPr algn="l"/>
            <a:r>
              <a:rPr lang="en-US" sz="2000" b="1" i="0" u="none" strike="noStrike" baseline="0" dirty="0">
                <a:latin typeface="Tahoma-Bold"/>
              </a:rPr>
              <a:t>Race hazard: </a:t>
            </a:r>
            <a:r>
              <a:rPr lang="en-US" sz="2000" b="0" i="0" u="none" strike="noStrike" baseline="0" dirty="0">
                <a:latin typeface="Tahoma" panose="020B0604030504040204" pitchFamily="34" charset="0"/>
              </a:rPr>
              <a:t>This concerns failing to see the consequences of all the different ordering of events that might take place in practice.</a:t>
            </a:r>
          </a:p>
          <a:p>
            <a:pPr algn="just">
              <a:lnSpc>
                <a:spcPct val="150000"/>
              </a:lnSpc>
            </a:pPr>
            <a:r>
              <a:rPr lang="en-MY" sz="2100" dirty="0">
                <a:latin typeface="Tahoma" panose="020B0604030504040204" pitchFamily="34" charset="0"/>
              </a:rPr>
              <a:t>A key goal of development </a:t>
            </a:r>
            <a:r>
              <a:rPr lang="en-MY" sz="2100" dirty="0" err="1">
                <a:latin typeface="Tahoma" panose="020B0604030504040204" pitchFamily="34" charset="0"/>
              </a:rPr>
              <a:t>AntiPatterns</a:t>
            </a:r>
            <a:r>
              <a:rPr lang="en-MY" sz="2100" dirty="0">
                <a:latin typeface="Tahoma" panose="020B0604030504040204" pitchFamily="34" charset="0"/>
              </a:rPr>
              <a:t> is to describe useful forms of </a:t>
            </a:r>
            <a:r>
              <a:rPr lang="en-MY" sz="2100" b="1" dirty="0">
                <a:solidFill>
                  <a:srgbClr val="FF0000"/>
                </a:solidFill>
                <a:latin typeface="Tahoma" panose="020B0604030504040204" pitchFamily="34" charset="0"/>
              </a:rPr>
              <a:t>software refactoring</a:t>
            </a:r>
            <a:r>
              <a:rPr lang="en-MY" sz="2100" dirty="0">
                <a:latin typeface="Tahoma" panose="020B0604030504040204" pitchFamily="34" charset="0"/>
              </a:rPr>
              <a:t>. Software refactoring is a form of code modification, used to improve the software structure in support of subsequent extension and long-term maintenance</a:t>
            </a:r>
          </a:p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Antipattern</a:t>
            </a:r>
          </a:p>
        </p:txBody>
      </p:sp>
    </p:spTree>
    <p:extLst>
      <p:ext uri="{BB962C8B-B14F-4D97-AF65-F5344CB8AC3E}">
        <p14:creationId xmlns:p14="http://schemas.microsoft.com/office/powerpoint/2010/main" val="277330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1"/>
            <a:ext cx="8610600" cy="5181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software engineering, a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design pattern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is a general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repeatable solution to a commonly occurring problem in software design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design pattern isn’t a finished design 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a description or template for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solve a problem that can be used in many different situations</a:t>
            </a:r>
          </a:p>
          <a:p>
            <a:pPr algn="l"/>
            <a:r>
              <a:rPr lang="en-US" sz="2400" b="0" i="0" u="none" strike="noStrike" baseline="0" dirty="0">
                <a:latin typeface="Tahoma" panose="020B0604030504040204" pitchFamily="34" charset="0"/>
              </a:rPr>
              <a:t>Patterns can be viewed as helping designers to make certain important design decisions.</a:t>
            </a:r>
          </a:p>
          <a:p>
            <a:pPr algn="l"/>
            <a:r>
              <a:rPr lang="en-US" sz="2400" b="0" i="0" u="none" strike="noStrike" baseline="0" dirty="0">
                <a:latin typeface="Tahoma" panose="020B0604030504040204" pitchFamily="34" charset="0"/>
              </a:rPr>
              <a:t> At a basic level, patterns can also be viewed as well-documented and well thought-out building blocks for software design.</a:t>
            </a:r>
            <a:endParaRPr lang="en-MY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Basic concepts of Design patterns</a:t>
            </a:r>
            <a:endParaRPr lang="en-MY" sz="30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9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79309"/>
            <a:ext cx="8382000" cy="48642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“Use a pattern million times over, without ever doing it the same way twice” by Christopher Alexander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Each design pattern systematically names, explains and evaluates an important and recurring design in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object-oriented systems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Our goal is to capture design experience in a form that people can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effectively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this end </a:t>
            </a:r>
            <a:r>
              <a:rPr lang="en-US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GoF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Design Pattern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documented some of the most important design patterns and present them as a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catalog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79309"/>
            <a:ext cx="8382000" cy="4864291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GoF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Design Patterns are divided into three categories: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Creational: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design patterns that deal with the creation of an object.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Structural: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design patterns in this category deals with the class structure such as Inheritance and Composition.</a:t>
            </a:r>
          </a:p>
          <a:p>
            <a:pPr algn="just">
              <a:lnSpc>
                <a:spcPct val="20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Behavioral: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type of design patterns provide solution for the better interaction between objects, how to provide loose coupling, and flexibility to extend easily in future.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3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71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general, a pattern has four essential elements: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Pattern name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marL="1572768" lvl="4" indent="-457200">
              <a:lnSpc>
                <a:spcPct val="150000"/>
              </a:lnSpc>
              <a:buFont typeface="+mj-lt"/>
              <a:buAutoNum type="arabicParenR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Consequences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marL="452628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Pattern name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describe a design problem, its solutions, and consequences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word or two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Naming a pattern immediately </a:t>
            </a:r>
            <a:r>
              <a:rPr lang="en-MY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increases our design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vocabulary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makes it easier to think about designs and communicate to others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Finding 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names has been one of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hardest part</a:t>
            </a:r>
            <a:endParaRPr lang="en-MY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44168" lvl="5" indent="0" algn="just">
              <a:lnSpc>
                <a:spcPct val="150000"/>
              </a:lnSpc>
              <a:buNone/>
            </a:pPr>
            <a:endParaRPr lang="en-MY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153400" cy="5791200"/>
          </a:xfrm>
        </p:spPr>
        <p:txBody>
          <a:bodyPr>
            <a:normAutofit/>
          </a:bodyPr>
          <a:lstStyle/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Describes when to apply the pattern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explains the problem and its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context</a:t>
            </a:r>
          </a:p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solution doesn't describe a particular concrete design or implementation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Because a pattern is like a template that can be applied in many different situations 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Describes the elements that make up the design, their relationships, responsibilities, and collaborations</a:t>
            </a:r>
          </a:p>
          <a:p>
            <a:pPr algn="just">
              <a:lnSpc>
                <a:spcPts val="34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Consequences</a:t>
            </a:r>
          </a:p>
          <a:p>
            <a:pPr lvl="1" algn="just">
              <a:lnSpc>
                <a:spcPts val="34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MY" sz="2200" dirty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results and trade-offs of applying the pattern</a:t>
            </a:r>
          </a:p>
        </p:txBody>
      </p:sp>
    </p:spTree>
    <p:extLst>
      <p:ext uri="{BB962C8B-B14F-4D97-AF65-F5344CB8AC3E}">
        <p14:creationId xmlns:p14="http://schemas.microsoft.com/office/powerpoint/2010/main" val="34464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more than 20 design patterns in the catalog to choose from, it might be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to find the one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that addresses a particular design problem, especially if the catalog is new and unfamiliar to you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 are several different approaches to finding the design pattern that's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right for your problem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3000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How to select a design pattern</a:t>
            </a:r>
            <a:endParaRPr lang="en-MY" sz="300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35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41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Consider how design patterns solve design problems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Find appropriate objects, determine object granularity, specify object interfaces, and several other ways in which design patterns solve design problems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Scan Intent sections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Read through each pattern's intent to find one or more that sound relevant to your problem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Study how patterns inter-relate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Studying these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relationships between design patterns graphically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help direct you to the right pattern or group of patterns</a:t>
            </a:r>
            <a:endParaRPr lang="en-MY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82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3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DA1F28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1306</TotalTime>
  <Words>1477</Words>
  <Application>Microsoft Office PowerPoint</Application>
  <PresentationFormat>On-screen Show (4:3)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Lucida Sans Unicode</vt:lpstr>
      <vt:lpstr>Tahoma</vt:lpstr>
      <vt:lpstr>Tahoma-Bold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Index</vt:lpstr>
      <vt:lpstr>Basic concepts of Design patterns</vt:lpstr>
      <vt:lpstr>PowerPoint Presentation</vt:lpstr>
      <vt:lpstr>PowerPoint Presentation</vt:lpstr>
      <vt:lpstr>PowerPoint Presentation</vt:lpstr>
      <vt:lpstr>PowerPoint Presentation</vt:lpstr>
      <vt:lpstr>How to select a design pattern</vt:lpstr>
      <vt:lpstr>PowerPoint Presentation</vt:lpstr>
      <vt:lpstr>PowerPoint Presentation</vt:lpstr>
      <vt:lpstr>Organizing the Catalog</vt:lpstr>
      <vt:lpstr>PowerPoint Presentation</vt:lpstr>
      <vt:lpstr>PowerPoint Presentation</vt:lpstr>
      <vt:lpstr>Factory Method</vt:lpstr>
      <vt:lpstr>PowerPoint Presentation</vt:lpstr>
      <vt:lpstr>PowerPoint Presentation</vt:lpstr>
      <vt:lpstr>Decorator</vt:lpstr>
      <vt:lpstr>PowerPoint Presentation</vt:lpstr>
      <vt:lpstr>PowerPoint Presentation</vt:lpstr>
      <vt:lpstr>PowerPoint Presentation</vt:lpstr>
      <vt:lpstr>PowerPoint Presentation</vt:lpstr>
      <vt:lpstr>Chain of Responsibility</vt:lpstr>
      <vt:lpstr>PowerPoint Presentation</vt:lpstr>
      <vt:lpstr>PowerPoint Presentation</vt:lpstr>
      <vt:lpstr>PowerPoint Presentation</vt:lpstr>
      <vt:lpstr>Antipattern</vt:lpstr>
      <vt:lpstr>PowerPoint Presentation</vt:lpstr>
      <vt:lpstr>Antipattern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Dr Sminesh C N</cp:lastModifiedBy>
  <cp:revision>28</cp:revision>
  <dcterms:created xsi:type="dcterms:W3CDTF">2006-08-16T00:00:00Z</dcterms:created>
  <dcterms:modified xsi:type="dcterms:W3CDTF">2024-10-25T09:08:06Z</dcterms:modified>
</cp:coreProperties>
</file>