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9" r:id="rId3"/>
    <p:sldId id="260" r:id="rId4"/>
    <p:sldId id="261" r:id="rId5"/>
    <p:sldId id="262" r:id="rId6"/>
    <p:sldId id="265" r:id="rId7"/>
    <p:sldId id="264" r:id="rId8"/>
    <p:sldId id="307" r:id="rId9"/>
    <p:sldId id="308"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4" r:id="rId27"/>
    <p:sldId id="283" r:id="rId28"/>
    <p:sldId id="285" r:id="rId29"/>
    <p:sldId id="309" r:id="rId30"/>
    <p:sldId id="286" r:id="rId31"/>
    <p:sldId id="297" r:id="rId32"/>
    <p:sldId id="298" r:id="rId33"/>
    <p:sldId id="299" r:id="rId34"/>
    <p:sldId id="310" r:id="rId35"/>
    <p:sldId id="303" r:id="rId36"/>
    <p:sldId id="304" r:id="rId37"/>
    <p:sldId id="305" r:id="rId38"/>
    <p:sldId id="30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09" autoAdjust="0"/>
    <p:restoredTop sz="94660"/>
  </p:normalViewPr>
  <p:slideViewPr>
    <p:cSldViewPr snapToGrid="0">
      <p:cViewPr varScale="1">
        <p:scale>
          <a:sx n="60" d="100"/>
          <a:sy n="60" d="100"/>
        </p:scale>
        <p:origin x="546"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FBBA1-276D-48AF-A2EB-6713A1AE3CC5}" type="datetimeFigureOut">
              <a:rPr lang="en-US" smtClean="0"/>
              <a:t>11/11/2024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4C60B-E322-4619-BB3D-FBF58BE0EA27}" type="slidenum">
              <a:rPr lang="en-US" smtClean="0"/>
              <a:t>‹#›</a:t>
            </a:fld>
            <a:endParaRPr lang="en-US" dirty="0"/>
          </a:p>
        </p:txBody>
      </p:sp>
    </p:spTree>
    <p:extLst>
      <p:ext uri="{BB962C8B-B14F-4D97-AF65-F5344CB8AC3E}">
        <p14:creationId xmlns:p14="http://schemas.microsoft.com/office/powerpoint/2010/main" val="21904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Economic cost</a:t>
            </a:r>
            <a:r>
              <a:rPr lang="en-GB" sz="1200" b="0" i="0" kern="1200" dirty="0">
                <a:solidFill>
                  <a:schemeClr val="tx1"/>
                </a:solidFill>
                <a:effectLst/>
                <a:latin typeface="+mn-lt"/>
                <a:ea typeface="+mn-ea"/>
                <a:cs typeface="+mn-cs"/>
              </a:rPr>
              <a:t> is used mainly by </a:t>
            </a:r>
            <a:r>
              <a:rPr lang="en-GB" sz="1200" b="1" i="0" kern="1200" dirty="0">
                <a:solidFill>
                  <a:schemeClr val="tx1"/>
                </a:solidFill>
                <a:effectLst/>
                <a:latin typeface="+mn-lt"/>
                <a:ea typeface="+mn-ea"/>
                <a:cs typeface="+mn-cs"/>
              </a:rPr>
              <a:t>economists</a:t>
            </a:r>
            <a:r>
              <a:rPr lang="en-GB" sz="1200" b="0" i="0" kern="1200" dirty="0">
                <a:solidFill>
                  <a:schemeClr val="tx1"/>
                </a:solidFill>
                <a:effectLst/>
                <a:latin typeface="+mn-lt"/>
                <a:ea typeface="+mn-ea"/>
                <a:cs typeface="+mn-cs"/>
              </a:rPr>
              <a:t> as means to compare the prudence of one course of action with that of another. ... </a:t>
            </a:r>
            <a:r>
              <a:rPr lang="en-GB" sz="1200" b="1" i="0" kern="1200" dirty="0">
                <a:solidFill>
                  <a:schemeClr val="tx1"/>
                </a:solidFill>
                <a:effectLst/>
                <a:latin typeface="+mn-lt"/>
                <a:ea typeface="+mn-ea"/>
                <a:cs typeface="+mn-cs"/>
              </a:rPr>
              <a:t>Economic cost</a:t>
            </a:r>
            <a:r>
              <a:rPr lang="en-GB" sz="1200" b="0" i="0" kern="1200" dirty="0">
                <a:solidFill>
                  <a:schemeClr val="tx1"/>
                </a:solidFill>
                <a:effectLst/>
                <a:latin typeface="+mn-lt"/>
                <a:ea typeface="+mn-ea"/>
                <a:cs typeface="+mn-cs"/>
              </a:rPr>
              <a:t> differs from accounting </a:t>
            </a:r>
            <a:r>
              <a:rPr lang="en-GB" sz="1200" b="1" i="0" kern="1200" dirty="0">
                <a:solidFill>
                  <a:schemeClr val="tx1"/>
                </a:solidFill>
                <a:effectLst/>
                <a:latin typeface="+mn-lt"/>
                <a:ea typeface="+mn-ea"/>
                <a:cs typeface="+mn-cs"/>
              </a:rPr>
              <a:t>cost</a:t>
            </a:r>
            <a:r>
              <a:rPr lang="en-GB" sz="1200" b="0" i="0" kern="1200" dirty="0">
                <a:solidFill>
                  <a:schemeClr val="tx1"/>
                </a:solidFill>
                <a:effectLst/>
                <a:latin typeface="+mn-lt"/>
                <a:ea typeface="+mn-ea"/>
                <a:cs typeface="+mn-cs"/>
              </a:rPr>
              <a:t> because it includes opportunity </a:t>
            </a:r>
            <a:r>
              <a:rPr lang="en-GB" sz="1200" b="1" i="0" kern="1200" dirty="0">
                <a:solidFill>
                  <a:schemeClr val="tx1"/>
                </a:solidFill>
                <a:effectLst/>
                <a:latin typeface="+mn-lt"/>
                <a:ea typeface="+mn-ea"/>
                <a:cs typeface="+mn-cs"/>
              </a:rPr>
              <a:t>cost</a:t>
            </a:r>
            <a:r>
              <a:rPr lang="en-GB"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CA4C60B-E322-4619-BB3D-FBF58BE0EA27}" type="slidenum">
              <a:rPr lang="en-US" smtClean="0"/>
              <a:t>5</a:t>
            </a:fld>
            <a:endParaRPr lang="en-US"/>
          </a:p>
        </p:txBody>
      </p:sp>
    </p:spTree>
    <p:extLst>
      <p:ext uri="{BB962C8B-B14F-4D97-AF65-F5344CB8AC3E}">
        <p14:creationId xmlns:p14="http://schemas.microsoft.com/office/powerpoint/2010/main" val="93560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6B1B1D-10D2-484C-A379-635751E1D099}" type="datetimeFigureOut">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26DC70-C87D-4EAD-87CB-8FB9036F949B}" type="slidenum">
              <a:rPr lang="en-US" smtClean="0"/>
              <a:t>‹#›</a:t>
            </a:fld>
            <a:endParaRPr lang="en-US" dirty="0"/>
          </a:p>
        </p:txBody>
      </p:sp>
    </p:spTree>
    <p:extLst>
      <p:ext uri="{BB962C8B-B14F-4D97-AF65-F5344CB8AC3E}">
        <p14:creationId xmlns:p14="http://schemas.microsoft.com/office/powerpoint/2010/main" val="133254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6B1B1D-10D2-484C-A379-635751E1D099}" type="datetimeFigureOut">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26DC70-C87D-4EAD-87CB-8FB9036F949B}" type="slidenum">
              <a:rPr lang="en-US" smtClean="0"/>
              <a:t>‹#›</a:t>
            </a:fld>
            <a:endParaRPr lang="en-US" dirty="0"/>
          </a:p>
        </p:txBody>
      </p:sp>
    </p:spTree>
    <p:extLst>
      <p:ext uri="{BB962C8B-B14F-4D97-AF65-F5344CB8AC3E}">
        <p14:creationId xmlns:p14="http://schemas.microsoft.com/office/powerpoint/2010/main" val="394823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6B1B1D-10D2-484C-A379-635751E1D099}" type="datetimeFigureOut">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26DC70-C87D-4EAD-87CB-8FB9036F949B}" type="slidenum">
              <a:rPr lang="en-US" smtClean="0"/>
              <a:t>‹#›</a:t>
            </a:fld>
            <a:endParaRPr lang="en-US" dirty="0"/>
          </a:p>
        </p:txBody>
      </p:sp>
    </p:spTree>
    <p:extLst>
      <p:ext uri="{BB962C8B-B14F-4D97-AF65-F5344CB8AC3E}">
        <p14:creationId xmlns:p14="http://schemas.microsoft.com/office/powerpoint/2010/main" val="370843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6B1B1D-10D2-484C-A379-635751E1D099}" type="datetimeFigureOut">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26DC70-C87D-4EAD-87CB-8FB9036F949B}" type="slidenum">
              <a:rPr lang="en-US" smtClean="0"/>
              <a:t>‹#›</a:t>
            </a:fld>
            <a:endParaRPr lang="en-US" dirty="0"/>
          </a:p>
        </p:txBody>
      </p:sp>
    </p:spTree>
    <p:extLst>
      <p:ext uri="{BB962C8B-B14F-4D97-AF65-F5344CB8AC3E}">
        <p14:creationId xmlns:p14="http://schemas.microsoft.com/office/powerpoint/2010/main" val="189446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B1B1D-10D2-484C-A379-635751E1D099}" type="datetimeFigureOut">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26DC70-C87D-4EAD-87CB-8FB9036F949B}" type="slidenum">
              <a:rPr lang="en-US" smtClean="0"/>
              <a:t>‹#›</a:t>
            </a:fld>
            <a:endParaRPr lang="en-US" dirty="0"/>
          </a:p>
        </p:txBody>
      </p:sp>
    </p:spTree>
    <p:extLst>
      <p:ext uri="{BB962C8B-B14F-4D97-AF65-F5344CB8AC3E}">
        <p14:creationId xmlns:p14="http://schemas.microsoft.com/office/powerpoint/2010/main" val="101256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6B1B1D-10D2-484C-A379-635751E1D099}" type="datetimeFigureOut">
              <a:rPr lang="en-US" smtClean="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26DC70-C87D-4EAD-87CB-8FB9036F949B}" type="slidenum">
              <a:rPr lang="en-US" smtClean="0"/>
              <a:t>‹#›</a:t>
            </a:fld>
            <a:endParaRPr lang="en-US" dirty="0"/>
          </a:p>
        </p:txBody>
      </p:sp>
    </p:spTree>
    <p:extLst>
      <p:ext uri="{BB962C8B-B14F-4D97-AF65-F5344CB8AC3E}">
        <p14:creationId xmlns:p14="http://schemas.microsoft.com/office/powerpoint/2010/main" val="268617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6B1B1D-10D2-484C-A379-635751E1D099}" type="datetimeFigureOut">
              <a:rPr lang="en-US" smtClean="0"/>
              <a:t>11/11/2024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26DC70-C87D-4EAD-87CB-8FB9036F949B}" type="slidenum">
              <a:rPr lang="en-US" smtClean="0"/>
              <a:t>‹#›</a:t>
            </a:fld>
            <a:endParaRPr lang="en-US" dirty="0"/>
          </a:p>
        </p:txBody>
      </p:sp>
    </p:spTree>
    <p:extLst>
      <p:ext uri="{BB962C8B-B14F-4D97-AF65-F5344CB8AC3E}">
        <p14:creationId xmlns:p14="http://schemas.microsoft.com/office/powerpoint/2010/main" val="429350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6B1B1D-10D2-484C-A379-635751E1D099}" type="datetimeFigureOut">
              <a:rPr lang="en-US" smtClean="0"/>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26DC70-C87D-4EAD-87CB-8FB9036F949B}" type="slidenum">
              <a:rPr lang="en-US" smtClean="0"/>
              <a:t>‹#›</a:t>
            </a:fld>
            <a:endParaRPr lang="en-US" dirty="0"/>
          </a:p>
        </p:txBody>
      </p:sp>
    </p:spTree>
    <p:extLst>
      <p:ext uri="{BB962C8B-B14F-4D97-AF65-F5344CB8AC3E}">
        <p14:creationId xmlns:p14="http://schemas.microsoft.com/office/powerpoint/2010/main" val="198552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B1B1D-10D2-484C-A379-635751E1D099}" type="datetimeFigureOut">
              <a:rPr lang="en-US" smtClean="0"/>
              <a:t>11/11/2024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B26DC70-C87D-4EAD-87CB-8FB9036F949B}" type="slidenum">
              <a:rPr lang="en-US" smtClean="0"/>
              <a:t>‹#›</a:t>
            </a:fld>
            <a:endParaRPr lang="en-US" dirty="0"/>
          </a:p>
        </p:txBody>
      </p:sp>
    </p:spTree>
    <p:extLst>
      <p:ext uri="{BB962C8B-B14F-4D97-AF65-F5344CB8AC3E}">
        <p14:creationId xmlns:p14="http://schemas.microsoft.com/office/powerpoint/2010/main" val="236049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B1B1D-10D2-484C-A379-635751E1D099}" type="datetimeFigureOut">
              <a:rPr lang="en-US" smtClean="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26DC70-C87D-4EAD-87CB-8FB9036F949B}" type="slidenum">
              <a:rPr lang="en-US" smtClean="0"/>
              <a:t>‹#›</a:t>
            </a:fld>
            <a:endParaRPr lang="en-US" dirty="0"/>
          </a:p>
        </p:txBody>
      </p:sp>
    </p:spTree>
    <p:extLst>
      <p:ext uri="{BB962C8B-B14F-4D97-AF65-F5344CB8AC3E}">
        <p14:creationId xmlns:p14="http://schemas.microsoft.com/office/powerpoint/2010/main" val="25433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B1B1D-10D2-484C-A379-635751E1D099}" type="datetimeFigureOut">
              <a:rPr lang="en-US" smtClean="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26DC70-C87D-4EAD-87CB-8FB9036F949B}" type="slidenum">
              <a:rPr lang="en-US" smtClean="0"/>
              <a:t>‹#›</a:t>
            </a:fld>
            <a:endParaRPr lang="en-US" dirty="0"/>
          </a:p>
        </p:txBody>
      </p:sp>
    </p:spTree>
    <p:extLst>
      <p:ext uri="{BB962C8B-B14F-4D97-AF65-F5344CB8AC3E}">
        <p14:creationId xmlns:p14="http://schemas.microsoft.com/office/powerpoint/2010/main" val="4211888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B1B1D-10D2-484C-A379-635751E1D099}" type="datetimeFigureOut">
              <a:rPr lang="en-US" smtClean="0"/>
              <a:t>11/11/2024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6DC70-C87D-4EAD-87CB-8FB9036F949B}" type="slidenum">
              <a:rPr lang="en-US" smtClean="0"/>
              <a:t>‹#›</a:t>
            </a:fld>
            <a:endParaRPr lang="en-US" dirty="0"/>
          </a:p>
        </p:txBody>
      </p:sp>
    </p:spTree>
    <p:extLst>
      <p:ext uri="{BB962C8B-B14F-4D97-AF65-F5344CB8AC3E}">
        <p14:creationId xmlns:p14="http://schemas.microsoft.com/office/powerpoint/2010/main" val="204336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 -4 </a:t>
            </a:r>
          </a:p>
        </p:txBody>
      </p:sp>
      <p:sp>
        <p:nvSpPr>
          <p:cNvPr id="3" name="Content Placeholder 2"/>
          <p:cNvSpPr>
            <a:spLocks noGrp="1"/>
          </p:cNvSpPr>
          <p:nvPr>
            <p:ph idx="1"/>
          </p:nvPr>
        </p:nvSpPr>
        <p:spPr>
          <a:xfrm>
            <a:off x="3587655" y="1852920"/>
            <a:ext cx="5016690" cy="4351338"/>
          </a:xfrm>
        </p:spPr>
        <p:txBody>
          <a:bodyPr>
            <a:normAutofit/>
          </a:bodyPr>
          <a:lstStyle/>
          <a:p>
            <a:pPr>
              <a:lnSpc>
                <a:spcPct val="150000"/>
              </a:lnSpc>
            </a:pPr>
            <a:r>
              <a:rPr lang="en-GB" sz="3200" dirty="0">
                <a:latin typeface="Times New Roman" panose="02020603050405020304" pitchFamily="18" charset="0"/>
                <a:cs typeface="Times New Roman" panose="02020603050405020304" pitchFamily="18" charset="0"/>
              </a:rPr>
              <a:t>Software Testing Principles</a:t>
            </a:r>
          </a:p>
          <a:p>
            <a:pPr>
              <a:lnSpc>
                <a:spcPct val="150000"/>
              </a:lnSpc>
            </a:pPr>
            <a:r>
              <a:rPr lang="en-GB" sz="3200" dirty="0">
                <a:latin typeface="Times New Roman" panose="02020603050405020304" pitchFamily="18" charset="0"/>
                <a:cs typeface="Times New Roman" panose="02020603050405020304" pitchFamily="18" charset="0"/>
              </a:rPr>
              <a:t>Program Inspections</a:t>
            </a:r>
          </a:p>
          <a:p>
            <a:pPr>
              <a:lnSpc>
                <a:spcPct val="150000"/>
              </a:lnSpc>
            </a:pPr>
            <a:r>
              <a:rPr lang="en-GB" sz="3200" dirty="0">
                <a:latin typeface="Times New Roman" panose="02020603050405020304" pitchFamily="18" charset="0"/>
                <a:cs typeface="Times New Roman" panose="02020603050405020304" pitchFamily="18" charset="0"/>
              </a:rPr>
              <a:t>Program Walkthroughs</a:t>
            </a:r>
          </a:p>
          <a:p>
            <a:pPr>
              <a:lnSpc>
                <a:spcPct val="150000"/>
              </a:lnSpc>
            </a:pPr>
            <a:r>
              <a:rPr lang="en-GB" sz="3200" dirty="0">
                <a:latin typeface="Times New Roman" panose="02020603050405020304" pitchFamily="18" charset="0"/>
                <a:cs typeface="Times New Roman" panose="02020603050405020304" pitchFamily="18" charset="0"/>
              </a:rPr>
              <a:t>Program Reviews</a:t>
            </a:r>
          </a:p>
          <a:p>
            <a:pPr>
              <a:lnSpc>
                <a:spcPct val="150000"/>
              </a:lnSpc>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723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48666" y="122829"/>
            <a:ext cx="7438029" cy="6578222"/>
          </a:xfrm>
          <a:prstGeom prst="rect">
            <a:avLst/>
          </a:prstGeom>
        </p:spPr>
      </p:pic>
      <p:sp>
        <p:nvSpPr>
          <p:cNvPr id="3" name="Title 1"/>
          <p:cNvSpPr txBox="1">
            <a:spLocks/>
          </p:cNvSpPr>
          <p:nvPr/>
        </p:nvSpPr>
        <p:spPr>
          <a:xfrm rot="16200000">
            <a:off x="-3447199" y="267159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Software Testing Principles</a:t>
            </a:r>
          </a:p>
        </p:txBody>
      </p:sp>
    </p:spTree>
    <p:extLst>
      <p:ext uri="{BB962C8B-B14F-4D97-AF65-F5344CB8AC3E}">
        <p14:creationId xmlns:p14="http://schemas.microsoft.com/office/powerpoint/2010/main" val="4771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187" y="365313"/>
            <a:ext cx="11008058" cy="6090077"/>
          </a:xfrm>
        </p:spPr>
        <p:txBody>
          <a:bodyPr>
            <a:normAutofit fontScale="92500"/>
          </a:bodyPr>
          <a:lstStyle/>
          <a:p>
            <a:pPr marL="0" indent="0">
              <a:lnSpc>
                <a:spcPct val="150000"/>
              </a:lnSpc>
              <a:buNone/>
            </a:pPr>
            <a:r>
              <a:rPr lang="en-GB" b="1" dirty="0">
                <a:latin typeface="Times New Roman" panose="02020603050405020304" pitchFamily="18" charset="0"/>
                <a:cs typeface="Times New Roman" panose="02020603050405020304" pitchFamily="18" charset="0"/>
              </a:rPr>
              <a:t>Principle 1: A necessary part of a test case is a definition of the</a:t>
            </a:r>
            <a:br>
              <a:rPr lang="en-GB"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expected output or result.</a:t>
            </a:r>
          </a:p>
          <a:p>
            <a:pPr>
              <a:lnSpc>
                <a:spcPct val="150000"/>
              </a:lnSpc>
            </a:pPr>
            <a:r>
              <a:rPr lang="en-GB" dirty="0">
                <a:latin typeface="Times New Roman" panose="02020603050405020304" pitchFamily="18" charset="0"/>
                <a:cs typeface="Times New Roman" panose="02020603050405020304" pitchFamily="18" charset="0"/>
              </a:rPr>
              <a:t>In spite of the proper destructive definition of testing, there is still a subconscious desire to see the correct result. </a:t>
            </a:r>
          </a:p>
          <a:p>
            <a:pPr>
              <a:lnSpc>
                <a:spcPct val="150000"/>
              </a:lnSpc>
            </a:pPr>
            <a:r>
              <a:rPr lang="en-GB" dirty="0">
                <a:latin typeface="Times New Roman" panose="02020603050405020304" pitchFamily="18" charset="0"/>
                <a:cs typeface="Times New Roman" panose="02020603050405020304" pitchFamily="18" charset="0"/>
              </a:rPr>
              <a:t>One way of combating this is to encourage a detailed examination of all output by precisely spelling out, in advance, the expected output of the program.</a:t>
            </a:r>
          </a:p>
          <a:p>
            <a:pPr>
              <a:lnSpc>
                <a:spcPct val="150000"/>
              </a:lnSpc>
            </a:pPr>
            <a:r>
              <a:rPr lang="en-GB" dirty="0">
                <a:latin typeface="Times New Roman" panose="02020603050405020304" pitchFamily="18" charset="0"/>
                <a:cs typeface="Times New Roman" panose="02020603050405020304" pitchFamily="18" charset="0"/>
              </a:rPr>
              <a:t>Therefore, a test case must consist of two components:</a:t>
            </a:r>
          </a:p>
          <a:p>
            <a:pPr marL="457200" lvl="1" indent="0">
              <a:lnSpc>
                <a:spcPct val="150000"/>
              </a:lnSpc>
              <a:buNone/>
            </a:pPr>
            <a:r>
              <a:rPr lang="en-GB" dirty="0">
                <a:latin typeface="Times New Roman" panose="02020603050405020304" pitchFamily="18" charset="0"/>
                <a:cs typeface="Times New Roman" panose="02020603050405020304" pitchFamily="18" charset="0"/>
              </a:rPr>
              <a:t>1. </a:t>
            </a:r>
            <a:r>
              <a:rPr lang="en-GB" sz="2600" dirty="0">
                <a:latin typeface="Times New Roman" panose="02020603050405020304" pitchFamily="18" charset="0"/>
                <a:cs typeface="Times New Roman" panose="02020603050405020304" pitchFamily="18" charset="0"/>
              </a:rPr>
              <a:t>A description of the input data to the program.</a:t>
            </a:r>
          </a:p>
          <a:p>
            <a:pPr marL="457200" lvl="1" indent="0">
              <a:lnSpc>
                <a:spcPct val="150000"/>
              </a:lnSpc>
              <a:buNone/>
            </a:pPr>
            <a:r>
              <a:rPr lang="en-GB" sz="2600" dirty="0">
                <a:latin typeface="Times New Roman" panose="02020603050405020304" pitchFamily="18" charset="0"/>
                <a:cs typeface="Times New Roman" panose="02020603050405020304" pitchFamily="18" charset="0"/>
              </a:rPr>
              <a:t>2. A precise description of the correct output of the program for that set of input data.</a:t>
            </a:r>
            <a:endParaRPr lang="en-US" sz="2600"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59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5" y="450376"/>
            <a:ext cx="11163868" cy="6005015"/>
          </a:xfrm>
        </p:spPr>
        <p:txBody>
          <a:bodyPr>
            <a:normAutofit fontScale="92500" lnSpcReduction="20000"/>
          </a:bodyPr>
          <a:lstStyle/>
          <a:p>
            <a:pPr marL="0" indent="0">
              <a:lnSpc>
                <a:spcPct val="170000"/>
              </a:lnSpc>
              <a:buNone/>
            </a:pPr>
            <a:r>
              <a:rPr lang="en-GB" b="1" dirty="0">
                <a:latin typeface="Times New Roman" panose="02020603050405020304" pitchFamily="18" charset="0"/>
                <a:cs typeface="Times New Roman" panose="02020603050405020304" pitchFamily="18" charset="0"/>
              </a:rPr>
              <a:t>Principle 2: A programmer should avoid attempting to test his or her </a:t>
            </a:r>
            <a:r>
              <a:rPr lang="en-US" b="1" dirty="0">
                <a:latin typeface="Times New Roman" panose="02020603050405020304" pitchFamily="18" charset="0"/>
                <a:cs typeface="Times New Roman" panose="02020603050405020304" pitchFamily="18" charset="0"/>
              </a:rPr>
              <a:t>own program.</a:t>
            </a:r>
          </a:p>
          <a:p>
            <a:pPr>
              <a:lnSpc>
                <a:spcPct val="170000"/>
              </a:lnSpc>
            </a:pPr>
            <a:r>
              <a:rPr lang="en-GB" dirty="0">
                <a:latin typeface="Times New Roman" panose="02020603050405020304" pitchFamily="18" charset="0"/>
                <a:cs typeface="Times New Roman" panose="02020603050405020304" pitchFamily="18" charset="0"/>
              </a:rPr>
              <a:t>it’s a bad idea to attempt to edit or proofread his or her own work.</a:t>
            </a:r>
          </a:p>
          <a:p>
            <a:pPr>
              <a:lnSpc>
                <a:spcPct val="170000"/>
              </a:lnSpc>
            </a:pPr>
            <a:r>
              <a:rPr lang="en-GB" dirty="0">
                <a:latin typeface="Times New Roman" panose="02020603050405020304" pitchFamily="18" charset="0"/>
                <a:cs typeface="Times New Roman" panose="02020603050405020304" pitchFamily="18" charset="0"/>
              </a:rPr>
              <a:t>they really don’t want to find errors in their own work</a:t>
            </a:r>
          </a:p>
          <a:p>
            <a:pPr>
              <a:lnSpc>
                <a:spcPct val="170000"/>
              </a:lnSpc>
            </a:pPr>
            <a:r>
              <a:rPr lang="en-GB" dirty="0">
                <a:latin typeface="Times New Roman" panose="02020603050405020304" pitchFamily="18" charset="0"/>
                <a:cs typeface="Times New Roman" panose="02020603050405020304" pitchFamily="18" charset="0"/>
              </a:rPr>
              <a:t>After a programmer has constructively designed and coded a program, it is extremely difficult to suddenly change perspective to look at the program with a destructive eye.</a:t>
            </a:r>
          </a:p>
          <a:p>
            <a:pPr>
              <a:lnSpc>
                <a:spcPct val="170000"/>
              </a:lnSpc>
            </a:pPr>
            <a:r>
              <a:rPr lang="en-GB" dirty="0">
                <a:latin typeface="Times New Roman" panose="02020603050405020304" pitchFamily="18" charset="0"/>
                <a:cs typeface="Times New Roman" panose="02020603050405020304" pitchFamily="18" charset="0"/>
              </a:rPr>
              <a:t>The program may contain errors due to the programmer’s misunderstanding of the problem statement or specification. </a:t>
            </a:r>
          </a:p>
        </p:txBody>
      </p:sp>
    </p:spTree>
    <p:extLst>
      <p:ext uri="{BB962C8B-B14F-4D97-AF65-F5344CB8AC3E}">
        <p14:creationId xmlns:p14="http://schemas.microsoft.com/office/powerpoint/2010/main" val="900369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218" y="668739"/>
            <a:ext cx="10645254" cy="5691117"/>
          </a:xfrm>
        </p:spPr>
        <p:txBody>
          <a:bodyPr>
            <a:normAutofit/>
          </a:bodyPr>
          <a:lstStyle/>
          <a:p>
            <a:pPr>
              <a:lnSpc>
                <a:spcPct val="170000"/>
              </a:lnSpc>
            </a:pPr>
            <a:r>
              <a:rPr lang="en-GB" dirty="0">
                <a:latin typeface="Times New Roman" panose="02020603050405020304" pitchFamily="18" charset="0"/>
                <a:cs typeface="Times New Roman" panose="02020603050405020304" pitchFamily="18" charset="0"/>
              </a:rPr>
              <a:t>If this is the case, it is likely that the programmer will carry the same misunderstanding into tests of his or her own program.</a:t>
            </a:r>
          </a:p>
          <a:p>
            <a:pPr>
              <a:lnSpc>
                <a:spcPct val="170000"/>
              </a:lnSpc>
            </a:pPr>
            <a:r>
              <a:rPr lang="en-GB" dirty="0">
                <a:latin typeface="Times New Roman" panose="02020603050405020304" pitchFamily="18" charset="0"/>
                <a:cs typeface="Times New Roman" panose="02020603050405020304" pitchFamily="18" charset="0"/>
              </a:rPr>
              <a:t>This does not mean that it is impossible for a programmer to test his or her own program. Rather, it implies that testing is more effective and successful if someone else does it.</a:t>
            </a:r>
          </a:p>
          <a:p>
            <a:pPr>
              <a:lnSpc>
                <a:spcPct val="170000"/>
              </a:lnSpc>
            </a:pPr>
            <a:r>
              <a:rPr lang="en-GB" dirty="0">
                <a:latin typeface="Times New Roman" panose="02020603050405020304" pitchFamily="18" charset="0"/>
                <a:cs typeface="Times New Roman" panose="02020603050405020304" pitchFamily="18" charset="0"/>
              </a:rPr>
              <a:t>this argument does not apply to debugging (correcting known errors); debugging is more efficiently performed by the original </a:t>
            </a:r>
            <a:r>
              <a:rPr lang="en-US" dirty="0">
                <a:latin typeface="Times New Roman" panose="02020603050405020304" pitchFamily="18" charset="0"/>
                <a:cs typeface="Times New Roman" panose="02020603050405020304" pitchFamily="18" charset="0"/>
              </a:rPr>
              <a:t>programmer.</a:t>
            </a:r>
          </a:p>
        </p:txBody>
      </p:sp>
    </p:spTree>
    <p:extLst>
      <p:ext uri="{BB962C8B-B14F-4D97-AF65-F5344CB8AC3E}">
        <p14:creationId xmlns:p14="http://schemas.microsoft.com/office/powerpoint/2010/main" val="41308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2" y="542734"/>
            <a:ext cx="10912522" cy="5844417"/>
          </a:xfrm>
        </p:spPr>
        <p:txBody>
          <a:bodyPr>
            <a:normAutofit fontScale="77500" lnSpcReduction="20000"/>
          </a:bodyPr>
          <a:lstStyle/>
          <a:p>
            <a:pPr marL="0" indent="0">
              <a:lnSpc>
                <a:spcPct val="150000"/>
              </a:lnSpc>
              <a:buNone/>
            </a:pPr>
            <a:r>
              <a:rPr lang="en-GB" b="1" dirty="0">
                <a:latin typeface="Times New Roman" panose="02020603050405020304" pitchFamily="18" charset="0"/>
                <a:cs typeface="Times New Roman" panose="02020603050405020304" pitchFamily="18" charset="0"/>
              </a:rPr>
              <a:t>Principle 3: A programming organization should not test its own </a:t>
            </a:r>
            <a:r>
              <a:rPr lang="en-US" b="1" dirty="0">
                <a:latin typeface="Times New Roman" panose="02020603050405020304" pitchFamily="18" charset="0"/>
                <a:cs typeface="Times New Roman" panose="02020603050405020304" pitchFamily="18" charset="0"/>
              </a:rPr>
              <a:t>programs.</a:t>
            </a:r>
          </a:p>
          <a:p>
            <a:pPr>
              <a:lnSpc>
                <a:spcPct val="150000"/>
              </a:lnSpc>
            </a:pPr>
            <a:r>
              <a:rPr lang="en-GB" dirty="0">
                <a:latin typeface="Times New Roman" panose="02020603050405020304" pitchFamily="18" charset="0"/>
                <a:cs typeface="Times New Roman" panose="02020603050405020304" pitchFamily="18" charset="0"/>
              </a:rPr>
              <a:t>The argument here is similar to that made in the previous principle.</a:t>
            </a:r>
          </a:p>
          <a:p>
            <a:pPr>
              <a:lnSpc>
                <a:spcPct val="150000"/>
              </a:lnSpc>
            </a:pPr>
            <a:r>
              <a:rPr lang="en-GB" dirty="0">
                <a:latin typeface="Times New Roman" panose="02020603050405020304" pitchFamily="18" charset="0"/>
                <a:cs typeface="Times New Roman" panose="02020603050405020304" pitchFamily="18" charset="0"/>
              </a:rPr>
              <a:t>One reason for this is that it is easy to measure time and cost objectives, whereas it is extremely difficult to quantify the reliability of a </a:t>
            </a:r>
            <a:r>
              <a:rPr lang="en-US" dirty="0">
                <a:latin typeface="Times New Roman" panose="02020603050405020304" pitchFamily="18" charset="0"/>
                <a:cs typeface="Times New Roman" panose="02020603050405020304" pitchFamily="18" charset="0"/>
              </a:rPr>
              <a:t>program.</a:t>
            </a:r>
          </a:p>
          <a:p>
            <a:pPr>
              <a:lnSpc>
                <a:spcPct val="150000"/>
              </a:lnSpc>
            </a:pPr>
            <a:r>
              <a:rPr lang="en-GB" dirty="0">
                <a:latin typeface="Times New Roman" panose="02020603050405020304" pitchFamily="18" charset="0"/>
                <a:cs typeface="Times New Roman" panose="02020603050405020304" pitchFamily="18" charset="0"/>
              </a:rPr>
              <a:t>Therefore, it is difficult for a programming organization to be objective in testing its own programs, because the testing process, if approached with the proper definition, may be viewed as decreasing the probability of meeting the schedule and the cost objectives.</a:t>
            </a:r>
          </a:p>
          <a:p>
            <a:pPr>
              <a:lnSpc>
                <a:spcPct val="150000"/>
              </a:lnSpc>
            </a:pPr>
            <a:r>
              <a:rPr lang="en-GB" dirty="0">
                <a:latin typeface="Times New Roman" panose="02020603050405020304" pitchFamily="18" charset="0"/>
                <a:cs typeface="Times New Roman" panose="02020603050405020304" pitchFamily="18" charset="0"/>
              </a:rPr>
              <a:t>this does not say that it is impossible for a programming organization to find some of its errors, because organizations do accomplish this with some degree of success. </a:t>
            </a:r>
          </a:p>
          <a:p>
            <a:pPr>
              <a:lnSpc>
                <a:spcPct val="150000"/>
              </a:lnSpc>
            </a:pPr>
            <a:r>
              <a:rPr lang="en-GB" dirty="0">
                <a:latin typeface="Times New Roman" panose="02020603050405020304" pitchFamily="18" charset="0"/>
                <a:cs typeface="Times New Roman" panose="02020603050405020304" pitchFamily="18" charset="0"/>
              </a:rPr>
              <a:t>Rather, it implies that it is more economical for testing to be performed by an objective, independent </a:t>
            </a:r>
            <a:r>
              <a:rPr lang="en-US" dirty="0">
                <a:latin typeface="Times New Roman" panose="02020603050405020304" pitchFamily="18" charset="0"/>
                <a:cs typeface="Times New Roman" panose="02020603050405020304" pitchFamily="18" charset="0"/>
              </a:rPr>
              <a:t>party.</a:t>
            </a:r>
          </a:p>
        </p:txBody>
      </p:sp>
    </p:spTree>
    <p:extLst>
      <p:ext uri="{BB962C8B-B14F-4D97-AF65-F5344CB8AC3E}">
        <p14:creationId xmlns:p14="http://schemas.microsoft.com/office/powerpoint/2010/main" val="398126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6979"/>
            <a:ext cx="10515600" cy="5439984"/>
          </a:xfrm>
        </p:spPr>
        <p:txBody>
          <a:bodyPr>
            <a:normAutofit fontScale="92500" lnSpcReduction="20000"/>
          </a:bodyPr>
          <a:lstStyle/>
          <a:p>
            <a:pPr marL="0" indent="0">
              <a:lnSpc>
                <a:spcPct val="150000"/>
              </a:lnSpc>
              <a:buNone/>
            </a:pPr>
            <a:r>
              <a:rPr lang="en-GB" b="1" dirty="0">
                <a:latin typeface="Times New Roman" panose="02020603050405020304" pitchFamily="18" charset="0"/>
                <a:cs typeface="Times New Roman" panose="02020603050405020304" pitchFamily="18" charset="0"/>
              </a:rPr>
              <a:t>Principle 4: Any testing process should include a thorough inspection</a:t>
            </a:r>
          </a:p>
          <a:p>
            <a:pPr marL="0" indent="0">
              <a:lnSpc>
                <a:spcPct val="150000"/>
              </a:lnSpc>
              <a:buNone/>
            </a:pPr>
            <a:r>
              <a:rPr lang="en-GB" b="1" dirty="0">
                <a:latin typeface="Times New Roman" panose="02020603050405020304" pitchFamily="18" charset="0"/>
                <a:cs typeface="Times New Roman" panose="02020603050405020304" pitchFamily="18" charset="0"/>
              </a:rPr>
              <a:t>of the results of each test.</a:t>
            </a:r>
          </a:p>
          <a:p>
            <a:pPr>
              <a:lnSpc>
                <a:spcPct val="150000"/>
              </a:lnSpc>
            </a:pPr>
            <a:r>
              <a:rPr lang="en-GB" dirty="0">
                <a:latin typeface="Times New Roman" panose="02020603050405020304" pitchFamily="18" charset="0"/>
                <a:cs typeface="Times New Roman" panose="02020603050405020304" pitchFamily="18" charset="0"/>
              </a:rPr>
              <a:t>This is probably the most obvious principle, but again it is something that is often unnoticed. </a:t>
            </a:r>
          </a:p>
          <a:p>
            <a:pPr>
              <a:lnSpc>
                <a:spcPct val="150000"/>
              </a:lnSpc>
            </a:pPr>
            <a:r>
              <a:rPr lang="en-GB" dirty="0">
                <a:latin typeface="Times New Roman" panose="02020603050405020304" pitchFamily="18" charset="0"/>
                <a:cs typeface="Times New Roman" panose="02020603050405020304" pitchFamily="18" charset="0"/>
              </a:rPr>
              <a:t>There are numerous experiments that show many subjects failed to detect certain errors, even when symptoms of those errors were clearly observable on the output listings.</a:t>
            </a:r>
          </a:p>
          <a:p>
            <a:pPr>
              <a:lnSpc>
                <a:spcPct val="150000"/>
              </a:lnSpc>
            </a:pPr>
            <a:r>
              <a:rPr lang="en-GB" dirty="0">
                <a:latin typeface="Times New Roman" panose="02020603050405020304" pitchFamily="18" charset="0"/>
                <a:cs typeface="Times New Roman" panose="02020603050405020304" pitchFamily="18" charset="0"/>
              </a:rPr>
              <a:t>Put another way, errors that are found in later tests were often missed in the results from earlier tests.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806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683" y="529088"/>
            <a:ext cx="10849971" cy="5571462"/>
          </a:xfrm>
        </p:spPr>
        <p:txBody>
          <a:bodyPr>
            <a:normAutofit fontScale="92500"/>
          </a:bodyPr>
          <a:lstStyle/>
          <a:p>
            <a:pPr marL="0" indent="0">
              <a:lnSpc>
                <a:spcPct val="150000"/>
              </a:lnSpc>
              <a:buNone/>
            </a:pPr>
            <a:r>
              <a:rPr lang="en-GB" b="1" dirty="0">
                <a:latin typeface="Times New Roman" panose="02020603050405020304" pitchFamily="18" charset="0"/>
                <a:cs typeface="Times New Roman" panose="02020603050405020304" pitchFamily="18" charset="0"/>
              </a:rPr>
              <a:t>Principle 5: Test cases must be written for input conditions that are invalid and unexpected, as well as for those that are valid </a:t>
            </a:r>
            <a:r>
              <a:rPr lang="en-US" b="1" dirty="0">
                <a:latin typeface="Times New Roman" panose="02020603050405020304" pitchFamily="18" charset="0"/>
                <a:cs typeface="Times New Roman" panose="02020603050405020304" pitchFamily="18" charset="0"/>
              </a:rPr>
              <a:t>and expected.</a:t>
            </a:r>
          </a:p>
          <a:p>
            <a:pPr>
              <a:lnSpc>
                <a:spcPct val="150000"/>
              </a:lnSpc>
            </a:pPr>
            <a:r>
              <a:rPr lang="en-GB" dirty="0">
                <a:latin typeface="Times New Roman" panose="02020603050405020304" pitchFamily="18" charset="0"/>
                <a:cs typeface="Times New Roman" panose="02020603050405020304" pitchFamily="18" charset="0"/>
              </a:rPr>
              <a:t>There is a natural tendency when testing a program to concentrate on the valid and expected input conditions, to the neglect of the </a:t>
            </a:r>
            <a:r>
              <a:rPr lang="en-US" dirty="0">
                <a:latin typeface="Times New Roman" panose="02020603050405020304" pitchFamily="18" charset="0"/>
                <a:cs typeface="Times New Roman" panose="02020603050405020304" pitchFamily="18" charset="0"/>
              </a:rPr>
              <a:t>invalid and unexpected conditions.</a:t>
            </a:r>
          </a:p>
          <a:p>
            <a:pPr>
              <a:lnSpc>
                <a:spcPct val="150000"/>
              </a:lnSpc>
            </a:pPr>
            <a:r>
              <a:rPr lang="en-US" dirty="0">
                <a:latin typeface="Times New Roman" panose="02020603050405020304" pitchFamily="18" charset="0"/>
                <a:cs typeface="Times New Roman" panose="02020603050405020304" pitchFamily="18" charset="0"/>
              </a:rPr>
              <a:t>Test cases representing </a:t>
            </a:r>
            <a:r>
              <a:rPr lang="en-GB" dirty="0">
                <a:latin typeface="Times New Roman" panose="02020603050405020304" pitchFamily="18" charset="0"/>
                <a:cs typeface="Times New Roman" panose="02020603050405020304" pitchFamily="18" charset="0"/>
              </a:rPr>
              <a:t>unexpected and invalid input conditions seem to have a higher error detection yield than do test cases for valid input conditions.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241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722" y="706508"/>
            <a:ext cx="10515600" cy="5462279"/>
          </a:xfrm>
        </p:spPr>
        <p:txBody>
          <a:bodyPr>
            <a:normAutofit lnSpcReduction="10000"/>
          </a:bodyPr>
          <a:lstStyle/>
          <a:p>
            <a:pPr marL="0" indent="0">
              <a:lnSpc>
                <a:spcPct val="150000"/>
              </a:lnSpc>
              <a:buNone/>
            </a:pPr>
            <a:r>
              <a:rPr lang="en-GB" b="1" dirty="0">
                <a:latin typeface="Times New Roman" panose="02020603050405020304" pitchFamily="18" charset="0"/>
                <a:cs typeface="Times New Roman" panose="02020603050405020304" pitchFamily="18" charset="0"/>
              </a:rPr>
              <a:t>Principle 6: Examining a program to see if it does not do what it is supposed to do is only half the battle; the other half is seeing whether the program does what it is not supposed to do.</a:t>
            </a:r>
          </a:p>
          <a:p>
            <a:pPr>
              <a:lnSpc>
                <a:spcPct val="150000"/>
              </a:lnSpc>
            </a:pPr>
            <a:r>
              <a:rPr lang="en-GB" dirty="0">
                <a:latin typeface="Times New Roman" panose="02020603050405020304" pitchFamily="18" charset="0"/>
                <a:cs typeface="Times New Roman" panose="02020603050405020304" pitchFamily="18" charset="0"/>
              </a:rPr>
              <a:t>This is a consequence to the previous principle. </a:t>
            </a:r>
          </a:p>
          <a:p>
            <a:pPr>
              <a:lnSpc>
                <a:spcPct val="150000"/>
              </a:lnSpc>
            </a:pPr>
            <a:r>
              <a:rPr lang="en-GB" dirty="0">
                <a:latin typeface="Times New Roman" panose="02020603050405020304" pitchFamily="18" charset="0"/>
                <a:cs typeface="Times New Roman" panose="02020603050405020304" pitchFamily="18" charset="0"/>
              </a:rPr>
              <a:t>Programs must be examined for unwanted side effects. </a:t>
            </a:r>
          </a:p>
          <a:p>
            <a:pPr>
              <a:lnSpc>
                <a:spcPct val="150000"/>
              </a:lnSpc>
            </a:pPr>
            <a:r>
              <a:rPr lang="en-GB" dirty="0">
                <a:latin typeface="Times New Roman" panose="02020603050405020304" pitchFamily="18" charset="0"/>
                <a:cs typeface="Times New Roman" panose="02020603050405020304" pitchFamily="18" charset="0"/>
              </a:rPr>
              <a:t>For instance, a payroll program that produces the correct pay checks is still an erroneous program if it also produces extra checks for non-existent employees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153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300" y="436728"/>
            <a:ext cx="11130887" cy="5759355"/>
          </a:xfrm>
        </p:spPr>
        <p:txBody>
          <a:bodyPr>
            <a:noAutofit/>
          </a:bodyPr>
          <a:lstStyle/>
          <a:p>
            <a:pPr marL="0" indent="0">
              <a:lnSpc>
                <a:spcPct val="150000"/>
              </a:lnSpc>
              <a:buNone/>
            </a:pPr>
            <a:r>
              <a:rPr lang="en-GB" sz="2400" b="1" dirty="0">
                <a:latin typeface="Times New Roman" panose="02020603050405020304" pitchFamily="18" charset="0"/>
                <a:cs typeface="Times New Roman" panose="02020603050405020304" pitchFamily="18" charset="0"/>
              </a:rPr>
              <a:t>Principle 7: Avoid throwaway test cases unless the program is truly a </a:t>
            </a:r>
            <a:r>
              <a:rPr lang="en-US" sz="2400" b="1" dirty="0">
                <a:latin typeface="Times New Roman" panose="02020603050405020304" pitchFamily="18" charset="0"/>
                <a:cs typeface="Times New Roman" panose="02020603050405020304" pitchFamily="18" charset="0"/>
              </a:rPr>
              <a:t>throwaway program.</a:t>
            </a:r>
          </a:p>
          <a:p>
            <a:pPr>
              <a:lnSpc>
                <a:spcPct val="150000"/>
              </a:lnSpc>
            </a:pPr>
            <a:r>
              <a:rPr lang="en-GB" sz="2400" dirty="0">
                <a:latin typeface="Times New Roman" panose="02020603050405020304" pitchFamily="18" charset="0"/>
                <a:cs typeface="Times New Roman" panose="02020603050405020304" pitchFamily="18" charset="0"/>
              </a:rPr>
              <a:t>Whenever the program has to be tested again (e.g., after correcting an error or making an improvement), the test cases must be reinvented. </a:t>
            </a:r>
          </a:p>
          <a:p>
            <a:pPr>
              <a:lnSpc>
                <a:spcPct val="150000"/>
              </a:lnSpc>
            </a:pPr>
            <a:r>
              <a:rPr lang="en-GB" sz="2400" dirty="0">
                <a:latin typeface="Times New Roman" panose="02020603050405020304" pitchFamily="18" charset="0"/>
                <a:cs typeface="Times New Roman" panose="02020603050405020304" pitchFamily="18" charset="0"/>
              </a:rPr>
              <a:t>since this reinvention requires a considerable amount of work, people tend to avoid it.</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retest of the program is rarely as rigorous as the original test, meaning that if the modification causes a previously functional part of the program to fail, this error often goes undetected. </a:t>
            </a:r>
          </a:p>
          <a:p>
            <a:pPr>
              <a:lnSpc>
                <a:spcPct val="150000"/>
              </a:lnSpc>
            </a:pPr>
            <a:r>
              <a:rPr lang="en-GB" sz="2400" dirty="0">
                <a:latin typeface="Times New Roman" panose="02020603050405020304" pitchFamily="18" charset="0"/>
                <a:cs typeface="Times New Roman" panose="02020603050405020304" pitchFamily="18" charset="0"/>
              </a:rPr>
              <a:t>Saving test cases and running them again after changes to other components of the program is known as regression testing.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457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740"/>
            <a:ext cx="10515600" cy="5508223"/>
          </a:xfrm>
        </p:spPr>
        <p:txBody>
          <a:bodyPr>
            <a:normAutofit fontScale="85000" lnSpcReduction="20000"/>
          </a:bodyPr>
          <a:lstStyle/>
          <a:p>
            <a:pPr marL="0" indent="0">
              <a:lnSpc>
                <a:spcPct val="150000"/>
              </a:lnSpc>
              <a:buNone/>
            </a:pPr>
            <a:r>
              <a:rPr lang="en-GB" b="1" dirty="0">
                <a:latin typeface="Times New Roman" panose="02020603050405020304" pitchFamily="18" charset="0"/>
                <a:cs typeface="Times New Roman" panose="02020603050405020304" pitchFamily="18" charset="0"/>
              </a:rPr>
              <a:t>Principle 8: Do not plan a testing effort under the tacit assumption that no errors will be found.</a:t>
            </a:r>
          </a:p>
          <a:p>
            <a:pPr>
              <a:lnSpc>
                <a:spcPct val="150000"/>
              </a:lnSpc>
            </a:pPr>
            <a:r>
              <a:rPr lang="en-GB" dirty="0">
                <a:latin typeface="Times New Roman" panose="02020603050405020304" pitchFamily="18" charset="0"/>
                <a:cs typeface="Times New Roman" panose="02020603050405020304" pitchFamily="18" charset="0"/>
              </a:rPr>
              <a:t>This is a mistake project managers often make and is a sign of the use of the incorrect definition of testing—that is, the assumption that testing is the process of showing that the program functions correctly.</a:t>
            </a:r>
          </a:p>
          <a:p>
            <a:pPr>
              <a:lnSpc>
                <a:spcPct val="150000"/>
              </a:lnSpc>
            </a:pPr>
            <a:r>
              <a:rPr lang="en-GB" dirty="0">
                <a:latin typeface="Times New Roman" panose="02020603050405020304" pitchFamily="18" charset="0"/>
                <a:cs typeface="Times New Roman" panose="02020603050405020304" pitchFamily="18" charset="0"/>
              </a:rPr>
              <a:t>Once again, the definition of testing is the process of executing a program with the intent of finding errors. </a:t>
            </a:r>
          </a:p>
          <a:p>
            <a:pPr>
              <a:lnSpc>
                <a:spcPct val="150000"/>
              </a:lnSpc>
            </a:pPr>
            <a:r>
              <a:rPr lang="en-GB" dirty="0">
                <a:latin typeface="Times New Roman" panose="02020603050405020304" pitchFamily="18" charset="0"/>
                <a:cs typeface="Times New Roman" panose="02020603050405020304" pitchFamily="18" charset="0"/>
              </a:rPr>
              <a:t>It is impossible to develop a program that is completely error free. </a:t>
            </a:r>
          </a:p>
          <a:p>
            <a:pPr>
              <a:lnSpc>
                <a:spcPct val="150000"/>
              </a:lnSpc>
            </a:pPr>
            <a:r>
              <a:rPr lang="en-GB" dirty="0">
                <a:latin typeface="Times New Roman" panose="02020603050405020304" pitchFamily="18" charset="0"/>
                <a:cs typeface="Times New Roman" panose="02020603050405020304" pitchFamily="18" charset="0"/>
              </a:rPr>
              <a:t>Even after extensive testing and error correction, it is safe to assume that errors still exist; they simply have </a:t>
            </a:r>
            <a:r>
              <a:rPr lang="en-US" dirty="0">
                <a:latin typeface="Times New Roman" panose="02020603050405020304" pitchFamily="18" charset="0"/>
                <a:cs typeface="Times New Roman" panose="02020603050405020304" pitchFamily="18" charset="0"/>
              </a:rPr>
              <a:t>not yet been found.</a:t>
            </a:r>
          </a:p>
        </p:txBody>
      </p:sp>
    </p:spTree>
    <p:extLst>
      <p:ext uri="{BB962C8B-B14F-4D97-AF65-F5344CB8AC3E}">
        <p14:creationId xmlns:p14="http://schemas.microsoft.com/office/powerpoint/2010/main" val="371733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 INTRODUCTION </a:t>
            </a:r>
          </a:p>
        </p:txBody>
      </p:sp>
      <p:sp>
        <p:nvSpPr>
          <p:cNvPr id="3" name="Content Placeholder 2"/>
          <p:cNvSpPr>
            <a:spLocks noGrp="1"/>
          </p:cNvSpPr>
          <p:nvPr>
            <p:ph idx="1"/>
          </p:nvPr>
        </p:nvSpPr>
        <p:spPr/>
        <p:txBody>
          <a:bodyPr/>
          <a:lstStyle/>
          <a:p>
            <a:pPr>
              <a:lnSpc>
                <a:spcPct val="150000"/>
              </a:lnSpc>
            </a:pPr>
            <a:r>
              <a:rPr lang="en-GB" b="1" dirty="0">
                <a:latin typeface="Times New Roman" panose="02020603050405020304" pitchFamily="18" charset="0"/>
                <a:cs typeface="Times New Roman" panose="02020603050405020304" pitchFamily="18" charset="0"/>
              </a:rPr>
              <a:t>Software testing </a:t>
            </a:r>
            <a:r>
              <a:rPr lang="en-GB" dirty="0">
                <a:latin typeface="Times New Roman" panose="02020603050405020304" pitchFamily="18" charset="0"/>
                <a:cs typeface="Times New Roman" panose="02020603050405020304" pitchFamily="18" charset="0"/>
              </a:rPr>
              <a:t>is a process, or a series of processes, designed to make sure computer code does what it was designed to do and, conversely, that it does not do anything unintended. </a:t>
            </a:r>
          </a:p>
          <a:p>
            <a:pPr>
              <a:lnSpc>
                <a:spcPct val="150000"/>
              </a:lnSpc>
            </a:pPr>
            <a:r>
              <a:rPr lang="en-GB" dirty="0">
                <a:latin typeface="Times New Roman" panose="02020603050405020304" pitchFamily="18" charset="0"/>
                <a:cs typeface="Times New Roman" panose="02020603050405020304" pitchFamily="18" charset="0"/>
              </a:rPr>
              <a:t>Software should be predictable and consistent, presenting no surprises to users.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68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2" y="286605"/>
            <a:ext cx="11171831" cy="2594818"/>
          </a:xfrm>
        </p:spPr>
        <p:txBody>
          <a:bodyPr>
            <a:normAutofit fontScale="77500" lnSpcReduction="20000"/>
          </a:bodyPr>
          <a:lstStyle/>
          <a:p>
            <a:pPr marL="0" indent="0">
              <a:lnSpc>
                <a:spcPct val="150000"/>
              </a:lnSpc>
              <a:buNone/>
            </a:pPr>
            <a:r>
              <a:rPr lang="en-GB" b="1" dirty="0">
                <a:latin typeface="Times New Roman" panose="02020603050405020304" pitchFamily="18" charset="0"/>
                <a:cs typeface="Times New Roman" panose="02020603050405020304" pitchFamily="18" charset="0"/>
              </a:rPr>
              <a:t>Principle 9: The probability of the existence of more errors in a section of a program is proportional to the number of errors already </a:t>
            </a:r>
            <a:r>
              <a:rPr lang="en-US" b="1" dirty="0">
                <a:latin typeface="Times New Roman" panose="02020603050405020304" pitchFamily="18" charset="0"/>
                <a:cs typeface="Times New Roman" panose="02020603050405020304" pitchFamily="18" charset="0"/>
              </a:rPr>
              <a:t>found in that section.</a:t>
            </a:r>
          </a:p>
          <a:p>
            <a:pPr>
              <a:lnSpc>
                <a:spcPct val="150000"/>
              </a:lnSpc>
            </a:pPr>
            <a:r>
              <a:rPr lang="en-US" dirty="0">
                <a:latin typeface="Times New Roman" panose="02020603050405020304" pitchFamily="18" charset="0"/>
                <a:cs typeface="Times New Roman" panose="02020603050405020304" pitchFamily="18" charset="0"/>
              </a:rPr>
              <a:t>Errors tend to </a:t>
            </a:r>
            <a:r>
              <a:rPr lang="en-GB" dirty="0">
                <a:latin typeface="Times New Roman" panose="02020603050405020304" pitchFamily="18" charset="0"/>
                <a:cs typeface="Times New Roman" panose="02020603050405020304" pitchFamily="18" charset="0"/>
              </a:rPr>
              <a:t>come in clusters and that some sections seem to be much more prone to errors than other sections. </a:t>
            </a:r>
          </a:p>
          <a:p>
            <a:pPr>
              <a:lnSpc>
                <a:spcPct val="150000"/>
              </a:lnSpc>
            </a:pPr>
            <a:r>
              <a:rPr lang="en-GB" dirty="0">
                <a:latin typeface="Times New Roman" panose="02020603050405020304" pitchFamily="18" charset="0"/>
                <a:cs typeface="Times New Roman" panose="02020603050405020304" pitchFamily="18" charset="0"/>
              </a:rPr>
              <a:t>nobody has supplied a good explanation of why this occurs.</a:t>
            </a:r>
          </a:p>
          <a:p>
            <a:pPr>
              <a:lnSpc>
                <a:spcPct val="150000"/>
              </a:lnSpc>
            </a:pPr>
            <a:endParaRPr lang="en-US"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947524" y="2759149"/>
            <a:ext cx="8616462" cy="3812246"/>
            <a:chOff x="2877333" y="4026090"/>
            <a:chExt cx="6899581" cy="2764933"/>
          </a:xfrm>
        </p:grpSpPr>
        <p:pic>
          <p:nvPicPr>
            <p:cNvPr id="4" name="Picture 3"/>
            <p:cNvPicPr>
              <a:picLocks noChangeAspect="1"/>
            </p:cNvPicPr>
            <p:nvPr/>
          </p:nvPicPr>
          <p:blipFill>
            <a:blip r:embed="rId2"/>
            <a:stretch>
              <a:fillRect/>
            </a:stretch>
          </p:blipFill>
          <p:spPr>
            <a:xfrm>
              <a:off x="2877333" y="4026090"/>
              <a:ext cx="3346046" cy="2764933"/>
            </a:xfrm>
            <a:prstGeom prst="rect">
              <a:avLst/>
            </a:prstGeom>
            <a:ln>
              <a:gradFill>
                <a:gsLst>
                  <a:gs pos="0">
                    <a:schemeClr val="accent1">
                      <a:lumMod val="5000"/>
                      <a:lumOff val="95000"/>
                    </a:schemeClr>
                  </a:gs>
                  <a:gs pos="27000">
                    <a:schemeClr val="accent1">
                      <a:lumMod val="45000"/>
                      <a:lumOff val="55000"/>
                    </a:schemeClr>
                  </a:gs>
                  <a:gs pos="40000">
                    <a:schemeClr val="accent1">
                      <a:lumMod val="45000"/>
                      <a:lumOff val="55000"/>
                    </a:schemeClr>
                  </a:gs>
                  <a:gs pos="35000">
                    <a:schemeClr val="accent1">
                      <a:lumMod val="30000"/>
                      <a:lumOff val="70000"/>
                    </a:schemeClr>
                  </a:gs>
                </a:gsLst>
                <a:lin ang="5400000" scaled="1"/>
              </a:gradFill>
            </a:ln>
          </p:spPr>
        </p:pic>
        <p:sp>
          <p:nvSpPr>
            <p:cNvPr id="5" name="Rectangle 4"/>
            <p:cNvSpPr/>
            <p:nvPr/>
          </p:nvSpPr>
          <p:spPr>
            <a:xfrm>
              <a:off x="6219397" y="4832569"/>
              <a:ext cx="3557517" cy="923330"/>
            </a:xfrm>
            <a:prstGeom prst="rect">
              <a:avLst/>
            </a:prstGeom>
            <a:ln>
              <a:gradFill>
                <a:gsLst>
                  <a:gs pos="0">
                    <a:schemeClr val="accent1">
                      <a:lumMod val="5000"/>
                      <a:lumOff val="95000"/>
                    </a:schemeClr>
                  </a:gs>
                  <a:gs pos="27000">
                    <a:schemeClr val="accent1">
                      <a:lumMod val="45000"/>
                      <a:lumOff val="55000"/>
                    </a:schemeClr>
                  </a:gs>
                  <a:gs pos="40000">
                    <a:schemeClr val="accent1">
                      <a:lumMod val="45000"/>
                      <a:lumOff val="55000"/>
                    </a:schemeClr>
                  </a:gs>
                  <a:gs pos="35000">
                    <a:schemeClr val="accent1">
                      <a:lumMod val="30000"/>
                      <a:lumOff val="70000"/>
                    </a:schemeClr>
                  </a:gs>
                </a:gsLst>
                <a:lin ang="5400000" scaled="1"/>
              </a:gradFill>
            </a:ln>
          </p:spPr>
          <p:txBody>
            <a:bodyPr wrap="square">
              <a:spAutoFit/>
            </a:bodyPr>
            <a:lstStyle/>
            <a:p>
              <a:r>
                <a:rPr lang="en-GB" b="0" i="0" u="none" strike="noStrike" baseline="0" dirty="0">
                  <a:latin typeface="Times New Roman" panose="02020603050405020304" pitchFamily="18" charset="0"/>
                  <a:cs typeface="Times New Roman" panose="02020603050405020304" pitchFamily="18" charset="0"/>
                </a:rPr>
                <a:t>The Surprising Relationship between Errors Remaining and</a:t>
              </a:r>
            </a:p>
            <a:p>
              <a:r>
                <a:rPr lang="en-US" b="0" i="0" u="none" strike="noStrike" baseline="0" dirty="0">
                  <a:latin typeface="Times New Roman" panose="02020603050405020304" pitchFamily="18" charset="0"/>
                  <a:cs typeface="Times New Roman" panose="02020603050405020304" pitchFamily="18" charset="0"/>
                </a:rPr>
                <a:t>Errors Found.</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3985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2791" y="1314488"/>
            <a:ext cx="10515600" cy="4351338"/>
          </a:xfrm>
        </p:spPr>
        <p:txBody>
          <a:bodyPr/>
          <a:lstStyle/>
          <a:p>
            <a:pPr marL="0" indent="0">
              <a:lnSpc>
                <a:spcPct val="150000"/>
              </a:lnSpc>
              <a:buNone/>
            </a:pPr>
            <a:r>
              <a:rPr lang="en-GB" b="1" dirty="0">
                <a:latin typeface="Times New Roman" panose="02020603050405020304" pitchFamily="18" charset="0"/>
                <a:cs typeface="Times New Roman" panose="02020603050405020304" pitchFamily="18" charset="0"/>
              </a:rPr>
              <a:t>Principle 10: Testing is an extremely creative and intellectually challenging </a:t>
            </a:r>
            <a:r>
              <a:rPr lang="en-US" b="1" dirty="0">
                <a:latin typeface="Times New Roman" panose="02020603050405020304" pitchFamily="18" charset="0"/>
                <a:cs typeface="Times New Roman" panose="02020603050405020304" pitchFamily="18" charset="0"/>
              </a:rPr>
              <a:t>task.</a:t>
            </a:r>
          </a:p>
          <a:p>
            <a:pPr>
              <a:lnSpc>
                <a:spcPct val="150000"/>
              </a:lnSpc>
            </a:pPr>
            <a:r>
              <a:rPr lang="en-GB" dirty="0">
                <a:latin typeface="Times New Roman" panose="02020603050405020304" pitchFamily="18" charset="0"/>
                <a:cs typeface="Times New Roman" panose="02020603050405020304" pitchFamily="18" charset="0"/>
              </a:rPr>
              <a:t>The creativity required in testing a large program exceeds the creativity required in designing that program.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741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Inspections and Walkthroughs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GB" dirty="0">
                <a:latin typeface="Times New Roman" panose="02020603050405020304" pitchFamily="18" charset="0"/>
                <a:cs typeface="Times New Roman" panose="02020603050405020304" pitchFamily="18" charset="0"/>
              </a:rPr>
              <a:t>The three primary human testing methods are code inspections, walkthroughs and user (or usability) testing.</a:t>
            </a:r>
          </a:p>
          <a:p>
            <a:pPr>
              <a:lnSpc>
                <a:spcPct val="150000"/>
              </a:lnSpc>
            </a:pPr>
            <a:r>
              <a:rPr lang="en-GB" dirty="0">
                <a:latin typeface="Times New Roman" panose="02020603050405020304" pitchFamily="18" charset="0"/>
                <a:cs typeface="Times New Roman" panose="02020603050405020304" pitchFamily="18" charset="0"/>
              </a:rPr>
              <a:t>Code inspections and walkthroughs ar</a:t>
            </a:r>
            <a:r>
              <a:rPr lang="en-US" dirty="0">
                <a:latin typeface="Times New Roman" panose="02020603050405020304" pitchFamily="18" charset="0"/>
                <a:cs typeface="Times New Roman" panose="02020603050405020304" pitchFamily="18" charset="0"/>
              </a:rPr>
              <a:t>e code-oriented methods.</a:t>
            </a:r>
          </a:p>
          <a:p>
            <a:pPr>
              <a:lnSpc>
                <a:spcPct val="150000"/>
              </a:lnSpc>
            </a:pPr>
            <a:r>
              <a:rPr lang="en-US" dirty="0">
                <a:latin typeface="Times New Roman" panose="02020603050405020304" pitchFamily="18" charset="0"/>
                <a:cs typeface="Times New Roman" panose="02020603050405020304" pitchFamily="18" charset="0"/>
              </a:rPr>
              <a:t>These methods can be </a:t>
            </a:r>
            <a:r>
              <a:rPr lang="en-GB" dirty="0">
                <a:latin typeface="Times New Roman" panose="02020603050405020304" pitchFamily="18" charset="0"/>
                <a:cs typeface="Times New Roman" panose="02020603050405020304" pitchFamily="18" charset="0"/>
              </a:rPr>
              <a:t>used at virtually any stage of software development, after an application is deemed to be complete or as each module or unit is complete.</a:t>
            </a:r>
          </a:p>
          <a:p>
            <a:pPr>
              <a:lnSpc>
                <a:spcPct val="150000"/>
              </a:lnSpc>
            </a:pPr>
            <a:r>
              <a:rPr lang="en-GB" dirty="0">
                <a:latin typeface="Times New Roman" panose="02020603050405020304" pitchFamily="18" charset="0"/>
                <a:cs typeface="Times New Roman" panose="02020603050405020304" pitchFamily="18" charset="0"/>
              </a:rPr>
              <a:t>The two code inspection methods have a lot in common (similarities).</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790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597" y="515439"/>
            <a:ext cx="10515600" cy="5626053"/>
          </a:xfrm>
        </p:spPr>
        <p:txBody>
          <a:bodyPr>
            <a:normAutofit/>
          </a:bodyPr>
          <a:lstStyle/>
          <a:p>
            <a:pPr marL="0" indent="0">
              <a:lnSpc>
                <a:spcPct val="150000"/>
              </a:lnSpc>
              <a:buNone/>
            </a:pPr>
            <a:r>
              <a:rPr lang="en-GB" dirty="0">
                <a:latin typeface="Times New Roman" panose="02020603050405020304" pitchFamily="18" charset="0"/>
                <a:cs typeface="Times New Roman" panose="02020603050405020304" pitchFamily="18" charset="0"/>
              </a:rPr>
              <a:t>Similarities are given below…</a:t>
            </a:r>
          </a:p>
          <a:p>
            <a:pPr>
              <a:lnSpc>
                <a:spcPct val="150000"/>
              </a:lnSpc>
            </a:pPr>
            <a:r>
              <a:rPr lang="en-GB" dirty="0">
                <a:latin typeface="Times New Roman" panose="02020603050405020304" pitchFamily="18" charset="0"/>
                <a:cs typeface="Times New Roman" panose="02020603050405020304" pitchFamily="18" charset="0"/>
              </a:rPr>
              <a:t>Inspections and walkthroughs involve a team of people reading or visually inspecting a program. </a:t>
            </a:r>
          </a:p>
          <a:p>
            <a:pPr>
              <a:lnSpc>
                <a:spcPct val="150000"/>
              </a:lnSpc>
            </a:pPr>
            <a:r>
              <a:rPr lang="en-GB" dirty="0">
                <a:latin typeface="Times New Roman" panose="02020603050405020304" pitchFamily="18" charset="0"/>
                <a:cs typeface="Times New Roman" panose="02020603050405020304" pitchFamily="18" charset="0"/>
              </a:rPr>
              <a:t>With either method, participants must conduct some preparatory work. </a:t>
            </a:r>
          </a:p>
          <a:p>
            <a:pPr>
              <a:lnSpc>
                <a:spcPct val="150000"/>
              </a:lnSpc>
            </a:pPr>
            <a:r>
              <a:rPr lang="en-GB" dirty="0">
                <a:latin typeface="Times New Roman" panose="02020603050405020304" pitchFamily="18" charset="0"/>
                <a:cs typeface="Times New Roman" panose="02020603050405020304" pitchFamily="18" charset="0"/>
              </a:rPr>
              <a:t>The objective of the meeting is to find errors but not to find solutions to the errors—that is, to test, not debug.</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0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301" y="433553"/>
            <a:ext cx="11076295" cy="6117372"/>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In a walkthrough, a group of developers—with three or four being an optimal number—performs the review. </a:t>
            </a:r>
          </a:p>
          <a:p>
            <a:pPr>
              <a:lnSpc>
                <a:spcPct val="150000"/>
              </a:lnSpc>
            </a:pPr>
            <a:r>
              <a:rPr lang="en-GB" dirty="0">
                <a:latin typeface="Times New Roman" panose="02020603050405020304" pitchFamily="18" charset="0"/>
                <a:cs typeface="Times New Roman" panose="02020603050405020304" pitchFamily="18" charset="0"/>
              </a:rPr>
              <a:t>Only one of the participants is the author of the program. </a:t>
            </a:r>
          </a:p>
          <a:p>
            <a:pPr>
              <a:lnSpc>
                <a:spcPct val="150000"/>
              </a:lnSpc>
            </a:pPr>
            <a:r>
              <a:rPr lang="en-GB" dirty="0">
                <a:latin typeface="Times New Roman" panose="02020603050405020304" pitchFamily="18" charset="0"/>
                <a:cs typeface="Times New Roman" panose="02020603050405020304" pitchFamily="18" charset="0"/>
              </a:rPr>
              <a:t>Therefore, the majority of program testing is conducted by people other than the author, which follows testing principle 2, which states that an individual is usually ineffective in testing his or her </a:t>
            </a:r>
            <a:r>
              <a:rPr lang="en-US" dirty="0">
                <a:latin typeface="Times New Roman" panose="02020603050405020304" pitchFamily="18" charset="0"/>
                <a:cs typeface="Times New Roman" panose="02020603050405020304" pitchFamily="18" charset="0"/>
              </a:rPr>
              <a:t>own program.</a:t>
            </a:r>
          </a:p>
        </p:txBody>
      </p:sp>
    </p:spTree>
    <p:extLst>
      <p:ext uri="{BB962C8B-B14F-4D97-AF65-F5344CB8AC3E}">
        <p14:creationId xmlns:p14="http://schemas.microsoft.com/office/powerpoint/2010/main" val="4108289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7"/>
            <a:ext cx="10515600" cy="1325563"/>
          </a:xfrm>
        </p:spPr>
        <p:txBody>
          <a:bodyPr/>
          <a:lstStyle/>
          <a:p>
            <a:pPr algn="ctr">
              <a:lnSpc>
                <a:spcPct val="150000"/>
              </a:lnSpc>
            </a:pPr>
            <a:r>
              <a:rPr lang="en-US" b="1" dirty="0">
                <a:latin typeface="Times New Roman" panose="02020603050405020304" pitchFamily="18" charset="0"/>
                <a:cs typeface="Times New Roman" panose="02020603050405020304" pitchFamily="18" charset="0"/>
              </a:rPr>
              <a:t>Code Inspections (Program Inspections)</a:t>
            </a:r>
          </a:p>
        </p:txBody>
      </p:sp>
      <p:sp>
        <p:nvSpPr>
          <p:cNvPr id="3" name="Content Placeholder 2"/>
          <p:cNvSpPr>
            <a:spLocks noGrp="1"/>
          </p:cNvSpPr>
          <p:nvPr>
            <p:ph idx="1"/>
          </p:nvPr>
        </p:nvSpPr>
        <p:spPr>
          <a:xfrm>
            <a:off x="539166" y="1485384"/>
            <a:ext cx="11232108" cy="4506936"/>
          </a:xfrm>
        </p:spPr>
        <p:txBody>
          <a:bodyPr>
            <a:noAutofit/>
          </a:bodyPr>
          <a:lstStyle/>
          <a:p>
            <a:pPr>
              <a:lnSpc>
                <a:spcPct val="160000"/>
              </a:lnSpc>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code inspection </a:t>
            </a:r>
            <a:r>
              <a:rPr lang="en-GB" sz="2600" dirty="0">
                <a:latin typeface="Times New Roman" panose="02020603050405020304" pitchFamily="18" charset="0"/>
                <a:cs typeface="Times New Roman" panose="02020603050405020304" pitchFamily="18" charset="0"/>
              </a:rPr>
              <a:t>is a set of procedures and error-detection techniques </a:t>
            </a:r>
            <a:r>
              <a:rPr lang="en-US" sz="2600" dirty="0">
                <a:latin typeface="Times New Roman" panose="02020603050405020304" pitchFamily="18" charset="0"/>
                <a:cs typeface="Times New Roman" panose="02020603050405020304" pitchFamily="18" charset="0"/>
              </a:rPr>
              <a:t>for group code reading.</a:t>
            </a:r>
          </a:p>
          <a:p>
            <a:pPr>
              <a:lnSpc>
                <a:spcPct val="160000"/>
              </a:lnSpc>
            </a:pPr>
            <a:r>
              <a:rPr lang="en-GB" sz="2600" dirty="0">
                <a:latin typeface="Times New Roman" panose="02020603050405020304" pitchFamily="18" charset="0"/>
                <a:cs typeface="Times New Roman" panose="02020603050405020304" pitchFamily="18" charset="0"/>
              </a:rPr>
              <a:t>An </a:t>
            </a:r>
            <a:r>
              <a:rPr lang="en-GB" sz="2600" b="1" dirty="0">
                <a:latin typeface="Times New Roman" panose="02020603050405020304" pitchFamily="18" charset="0"/>
                <a:cs typeface="Times New Roman" panose="02020603050405020304" pitchFamily="18" charset="0"/>
              </a:rPr>
              <a:t>inspection team </a:t>
            </a:r>
            <a:r>
              <a:rPr lang="en-GB" sz="2600" dirty="0">
                <a:latin typeface="Times New Roman" panose="02020603050405020304" pitchFamily="18" charset="0"/>
                <a:cs typeface="Times New Roman" panose="02020603050405020304" pitchFamily="18" charset="0"/>
              </a:rPr>
              <a:t>usually consists of four people. </a:t>
            </a:r>
          </a:p>
          <a:p>
            <a:pPr>
              <a:lnSpc>
                <a:spcPct val="160000"/>
              </a:lnSpc>
            </a:pPr>
            <a:r>
              <a:rPr lang="en-GB" sz="2600" dirty="0">
                <a:latin typeface="Times New Roman" panose="02020603050405020304" pitchFamily="18" charset="0"/>
                <a:cs typeface="Times New Roman" panose="02020603050405020304" pitchFamily="18" charset="0"/>
              </a:rPr>
              <a:t>The first of the four plays the role of </a:t>
            </a:r>
            <a:r>
              <a:rPr lang="en-GB" sz="2600" b="1" dirty="0">
                <a:latin typeface="Times New Roman" panose="02020603050405020304" pitchFamily="18" charset="0"/>
                <a:cs typeface="Times New Roman" panose="02020603050405020304" pitchFamily="18" charset="0"/>
              </a:rPr>
              <a:t>moderator (</a:t>
            </a:r>
            <a:r>
              <a:rPr lang="en-GB" sz="2600" dirty="0">
                <a:latin typeface="Times New Roman" panose="02020603050405020304" pitchFamily="18" charset="0"/>
                <a:cs typeface="Times New Roman" panose="02020603050405020304" pitchFamily="18" charset="0"/>
              </a:rPr>
              <a:t>quality-control engineer ).</a:t>
            </a:r>
          </a:p>
          <a:p>
            <a:pPr>
              <a:lnSpc>
                <a:spcPct val="160000"/>
              </a:lnSpc>
            </a:pPr>
            <a:r>
              <a:rPr lang="en-GB" sz="2600" dirty="0">
                <a:latin typeface="Times New Roman" panose="02020603050405020304" pitchFamily="18" charset="0"/>
                <a:cs typeface="Times New Roman" panose="02020603050405020304" pitchFamily="18" charset="0"/>
              </a:rPr>
              <a:t>The moderator is expected to be a competent programmer, but he or she is not the author of the program and need not be familiar with the details of the program. </a:t>
            </a:r>
          </a:p>
        </p:txBody>
      </p:sp>
    </p:spTree>
    <p:extLst>
      <p:ext uri="{BB962C8B-B14F-4D97-AF65-F5344CB8AC3E}">
        <p14:creationId xmlns:p14="http://schemas.microsoft.com/office/powerpoint/2010/main" val="1881960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4" y="286604"/>
            <a:ext cx="11341289" cy="5841242"/>
          </a:xfrm>
        </p:spPr>
        <p:txBody>
          <a:bodyPr>
            <a:noAutofit/>
          </a:bodyPr>
          <a:lstStyle/>
          <a:p>
            <a:pPr>
              <a:lnSpc>
                <a:spcPct val="160000"/>
              </a:lnSpc>
            </a:pPr>
            <a:r>
              <a:rPr lang="en-GB" sz="2500" dirty="0">
                <a:latin typeface="Times New Roman" panose="02020603050405020304" pitchFamily="18" charset="0"/>
                <a:cs typeface="Times New Roman" panose="02020603050405020304" pitchFamily="18" charset="0"/>
              </a:rPr>
              <a:t>Moderator </a:t>
            </a:r>
            <a:r>
              <a:rPr lang="en-US" sz="2500" dirty="0">
                <a:latin typeface="Times New Roman" panose="02020603050405020304" pitchFamily="18" charset="0"/>
                <a:cs typeface="Times New Roman" panose="02020603050405020304" pitchFamily="18" charset="0"/>
              </a:rPr>
              <a:t>duties include:</a:t>
            </a:r>
          </a:p>
          <a:p>
            <a:pPr lvl="1">
              <a:lnSpc>
                <a:spcPct val="160000"/>
              </a:lnSpc>
            </a:pPr>
            <a:r>
              <a:rPr lang="en-GB" sz="2500" dirty="0">
                <a:latin typeface="Times New Roman" panose="02020603050405020304" pitchFamily="18" charset="0"/>
                <a:cs typeface="Times New Roman" panose="02020603050405020304" pitchFamily="18" charset="0"/>
              </a:rPr>
              <a:t> Distributing materials for, and scheduling, the inspection session.</a:t>
            </a:r>
          </a:p>
          <a:p>
            <a:pPr lvl="1">
              <a:lnSpc>
                <a:spcPct val="160000"/>
              </a:lnSpc>
            </a:pPr>
            <a:r>
              <a:rPr lang="en-US" sz="2500" dirty="0">
                <a:latin typeface="Times New Roman" panose="02020603050405020304" pitchFamily="18" charset="0"/>
                <a:cs typeface="Times New Roman" panose="02020603050405020304" pitchFamily="18" charset="0"/>
              </a:rPr>
              <a:t> Leading the session.</a:t>
            </a:r>
          </a:p>
          <a:p>
            <a:pPr lvl="1">
              <a:lnSpc>
                <a:spcPct val="160000"/>
              </a:lnSpc>
            </a:pPr>
            <a:r>
              <a:rPr lang="en-US" sz="2500" dirty="0">
                <a:latin typeface="Times New Roman" panose="02020603050405020304" pitchFamily="18" charset="0"/>
                <a:cs typeface="Times New Roman" panose="02020603050405020304" pitchFamily="18" charset="0"/>
              </a:rPr>
              <a:t> Recording all errors found.</a:t>
            </a:r>
          </a:p>
          <a:p>
            <a:pPr lvl="1">
              <a:lnSpc>
                <a:spcPct val="160000"/>
              </a:lnSpc>
            </a:pPr>
            <a:r>
              <a:rPr lang="en-GB" sz="2500" dirty="0">
                <a:latin typeface="Times New Roman" panose="02020603050405020304" pitchFamily="18" charset="0"/>
                <a:cs typeface="Times New Roman" panose="02020603050405020304" pitchFamily="18" charset="0"/>
              </a:rPr>
              <a:t> Ensuring that the errors are subsequently corrected.</a:t>
            </a:r>
          </a:p>
          <a:p>
            <a:pPr>
              <a:lnSpc>
                <a:spcPct val="160000"/>
              </a:lnSpc>
            </a:pPr>
            <a:r>
              <a:rPr lang="en-GB" sz="2500" dirty="0">
                <a:latin typeface="Times New Roman" panose="02020603050405020304" pitchFamily="18" charset="0"/>
                <a:cs typeface="Times New Roman" panose="02020603050405020304" pitchFamily="18" charset="0"/>
              </a:rPr>
              <a:t>The second team member is the programmer.</a:t>
            </a:r>
            <a:endParaRPr lang="en-US" sz="2500" dirty="0">
              <a:latin typeface="Times New Roman" panose="02020603050405020304" pitchFamily="18" charset="0"/>
              <a:cs typeface="Times New Roman" panose="02020603050405020304" pitchFamily="18" charset="0"/>
            </a:endParaRPr>
          </a:p>
          <a:p>
            <a:pPr>
              <a:lnSpc>
                <a:spcPct val="160000"/>
              </a:lnSpc>
            </a:pPr>
            <a:r>
              <a:rPr lang="en-US" sz="2500" dirty="0">
                <a:latin typeface="Times New Roman" panose="02020603050405020304" pitchFamily="18" charset="0"/>
                <a:cs typeface="Times New Roman" panose="02020603050405020304" pitchFamily="18" charset="0"/>
              </a:rPr>
              <a:t>The remaining team </a:t>
            </a:r>
            <a:r>
              <a:rPr lang="en-GB" sz="2500" dirty="0">
                <a:latin typeface="Times New Roman" panose="02020603050405020304" pitchFamily="18" charset="0"/>
                <a:cs typeface="Times New Roman" panose="02020603050405020304" pitchFamily="18" charset="0"/>
              </a:rPr>
              <a:t>members usually are the program’s designer and a test specialist. </a:t>
            </a:r>
          </a:p>
        </p:txBody>
      </p:sp>
    </p:spTree>
    <p:extLst>
      <p:ext uri="{BB962C8B-B14F-4D97-AF65-F5344CB8AC3E}">
        <p14:creationId xmlns:p14="http://schemas.microsoft.com/office/powerpoint/2010/main" val="1539201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0" y="395784"/>
            <a:ext cx="11341290" cy="6127846"/>
          </a:xfrm>
        </p:spPr>
        <p:txBody>
          <a:bodyPr>
            <a:no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Inspection Agenda:- </a:t>
            </a:r>
          </a:p>
          <a:p>
            <a:pPr>
              <a:lnSpc>
                <a:spcPct val="150000"/>
              </a:lnSpc>
            </a:pPr>
            <a:r>
              <a:rPr lang="en-GB" sz="2400" dirty="0">
                <a:latin typeface="Times New Roman" panose="02020603050405020304" pitchFamily="18" charset="0"/>
                <a:cs typeface="Times New Roman" panose="02020603050405020304" pitchFamily="18" charset="0"/>
              </a:rPr>
              <a:t>Several days in advance of the inspection session, the moderator distributes the program’s listing and design specification to the other participants.</a:t>
            </a:r>
          </a:p>
          <a:p>
            <a:pPr>
              <a:lnSpc>
                <a:spcPct val="150000"/>
              </a:lnSpc>
            </a:pPr>
            <a:r>
              <a:rPr lang="en-GB" sz="2400" dirty="0">
                <a:latin typeface="Times New Roman" panose="02020603050405020304" pitchFamily="18" charset="0"/>
                <a:cs typeface="Times New Roman" panose="02020603050405020304" pitchFamily="18" charset="0"/>
              </a:rPr>
              <a:t>The participants are expected to familiarize themselves with the material prior to the session. </a:t>
            </a:r>
          </a:p>
          <a:p>
            <a:pPr>
              <a:lnSpc>
                <a:spcPct val="150000"/>
              </a:lnSpc>
            </a:pPr>
            <a:r>
              <a:rPr lang="en-GB" sz="2400" dirty="0">
                <a:latin typeface="Times New Roman" panose="02020603050405020304" pitchFamily="18" charset="0"/>
                <a:cs typeface="Times New Roman" panose="02020603050405020304" pitchFamily="18" charset="0"/>
              </a:rPr>
              <a:t>During the session, two activities occur:</a:t>
            </a:r>
          </a:p>
          <a:p>
            <a:pPr marL="514350" indent="-514350">
              <a:lnSpc>
                <a:spcPct val="150000"/>
              </a:lnSpc>
              <a:buFont typeface="+mj-lt"/>
              <a:buAutoNum type="arabicPeriod"/>
            </a:pPr>
            <a:r>
              <a:rPr lang="en-GB" sz="2400" dirty="0">
                <a:latin typeface="Times New Roman" panose="02020603050405020304" pitchFamily="18" charset="0"/>
                <a:cs typeface="Times New Roman" panose="02020603050405020304" pitchFamily="18" charset="0"/>
              </a:rPr>
              <a:t>The programmer narrates, statement by statement, the logic of the program. During the discourse, other participants should raise questions, which should be pursued to determine whether errors exist.</a:t>
            </a:r>
            <a:r>
              <a:rPr lang="en-US" sz="2400" dirty="0">
                <a:latin typeface="Times New Roman" panose="02020603050405020304" pitchFamily="18" charset="0"/>
                <a:cs typeface="Times New Roman" panose="02020603050405020304" pitchFamily="18" charset="0"/>
              </a:rPr>
              <a:t> In other </a:t>
            </a:r>
            <a:r>
              <a:rPr lang="en-GB" sz="2400" dirty="0">
                <a:latin typeface="Times New Roman" panose="02020603050405020304" pitchFamily="18" charset="0"/>
                <a:cs typeface="Times New Roman" panose="02020603050405020304" pitchFamily="18" charset="0"/>
              </a:rPr>
              <a:t>words, the simple act of reading aloud a program to an audience seems to be a remarkably effective error-detection technique.</a:t>
            </a:r>
          </a:p>
        </p:txBody>
      </p:sp>
    </p:spTree>
    <p:extLst>
      <p:ext uri="{BB962C8B-B14F-4D97-AF65-F5344CB8AC3E}">
        <p14:creationId xmlns:p14="http://schemas.microsoft.com/office/powerpoint/2010/main" val="1933714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2" y="368490"/>
            <a:ext cx="11273050" cy="6045958"/>
          </a:xfrm>
        </p:spPr>
        <p:txBody>
          <a:bodyPr>
            <a:noAutofit/>
          </a:bodyPr>
          <a:lstStyle/>
          <a:p>
            <a:pPr marL="457200" indent="-457200">
              <a:lnSpc>
                <a:spcPct val="150000"/>
              </a:lnSpc>
              <a:buFont typeface="+mj-lt"/>
              <a:buAutoNum type="arabicPeriod" startAt="2"/>
            </a:pPr>
            <a:r>
              <a:rPr lang="en-GB" sz="2500" dirty="0">
                <a:latin typeface="Times New Roman" panose="02020603050405020304" pitchFamily="18" charset="0"/>
                <a:cs typeface="Times New Roman" panose="02020603050405020304" pitchFamily="18" charset="0"/>
              </a:rPr>
              <a:t>The program is analysed with respect to checklists of historically </a:t>
            </a:r>
            <a:r>
              <a:rPr lang="en-US" sz="2500" dirty="0">
                <a:latin typeface="Times New Roman" panose="02020603050405020304" pitchFamily="18" charset="0"/>
                <a:cs typeface="Times New Roman" panose="02020603050405020304" pitchFamily="18" charset="0"/>
              </a:rPr>
              <a:t>common programming errors.</a:t>
            </a:r>
          </a:p>
          <a:p>
            <a:pPr>
              <a:lnSpc>
                <a:spcPct val="150000"/>
              </a:lnSpc>
            </a:pPr>
            <a:r>
              <a:rPr lang="en-GB" sz="2500" dirty="0">
                <a:latin typeface="Times New Roman" panose="02020603050405020304" pitchFamily="18" charset="0"/>
                <a:cs typeface="Times New Roman" panose="02020603050405020304" pitchFamily="18" charset="0"/>
              </a:rPr>
              <a:t>The moderator is responsible for ensuring that the discussions proceed along productive lines and that the participants focus their attention on finding errors, not correcting them. </a:t>
            </a:r>
          </a:p>
          <a:p>
            <a:pPr>
              <a:lnSpc>
                <a:spcPct val="150000"/>
              </a:lnSpc>
            </a:pPr>
            <a:r>
              <a:rPr lang="en-GB" sz="2500" dirty="0">
                <a:latin typeface="Times New Roman" panose="02020603050405020304" pitchFamily="18" charset="0"/>
                <a:cs typeface="Times New Roman" panose="02020603050405020304" pitchFamily="18" charset="0"/>
              </a:rPr>
              <a:t>The programmer corrects errors after </a:t>
            </a:r>
            <a:r>
              <a:rPr lang="en-US" sz="2500" dirty="0">
                <a:latin typeface="Times New Roman" panose="02020603050405020304" pitchFamily="18" charset="0"/>
                <a:cs typeface="Times New Roman" panose="02020603050405020304" pitchFamily="18" charset="0"/>
              </a:rPr>
              <a:t>the inspection session.</a:t>
            </a:r>
          </a:p>
          <a:p>
            <a:pPr>
              <a:lnSpc>
                <a:spcPct val="150000"/>
              </a:lnSpc>
            </a:pPr>
            <a:r>
              <a:rPr lang="en-GB" sz="2500" dirty="0">
                <a:latin typeface="Times New Roman" panose="02020603050405020304" pitchFamily="18" charset="0"/>
                <a:cs typeface="Times New Roman" panose="02020603050405020304" pitchFamily="18" charset="0"/>
              </a:rPr>
              <a:t>Upon the conclusion of the inspection session, the programmer is given a list of the errors uncovered.</a:t>
            </a:r>
          </a:p>
          <a:p>
            <a:pPr>
              <a:lnSpc>
                <a:spcPct val="150000"/>
              </a:lnSpc>
            </a:pPr>
            <a:r>
              <a:rPr lang="en-GB" sz="2500" dirty="0">
                <a:latin typeface="Times New Roman" panose="02020603050405020304" pitchFamily="18" charset="0"/>
                <a:cs typeface="Times New Roman" panose="02020603050405020304" pitchFamily="18" charset="0"/>
              </a:rPr>
              <a:t>List of errors is also analysed, categorized, and used to refine the error checklist to improve the effectiveness of future </a:t>
            </a:r>
            <a:r>
              <a:rPr lang="en-US" sz="2500" dirty="0">
                <a:latin typeface="Times New Roman" panose="02020603050405020304" pitchFamily="18" charset="0"/>
                <a:cs typeface="Times New Roman" panose="02020603050405020304" pitchFamily="18" charset="0"/>
              </a:rPr>
              <a:t>inspections.</a:t>
            </a:r>
          </a:p>
        </p:txBody>
      </p:sp>
    </p:spTree>
    <p:extLst>
      <p:ext uri="{BB962C8B-B14F-4D97-AF65-F5344CB8AC3E}">
        <p14:creationId xmlns:p14="http://schemas.microsoft.com/office/powerpoint/2010/main" val="1597067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0BE4-DD10-681C-D48A-BA9706243D25}"/>
              </a:ext>
            </a:extLst>
          </p:cNvPr>
          <p:cNvSpPr>
            <a:spLocks noGrp="1"/>
          </p:cNvSpPr>
          <p:nvPr>
            <p:ph type="title"/>
          </p:nvPr>
        </p:nvSpPr>
        <p:spPr/>
        <p:txBody>
          <a:bodyPr/>
          <a:lstStyle/>
          <a:p>
            <a:r>
              <a:rPr lang="en-US" sz="1800" b="1" dirty="0">
                <a:latin typeface="Tahoma" panose="020B0604030504040204" pitchFamily="34" charset="0"/>
              </a:rPr>
              <a:t>L</a:t>
            </a:r>
            <a:r>
              <a:rPr lang="en-US" sz="1800" b="1" i="0" u="none" strike="noStrike" baseline="0" dirty="0">
                <a:latin typeface="Tahoma" panose="020B0604030504040204" pitchFamily="34" charset="0"/>
              </a:rPr>
              <a:t>ist of some classical programming errors</a:t>
            </a:r>
            <a:endParaRPr lang="en-IN" b="1" dirty="0"/>
          </a:p>
        </p:txBody>
      </p:sp>
      <p:sp>
        <p:nvSpPr>
          <p:cNvPr id="5" name="TextBox 4">
            <a:extLst>
              <a:ext uri="{FF2B5EF4-FFF2-40B4-BE49-F238E27FC236}">
                <a16:creationId xmlns:a16="http://schemas.microsoft.com/office/drawing/2014/main" id="{A2068FFA-52BF-243E-E8F3-2369C761F8C0}"/>
              </a:ext>
            </a:extLst>
          </p:cNvPr>
          <p:cNvSpPr txBox="1"/>
          <p:nvPr/>
        </p:nvSpPr>
        <p:spPr>
          <a:xfrm>
            <a:off x="1303817" y="1594722"/>
            <a:ext cx="9036346" cy="4893647"/>
          </a:xfrm>
          <a:prstGeom prst="rect">
            <a:avLst/>
          </a:prstGeom>
          <a:noFill/>
        </p:spPr>
        <p:txBody>
          <a:bodyPr wrap="square">
            <a:spAutoFit/>
          </a:bodyPr>
          <a:lstStyle/>
          <a:p>
            <a:pPr marL="457200" indent="-457200">
              <a:buFont typeface="+mj-lt"/>
              <a:buAutoNum type="arabicPeriod"/>
            </a:pPr>
            <a:r>
              <a:rPr lang="en-US" sz="2400" dirty="0"/>
              <a:t>Use of </a:t>
            </a:r>
            <a:r>
              <a:rPr lang="en-US" sz="2400" dirty="0" err="1"/>
              <a:t>uninitialised</a:t>
            </a:r>
            <a:r>
              <a:rPr lang="en-US" sz="2400" dirty="0"/>
              <a:t> variables.</a:t>
            </a:r>
          </a:p>
          <a:p>
            <a:pPr marL="457200" indent="-457200">
              <a:buFont typeface="+mj-lt"/>
              <a:buAutoNum type="arabicPeriod"/>
            </a:pPr>
            <a:r>
              <a:rPr lang="en-US" sz="2400" dirty="0"/>
              <a:t>Jumps into loops.</a:t>
            </a:r>
          </a:p>
          <a:p>
            <a:pPr marL="457200" indent="-457200">
              <a:buFont typeface="+mj-lt"/>
              <a:buAutoNum type="arabicPeriod"/>
            </a:pPr>
            <a:r>
              <a:rPr lang="en-US" sz="2400" dirty="0"/>
              <a:t>Non-terminating loops.</a:t>
            </a:r>
          </a:p>
          <a:p>
            <a:pPr marL="457200" indent="-457200">
              <a:buFont typeface="+mj-lt"/>
              <a:buAutoNum type="arabicPeriod"/>
            </a:pPr>
            <a:r>
              <a:rPr lang="en-US" sz="2400" dirty="0"/>
              <a:t>Incompatible assignments.</a:t>
            </a:r>
          </a:p>
          <a:p>
            <a:pPr marL="457200" indent="-457200">
              <a:buFont typeface="+mj-lt"/>
              <a:buAutoNum type="arabicPeriod"/>
            </a:pPr>
            <a:r>
              <a:rPr lang="en-US" sz="2400" dirty="0"/>
              <a:t>Array indices out of bounds.</a:t>
            </a:r>
          </a:p>
          <a:p>
            <a:pPr marL="457200" indent="-457200">
              <a:buFont typeface="+mj-lt"/>
              <a:buAutoNum type="arabicPeriod"/>
            </a:pPr>
            <a:r>
              <a:rPr lang="en-US" sz="2400" dirty="0"/>
              <a:t>Improper storage allocation and deallocation.</a:t>
            </a:r>
          </a:p>
          <a:p>
            <a:pPr marL="457200" indent="-457200">
              <a:buFont typeface="+mj-lt"/>
              <a:buAutoNum type="arabicPeriod"/>
            </a:pPr>
            <a:r>
              <a:rPr lang="en-US" sz="2400" dirty="0"/>
              <a:t>Mismatch between actual and formal parameter in procedure calls.</a:t>
            </a:r>
          </a:p>
          <a:p>
            <a:pPr marL="457200" indent="-457200">
              <a:buFont typeface="+mj-lt"/>
              <a:buAutoNum type="arabicPeriod"/>
            </a:pPr>
            <a:r>
              <a:rPr lang="en-US" sz="2400" dirty="0"/>
              <a:t>Use of incorrect logical operators or incorrect precedence among</a:t>
            </a:r>
          </a:p>
          <a:p>
            <a:pPr marL="457200" indent="-457200">
              <a:buFont typeface="+mj-lt"/>
              <a:buAutoNum type="arabicPeriod"/>
            </a:pPr>
            <a:r>
              <a:rPr lang="en-US" sz="2400" dirty="0"/>
              <a:t>operators.</a:t>
            </a:r>
          </a:p>
          <a:p>
            <a:pPr marL="457200" indent="-457200">
              <a:buFont typeface="+mj-lt"/>
              <a:buAutoNum type="arabicPeriod"/>
            </a:pPr>
            <a:r>
              <a:rPr lang="en-US" sz="2400" dirty="0"/>
              <a:t>Improper modification of loop variables.</a:t>
            </a:r>
          </a:p>
          <a:p>
            <a:pPr marL="457200" indent="-457200">
              <a:buFont typeface="+mj-lt"/>
              <a:buAutoNum type="arabicPeriod"/>
            </a:pPr>
            <a:r>
              <a:rPr lang="en-US" sz="2400" dirty="0"/>
              <a:t>Comparison of equality of floating point values.</a:t>
            </a:r>
          </a:p>
          <a:p>
            <a:pPr marL="457200" indent="-457200">
              <a:buFont typeface="+mj-lt"/>
              <a:buAutoNum type="arabicPeriod"/>
            </a:pPr>
            <a:r>
              <a:rPr lang="en-US" sz="2400" dirty="0"/>
              <a:t>Dangling reference caused when the referenced memory has not been allocated.</a:t>
            </a:r>
            <a:endParaRPr lang="en-IN" sz="2400" dirty="0"/>
          </a:p>
        </p:txBody>
      </p:sp>
    </p:spTree>
    <p:extLst>
      <p:ext uri="{BB962C8B-B14F-4D97-AF65-F5344CB8AC3E}">
        <p14:creationId xmlns:p14="http://schemas.microsoft.com/office/powerpoint/2010/main" val="159536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991" y="406257"/>
            <a:ext cx="10577016" cy="6035485"/>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Even a seemingly </a:t>
            </a:r>
            <a:r>
              <a:rPr lang="en-GB" dirty="0">
                <a:latin typeface="Times New Roman" panose="02020603050405020304" pitchFamily="18" charset="0"/>
                <a:cs typeface="Times New Roman" panose="02020603050405020304" pitchFamily="18" charset="0"/>
              </a:rPr>
              <a:t>simple program can have hundreds or thousands of possible input and output combinations. </a:t>
            </a:r>
          </a:p>
          <a:p>
            <a:pPr>
              <a:lnSpc>
                <a:spcPct val="150000"/>
              </a:lnSpc>
            </a:pPr>
            <a:r>
              <a:rPr lang="en-GB" dirty="0">
                <a:latin typeface="Times New Roman" panose="02020603050405020304" pitchFamily="18" charset="0"/>
                <a:cs typeface="Times New Roman" panose="02020603050405020304" pitchFamily="18" charset="0"/>
              </a:rPr>
              <a:t>Creating test cases for all of these possibilities is impractical. </a:t>
            </a:r>
          </a:p>
          <a:p>
            <a:pPr>
              <a:lnSpc>
                <a:spcPct val="150000"/>
              </a:lnSpc>
            </a:pPr>
            <a:r>
              <a:rPr lang="en-GB" dirty="0">
                <a:latin typeface="Times New Roman" panose="02020603050405020304" pitchFamily="18" charset="0"/>
                <a:cs typeface="Times New Roman" panose="02020603050405020304" pitchFamily="18" charset="0"/>
              </a:rPr>
              <a:t>Complete testing of a complex application would take too long and require too many human resources to be economically feasible.</a:t>
            </a:r>
          </a:p>
        </p:txBody>
      </p:sp>
    </p:spTree>
    <p:extLst>
      <p:ext uri="{BB962C8B-B14F-4D97-AF65-F5344CB8AC3E}">
        <p14:creationId xmlns:p14="http://schemas.microsoft.com/office/powerpoint/2010/main" val="1241833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491320"/>
            <a:ext cx="11368585" cy="5568286"/>
          </a:xfrm>
        </p:spPr>
        <p:txBody>
          <a:bodyPr>
            <a:noAutofit/>
          </a:bodyPr>
          <a:lstStyle/>
          <a:p>
            <a:pPr>
              <a:lnSpc>
                <a:spcPct val="170000"/>
              </a:lnSpc>
            </a:pPr>
            <a:r>
              <a:rPr lang="en-GB" sz="2500" dirty="0">
                <a:latin typeface="Times New Roman" panose="02020603050405020304" pitchFamily="18" charset="0"/>
                <a:cs typeface="Times New Roman" panose="02020603050405020304" pitchFamily="18" charset="0"/>
              </a:rPr>
              <a:t>The optimal amount of time for the inspection session appears to be from 90 to 120 minutes. </a:t>
            </a:r>
          </a:p>
          <a:p>
            <a:pPr>
              <a:lnSpc>
                <a:spcPct val="170000"/>
              </a:lnSpc>
            </a:pPr>
            <a:r>
              <a:rPr lang="en-GB" sz="2500" dirty="0">
                <a:latin typeface="Times New Roman" panose="02020603050405020304" pitchFamily="18" charset="0"/>
                <a:cs typeface="Times New Roman" panose="02020603050405020304" pitchFamily="18" charset="0"/>
              </a:rPr>
              <a:t>The session is a mentally taxing experience, thus longer sessions tend to be less productive. </a:t>
            </a:r>
          </a:p>
          <a:p>
            <a:pPr>
              <a:lnSpc>
                <a:spcPct val="170000"/>
              </a:lnSpc>
            </a:pPr>
            <a:r>
              <a:rPr lang="en-GB" sz="2500" dirty="0">
                <a:latin typeface="Times New Roman" panose="02020603050405020304" pitchFamily="18" charset="0"/>
                <a:cs typeface="Times New Roman" panose="02020603050405020304" pitchFamily="18" charset="0"/>
              </a:rPr>
              <a:t>Most inspections proceed at a rate of approximately 150 program statements per hour.</a:t>
            </a:r>
          </a:p>
          <a:p>
            <a:pPr>
              <a:lnSpc>
                <a:spcPct val="170000"/>
              </a:lnSpc>
            </a:pPr>
            <a:r>
              <a:rPr lang="en-GB" sz="2500" dirty="0">
                <a:latin typeface="Times New Roman" panose="02020603050405020304" pitchFamily="18" charset="0"/>
                <a:cs typeface="Times New Roman" panose="02020603050405020304" pitchFamily="18" charset="0"/>
              </a:rPr>
              <a:t>For that reason, large programs should be examined over multiple inspections.</a:t>
            </a:r>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938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0"/>
            <a:ext cx="10515600" cy="1325563"/>
          </a:xfrm>
        </p:spPr>
        <p:txBody>
          <a:bodyPr/>
          <a:lstStyle/>
          <a:p>
            <a:pPr algn="ctr"/>
            <a:r>
              <a:rPr lang="en-US" b="1" dirty="0">
                <a:latin typeface="Times New Roman" panose="02020603050405020304" pitchFamily="18" charset="0"/>
                <a:cs typeface="Times New Roman" panose="02020603050405020304" pitchFamily="18" charset="0"/>
              </a:rPr>
              <a:t>Walkthroughs</a:t>
            </a:r>
          </a:p>
        </p:txBody>
      </p:sp>
      <p:sp>
        <p:nvSpPr>
          <p:cNvPr id="3" name="Content Placeholder 2"/>
          <p:cNvSpPr>
            <a:spLocks noGrp="1"/>
          </p:cNvSpPr>
          <p:nvPr>
            <p:ph idx="1"/>
          </p:nvPr>
        </p:nvSpPr>
        <p:spPr>
          <a:xfrm>
            <a:off x="477673" y="1583140"/>
            <a:ext cx="11136572" cy="4858603"/>
          </a:xfrm>
        </p:spPr>
        <p:txBody>
          <a:bodyPr>
            <a:normAutofit lnSpcReduction="10000"/>
          </a:bodyPr>
          <a:lstStyle/>
          <a:p>
            <a:pPr>
              <a:lnSpc>
                <a:spcPct val="150000"/>
              </a:lnSpc>
            </a:pPr>
            <a:r>
              <a:rPr lang="en-GB" dirty="0">
                <a:latin typeface="Times New Roman" panose="02020603050405020304" pitchFamily="18" charset="0"/>
                <a:cs typeface="Times New Roman" panose="02020603050405020304" pitchFamily="18" charset="0"/>
              </a:rPr>
              <a:t>The code walkthrough, like the inspection, is a set of procedures and error-detection techniques for group code reading. </a:t>
            </a:r>
          </a:p>
          <a:p>
            <a:pPr>
              <a:lnSpc>
                <a:spcPct val="150000"/>
              </a:lnSpc>
            </a:pPr>
            <a:r>
              <a:rPr lang="en-US" dirty="0">
                <a:latin typeface="Times New Roman" panose="02020603050405020304" pitchFamily="18" charset="0"/>
                <a:cs typeface="Times New Roman" panose="02020603050405020304" pitchFamily="18" charset="0"/>
              </a:rPr>
              <a:t>The main objective of code walkthrough is to discover the algorithmic and logical errors in the code.</a:t>
            </a:r>
            <a:r>
              <a:rPr lang="en-GB" dirty="0">
                <a:latin typeface="Times New Roman" panose="02020603050405020304" pitchFamily="18" charset="0"/>
                <a:cs typeface="Times New Roman" panose="02020603050405020304" pitchFamily="18" charset="0"/>
              </a:rPr>
              <a:t> </a:t>
            </a:r>
          </a:p>
          <a:p>
            <a:pPr>
              <a:lnSpc>
                <a:spcPct val="150000"/>
              </a:lnSpc>
            </a:pPr>
            <a:r>
              <a:rPr lang="en-GB" dirty="0">
                <a:latin typeface="Times New Roman" panose="02020603050405020304" pitchFamily="18" charset="0"/>
                <a:cs typeface="Times New Roman" panose="02020603050405020304" pitchFamily="18" charset="0"/>
              </a:rPr>
              <a:t>Like the inspection, the walkthrough is an uninterrupted meeting of one to two hours in duration.</a:t>
            </a:r>
          </a:p>
          <a:p>
            <a:pPr>
              <a:lnSpc>
                <a:spcPct val="150000"/>
              </a:lnSpc>
            </a:pPr>
            <a:r>
              <a:rPr lang="en-GB" dirty="0">
                <a:latin typeface="Times New Roman" panose="02020603050405020304" pitchFamily="18" charset="0"/>
                <a:cs typeface="Times New Roman" panose="02020603050405020304" pitchFamily="18" charset="0"/>
              </a:rPr>
              <a:t> The walkthrough team consists of three to </a:t>
            </a:r>
            <a:r>
              <a:rPr lang="en-US" dirty="0">
                <a:latin typeface="Times New Roman" panose="02020603050405020304" pitchFamily="18" charset="0"/>
                <a:cs typeface="Times New Roman" panose="02020603050405020304" pitchFamily="18" charset="0"/>
              </a:rPr>
              <a:t>five people.</a:t>
            </a:r>
          </a:p>
        </p:txBody>
      </p:sp>
    </p:spTree>
    <p:extLst>
      <p:ext uri="{BB962C8B-B14F-4D97-AF65-F5344CB8AC3E}">
        <p14:creationId xmlns:p14="http://schemas.microsoft.com/office/powerpoint/2010/main" val="1367278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464024"/>
            <a:ext cx="11218459" cy="5991367"/>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One of these people plays a role similar to that of the moderator in the inspection process; another person plays the role of a secretary (a person who records all errors found); and a third person plays the role of a tester. Of course, the programmer is one of those people. Suggestions as to who the three to five people should be vary. </a:t>
            </a:r>
          </a:p>
          <a:p>
            <a:pPr>
              <a:lnSpc>
                <a:spcPct val="150000"/>
              </a:lnSpc>
            </a:pPr>
            <a:r>
              <a:rPr lang="en-US" dirty="0">
                <a:latin typeface="Times New Roman" panose="02020603050405020304" pitchFamily="18" charset="0"/>
                <a:cs typeface="Times New Roman" panose="02020603050405020304" pitchFamily="18" charset="0"/>
              </a:rPr>
              <a:t>Code walkthrough is an informal code analysis technique.</a:t>
            </a:r>
          </a:p>
          <a:p>
            <a:pPr>
              <a:lnSpc>
                <a:spcPct val="150000"/>
              </a:lnSpc>
            </a:pPr>
            <a:r>
              <a:rPr lang="en-US" dirty="0">
                <a:latin typeface="Times New Roman" panose="02020603050405020304" pitchFamily="18" charset="0"/>
                <a:cs typeface="Times New Roman" panose="02020603050405020304" pitchFamily="18" charset="0"/>
              </a:rPr>
              <a:t>The main objective of code walkthrough is to discover the algorithmic and logical errors in the code.</a:t>
            </a:r>
          </a:p>
        </p:txBody>
      </p:sp>
    </p:spTree>
    <p:extLst>
      <p:ext uri="{BB962C8B-B14F-4D97-AF65-F5344CB8AC3E}">
        <p14:creationId xmlns:p14="http://schemas.microsoft.com/office/powerpoint/2010/main" val="1720072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006" y="482988"/>
            <a:ext cx="11171830" cy="5991367"/>
          </a:xfrm>
        </p:spPr>
        <p:txBody>
          <a:bodyPr>
            <a:noAutofit/>
          </a:bodyPr>
          <a:lstStyle/>
          <a:p>
            <a:pPr>
              <a:lnSpc>
                <a:spcPct val="150000"/>
              </a:lnSpc>
            </a:pPr>
            <a:r>
              <a:rPr lang="en-GB" sz="3200" dirty="0">
                <a:latin typeface="Times New Roman" panose="02020603050405020304" pitchFamily="18" charset="0"/>
                <a:cs typeface="Times New Roman" panose="02020603050405020304" pitchFamily="18" charset="0"/>
              </a:rPr>
              <a:t>The initial procedure is identical to that of the inspection process.</a:t>
            </a:r>
          </a:p>
          <a:p>
            <a:pPr>
              <a:lnSpc>
                <a:spcPct val="150000"/>
              </a:lnSpc>
            </a:pPr>
            <a:r>
              <a:rPr lang="en-GB" sz="3200" dirty="0">
                <a:latin typeface="Times New Roman" panose="02020603050405020304" pitchFamily="18" charset="0"/>
                <a:cs typeface="Times New Roman" panose="02020603050405020304" pitchFamily="18" charset="0"/>
              </a:rPr>
              <a:t>Guidelines for the code walk through </a:t>
            </a:r>
          </a:p>
          <a:p>
            <a:pPr lvl="1"/>
            <a:r>
              <a:rPr lang="en-US" sz="2800" dirty="0">
                <a:latin typeface="Times New Roman" panose="02020603050405020304" pitchFamily="18" charset="0"/>
                <a:cs typeface="Times New Roman" panose="02020603050405020304" pitchFamily="18" charset="0"/>
              </a:rPr>
              <a:t>The team performing code walkthrough should not be either too big or too small. </a:t>
            </a:r>
          </a:p>
          <a:p>
            <a:pPr lvl="1"/>
            <a:r>
              <a:rPr lang="en-US" sz="2800" dirty="0">
                <a:latin typeface="Times New Roman" panose="02020603050405020304" pitchFamily="18" charset="0"/>
                <a:cs typeface="Times New Roman" panose="02020603050405020304" pitchFamily="18" charset="0"/>
              </a:rPr>
              <a:t>Ideally, it should consist of between three to seven </a:t>
            </a:r>
            <a:r>
              <a:rPr lang="en-IN" sz="2800" dirty="0">
                <a:latin typeface="Times New Roman" panose="02020603050405020304" pitchFamily="18" charset="0"/>
                <a:cs typeface="Times New Roman" panose="02020603050405020304" pitchFamily="18" charset="0"/>
              </a:rPr>
              <a:t>members.</a:t>
            </a:r>
          </a:p>
          <a:p>
            <a:pPr lvl="1"/>
            <a:r>
              <a:rPr lang="en-US" sz="2800" dirty="0">
                <a:latin typeface="Times New Roman" panose="02020603050405020304" pitchFamily="18" charset="0"/>
                <a:cs typeface="Times New Roman" panose="02020603050405020304" pitchFamily="18" charset="0"/>
              </a:rPr>
              <a:t>Discussions should focus on discovery of errors and avoid deliberations on how to fix the discovered errors.</a:t>
            </a:r>
          </a:p>
          <a:p>
            <a:pPr lvl="1"/>
            <a:r>
              <a:rPr lang="en-US" sz="2800" dirty="0">
                <a:latin typeface="Times New Roman" panose="02020603050405020304" pitchFamily="18" charset="0"/>
                <a:cs typeface="Times New Roman" panose="02020603050405020304" pitchFamily="18" charset="0"/>
              </a:rPr>
              <a:t>In order to foster co-operation and to avoid the feeling among the engineers that they are being watched and evaluated in the code</a:t>
            </a:r>
          </a:p>
          <a:p>
            <a:pPr lvl="1"/>
            <a:r>
              <a:rPr lang="en-US" sz="2800" dirty="0">
                <a:latin typeface="Times New Roman" panose="02020603050405020304" pitchFamily="18" charset="0"/>
                <a:cs typeface="Times New Roman" panose="02020603050405020304" pitchFamily="18" charset="0"/>
              </a:rPr>
              <a:t>walkthrough meetings, managers should not attend the walkthrough </a:t>
            </a:r>
            <a:r>
              <a:rPr lang="en-IN" sz="2800" dirty="0">
                <a:latin typeface="Times New Roman" panose="02020603050405020304" pitchFamily="18" charset="0"/>
                <a:cs typeface="Times New Roman" panose="02020603050405020304" pitchFamily="18" charset="0"/>
              </a:rPr>
              <a:t>meetings.</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263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DB685-A651-104F-8423-AE6C3B9846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55F488-A232-D5C8-FF0F-D39715287829}"/>
              </a:ext>
            </a:extLst>
          </p:cNvPr>
          <p:cNvSpPr>
            <a:spLocks noGrp="1"/>
          </p:cNvSpPr>
          <p:nvPr>
            <p:ph idx="1"/>
          </p:nvPr>
        </p:nvSpPr>
        <p:spPr>
          <a:xfrm>
            <a:off x="497006" y="477672"/>
            <a:ext cx="11384878" cy="5991367"/>
          </a:xfrm>
        </p:spPr>
        <p:txBody>
          <a:bodyPr>
            <a:noAutofit/>
          </a:bodyPr>
          <a:lstStyle/>
          <a:p>
            <a:pPr>
              <a:lnSpc>
                <a:spcPct val="150000"/>
              </a:lnSpc>
            </a:pPr>
            <a:r>
              <a:rPr lang="en-GB" sz="2600" dirty="0">
                <a:latin typeface="Times New Roman" panose="02020603050405020304" pitchFamily="18" charset="0"/>
                <a:cs typeface="Times New Roman" panose="02020603050405020304" pitchFamily="18" charset="0"/>
              </a:rPr>
              <a:t>The designated tester comes to the meeting armed with a small set of paper test cases—representative sets of inputs (and expected outputs) for the program .</a:t>
            </a:r>
          </a:p>
          <a:p>
            <a:pPr>
              <a:lnSpc>
                <a:spcPct val="160000"/>
              </a:lnSpc>
            </a:pPr>
            <a:r>
              <a:rPr lang="en-GB" sz="2600" dirty="0">
                <a:latin typeface="Times New Roman" panose="02020603050405020304" pitchFamily="18" charset="0"/>
                <a:cs typeface="Times New Roman" panose="02020603050405020304" pitchFamily="18" charset="0"/>
              </a:rPr>
              <a:t>During the meeting, each test case is mentally executed; that is, the test data are ‘‘walked through’’ the logic of the program. </a:t>
            </a:r>
          </a:p>
          <a:p>
            <a:pPr>
              <a:lnSpc>
                <a:spcPct val="160000"/>
              </a:lnSpc>
            </a:pPr>
            <a:r>
              <a:rPr lang="en-GB" sz="2600" dirty="0">
                <a:latin typeface="Times New Roman" panose="02020603050405020304" pitchFamily="18" charset="0"/>
                <a:cs typeface="Times New Roman" panose="02020603050405020304" pitchFamily="18" charset="0"/>
              </a:rPr>
              <a:t>The state of the program (i.e., the values of the variables) is monitored on </a:t>
            </a:r>
            <a:r>
              <a:rPr lang="en-US" sz="2600" dirty="0">
                <a:latin typeface="Times New Roman" panose="02020603050405020304" pitchFamily="18" charset="0"/>
                <a:cs typeface="Times New Roman" panose="02020603050405020304" pitchFamily="18" charset="0"/>
              </a:rPr>
              <a:t>paper or a whiteboard.</a:t>
            </a:r>
          </a:p>
          <a:p>
            <a:pPr>
              <a:lnSpc>
                <a:spcPct val="160000"/>
              </a:lnSpc>
            </a:pPr>
            <a:r>
              <a:rPr lang="en-GB" sz="2600" dirty="0">
                <a:latin typeface="Times New Roman" panose="02020603050405020304" pitchFamily="18" charset="0"/>
                <a:cs typeface="Times New Roman" panose="02020603050405020304" pitchFamily="18" charset="0"/>
              </a:rPr>
              <a:t>The test cases themselves do not play a critical role; rather, they serve as a vehicle for questioning the programmer about the logic and assumptions.</a:t>
            </a:r>
          </a:p>
          <a:p>
            <a:pPr>
              <a:lnSpc>
                <a:spcPct val="160000"/>
              </a:lnSpc>
            </a:pPr>
            <a:endParaRPr lang="en-US" sz="2400" dirty="0">
              <a:latin typeface="Times New Roman" panose="02020603050405020304" pitchFamily="18" charset="0"/>
              <a:cs typeface="Times New Roman" panose="02020603050405020304" pitchFamily="18" charset="0"/>
            </a:endParaRPr>
          </a:p>
          <a:p>
            <a:pPr>
              <a:lnSpc>
                <a:spcPct val="150000"/>
              </a:lnSpc>
            </a:pPr>
            <a:endParaRPr lang="en-GB" sz="2600" dirty="0">
              <a:latin typeface="Times New Roman" panose="02020603050405020304" pitchFamily="18" charset="0"/>
              <a:cs typeface="Times New Roman" panose="02020603050405020304" pitchFamily="18" charset="0"/>
            </a:endParaRPr>
          </a:p>
          <a:p>
            <a:pPr>
              <a:lnSpc>
                <a:spcPct val="150000"/>
              </a:lnSpc>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415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1144534" cy="1325563"/>
          </a:xfrm>
        </p:spPr>
        <p:txBody>
          <a:bodyPr>
            <a:normAutofit/>
          </a:bodyPr>
          <a:lstStyle/>
          <a:p>
            <a:pPr algn="ctr">
              <a:lnSpc>
                <a:spcPct val="100000"/>
              </a:lnSpc>
            </a:pPr>
            <a:r>
              <a:rPr lang="en-US" sz="4000" b="1" dirty="0">
                <a:latin typeface="Times New Roman" panose="02020603050405020304" pitchFamily="18" charset="0"/>
                <a:cs typeface="Times New Roman" panose="02020603050405020304" pitchFamily="18" charset="0"/>
              </a:rPr>
              <a:t>Peer Ratings (Peer Reviews or Program Reviews)</a:t>
            </a:r>
          </a:p>
        </p:txBody>
      </p:sp>
      <p:sp>
        <p:nvSpPr>
          <p:cNvPr id="3" name="Content Placeholder 2"/>
          <p:cNvSpPr>
            <a:spLocks noGrp="1"/>
          </p:cNvSpPr>
          <p:nvPr>
            <p:ph idx="1"/>
          </p:nvPr>
        </p:nvSpPr>
        <p:spPr>
          <a:xfrm>
            <a:off x="469710" y="1134494"/>
            <a:ext cx="11321955" cy="5143476"/>
          </a:xfrm>
        </p:spPr>
        <p:txBody>
          <a:bodyPr>
            <a:noAutofit/>
          </a:bodyPr>
          <a:lstStyle/>
          <a:p>
            <a:pPr>
              <a:lnSpc>
                <a:spcPct val="170000"/>
              </a:lnSpc>
            </a:pPr>
            <a:r>
              <a:rPr lang="en-GB" sz="2100" dirty="0">
                <a:latin typeface="Times New Roman" panose="02020603050405020304" pitchFamily="18" charset="0"/>
                <a:cs typeface="Times New Roman" panose="02020603050405020304" pitchFamily="18" charset="0"/>
              </a:rPr>
              <a:t>The last human review process is not associated with program testing (i.e., its objective is not to find errors).</a:t>
            </a:r>
          </a:p>
          <a:p>
            <a:pPr>
              <a:lnSpc>
                <a:spcPct val="170000"/>
              </a:lnSpc>
            </a:pPr>
            <a:r>
              <a:rPr lang="en-GB" sz="2100" dirty="0">
                <a:latin typeface="Times New Roman" panose="02020603050405020304" pitchFamily="18" charset="0"/>
                <a:cs typeface="Times New Roman" panose="02020603050405020304" pitchFamily="18" charset="0"/>
              </a:rPr>
              <a:t>Peer rating is a technique of evaluating anonymous programs in terms of their overall quality, maintainability, extensibility, usability, and clarity. </a:t>
            </a:r>
          </a:p>
          <a:p>
            <a:pPr>
              <a:lnSpc>
                <a:spcPct val="170000"/>
              </a:lnSpc>
            </a:pPr>
            <a:r>
              <a:rPr lang="en-GB" sz="2100" dirty="0">
                <a:latin typeface="Times New Roman" panose="02020603050405020304" pitchFamily="18" charset="0"/>
                <a:cs typeface="Times New Roman" panose="02020603050405020304" pitchFamily="18" charset="0"/>
              </a:rPr>
              <a:t>The purpose of the technique is to provide programmer self evaluation.</a:t>
            </a:r>
          </a:p>
          <a:p>
            <a:pPr>
              <a:lnSpc>
                <a:spcPct val="170000"/>
              </a:lnSpc>
            </a:pPr>
            <a:r>
              <a:rPr lang="en-GB" sz="2100" dirty="0">
                <a:latin typeface="Times New Roman" panose="02020603050405020304" pitchFamily="18" charset="0"/>
                <a:cs typeface="Times New Roman" panose="02020603050405020304" pitchFamily="18" charset="0"/>
              </a:rPr>
              <a:t>A programmer is selected to serve as an administrator of the process.</a:t>
            </a:r>
          </a:p>
          <a:p>
            <a:pPr>
              <a:lnSpc>
                <a:spcPct val="170000"/>
              </a:lnSpc>
            </a:pPr>
            <a:r>
              <a:rPr lang="en-GB" sz="2100" dirty="0">
                <a:latin typeface="Times New Roman" panose="02020603050405020304" pitchFamily="18" charset="0"/>
                <a:cs typeface="Times New Roman" panose="02020603050405020304" pitchFamily="18" charset="0"/>
              </a:rPr>
              <a:t>The administrator, in turn, selects approximately 6 to 20 participants (6 is the minimum to preserve anonymity). </a:t>
            </a:r>
          </a:p>
          <a:p>
            <a:pPr>
              <a:lnSpc>
                <a:spcPct val="170000"/>
              </a:lnSpc>
            </a:pPr>
            <a:r>
              <a:rPr lang="en-GB" sz="2100" dirty="0">
                <a:latin typeface="Times New Roman" panose="02020603050405020304" pitchFamily="18" charset="0"/>
                <a:cs typeface="Times New Roman" panose="02020603050405020304" pitchFamily="18" charset="0"/>
              </a:rPr>
              <a:t>The participants are expected to </a:t>
            </a:r>
            <a:r>
              <a:rPr lang="en-US" sz="2100" dirty="0">
                <a:latin typeface="Times New Roman" panose="02020603050405020304" pitchFamily="18" charset="0"/>
                <a:cs typeface="Times New Roman" panose="02020603050405020304" pitchFamily="18" charset="0"/>
              </a:rPr>
              <a:t>have similar backgrounds.</a:t>
            </a:r>
          </a:p>
        </p:txBody>
      </p:sp>
    </p:spTree>
    <p:extLst>
      <p:ext uri="{BB962C8B-B14F-4D97-AF65-F5344CB8AC3E}">
        <p14:creationId xmlns:p14="http://schemas.microsoft.com/office/powerpoint/2010/main" val="3295889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062" y="351666"/>
            <a:ext cx="11321955" cy="6158315"/>
          </a:xfrm>
        </p:spPr>
        <p:txBody>
          <a:bodyPr>
            <a:normAutofit fontScale="77500" lnSpcReduction="20000"/>
          </a:bodyPr>
          <a:lstStyle/>
          <a:p>
            <a:pPr>
              <a:lnSpc>
                <a:spcPct val="170000"/>
              </a:lnSpc>
            </a:pPr>
            <a:r>
              <a:rPr lang="en-GB" dirty="0">
                <a:latin typeface="Times New Roman" panose="02020603050405020304" pitchFamily="18" charset="0"/>
                <a:cs typeface="Times New Roman" panose="02020603050405020304" pitchFamily="18" charset="0"/>
              </a:rPr>
              <a:t>Each participant is asked to select two of his or her own programs to be reviewed. </a:t>
            </a:r>
          </a:p>
          <a:p>
            <a:pPr>
              <a:lnSpc>
                <a:spcPct val="170000"/>
              </a:lnSpc>
            </a:pPr>
            <a:r>
              <a:rPr lang="en-GB" dirty="0">
                <a:latin typeface="Times New Roman" panose="02020603050405020304" pitchFamily="18" charset="0"/>
                <a:cs typeface="Times New Roman" panose="02020603050405020304" pitchFamily="18" charset="0"/>
              </a:rPr>
              <a:t>One program should be representative of what the participant considers to be his or her finest work; the other should be a program that the programmer considers to be </a:t>
            </a:r>
            <a:r>
              <a:rPr lang="en-US" dirty="0">
                <a:latin typeface="Times New Roman" panose="02020603050405020304" pitchFamily="18" charset="0"/>
                <a:cs typeface="Times New Roman" panose="02020603050405020304" pitchFamily="18" charset="0"/>
              </a:rPr>
              <a:t>poorer in quality.</a:t>
            </a:r>
          </a:p>
          <a:p>
            <a:pPr>
              <a:lnSpc>
                <a:spcPct val="170000"/>
              </a:lnSpc>
            </a:pPr>
            <a:r>
              <a:rPr lang="en-GB" dirty="0">
                <a:latin typeface="Times New Roman" panose="02020603050405020304" pitchFamily="18" charset="0"/>
                <a:cs typeface="Times New Roman" panose="02020603050405020304" pitchFamily="18" charset="0"/>
              </a:rPr>
              <a:t>Once the programs have been collected, they are randomly distributed to the participants. </a:t>
            </a:r>
          </a:p>
          <a:p>
            <a:pPr>
              <a:lnSpc>
                <a:spcPct val="170000"/>
              </a:lnSpc>
            </a:pPr>
            <a:r>
              <a:rPr lang="en-GB" dirty="0">
                <a:latin typeface="Times New Roman" panose="02020603050405020304" pitchFamily="18" charset="0"/>
                <a:cs typeface="Times New Roman" panose="02020603050405020304" pitchFamily="18" charset="0"/>
              </a:rPr>
              <a:t>Each participant is given four programs to review. Two of the programs are the ‘‘finest’’ programs and two are ‘‘poorer’’ programs, but the reviewer is not told which is which. </a:t>
            </a:r>
          </a:p>
          <a:p>
            <a:pPr>
              <a:lnSpc>
                <a:spcPct val="170000"/>
              </a:lnSpc>
            </a:pPr>
            <a:r>
              <a:rPr lang="en-GB" dirty="0">
                <a:latin typeface="Times New Roman" panose="02020603050405020304" pitchFamily="18" charset="0"/>
                <a:cs typeface="Times New Roman" panose="02020603050405020304" pitchFamily="18" charset="0"/>
              </a:rPr>
              <a:t>Each participant spends 30 minutes reviewing each program and then completes an evaluation form. </a:t>
            </a:r>
          </a:p>
          <a:p>
            <a:pPr>
              <a:lnSpc>
                <a:spcPct val="170000"/>
              </a:lnSpc>
            </a:pPr>
            <a:r>
              <a:rPr lang="en-GB" dirty="0">
                <a:latin typeface="Times New Roman" panose="02020603050405020304" pitchFamily="18" charset="0"/>
                <a:cs typeface="Times New Roman" panose="02020603050405020304" pitchFamily="18" charset="0"/>
              </a:rPr>
              <a:t>After reviewing all four programs, each participant rates the relative quality of the four programs.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301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148"/>
            <a:ext cx="10721454" cy="5677469"/>
          </a:xfrm>
        </p:spPr>
        <p:txBody>
          <a:bodyPr>
            <a:normAutofit fontScale="85000" lnSpcReduction="10000"/>
          </a:bodyPr>
          <a:lstStyle/>
          <a:p>
            <a:pPr>
              <a:lnSpc>
                <a:spcPct val="160000"/>
              </a:lnSpc>
            </a:pPr>
            <a:r>
              <a:rPr lang="en-GB" dirty="0">
                <a:latin typeface="Times New Roman" panose="02020603050405020304" pitchFamily="18" charset="0"/>
                <a:cs typeface="Times New Roman" panose="02020603050405020304" pitchFamily="18" charset="0"/>
              </a:rPr>
              <a:t>The evaluation form asks the reviewer to answer, on a scale from 1 to 10 (1 meaning definitely yes and 10 meaning definitely no), such questions as:</a:t>
            </a:r>
          </a:p>
          <a:p>
            <a:pPr>
              <a:lnSpc>
                <a:spcPct val="160000"/>
              </a:lnSpc>
            </a:pPr>
            <a:r>
              <a:rPr lang="en-GB" dirty="0">
                <a:latin typeface="Times New Roman" panose="02020603050405020304" pitchFamily="18" charset="0"/>
                <a:cs typeface="Times New Roman" panose="02020603050405020304" pitchFamily="18" charset="0"/>
              </a:rPr>
              <a:t> Was the program easy to understand?</a:t>
            </a:r>
          </a:p>
          <a:p>
            <a:pPr>
              <a:lnSpc>
                <a:spcPct val="160000"/>
              </a:lnSpc>
            </a:pPr>
            <a:r>
              <a:rPr lang="en-GB" dirty="0">
                <a:latin typeface="Times New Roman" panose="02020603050405020304" pitchFamily="18" charset="0"/>
                <a:cs typeface="Times New Roman" panose="02020603050405020304" pitchFamily="18" charset="0"/>
              </a:rPr>
              <a:t> Was the high-level design visible and reasonable?</a:t>
            </a:r>
          </a:p>
          <a:p>
            <a:pPr>
              <a:lnSpc>
                <a:spcPct val="160000"/>
              </a:lnSpc>
            </a:pPr>
            <a:r>
              <a:rPr lang="en-GB" dirty="0">
                <a:latin typeface="Times New Roman" panose="02020603050405020304" pitchFamily="18" charset="0"/>
                <a:cs typeface="Times New Roman" panose="02020603050405020304" pitchFamily="18" charset="0"/>
              </a:rPr>
              <a:t> Was the low-level design visible and reasonable?</a:t>
            </a:r>
          </a:p>
          <a:p>
            <a:pPr>
              <a:lnSpc>
                <a:spcPct val="160000"/>
              </a:lnSpc>
            </a:pPr>
            <a:r>
              <a:rPr lang="en-GB" dirty="0">
                <a:latin typeface="Times New Roman" panose="02020603050405020304" pitchFamily="18" charset="0"/>
                <a:cs typeface="Times New Roman" panose="02020603050405020304" pitchFamily="18" charset="0"/>
              </a:rPr>
              <a:t> Would it be easy for you to modify this program?</a:t>
            </a:r>
          </a:p>
          <a:p>
            <a:pPr>
              <a:lnSpc>
                <a:spcPct val="160000"/>
              </a:lnSpc>
            </a:pPr>
            <a:r>
              <a:rPr lang="en-GB" dirty="0">
                <a:latin typeface="Times New Roman" panose="02020603050405020304" pitchFamily="18" charset="0"/>
                <a:cs typeface="Times New Roman" panose="02020603050405020304" pitchFamily="18" charset="0"/>
              </a:rPr>
              <a:t> Would you be proud to have written this program?</a:t>
            </a:r>
          </a:p>
          <a:p>
            <a:pPr>
              <a:lnSpc>
                <a:spcPct val="160000"/>
              </a:lnSpc>
            </a:pPr>
            <a:r>
              <a:rPr lang="en-GB" dirty="0">
                <a:latin typeface="Times New Roman" panose="02020603050405020304" pitchFamily="18" charset="0"/>
                <a:cs typeface="Times New Roman" panose="02020603050405020304" pitchFamily="18" charset="0"/>
              </a:rPr>
              <a:t>The reviewer also is asked for general comments and suggested </a:t>
            </a:r>
            <a:r>
              <a:rPr lang="en-US" dirty="0">
                <a:latin typeface="Times New Roman" panose="02020603050405020304" pitchFamily="18" charset="0"/>
                <a:cs typeface="Times New Roman" panose="02020603050405020304" pitchFamily="18" charset="0"/>
              </a:rPr>
              <a:t>improvements.</a:t>
            </a:r>
          </a:p>
        </p:txBody>
      </p:sp>
    </p:spTree>
    <p:extLst>
      <p:ext uri="{BB962C8B-B14F-4D97-AF65-F5344CB8AC3E}">
        <p14:creationId xmlns:p14="http://schemas.microsoft.com/office/powerpoint/2010/main" val="1125711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244" y="542734"/>
            <a:ext cx="10953465" cy="5762531"/>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After the review, the participants are given the anonymous evaluation forms for their two contributed programs.</a:t>
            </a:r>
          </a:p>
          <a:p>
            <a:pPr>
              <a:lnSpc>
                <a:spcPct val="150000"/>
              </a:lnSpc>
            </a:pPr>
            <a:r>
              <a:rPr lang="en-GB" dirty="0">
                <a:latin typeface="Times New Roman" panose="02020603050405020304" pitchFamily="18" charset="0"/>
                <a:cs typeface="Times New Roman" panose="02020603050405020304" pitchFamily="18" charset="0"/>
              </a:rPr>
              <a:t> They also are given a statistical summary showing the overall and detailed ranking of their original programs across the entire set of programs, as well as an analysis of how their ratings of other programs compared with those ratings of other reviewers of the same program. </a:t>
            </a:r>
          </a:p>
          <a:p>
            <a:pPr>
              <a:lnSpc>
                <a:spcPct val="150000"/>
              </a:lnSpc>
            </a:pPr>
            <a:r>
              <a:rPr lang="en-GB" dirty="0">
                <a:latin typeface="Times New Roman" panose="02020603050405020304" pitchFamily="18" charset="0"/>
                <a:cs typeface="Times New Roman" panose="02020603050405020304" pitchFamily="18" charset="0"/>
              </a:rPr>
              <a:t>The purpose of the process is to allow programmers to self-assess their programming skills.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0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3" y="491319"/>
            <a:ext cx="11089943" cy="6018662"/>
          </a:xfrm>
        </p:spPr>
        <p:txBody>
          <a:bodyPr>
            <a:normAutofit fontScale="92500" lnSpcReduction="20000"/>
          </a:bodyPr>
          <a:lstStyle/>
          <a:p>
            <a:pPr>
              <a:lnSpc>
                <a:spcPct val="150000"/>
              </a:lnSpc>
            </a:pPr>
            <a:r>
              <a:rPr lang="en-GB" dirty="0">
                <a:latin typeface="Times New Roman" panose="02020603050405020304" pitchFamily="18" charset="0"/>
                <a:cs typeface="Times New Roman" panose="02020603050405020304" pitchFamily="18" charset="0"/>
              </a:rPr>
              <a:t>When you test a program, you want to add some value to it. </a:t>
            </a:r>
          </a:p>
          <a:p>
            <a:pPr>
              <a:lnSpc>
                <a:spcPct val="150000"/>
              </a:lnSpc>
            </a:pPr>
            <a:r>
              <a:rPr lang="en-GB" dirty="0">
                <a:latin typeface="Times New Roman" panose="02020603050405020304" pitchFamily="18" charset="0"/>
                <a:cs typeface="Times New Roman" panose="02020603050405020304" pitchFamily="18" charset="0"/>
              </a:rPr>
              <a:t>Adding value through testing means raising the quality or reliability of the program.</a:t>
            </a:r>
          </a:p>
          <a:p>
            <a:pPr>
              <a:lnSpc>
                <a:spcPct val="150000"/>
              </a:lnSpc>
            </a:pPr>
            <a:r>
              <a:rPr lang="en-GB" dirty="0">
                <a:latin typeface="Times New Roman" panose="02020603050405020304" pitchFamily="18" charset="0"/>
                <a:cs typeface="Times New Roman" panose="02020603050405020304" pitchFamily="18" charset="0"/>
              </a:rPr>
              <a:t>Raising the reliability of the program means finding and removing errors.</a:t>
            </a:r>
          </a:p>
          <a:p>
            <a:pPr>
              <a:lnSpc>
                <a:spcPct val="150000"/>
              </a:lnSpc>
            </a:pPr>
            <a:r>
              <a:rPr lang="en-GB" dirty="0">
                <a:latin typeface="Times New Roman" panose="02020603050405020304" pitchFamily="18" charset="0"/>
                <a:cs typeface="Times New Roman" panose="02020603050405020304" pitchFamily="18" charset="0"/>
              </a:rPr>
              <a:t>Therefore, don’t test a program to show that it works; rather, start with the assumption that the program contains errors (a valid assumption for almost any program) and then test the program to find as many of the </a:t>
            </a:r>
            <a:r>
              <a:rPr lang="en-US" dirty="0">
                <a:latin typeface="Times New Roman" panose="02020603050405020304" pitchFamily="18" charset="0"/>
                <a:cs typeface="Times New Roman" panose="02020603050405020304" pitchFamily="18" charset="0"/>
              </a:rPr>
              <a:t>errors as possible.</a:t>
            </a:r>
          </a:p>
          <a:p>
            <a:pPr>
              <a:lnSpc>
                <a:spcPct val="150000"/>
              </a:lnSpc>
            </a:pPr>
            <a:r>
              <a:rPr lang="en-GB" dirty="0">
                <a:latin typeface="Times New Roman" panose="02020603050405020304" pitchFamily="18" charset="0"/>
                <a:cs typeface="Times New Roman" panose="02020603050405020304" pitchFamily="18" charset="0"/>
              </a:rPr>
              <a:t>Thus, a more appropriate definition is this:</a:t>
            </a:r>
          </a:p>
          <a:p>
            <a:pPr marL="0" indent="0">
              <a:lnSpc>
                <a:spcPct val="150000"/>
              </a:lnSpc>
              <a:buNone/>
            </a:pPr>
            <a:r>
              <a:rPr lang="en-GB" b="1" dirty="0">
                <a:latin typeface="Times New Roman" panose="02020603050405020304" pitchFamily="18" charset="0"/>
                <a:cs typeface="Times New Roman" panose="02020603050405020304" pitchFamily="18" charset="0"/>
              </a:rPr>
              <a:t>Testing is the process of executing a program with the intent of finding </a:t>
            </a:r>
            <a:r>
              <a:rPr lang="en-US" b="1" dirty="0">
                <a:latin typeface="Times New Roman" panose="02020603050405020304" pitchFamily="18" charset="0"/>
                <a:cs typeface="Times New Roman" panose="02020603050405020304" pitchFamily="18" charset="0"/>
              </a:rPr>
              <a:t>errors.</a:t>
            </a:r>
            <a:endParaRPr lang="en-GB" b="1"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67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0" y="433554"/>
            <a:ext cx="10994409" cy="6103724"/>
          </a:xfrm>
        </p:spPr>
        <p:txBody>
          <a:bodyPr>
            <a:normAutofit fontScale="85000" lnSpcReduction="10000"/>
          </a:bodyPr>
          <a:lstStyle/>
          <a:p>
            <a:pPr>
              <a:lnSpc>
                <a:spcPct val="150000"/>
              </a:lnSpc>
            </a:pPr>
            <a:r>
              <a:rPr lang="en-GB" dirty="0">
                <a:latin typeface="Times New Roman" panose="02020603050405020304" pitchFamily="18" charset="0"/>
                <a:cs typeface="Times New Roman" panose="02020603050405020304" pitchFamily="18" charset="0"/>
              </a:rPr>
              <a:t>Two of the most prevalent strategies include black-box testing and white-box testing</a:t>
            </a:r>
          </a:p>
          <a:p>
            <a:pPr marL="0" indent="0">
              <a:lnSpc>
                <a:spcPct val="170000"/>
              </a:lnSpc>
              <a:buNone/>
            </a:pPr>
            <a:r>
              <a:rPr lang="en-US" b="1" u="sng" dirty="0">
                <a:latin typeface="Times New Roman" panose="02020603050405020304" pitchFamily="18" charset="0"/>
                <a:cs typeface="Times New Roman" panose="02020603050405020304" pitchFamily="18" charset="0"/>
              </a:rPr>
              <a:t>Black-Box Testing</a:t>
            </a:r>
          </a:p>
          <a:p>
            <a:pPr>
              <a:lnSpc>
                <a:spcPct val="170000"/>
              </a:lnSpc>
            </a:pPr>
            <a:r>
              <a:rPr lang="en-GB" dirty="0">
                <a:latin typeface="Times New Roman" panose="02020603050405020304" pitchFamily="18" charset="0"/>
                <a:cs typeface="Times New Roman" panose="02020603050405020304" pitchFamily="18" charset="0"/>
              </a:rPr>
              <a:t>One important testing strategy is black-box testing (also known as </a:t>
            </a:r>
            <a:r>
              <a:rPr lang="en-GB" dirty="0" err="1">
                <a:latin typeface="Times New Roman" panose="02020603050405020304" pitchFamily="18" charset="0"/>
                <a:cs typeface="Times New Roman" panose="02020603050405020304" pitchFamily="18" charset="0"/>
              </a:rPr>
              <a:t>datadriven</a:t>
            </a:r>
            <a:r>
              <a:rPr lang="en-GB" dirty="0">
                <a:latin typeface="Times New Roman" panose="02020603050405020304" pitchFamily="18" charset="0"/>
                <a:cs typeface="Times New Roman" panose="02020603050405020304" pitchFamily="18" charset="0"/>
              </a:rPr>
              <a:t> or input/output-driven testing). </a:t>
            </a:r>
          </a:p>
          <a:p>
            <a:pPr>
              <a:lnSpc>
                <a:spcPct val="170000"/>
              </a:lnSpc>
            </a:pPr>
            <a:r>
              <a:rPr lang="en-GB" dirty="0">
                <a:latin typeface="Times New Roman" panose="02020603050405020304" pitchFamily="18" charset="0"/>
                <a:cs typeface="Times New Roman" panose="02020603050405020304" pitchFamily="18" charset="0"/>
              </a:rPr>
              <a:t>Your goal is to be completely unconcerned about the internal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and structure of the program. Instead, concentrate on finding circumstances in which the program does not behave according to </a:t>
            </a:r>
            <a:r>
              <a:rPr lang="en-US" dirty="0">
                <a:latin typeface="Times New Roman" panose="02020603050405020304" pitchFamily="18" charset="0"/>
                <a:cs typeface="Times New Roman" panose="02020603050405020304" pitchFamily="18" charset="0"/>
              </a:rPr>
              <a:t>its specifications.</a:t>
            </a:r>
          </a:p>
          <a:p>
            <a:pPr>
              <a:lnSpc>
                <a:spcPct val="170000"/>
              </a:lnSpc>
            </a:pPr>
            <a:r>
              <a:rPr lang="en-GB" dirty="0">
                <a:latin typeface="Times New Roman" panose="02020603050405020304" pitchFamily="18" charset="0"/>
                <a:cs typeface="Times New Roman" panose="02020603050405020304" pitchFamily="18" charset="0"/>
              </a:rPr>
              <a:t>In this approach, test data are derived solely from the specifications (i.e., without taking advantage of knowledge of the internal structure of </a:t>
            </a:r>
            <a:r>
              <a:rPr lang="en-US" dirty="0">
                <a:latin typeface="Times New Roman" panose="02020603050405020304" pitchFamily="18" charset="0"/>
                <a:cs typeface="Times New Roman" panose="02020603050405020304" pitchFamily="18" charset="0"/>
              </a:rPr>
              <a:t>the program).</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40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684" y="655093"/>
            <a:ext cx="10644116" cy="5521870"/>
          </a:xfrm>
        </p:spPr>
        <p:txBody>
          <a:bodyPr>
            <a:normAutofit/>
          </a:bodyPr>
          <a:lstStyle/>
          <a:p>
            <a:pPr>
              <a:lnSpc>
                <a:spcPct val="160000"/>
              </a:lnSpc>
            </a:pPr>
            <a:r>
              <a:rPr lang="en-GB" dirty="0">
                <a:latin typeface="Times New Roman" panose="02020603050405020304" pitchFamily="18" charset="0"/>
                <a:cs typeface="Times New Roman" panose="02020603050405020304" pitchFamily="18" charset="0"/>
              </a:rPr>
              <a:t>If you want to use this approach to find all errors in the program, the criterion is exhaustive input testing, making use of every possible input condition </a:t>
            </a:r>
            <a:r>
              <a:rPr lang="en-US" dirty="0">
                <a:latin typeface="Times New Roman" panose="02020603050405020304" pitchFamily="18" charset="0"/>
                <a:cs typeface="Times New Roman" panose="02020603050405020304" pitchFamily="18" charset="0"/>
              </a:rPr>
              <a:t>as a test case.</a:t>
            </a:r>
            <a:endParaRPr lang="en-GB" dirty="0">
              <a:latin typeface="Times New Roman" panose="02020603050405020304" pitchFamily="18" charset="0"/>
              <a:cs typeface="Times New Roman" panose="02020603050405020304" pitchFamily="18" charset="0"/>
            </a:endParaRPr>
          </a:p>
          <a:p>
            <a:pPr>
              <a:lnSpc>
                <a:spcPct val="160000"/>
              </a:lnSpc>
            </a:pPr>
            <a:r>
              <a:rPr lang="en-GB" dirty="0">
                <a:latin typeface="Times New Roman" panose="02020603050405020304" pitchFamily="18" charset="0"/>
                <a:cs typeface="Times New Roman" panose="02020603050405020304" pitchFamily="18" charset="0"/>
              </a:rPr>
              <a:t>Exhaustive input testing is impossible. </a:t>
            </a:r>
          </a:p>
        </p:txBody>
      </p:sp>
    </p:spTree>
    <p:extLst>
      <p:ext uri="{BB962C8B-B14F-4D97-AF65-F5344CB8AC3E}">
        <p14:creationId xmlns:p14="http://schemas.microsoft.com/office/powerpoint/2010/main" val="318831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368" y="354364"/>
            <a:ext cx="10939818" cy="5899008"/>
          </a:xfrm>
        </p:spPr>
        <p:txBody>
          <a:bodyPr>
            <a:noAutofit/>
          </a:bodyPr>
          <a:lstStyle/>
          <a:p>
            <a:pPr marL="0" indent="0">
              <a:lnSpc>
                <a:spcPct val="160000"/>
              </a:lnSpc>
              <a:buNone/>
            </a:pPr>
            <a:r>
              <a:rPr lang="en-US" sz="2300" b="1" dirty="0">
                <a:latin typeface="Times New Roman" panose="02020603050405020304" pitchFamily="18" charset="0"/>
                <a:cs typeface="Times New Roman" panose="02020603050405020304" pitchFamily="18" charset="0"/>
              </a:rPr>
              <a:t>White-Box Testing</a:t>
            </a:r>
          </a:p>
          <a:p>
            <a:pPr>
              <a:lnSpc>
                <a:spcPct val="160000"/>
              </a:lnSpc>
            </a:pPr>
            <a:r>
              <a:rPr lang="en-GB" sz="2300" dirty="0">
                <a:latin typeface="Times New Roman" panose="02020603050405020304" pitchFamily="18" charset="0"/>
                <a:cs typeface="Times New Roman" panose="02020603050405020304" pitchFamily="18" charset="0"/>
              </a:rPr>
              <a:t>Another testing strategy, white-box (or logic-driven) testing, permits you to examine the internal structure of the program. </a:t>
            </a:r>
          </a:p>
          <a:p>
            <a:pPr>
              <a:lnSpc>
                <a:spcPct val="160000"/>
              </a:lnSpc>
            </a:pPr>
            <a:r>
              <a:rPr lang="en-GB" sz="2300" dirty="0">
                <a:latin typeface="Times New Roman" panose="02020603050405020304" pitchFamily="18" charset="0"/>
                <a:cs typeface="Times New Roman" panose="02020603050405020304" pitchFamily="18" charset="0"/>
              </a:rPr>
              <a:t>This strategy derives test data from an examination of the program’s logic .</a:t>
            </a:r>
          </a:p>
          <a:p>
            <a:pPr>
              <a:lnSpc>
                <a:spcPct val="160000"/>
              </a:lnSpc>
            </a:pPr>
            <a:r>
              <a:rPr lang="en-US" sz="2300" dirty="0">
                <a:latin typeface="Times New Roman" panose="02020603050405020304" pitchFamily="18" charset="0"/>
                <a:cs typeface="Times New Roman" panose="02020603050405020304" pitchFamily="18" charset="0"/>
              </a:rPr>
              <a:t>To find all errors in the program, the criterion is exhaustive input testing, making use of every possible input condition </a:t>
            </a:r>
            <a:r>
              <a:rPr lang="en-IN" sz="2300" dirty="0">
                <a:latin typeface="Times New Roman" panose="02020603050405020304" pitchFamily="18" charset="0"/>
                <a:cs typeface="Times New Roman" panose="02020603050405020304" pitchFamily="18" charset="0"/>
              </a:rPr>
              <a:t>as a test case.</a:t>
            </a:r>
            <a:endParaRPr lang="en-GB"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The analog </a:t>
            </a:r>
            <a:r>
              <a:rPr lang="en-GB" sz="2300" dirty="0">
                <a:latin typeface="Times New Roman" panose="02020603050405020304" pitchFamily="18" charset="0"/>
                <a:cs typeface="Times New Roman" panose="02020603050405020304" pitchFamily="18" charset="0"/>
              </a:rPr>
              <a:t>is usually considered to be exhaustive path testing.</a:t>
            </a:r>
          </a:p>
          <a:p>
            <a:pPr>
              <a:lnSpc>
                <a:spcPct val="160000"/>
              </a:lnSpc>
            </a:pPr>
            <a:r>
              <a:rPr lang="en-GB" sz="2300" dirty="0">
                <a:latin typeface="Times New Roman" panose="02020603050405020304" pitchFamily="18" charset="0"/>
                <a:cs typeface="Times New Roman" panose="02020603050405020304" pitchFamily="18" charset="0"/>
              </a:rPr>
              <a:t>Exhaustive path testing-. That is, if you execute, via test cases, all possible paths of control flow through the program, then possibly the program has been completely tested.</a:t>
            </a:r>
          </a:p>
          <a:p>
            <a:pPr>
              <a:lnSpc>
                <a:spcPct val="160000"/>
              </a:lnSpc>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3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A6F8-F504-433B-FC09-75E48E151813}"/>
              </a:ext>
            </a:extLst>
          </p:cNvPr>
          <p:cNvSpPr>
            <a:spLocks noGrp="1"/>
          </p:cNvSpPr>
          <p:nvPr>
            <p:ph type="title"/>
          </p:nvPr>
        </p:nvSpPr>
        <p:spPr>
          <a:xfrm>
            <a:off x="838200" y="0"/>
            <a:ext cx="10515600" cy="1325563"/>
          </a:xfrm>
        </p:spPr>
        <p:txBody>
          <a:bodyPr/>
          <a:lstStyle/>
          <a:p>
            <a:r>
              <a:rPr lang="en-US" sz="1800" b="0" i="0" u="none" strike="noStrike" baseline="0" dirty="0">
                <a:latin typeface="AdvP455680"/>
              </a:rPr>
              <a:t>Control-Flow Graph of a Small Program.</a:t>
            </a:r>
            <a:endParaRPr lang="en-IN" dirty="0"/>
          </a:p>
        </p:txBody>
      </p:sp>
      <p:pic>
        <p:nvPicPr>
          <p:cNvPr id="5" name="Picture 4">
            <a:extLst>
              <a:ext uri="{FF2B5EF4-FFF2-40B4-BE49-F238E27FC236}">
                <a16:creationId xmlns:a16="http://schemas.microsoft.com/office/drawing/2014/main" id="{5C69BEF8-525E-5323-7A8B-4EC1967EE52A}"/>
              </a:ext>
            </a:extLst>
          </p:cNvPr>
          <p:cNvPicPr>
            <a:picLocks noChangeAspect="1"/>
          </p:cNvPicPr>
          <p:nvPr/>
        </p:nvPicPr>
        <p:blipFill>
          <a:blip r:embed="rId2"/>
          <a:stretch>
            <a:fillRect/>
          </a:stretch>
        </p:blipFill>
        <p:spPr>
          <a:xfrm>
            <a:off x="3142088" y="1017817"/>
            <a:ext cx="5103462" cy="5840183"/>
          </a:xfrm>
          <a:prstGeom prst="rect">
            <a:avLst/>
          </a:prstGeom>
        </p:spPr>
      </p:pic>
    </p:spTree>
    <p:extLst>
      <p:ext uri="{BB962C8B-B14F-4D97-AF65-F5344CB8AC3E}">
        <p14:creationId xmlns:p14="http://schemas.microsoft.com/office/powerpoint/2010/main" val="131969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58B6-9843-C0C5-F721-7B313B2544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3A038B-F153-7F9A-2928-9BCD792797C1}"/>
              </a:ext>
            </a:extLst>
          </p:cNvPr>
          <p:cNvSpPr>
            <a:spLocks noGrp="1"/>
          </p:cNvSpPr>
          <p:nvPr>
            <p:ph idx="1"/>
          </p:nvPr>
        </p:nvSpPr>
        <p:spPr/>
        <p:txBody>
          <a:bodyPr>
            <a:normAutofit/>
          </a:bodyPr>
          <a:lstStyle/>
          <a:p>
            <a:pPr algn="l"/>
            <a:r>
              <a:rPr lang="en-US" b="0" i="0" u="none" strike="noStrike" baseline="0" dirty="0">
                <a:latin typeface="Times New Roman" panose="02020603050405020304" pitchFamily="18" charset="0"/>
                <a:cs typeface="Times New Roman" panose="02020603050405020304" pitchFamily="18" charset="0"/>
              </a:rPr>
              <a:t>The diagram  depicts a CFG of a 10- to 20-statement program consisting of a DO loop that iterates up to 20 times. Within the body of the DO loop is a set of nested IF statements. Determining the number of unique logic paths is the same as determining the total number of unique ways of moving from point a to point b (assuming that all decisions in the program are independent from one another). </a:t>
            </a:r>
          </a:p>
          <a:p>
            <a:pPr algn="l"/>
            <a:r>
              <a:rPr lang="en-US" b="0" i="0" u="none" strike="noStrike" baseline="0" dirty="0">
                <a:latin typeface="Times New Roman" panose="02020603050405020304" pitchFamily="18" charset="0"/>
                <a:cs typeface="Times New Roman" panose="02020603050405020304" pitchFamily="18" charset="0"/>
              </a:rPr>
              <a:t>This number is approximately 10</a:t>
            </a:r>
            <a:r>
              <a:rPr lang="en-US" b="0" i="0" u="none" strike="noStrike" baseline="30000" dirty="0">
                <a:latin typeface="Times New Roman" panose="02020603050405020304" pitchFamily="18" charset="0"/>
                <a:cs typeface="Times New Roman" panose="02020603050405020304" pitchFamily="18" charset="0"/>
              </a:rPr>
              <a:t>14</a:t>
            </a:r>
            <a:r>
              <a:rPr lang="en-US" b="0" i="0" u="none" strike="noStrike" baseline="0" dirty="0">
                <a:latin typeface="Times New Roman" panose="02020603050405020304" pitchFamily="18" charset="0"/>
                <a:cs typeface="Times New Roman" panose="02020603050405020304" pitchFamily="18" charset="0"/>
              </a:rPr>
              <a:t>, It is computed from 5</a:t>
            </a:r>
            <a:r>
              <a:rPr lang="en-US" b="0" i="0" u="none" strike="noStrike" baseline="30000" dirty="0">
                <a:latin typeface="Times New Roman" panose="02020603050405020304" pitchFamily="18" charset="0"/>
                <a:cs typeface="Times New Roman" panose="02020603050405020304" pitchFamily="18" charset="0"/>
              </a:rPr>
              <a:t>20</a:t>
            </a:r>
            <a:r>
              <a:rPr lang="en-US" b="0" i="0" u="none" strike="noStrike"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0" i="0" u="none" strike="noStrike" baseline="0" dirty="0">
                <a:latin typeface="Times New Roman" panose="02020603050405020304" pitchFamily="18" charset="0"/>
                <a:cs typeface="Times New Roman" panose="02020603050405020304" pitchFamily="18" charset="0"/>
              </a:rPr>
              <a:t> 5</a:t>
            </a:r>
            <a:r>
              <a:rPr lang="en-US" b="0" i="0" u="none" strike="noStrike" baseline="30000" dirty="0">
                <a:latin typeface="Times New Roman" panose="02020603050405020304" pitchFamily="18" charset="0"/>
                <a:cs typeface="Times New Roman" panose="02020603050405020304" pitchFamily="18" charset="0"/>
              </a:rPr>
              <a:t>19</a:t>
            </a:r>
            <a:r>
              <a:rPr lang="en-US" b="0" i="0" u="none" strike="noStrike" baseline="0" dirty="0">
                <a:latin typeface="Times New Roman" panose="02020603050405020304" pitchFamily="18" charset="0"/>
                <a:cs typeface="Times New Roman" panose="02020603050405020304" pitchFamily="18" charset="0"/>
              </a:rPr>
              <a:t> + . . . 5</a:t>
            </a:r>
            <a:r>
              <a:rPr lang="en-US" b="0" i="0" u="none" strike="noStrike" baseline="30000" dirty="0">
                <a:latin typeface="Times New Roman" panose="02020603050405020304" pitchFamily="18" charset="0"/>
                <a:cs typeface="Times New Roman" panose="02020603050405020304" pitchFamily="18" charset="0"/>
              </a:rPr>
              <a:t>1</a:t>
            </a:r>
            <a:r>
              <a:rPr lang="en-US" b="0" i="0" u="none" strike="noStrike" baseline="0" dirty="0">
                <a:latin typeface="Times New Roman" panose="02020603050405020304" pitchFamily="18" charset="0"/>
                <a:cs typeface="Times New Roman" panose="02020603050405020304" pitchFamily="18" charset="0"/>
              </a:rPr>
              <a:t>, where 5 is the number of paths through the loop body.</a:t>
            </a:r>
          </a:p>
          <a:p>
            <a:r>
              <a:rPr lang="en-US" dirty="0">
                <a:latin typeface="Times New Roman" panose="02020603050405020304" pitchFamily="18" charset="0"/>
                <a:cs typeface="Times New Roman" panose="02020603050405020304" pitchFamily="18" charset="0"/>
              </a:rPr>
              <a:t>Exhaustive </a:t>
            </a:r>
            <a:r>
              <a:rPr lang="en-GB" dirty="0">
                <a:latin typeface="Times New Roman" panose="02020603050405020304" pitchFamily="18" charset="0"/>
                <a:cs typeface="Times New Roman" panose="02020603050405020304" pitchFamily="18" charset="0"/>
              </a:rPr>
              <a:t>path testing, like exhaustive input testing, appears to be impractical, if not </a:t>
            </a:r>
            <a:r>
              <a:rPr lang="en-US" dirty="0">
                <a:latin typeface="Times New Roman" panose="02020603050405020304" pitchFamily="18" charset="0"/>
                <a:cs typeface="Times New Roman" panose="02020603050405020304" pitchFamily="18" charset="0"/>
              </a:rPr>
              <a:t>impossible.</a:t>
            </a:r>
            <a:endParaRPr lang="en-GB" dirty="0">
              <a:latin typeface="Times New Roman" panose="02020603050405020304" pitchFamily="18" charset="0"/>
              <a:cs typeface="Times New Roman" panose="02020603050405020304" pitchFamily="18" charset="0"/>
            </a:endParaRPr>
          </a:p>
          <a:p>
            <a:pPr algn="l"/>
            <a:endParaRPr lang="en-IN" sz="3200" dirty="0">
              <a:latin typeface="+mj-lt"/>
            </a:endParaRPr>
          </a:p>
        </p:txBody>
      </p:sp>
    </p:spTree>
    <p:extLst>
      <p:ext uri="{BB962C8B-B14F-4D97-AF65-F5344CB8AC3E}">
        <p14:creationId xmlns:p14="http://schemas.microsoft.com/office/powerpoint/2010/main" val="4195759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5406</TotalTime>
  <Words>3156</Words>
  <Application>Microsoft Office PowerPoint</Application>
  <PresentationFormat>Widescreen</PresentationFormat>
  <Paragraphs>180</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AdvP455680</vt:lpstr>
      <vt:lpstr>Arial</vt:lpstr>
      <vt:lpstr>Calibri</vt:lpstr>
      <vt:lpstr>Calibri Light</vt:lpstr>
      <vt:lpstr>Tahoma</vt:lpstr>
      <vt:lpstr>Times New Roman</vt:lpstr>
      <vt:lpstr>Office Theme</vt:lpstr>
      <vt:lpstr>MODULE -4 </vt:lpstr>
      <vt:lpstr> INTRODUCTION </vt:lpstr>
      <vt:lpstr>PowerPoint Presentation</vt:lpstr>
      <vt:lpstr>PowerPoint Presentation</vt:lpstr>
      <vt:lpstr>PowerPoint Presentation</vt:lpstr>
      <vt:lpstr>PowerPoint Presentation</vt:lpstr>
      <vt:lpstr>PowerPoint Presentation</vt:lpstr>
      <vt:lpstr>Control-Flow Graph of a Small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Inspections and Walkthroughs</vt:lpstr>
      <vt:lpstr>PowerPoint Presentation</vt:lpstr>
      <vt:lpstr>PowerPoint Presentation</vt:lpstr>
      <vt:lpstr>Code Inspections (Program Inspections)</vt:lpstr>
      <vt:lpstr>PowerPoint Presentation</vt:lpstr>
      <vt:lpstr>PowerPoint Presentation</vt:lpstr>
      <vt:lpstr>PowerPoint Presentation</vt:lpstr>
      <vt:lpstr>List of some classical programming errors</vt:lpstr>
      <vt:lpstr>PowerPoint Presentation</vt:lpstr>
      <vt:lpstr>Walkthroughs</vt:lpstr>
      <vt:lpstr>PowerPoint Presentation</vt:lpstr>
      <vt:lpstr>PowerPoint Presentation</vt:lpstr>
      <vt:lpstr>PowerPoint Presentation</vt:lpstr>
      <vt:lpstr>Peer Ratings (Peer Reviews or Program Reviews)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SAMUELCEDRICMIRANDA</dc:creator>
  <cp:lastModifiedBy>Dr Sminesh C N</cp:lastModifiedBy>
  <cp:revision>121</cp:revision>
  <dcterms:created xsi:type="dcterms:W3CDTF">2021-01-15T15:36:40Z</dcterms:created>
  <dcterms:modified xsi:type="dcterms:W3CDTF">2024-11-13T03:11:13Z</dcterms:modified>
</cp:coreProperties>
</file>