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06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41"/>
            <a:ext cx="9144000" cy="102742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99292" y="0"/>
            <a:ext cx="4744707" cy="59999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88208" cy="102052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52349"/>
            <a:ext cx="9143999" cy="9018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3815" y="670463"/>
            <a:ext cx="24364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2823871"/>
            <a:ext cx="7843520" cy="360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183" y="670463"/>
            <a:ext cx="31553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Agile</a:t>
            </a:r>
            <a:r>
              <a:rPr spc="-15" dirty="0"/>
              <a:t> </a:t>
            </a:r>
            <a:r>
              <a:rPr spc="-10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61186"/>
            <a:ext cx="7995920" cy="44011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7815" marR="5080" indent="-285750" algn="just">
              <a:lnSpc>
                <a:spcPts val="2380"/>
              </a:lnSpc>
              <a:spcBef>
                <a:spcPts val="395"/>
              </a:spcBef>
              <a:buClr>
                <a:srgbClr val="DBF5F9"/>
              </a:buClr>
              <a:buSzPct val="129545"/>
              <a:buFont typeface="Arial MT"/>
              <a:buChar char="•"/>
              <a:tabLst>
                <a:tab pos="298450" algn="l"/>
              </a:tabLst>
            </a:pPr>
            <a:r>
              <a:rPr sz="2200" dirty="0">
                <a:latin typeface="Times New Roman"/>
                <a:cs typeface="Times New Roman"/>
              </a:rPr>
              <a:t>Agile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group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software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development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methodologies</a:t>
            </a:r>
            <a:r>
              <a:rPr sz="2200" dirty="0">
                <a:latin typeface="Times New Roman"/>
                <a:cs typeface="Times New Roman"/>
              </a:rPr>
              <a:t> or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frameworks based on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iterative development</a:t>
            </a:r>
            <a:r>
              <a:rPr sz="2200" spc="-5" dirty="0">
                <a:latin typeface="Times New Roman"/>
                <a:cs typeface="Times New Roman"/>
              </a:rPr>
              <a:t>, where requirements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solutions evolve through collaboration between self-organizing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cross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functional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teams.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L="297815" marR="5715" indent="-285750" algn="just">
              <a:lnSpc>
                <a:spcPts val="2380"/>
              </a:lnSpc>
              <a:buClr>
                <a:srgbClr val="DBF5F9"/>
              </a:buClr>
              <a:buSzPct val="129545"/>
              <a:buChar char="•"/>
              <a:tabLst>
                <a:tab pos="298450" algn="l"/>
              </a:tabLst>
            </a:pPr>
            <a:r>
              <a:rPr sz="2200" dirty="0">
                <a:latin typeface="Times New Roman"/>
                <a:cs typeface="Times New Roman"/>
              </a:rPr>
              <a:t>Agile </a:t>
            </a:r>
            <a:r>
              <a:rPr sz="2200" spc="-5" dirty="0">
                <a:latin typeface="Times New Roman"/>
                <a:cs typeface="Times New Roman"/>
              </a:rPr>
              <a:t>methodologies emphasize on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frequent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delivery of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working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and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face-to-face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communication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over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written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documentation.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DBF5F9"/>
              </a:buClr>
              <a:buFont typeface="Times New Roman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BF5F9"/>
              </a:buClr>
              <a:buFont typeface="Times New Roman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DBF5F9"/>
              </a:buClr>
              <a:buSzPct val="129545"/>
              <a:buChar char="•"/>
              <a:tabLst>
                <a:tab pos="297815" algn="l"/>
                <a:tab pos="298450" algn="l"/>
              </a:tabLst>
            </a:pPr>
            <a:r>
              <a:rPr sz="2200" dirty="0">
                <a:latin typeface="Times New Roman"/>
                <a:cs typeface="Times New Roman"/>
              </a:rPr>
              <a:t>Agile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adaptive</a:t>
            </a:r>
            <a:r>
              <a:rPr sz="22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(adaptive</a:t>
            </a:r>
            <a:r>
              <a:rPr sz="2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changes).</a:t>
            </a:r>
            <a:endParaRPr sz="22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320"/>
              </a:spcBef>
              <a:buClr>
                <a:srgbClr val="DBF5F9"/>
              </a:buClr>
              <a:buSzPct val="129545"/>
              <a:buChar char="•"/>
              <a:tabLst>
                <a:tab pos="297815" algn="l"/>
                <a:tab pos="298450" algn="l"/>
              </a:tabLst>
            </a:pPr>
            <a:r>
              <a:rPr sz="2200" dirty="0">
                <a:latin typeface="Times New Roman"/>
                <a:cs typeface="Times New Roman"/>
              </a:rPr>
              <a:t>Popular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agile </a:t>
            </a:r>
            <a:r>
              <a:rPr sz="2200" spc="-5" dirty="0">
                <a:latin typeface="Times New Roman"/>
                <a:cs typeface="Times New Roman"/>
              </a:rPr>
              <a:t>frameworks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are: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Scrum,</a:t>
            </a:r>
            <a:r>
              <a:rPr sz="2200" dirty="0">
                <a:latin typeface="Times New Roman"/>
                <a:cs typeface="Times New Roman"/>
              </a:rPr>
              <a:t> XP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Crystal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" y="1947925"/>
            <a:ext cx="8055609" cy="295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indent="-274320" algn="just">
              <a:lnSpc>
                <a:spcPct val="100000"/>
              </a:lnSpc>
              <a:spcBef>
                <a:spcPts val="95"/>
              </a:spcBef>
              <a:buClr>
                <a:srgbClr val="0BD0D9"/>
              </a:buClr>
              <a:buSzPct val="94230"/>
              <a:buFont typeface="Segoe UI Symbol"/>
              <a:buChar char="⚫"/>
              <a:tabLst>
                <a:tab pos="274320" algn="l"/>
              </a:tabLst>
            </a:pPr>
            <a:r>
              <a:rPr sz="2600" spc="-15" dirty="0">
                <a:latin typeface="Constantia"/>
                <a:cs typeface="Constantia"/>
              </a:rPr>
              <a:t>After</a:t>
            </a:r>
            <a:r>
              <a:rPr sz="2600" spc="6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all</a:t>
            </a:r>
            <a:r>
              <a:rPr sz="2600" spc="7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69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work</a:t>
            </a:r>
            <a:r>
              <a:rPr sz="2600" spc="7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6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done,</a:t>
            </a:r>
            <a:r>
              <a:rPr sz="2600" spc="7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6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sprint</a:t>
            </a:r>
            <a:r>
              <a:rPr sz="2600" spc="6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ends</a:t>
            </a:r>
            <a:r>
              <a:rPr sz="2600" spc="6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with</a:t>
            </a:r>
            <a:r>
              <a:rPr sz="2600" spc="7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  <a:p>
            <a:pPr marL="273685" algn="just">
              <a:lnSpc>
                <a:spcPct val="100000"/>
              </a:lnSpc>
            </a:pPr>
            <a:r>
              <a:rPr sz="2600" b="1" i="1" spc="-5" dirty="0">
                <a:solidFill>
                  <a:srgbClr val="FF0000"/>
                </a:solidFill>
                <a:latin typeface="Constantia"/>
                <a:cs typeface="Constantia"/>
              </a:rPr>
              <a:t>sprint</a:t>
            </a:r>
            <a:r>
              <a:rPr sz="2600" b="1" i="1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Constantia"/>
                <a:cs typeface="Constantia"/>
              </a:rPr>
              <a:t>review</a:t>
            </a:r>
            <a:r>
              <a:rPr sz="2600" b="1" i="1" spc="-5" dirty="0">
                <a:solidFill>
                  <a:srgbClr val="FF0000"/>
                </a:solidFill>
                <a:latin typeface="Constantia"/>
                <a:cs typeface="Constantia"/>
              </a:rPr>
              <a:t> meeting</a:t>
            </a:r>
            <a:r>
              <a:rPr sz="2600" b="1" i="1" spc="5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.</a:t>
            </a:r>
            <a:endParaRPr sz="2600">
              <a:latin typeface="Constantia"/>
              <a:cs typeface="Constantia"/>
            </a:endParaRPr>
          </a:p>
          <a:p>
            <a:pPr marL="273685" indent="-274320" algn="just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Segoe UI Symbol"/>
              <a:buChar char="⚫"/>
              <a:tabLst>
                <a:tab pos="274320" algn="l"/>
              </a:tabLst>
            </a:pPr>
            <a:r>
              <a:rPr sz="2600" i="1" spc="-5" dirty="0">
                <a:latin typeface="Constantia"/>
                <a:cs typeface="Constantia"/>
              </a:rPr>
              <a:t>The </a:t>
            </a:r>
            <a:r>
              <a:rPr sz="2600" i="1" spc="-10" dirty="0">
                <a:latin typeface="Constantia"/>
                <a:cs typeface="Constantia"/>
              </a:rPr>
              <a:t>development </a:t>
            </a:r>
            <a:r>
              <a:rPr sz="2600" i="1" spc="-15" dirty="0">
                <a:latin typeface="Constantia"/>
                <a:cs typeface="Constantia"/>
              </a:rPr>
              <a:t>team </a:t>
            </a:r>
            <a:r>
              <a:rPr sz="2600" spc="-10" dirty="0">
                <a:latin typeface="Constantia"/>
                <a:cs typeface="Constantia"/>
              </a:rPr>
              <a:t>presents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current </a:t>
            </a:r>
            <a:r>
              <a:rPr sz="2600" spc="-5" dirty="0">
                <a:latin typeface="Constantia"/>
                <a:cs typeface="Constantia"/>
              </a:rPr>
              <a:t>PSI </a:t>
            </a:r>
            <a:r>
              <a:rPr sz="2600" spc="-25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product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owner,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who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checks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results</a:t>
            </a:r>
            <a:r>
              <a:rPr sz="2600" spc="-5" dirty="0">
                <a:latin typeface="Constantia"/>
                <a:cs typeface="Constantia"/>
              </a:rPr>
              <a:t> against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the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items </a:t>
            </a:r>
            <a:r>
              <a:rPr sz="2600" spc="-5" dirty="0">
                <a:latin typeface="Constantia"/>
                <a:cs typeface="Constantia"/>
              </a:rPr>
              <a:t>that </a:t>
            </a:r>
            <a:r>
              <a:rPr sz="2600" spc="-30" dirty="0">
                <a:latin typeface="Constantia"/>
                <a:cs typeface="Constantia"/>
              </a:rPr>
              <a:t>were </a:t>
            </a:r>
            <a:r>
              <a:rPr sz="2600" spc="-5" dirty="0">
                <a:latin typeface="Constantia"/>
                <a:cs typeface="Constantia"/>
              </a:rPr>
              <a:t>originally </a:t>
            </a:r>
            <a:r>
              <a:rPr sz="2600" spc="-10" dirty="0">
                <a:latin typeface="Constantia"/>
                <a:cs typeface="Constantia"/>
              </a:rPr>
              <a:t>selected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the sprint </a:t>
            </a:r>
            <a:r>
              <a:rPr sz="2600" spc="-50" dirty="0">
                <a:latin typeface="Constantia"/>
                <a:cs typeface="Constantia"/>
              </a:rPr>
              <a:t>to 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make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sure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sprint’s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goals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40" dirty="0">
                <a:latin typeface="Constantia"/>
                <a:cs typeface="Constantia"/>
              </a:rPr>
              <a:t>have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been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met.</a:t>
            </a:r>
            <a:endParaRPr sz="2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r>
              <a:rPr sz="2450" spc="-915" dirty="0">
                <a:solidFill>
                  <a:srgbClr val="0BD0D9"/>
                </a:solidFill>
                <a:latin typeface="Segoe UI Symbol"/>
                <a:cs typeface="Segoe UI Symbol"/>
              </a:rPr>
              <a:t>⚫</a:t>
            </a:r>
            <a:endParaRPr sz="2450">
              <a:latin typeface="Segoe UI Symbol"/>
              <a:cs typeface="Segoe UI Symbo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47925"/>
            <a:ext cx="8004809" cy="3293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0B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10" dirty="0">
                <a:latin typeface="Constantia"/>
                <a:cs typeface="Constantia"/>
              </a:rPr>
              <a:t>Af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spr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vi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w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meet</a:t>
            </a:r>
            <a:r>
              <a:rPr sz="2600" spc="-5" dirty="0">
                <a:latin typeface="Constantia"/>
                <a:cs typeface="Constantia"/>
              </a:rPr>
              <a:t>i</a:t>
            </a:r>
            <a:r>
              <a:rPr sz="2600" spc="-10" dirty="0">
                <a:latin typeface="Constantia"/>
                <a:cs typeface="Constantia"/>
              </a:rPr>
              <a:t>n</a:t>
            </a:r>
            <a:r>
              <a:rPr sz="2600" spc="-45" dirty="0">
                <a:latin typeface="Constantia"/>
                <a:cs typeface="Constantia"/>
              </a:rPr>
              <a:t>g</a:t>
            </a:r>
            <a:r>
              <a:rPr sz="2600" spc="-5" dirty="0">
                <a:latin typeface="Constantia"/>
                <a:cs typeface="Constantia"/>
              </a:rPr>
              <a:t>,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th</a:t>
            </a:r>
            <a:r>
              <a:rPr sz="2600" spc="-5" dirty="0">
                <a:latin typeface="Constantia"/>
                <a:cs typeface="Constantia"/>
              </a:rPr>
              <a:t>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</a:t>
            </a:r>
            <a:r>
              <a:rPr sz="2600" spc="-10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um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M</a:t>
            </a:r>
            <a:r>
              <a:rPr sz="2600" spc="-5" dirty="0">
                <a:latin typeface="Constantia"/>
                <a:cs typeface="Constantia"/>
              </a:rPr>
              <a:t>a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10" dirty="0">
                <a:latin typeface="Constantia"/>
                <a:cs typeface="Constantia"/>
              </a:rPr>
              <a:t>e</a:t>
            </a:r>
            <a:r>
              <a:rPr sz="2600" spc="-5" dirty="0">
                <a:latin typeface="Constantia"/>
                <a:cs typeface="Constantia"/>
              </a:rPr>
              <a:t>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and  the </a:t>
            </a:r>
            <a:r>
              <a:rPr sz="2600" spc="-15" dirty="0">
                <a:latin typeface="Constantia"/>
                <a:cs typeface="Constantia"/>
              </a:rPr>
              <a:t>development team </a:t>
            </a:r>
            <a:r>
              <a:rPr sz="2600" spc="-5" dirty="0">
                <a:latin typeface="Constantia"/>
                <a:cs typeface="Constantia"/>
              </a:rPr>
              <a:t>hold a </a:t>
            </a:r>
            <a:r>
              <a:rPr sz="2600" b="1" i="1" spc="-10" dirty="0">
                <a:solidFill>
                  <a:srgbClr val="FF0000"/>
                </a:solidFill>
                <a:latin typeface="Constantia"/>
                <a:cs typeface="Constantia"/>
              </a:rPr>
              <a:t>retrospective </a:t>
            </a:r>
            <a:r>
              <a:rPr sz="2600" b="1" i="1" spc="-5" dirty="0">
                <a:solidFill>
                  <a:srgbClr val="FF0000"/>
                </a:solidFill>
                <a:latin typeface="Constantia"/>
                <a:cs typeface="Constantia"/>
              </a:rPr>
              <a:t>meeting </a:t>
            </a:r>
            <a:r>
              <a:rPr sz="2600" b="1" i="1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 i="1" spc="-20" dirty="0">
                <a:latin typeface="Constantia"/>
                <a:cs typeface="Constantia"/>
              </a:rPr>
              <a:t>where</a:t>
            </a:r>
            <a:r>
              <a:rPr sz="2600" i="1" spc="-5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they</a:t>
            </a:r>
            <a:r>
              <a:rPr sz="2600" i="1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discuss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i="1" spc="-20" dirty="0">
                <a:latin typeface="Constantia"/>
                <a:cs typeface="Constantia"/>
              </a:rPr>
              <a:t>the</a:t>
            </a:r>
            <a:r>
              <a:rPr sz="2600" i="1" dirty="0">
                <a:latin typeface="Constantia"/>
                <a:cs typeface="Constantia"/>
              </a:rPr>
              <a:t> </a:t>
            </a:r>
            <a:r>
              <a:rPr sz="2600" i="1" spc="-15" dirty="0">
                <a:latin typeface="Constantia"/>
                <a:cs typeface="Constantia"/>
              </a:rPr>
              <a:t>recent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sprint.</a:t>
            </a:r>
            <a:r>
              <a:rPr sz="2600" i="1" spc="15" dirty="0">
                <a:latin typeface="Constantia"/>
                <a:cs typeface="Constantia"/>
              </a:rPr>
              <a:t> </a:t>
            </a:r>
            <a:r>
              <a:rPr sz="2600" i="1" spc="-25" dirty="0">
                <a:latin typeface="Constantia"/>
                <a:cs typeface="Constantia"/>
              </a:rPr>
              <a:t>Here</a:t>
            </a:r>
            <a:r>
              <a:rPr sz="2600" i="1" spc="-15" dirty="0">
                <a:latin typeface="Constantia"/>
                <a:cs typeface="Constantia"/>
              </a:rPr>
              <a:t> they</a:t>
            </a:r>
            <a:r>
              <a:rPr sz="2600" i="1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discuss </a:t>
            </a:r>
            <a:r>
              <a:rPr sz="2600" i="1" dirty="0">
                <a:latin typeface="Constantia"/>
                <a:cs typeface="Constantia"/>
              </a:rPr>
              <a:t> </a:t>
            </a:r>
            <a:r>
              <a:rPr sz="2600" i="1" spc="-20" dirty="0">
                <a:latin typeface="Constantia"/>
                <a:cs typeface="Constantia"/>
              </a:rPr>
              <a:t>the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i="1" spc="-20" dirty="0">
                <a:latin typeface="Constantia"/>
                <a:cs typeface="Constantia"/>
              </a:rPr>
              <a:t>three</a:t>
            </a:r>
            <a:r>
              <a:rPr sz="2600" i="1" spc="-1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big</a:t>
            </a:r>
            <a:r>
              <a:rPr sz="2600" i="1" spc="10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questions</a:t>
            </a:r>
            <a:r>
              <a:rPr sz="2600" spc="-5" dirty="0">
                <a:latin typeface="Constantia"/>
                <a:cs typeface="Constantia"/>
              </a:rPr>
              <a:t>:</a:t>
            </a:r>
            <a:endParaRPr sz="2600">
              <a:latin typeface="Constantia"/>
              <a:cs typeface="Constantia"/>
            </a:endParaRPr>
          </a:p>
          <a:p>
            <a:pPr marL="723900" lvl="1" indent="-318770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Segoe UI Symbol"/>
              <a:buChar char="⚫"/>
              <a:tabLst>
                <a:tab pos="723900" algn="l"/>
                <a:tab pos="724535" algn="l"/>
              </a:tabLst>
            </a:pP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went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well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how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make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happen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again?</a:t>
            </a:r>
            <a:endParaRPr sz="2400">
              <a:latin typeface="Constantia"/>
              <a:cs typeface="Constantia"/>
            </a:endParaRPr>
          </a:p>
          <a:p>
            <a:pPr marL="652145" marR="629920" lvl="1" indent="-24701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went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poorly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how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avoid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future?</a:t>
            </a:r>
            <a:endParaRPr sz="2400">
              <a:latin typeface="Constantia"/>
              <a:cs typeface="Constantia"/>
            </a:endParaRPr>
          </a:p>
          <a:p>
            <a:pPr marL="728980" lvl="1" indent="-3232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Segoe UI Symbol"/>
              <a:buChar char="⚫"/>
              <a:tabLst>
                <a:tab pos="728345" algn="l"/>
                <a:tab pos="728980" algn="l"/>
              </a:tabLst>
            </a:pPr>
            <a:r>
              <a:rPr sz="2400" spc="-40" dirty="0">
                <a:latin typeface="Constantia"/>
                <a:cs typeface="Constantia"/>
              </a:rPr>
              <a:t>How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can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we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improve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next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sprint?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DB91C-DA66-EA7D-6ED0-2C8661C8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cycle of scrum">
            <a:extLst>
              <a:ext uri="{FF2B5EF4-FFF2-40B4-BE49-F238E27FC236}">
                <a16:creationId xmlns:a16="http://schemas.microsoft.com/office/drawing/2014/main" id="{7DA9A64A-668A-F33B-AF63-6DE0EBC5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77343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A8CF64-0348-E931-CD28-D817094BC8AE}"/>
              </a:ext>
            </a:extLst>
          </p:cNvPr>
          <p:cNvSpPr txBox="1"/>
          <p:nvPr/>
        </p:nvSpPr>
        <p:spPr>
          <a:xfrm>
            <a:off x="685800" y="1219200"/>
            <a:ext cx="6324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Lifecycle of Scrum</a:t>
            </a:r>
          </a:p>
        </p:txBody>
      </p:sp>
    </p:spTree>
    <p:extLst>
      <p:ext uri="{BB962C8B-B14F-4D97-AF65-F5344CB8AC3E}">
        <p14:creationId xmlns:p14="http://schemas.microsoft.com/office/powerpoint/2010/main" val="78868464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4877" y="857503"/>
            <a:ext cx="119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Sc</a:t>
            </a:r>
            <a:r>
              <a:rPr sz="3600" spc="-5" dirty="0"/>
              <a:t>rum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8340" y="1507135"/>
            <a:ext cx="7842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indent="-470534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114583"/>
              <a:buFont typeface="Wingdings"/>
              <a:buChar char=""/>
              <a:tabLst>
                <a:tab pos="482600" algn="l"/>
                <a:tab pos="483234" algn="l"/>
                <a:tab pos="1489710" algn="l"/>
                <a:tab pos="1904364" algn="l"/>
                <a:tab pos="2555875" algn="l"/>
                <a:tab pos="3021965" algn="l"/>
                <a:tab pos="3606165" algn="l"/>
                <a:tab pos="4425950" algn="l"/>
                <a:tab pos="6212205" algn="l"/>
                <a:tab pos="6779895" algn="l"/>
              </a:tabLst>
            </a:pP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um	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one	of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	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	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ra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mewor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ftwar</a:t>
            </a:r>
            <a:r>
              <a:rPr sz="2400" dirty="0">
                <a:latin typeface="Times New Roman"/>
                <a:cs typeface="Times New Roman"/>
              </a:rPr>
              <a:t>e 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2412391"/>
            <a:ext cx="18605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dirty="0">
                <a:solidFill>
                  <a:srgbClr val="CC6600"/>
                </a:solidFill>
                <a:latin typeface="Wingdings"/>
                <a:cs typeface="Wingdings"/>
              </a:rPr>
              <a:t></a:t>
            </a:r>
            <a:endParaRPr sz="27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494" y="2458111"/>
            <a:ext cx="737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1550035" algn="l"/>
                <a:tab pos="2106930" algn="l"/>
                <a:tab pos="3457575" algn="l"/>
                <a:tab pos="5277485" algn="l"/>
                <a:tab pos="7003415" algn="l"/>
              </a:tabLst>
            </a:pP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um	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an	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iter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ti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ve	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inc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ent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al	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ra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mework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6350">
              <a:lnSpc>
                <a:spcPct val="100000"/>
              </a:lnSpc>
              <a:spcBef>
                <a:spcPts val="100"/>
              </a:spcBef>
              <a:tabLst>
                <a:tab pos="2035810" algn="l"/>
                <a:tab pos="3436620" algn="l"/>
                <a:tab pos="4417060" algn="l"/>
                <a:tab pos="5430520" algn="l"/>
                <a:tab pos="6037580" algn="l"/>
                <a:tab pos="6898640" algn="l"/>
              </a:tabLst>
            </a:pPr>
            <a:r>
              <a:rPr spc="-5" dirty="0"/>
              <a:t>m</a:t>
            </a:r>
            <a:r>
              <a:rPr dirty="0"/>
              <a:t>a</a:t>
            </a:r>
            <a:r>
              <a:rPr spc="-10" dirty="0"/>
              <a:t>n</a:t>
            </a:r>
            <a:r>
              <a:rPr spc="-5" dirty="0"/>
              <a:t>a</a:t>
            </a:r>
            <a:r>
              <a:rPr dirty="0"/>
              <a:t>g</a:t>
            </a:r>
            <a:r>
              <a:rPr spc="-5" dirty="0"/>
              <a:t>i</a:t>
            </a:r>
            <a:r>
              <a:rPr dirty="0"/>
              <a:t>ng	c</a:t>
            </a:r>
            <a:r>
              <a:rPr spc="-10" dirty="0"/>
              <a:t>o</a:t>
            </a:r>
            <a:r>
              <a:rPr spc="-5" dirty="0"/>
              <a:t>m</a:t>
            </a:r>
            <a:r>
              <a:rPr dirty="0"/>
              <a:t>p</a:t>
            </a:r>
            <a:r>
              <a:rPr spc="-10" dirty="0"/>
              <a:t>l</a:t>
            </a:r>
            <a:r>
              <a:rPr dirty="0"/>
              <a:t>ex	</a:t>
            </a:r>
            <a:r>
              <a:rPr spc="-5" dirty="0"/>
              <a:t>wo</a:t>
            </a:r>
            <a:r>
              <a:rPr spc="-10" dirty="0"/>
              <a:t>r</a:t>
            </a:r>
            <a:r>
              <a:rPr dirty="0"/>
              <a:t>k	</a:t>
            </a:r>
            <a:r>
              <a:rPr spc="-5" dirty="0"/>
              <a:t>(s</a:t>
            </a:r>
            <a:r>
              <a:rPr dirty="0"/>
              <a:t>uch	</a:t>
            </a:r>
            <a:r>
              <a:rPr spc="-5" dirty="0"/>
              <a:t>as</a:t>
            </a:r>
            <a:r>
              <a:rPr dirty="0"/>
              <a:t>	n</a:t>
            </a:r>
            <a:r>
              <a:rPr spc="-5" dirty="0"/>
              <a:t>ew</a:t>
            </a:r>
            <a:r>
              <a:rPr dirty="0"/>
              <a:t>	p</a:t>
            </a:r>
            <a:r>
              <a:rPr spc="-5" dirty="0"/>
              <a:t>r</a:t>
            </a:r>
            <a:r>
              <a:rPr dirty="0"/>
              <a:t>odu</a:t>
            </a:r>
            <a:r>
              <a:rPr spc="-5" dirty="0"/>
              <a:t>c</a:t>
            </a:r>
            <a:r>
              <a:rPr dirty="0"/>
              <a:t>t  </a:t>
            </a:r>
            <a:r>
              <a:rPr spc="-5" dirty="0"/>
              <a:t>development)</a:t>
            </a:r>
          </a:p>
          <a:p>
            <a:pPr marL="482600" marR="5715" indent="-470534">
              <a:lnSpc>
                <a:spcPct val="100000"/>
              </a:lnSpc>
              <a:spcBef>
                <a:spcPts val="1725"/>
              </a:spcBef>
              <a:buClr>
                <a:srgbClr val="CC6600"/>
              </a:buClr>
              <a:buSzPct val="114583"/>
              <a:buFont typeface="Wingdings"/>
              <a:buChar char=""/>
              <a:tabLst>
                <a:tab pos="482600" algn="l"/>
                <a:tab pos="483234" algn="l"/>
                <a:tab pos="1956435" algn="l"/>
                <a:tab pos="2415540" algn="l"/>
                <a:tab pos="3023235" algn="l"/>
                <a:tab pos="4572635" algn="l"/>
                <a:tab pos="5235575" algn="l"/>
                <a:tab pos="6591934" algn="l"/>
                <a:tab pos="7186295" algn="l"/>
              </a:tabLst>
            </a:pPr>
            <a:r>
              <a:rPr spc="-5" dirty="0"/>
              <a:t>Deve</a:t>
            </a:r>
            <a:r>
              <a:rPr spc="-10" dirty="0"/>
              <a:t>l</a:t>
            </a:r>
            <a:r>
              <a:rPr dirty="0"/>
              <a:t>oped	by	</a:t>
            </a:r>
            <a:r>
              <a:rPr spc="-5" dirty="0"/>
              <a:t>Je</a:t>
            </a:r>
            <a:r>
              <a:rPr spc="-50" dirty="0"/>
              <a:t>f</a:t>
            </a:r>
            <a:r>
              <a:rPr dirty="0"/>
              <a:t>f	</a:t>
            </a:r>
            <a:r>
              <a:rPr spc="-10" dirty="0"/>
              <a:t>S</a:t>
            </a:r>
            <a:r>
              <a:rPr dirty="0"/>
              <a:t>u</a:t>
            </a:r>
            <a:r>
              <a:rPr spc="-5" dirty="0"/>
              <a:t>t</a:t>
            </a:r>
            <a:r>
              <a:rPr dirty="0"/>
              <a:t>he</a:t>
            </a:r>
            <a:r>
              <a:rPr spc="-5" dirty="0"/>
              <a:t>r</a:t>
            </a:r>
            <a:r>
              <a:rPr spc="-10" dirty="0"/>
              <a:t>l</a:t>
            </a:r>
            <a:r>
              <a:rPr dirty="0"/>
              <a:t>a</a:t>
            </a:r>
            <a:r>
              <a:rPr spc="-10" dirty="0"/>
              <a:t>n</a:t>
            </a:r>
            <a:r>
              <a:rPr dirty="0"/>
              <a:t>d,	</a:t>
            </a:r>
            <a:r>
              <a:rPr spc="-5" dirty="0"/>
              <a:t>Ke</a:t>
            </a:r>
            <a:r>
              <a:rPr dirty="0"/>
              <a:t>n	</a:t>
            </a:r>
            <a:r>
              <a:rPr spc="-10" dirty="0"/>
              <a:t>S</a:t>
            </a:r>
            <a:r>
              <a:rPr dirty="0"/>
              <a:t>c</a:t>
            </a:r>
            <a:r>
              <a:rPr spc="-5" dirty="0"/>
              <a:t>hwa</a:t>
            </a:r>
            <a:r>
              <a:rPr dirty="0"/>
              <a:t>ber	and	</a:t>
            </a:r>
            <a:r>
              <a:rPr spc="-5" dirty="0"/>
              <a:t>Mi</a:t>
            </a:r>
            <a:r>
              <a:rPr spc="-10" dirty="0"/>
              <a:t>k</a:t>
            </a:r>
            <a:r>
              <a:rPr dirty="0"/>
              <a:t>e  </a:t>
            </a:r>
            <a:r>
              <a:rPr spc="-5" dirty="0"/>
              <a:t>Beedle.</a:t>
            </a:r>
          </a:p>
          <a:p>
            <a:pPr marL="483234" marR="5080" indent="-471170">
              <a:lnSpc>
                <a:spcPct val="100000"/>
              </a:lnSpc>
              <a:spcBef>
                <a:spcPts val="1730"/>
              </a:spcBef>
              <a:buClr>
                <a:srgbClr val="CC6600"/>
              </a:buClr>
              <a:buSzPct val="114583"/>
              <a:buFont typeface="Wingdings"/>
              <a:buChar char=""/>
              <a:tabLst>
                <a:tab pos="482600" algn="l"/>
                <a:tab pos="483234" algn="l"/>
                <a:tab pos="1496060" algn="l"/>
                <a:tab pos="1851025" algn="l"/>
                <a:tab pos="2914650" algn="l"/>
                <a:tab pos="3538854" algn="l"/>
                <a:tab pos="4704080" algn="l"/>
                <a:tab pos="5464810" algn="l"/>
                <a:tab pos="6156325" algn="l"/>
                <a:tab pos="7018655" algn="l"/>
                <a:tab pos="7423784" algn="l"/>
              </a:tabLst>
            </a:pPr>
            <a:r>
              <a:rPr spc="-10" dirty="0"/>
              <a:t>P</a:t>
            </a:r>
            <a:r>
              <a:rPr spc="-5" dirty="0"/>
              <a:t>r</a:t>
            </a:r>
            <a:r>
              <a:rPr dirty="0"/>
              <a:t>o</a:t>
            </a:r>
            <a:r>
              <a:rPr spc="-5" dirty="0"/>
              <a:t>j</a:t>
            </a:r>
            <a:r>
              <a:rPr dirty="0"/>
              <a:t>e</a:t>
            </a:r>
            <a:r>
              <a:rPr spc="-5" dirty="0"/>
              <a:t>c</a:t>
            </a:r>
            <a:r>
              <a:rPr dirty="0"/>
              <a:t>t	</a:t>
            </a:r>
            <a:r>
              <a:rPr spc="-5" dirty="0"/>
              <a:t>is</a:t>
            </a:r>
            <a:r>
              <a:rPr dirty="0"/>
              <a:t>	</a:t>
            </a:r>
            <a:r>
              <a:rPr spc="-10" dirty="0"/>
              <a:t>d</a:t>
            </a:r>
            <a:r>
              <a:rPr spc="-5" dirty="0"/>
              <a:t>i</a:t>
            </a:r>
            <a:r>
              <a:rPr dirty="0"/>
              <a:t>v</a:t>
            </a:r>
            <a:r>
              <a:rPr spc="-5" dirty="0"/>
              <a:t>i</a:t>
            </a:r>
            <a:r>
              <a:rPr spc="-10" dirty="0"/>
              <a:t>d</a:t>
            </a:r>
            <a:r>
              <a:rPr dirty="0"/>
              <a:t>ed	</a:t>
            </a:r>
            <a:r>
              <a:rPr spc="-5" dirty="0"/>
              <a:t>i</a:t>
            </a:r>
            <a:r>
              <a:rPr spc="-10" dirty="0"/>
              <a:t>n</a:t>
            </a:r>
            <a:r>
              <a:rPr spc="-5" dirty="0"/>
              <a:t>t</a:t>
            </a:r>
            <a:r>
              <a:rPr dirty="0"/>
              <a:t>o	</a:t>
            </a:r>
            <a:r>
              <a:rPr spc="-5" dirty="0"/>
              <a:t>m</a:t>
            </a:r>
            <a:r>
              <a:rPr dirty="0"/>
              <a:t>u</a:t>
            </a:r>
            <a:r>
              <a:rPr spc="-10" dirty="0"/>
              <a:t>l</a:t>
            </a:r>
            <a:r>
              <a:rPr spc="-5" dirty="0"/>
              <a:t>t</a:t>
            </a:r>
            <a:r>
              <a:rPr spc="-10" dirty="0"/>
              <a:t>i</a:t>
            </a:r>
            <a:r>
              <a:rPr dirty="0"/>
              <a:t>p</a:t>
            </a:r>
            <a:r>
              <a:rPr spc="-5" dirty="0"/>
              <a:t>l</a:t>
            </a:r>
            <a:r>
              <a:rPr dirty="0"/>
              <a:t>e	</a:t>
            </a:r>
            <a:r>
              <a:rPr spc="-10" dirty="0"/>
              <a:t>s</a:t>
            </a:r>
            <a:r>
              <a:rPr dirty="0"/>
              <a:t>ho</a:t>
            </a:r>
            <a:r>
              <a:rPr spc="-5" dirty="0"/>
              <a:t>r</a:t>
            </a:r>
            <a:r>
              <a:rPr dirty="0"/>
              <a:t>t	</a:t>
            </a:r>
            <a:r>
              <a:rPr spc="-10" dirty="0"/>
              <a:t>t</a:t>
            </a:r>
            <a:r>
              <a:rPr spc="-5" dirty="0"/>
              <a:t>i</a:t>
            </a:r>
            <a:r>
              <a:rPr spc="-10" dirty="0"/>
              <a:t>m</a:t>
            </a:r>
            <a:r>
              <a:rPr dirty="0"/>
              <a:t>e	</a:t>
            </a:r>
            <a:r>
              <a:rPr spc="-10" dirty="0"/>
              <a:t>b</a:t>
            </a:r>
            <a:r>
              <a:rPr dirty="0"/>
              <a:t>oxe</a:t>
            </a:r>
            <a:r>
              <a:rPr spc="-5" dirty="0"/>
              <a:t>s</a:t>
            </a:r>
            <a:r>
              <a:rPr dirty="0"/>
              <a:t>	of	2-4  </a:t>
            </a:r>
            <a:r>
              <a:rPr spc="-5" dirty="0"/>
              <a:t>weeks</a:t>
            </a:r>
            <a:r>
              <a:rPr spc="-10" dirty="0"/>
              <a:t> </a:t>
            </a:r>
            <a:r>
              <a:rPr spc="-5" dirty="0"/>
              <a:t>duration</a:t>
            </a:r>
            <a:r>
              <a:rPr spc="-15" dirty="0"/>
              <a:t> </a:t>
            </a:r>
            <a:r>
              <a:rPr spc="-5" dirty="0"/>
              <a:t>called</a:t>
            </a:r>
            <a:r>
              <a:rPr spc="-20" dirty="0"/>
              <a:t> </a:t>
            </a:r>
            <a:r>
              <a:rPr spc="-5" dirty="0"/>
              <a:t>“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sprint</a:t>
            </a:r>
            <a:r>
              <a:rPr spc="-5" dirty="0"/>
              <a:t>”.</a:t>
            </a:r>
          </a:p>
          <a:p>
            <a:pPr marL="482600" marR="6350" indent="-470534">
              <a:lnSpc>
                <a:spcPct val="100000"/>
              </a:lnSpc>
              <a:spcBef>
                <a:spcPts val="1725"/>
              </a:spcBef>
              <a:buClr>
                <a:srgbClr val="CC6600"/>
              </a:buClr>
              <a:buSzPct val="114583"/>
              <a:buFont typeface="Wingdings"/>
              <a:buChar char=""/>
              <a:tabLst>
                <a:tab pos="482600" algn="l"/>
                <a:tab pos="483234" algn="l"/>
              </a:tabLst>
            </a:pPr>
            <a:r>
              <a:rPr spc="-5" dirty="0"/>
              <a:t>Focus</a:t>
            </a:r>
            <a:r>
              <a:rPr spc="170" dirty="0"/>
              <a:t> </a:t>
            </a:r>
            <a:r>
              <a:rPr spc="-5" dirty="0"/>
              <a:t>is</a:t>
            </a:r>
            <a:r>
              <a:rPr spc="170" dirty="0"/>
              <a:t> </a:t>
            </a:r>
            <a:r>
              <a:rPr dirty="0"/>
              <a:t>on</a:t>
            </a:r>
            <a:r>
              <a:rPr spc="170" dirty="0"/>
              <a:t> </a:t>
            </a:r>
            <a:r>
              <a:rPr spc="-5" dirty="0"/>
              <a:t>delivering</a:t>
            </a:r>
            <a:r>
              <a:rPr spc="160" dirty="0"/>
              <a:t> </a:t>
            </a:r>
            <a:r>
              <a:rPr spc="-5" dirty="0"/>
              <a:t>working</a:t>
            </a:r>
            <a:r>
              <a:rPr spc="175" dirty="0"/>
              <a:t> </a:t>
            </a:r>
            <a:r>
              <a:rPr spc="-5" dirty="0"/>
              <a:t>software</a:t>
            </a:r>
            <a:r>
              <a:rPr spc="170" dirty="0"/>
              <a:t>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fast</a:t>
            </a:r>
            <a:r>
              <a:rPr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team </a:t>
            </a:r>
            <a:r>
              <a:rPr b="1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collaboration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1041" y="6424866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292" y="873506"/>
            <a:ext cx="14535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5" dirty="0">
                <a:solidFill>
                  <a:srgbClr val="000000"/>
                </a:solidFill>
              </a:rPr>
              <a:t>Scrum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8458199" cy="43959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697" y="333756"/>
            <a:ext cx="8541257" cy="6191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41"/>
              <a:ext cx="9144000" cy="10274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9292" y="0"/>
              <a:ext cx="4744707" cy="599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88208" cy="10205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2349"/>
              <a:ext cx="9143999" cy="90181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Roles</a:t>
            </a:r>
            <a:r>
              <a:rPr spc="-25" dirty="0"/>
              <a:t> </a:t>
            </a:r>
            <a:r>
              <a:rPr spc="-5" dirty="0"/>
              <a:t>in</a:t>
            </a:r>
            <a:r>
              <a:rPr spc="-25" dirty="0"/>
              <a:t> </a:t>
            </a:r>
            <a:r>
              <a:rPr spc="-5" dirty="0"/>
              <a:t>Scrum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8340" y="1108845"/>
            <a:ext cx="7842250" cy="508381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740"/>
              </a:spcBef>
              <a:buClr>
                <a:srgbClr val="CC6600"/>
              </a:buClr>
              <a:buSzPct val="113888"/>
              <a:buAutoNum type="arabicPeriod"/>
              <a:tabLst>
                <a:tab pos="482600" algn="l"/>
                <a:tab pos="483234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Product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Owner-</a:t>
            </a:r>
            <a:r>
              <a:rPr sz="1800" spc="-10" dirty="0">
                <a:latin typeface="Times New Roman"/>
                <a:cs typeface="Times New Roman"/>
              </a:rPr>
              <a:t>Represents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customers,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other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stakeholders.</a:t>
            </a:r>
            <a:endParaRPr sz="1800">
              <a:latin typeface="Times New Roman"/>
              <a:cs typeface="Times New Roman"/>
            </a:endParaRPr>
          </a:p>
          <a:p>
            <a:pPr marL="939800" lvl="1" indent="-470534">
              <a:lnSpc>
                <a:spcPct val="100000"/>
              </a:lnSpc>
              <a:spcBef>
                <a:spcPts val="1245"/>
              </a:spcBef>
              <a:buClr>
                <a:srgbClr val="CC6600"/>
              </a:buClr>
              <a:buSzPct val="113888"/>
              <a:buFont typeface="Arial MT"/>
              <a:buChar char="•"/>
              <a:tabLst>
                <a:tab pos="939800" algn="l"/>
                <a:tab pos="940435" algn="l"/>
              </a:tabLst>
            </a:pPr>
            <a:r>
              <a:rPr sz="1800" spc="-5" dirty="0">
                <a:latin typeface="Times New Roman"/>
                <a:cs typeface="Times New Roman"/>
              </a:rPr>
              <a:t>Defines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documents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product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called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“user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stories”</a:t>
            </a:r>
            <a:endParaRPr sz="1800">
              <a:latin typeface="Times New Roman"/>
              <a:cs typeface="Times New Roman"/>
            </a:endParaRPr>
          </a:p>
          <a:p>
            <a:pPr marL="939800" lvl="1" indent="-470534">
              <a:lnSpc>
                <a:spcPct val="100000"/>
              </a:lnSpc>
              <a:spcBef>
                <a:spcPts val="1300"/>
              </a:spcBef>
              <a:buClr>
                <a:srgbClr val="CC6600"/>
              </a:buClr>
              <a:buSzPct val="113888"/>
              <a:buFont typeface="Arial MT"/>
              <a:buChar char="•"/>
              <a:tabLst>
                <a:tab pos="939800" algn="l"/>
                <a:tab pos="940435" algn="l"/>
              </a:tabLst>
            </a:pPr>
            <a:r>
              <a:rPr sz="1800" spc="-5" dirty="0">
                <a:latin typeface="Times New Roman"/>
                <a:cs typeface="Times New Roman"/>
              </a:rPr>
              <a:t>Prioritizes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developed</a:t>
            </a:r>
            <a:endParaRPr sz="1800">
              <a:latin typeface="Times New Roman"/>
              <a:cs typeface="Times New Roman"/>
            </a:endParaRPr>
          </a:p>
          <a:p>
            <a:pPr marL="939800" lvl="1" indent="-470534">
              <a:lnSpc>
                <a:spcPct val="100000"/>
              </a:lnSpc>
              <a:spcBef>
                <a:spcPts val="1295"/>
              </a:spcBef>
              <a:buClr>
                <a:srgbClr val="CC6600"/>
              </a:buClr>
              <a:buSzPct val="113888"/>
              <a:buFont typeface="Arial MT"/>
              <a:buChar char="•"/>
              <a:tabLst>
                <a:tab pos="939800" algn="l"/>
                <a:tab pos="940435" algn="l"/>
              </a:tabLst>
            </a:pPr>
            <a:r>
              <a:rPr sz="1800" spc="-5" dirty="0">
                <a:latin typeface="Times New Roman"/>
                <a:cs typeface="Times New Roman"/>
              </a:rPr>
              <a:t>Controls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product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backlog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(prioritized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list</a:t>
            </a:r>
            <a:r>
              <a:rPr sz="1800" dirty="0">
                <a:latin typeface="Times New Roman"/>
                <a:cs typeface="Times New Roman"/>
              </a:rPr>
              <a:t> 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product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features)</a:t>
            </a:r>
            <a:endParaRPr sz="1800">
              <a:latin typeface="Times New Roman"/>
              <a:cs typeface="Times New Roman"/>
            </a:endParaRPr>
          </a:p>
          <a:p>
            <a:pPr marL="996950" lvl="1" indent="-527685">
              <a:lnSpc>
                <a:spcPct val="100000"/>
              </a:lnSpc>
              <a:spcBef>
                <a:spcPts val="1295"/>
              </a:spcBef>
              <a:buClr>
                <a:srgbClr val="CC6600"/>
              </a:buClr>
              <a:buSzPct val="113888"/>
              <a:buFont typeface="Arial MT"/>
              <a:buChar char="•"/>
              <a:tabLst>
                <a:tab pos="996950" algn="l"/>
                <a:tab pos="997585" algn="l"/>
              </a:tabLst>
            </a:pPr>
            <a:r>
              <a:rPr sz="1800" spc="-5" dirty="0">
                <a:latin typeface="Times New Roman"/>
                <a:cs typeface="Times New Roman"/>
              </a:rPr>
              <a:t>Provides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point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contact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between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stakeholders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developers</a:t>
            </a:r>
            <a:endParaRPr sz="1800">
              <a:latin typeface="Times New Roman"/>
              <a:cs typeface="Times New Roman"/>
            </a:endParaRPr>
          </a:p>
          <a:p>
            <a:pPr marL="482600" indent="-470534">
              <a:lnSpc>
                <a:spcPct val="100000"/>
              </a:lnSpc>
              <a:spcBef>
                <a:spcPts val="1045"/>
              </a:spcBef>
              <a:buClr>
                <a:srgbClr val="CC6600"/>
              </a:buClr>
              <a:buSzPct val="113888"/>
              <a:buAutoNum type="arabicPeriod"/>
              <a:tabLst>
                <a:tab pos="482600" algn="l"/>
                <a:tab pos="483234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Scrum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Master</a:t>
            </a:r>
            <a:endParaRPr sz="1800">
              <a:latin typeface="Times New Roman"/>
              <a:cs typeface="Times New Roman"/>
            </a:endParaRPr>
          </a:p>
          <a:p>
            <a:pPr marL="939800" lvl="1" indent="-470534">
              <a:lnSpc>
                <a:spcPct val="100000"/>
              </a:lnSpc>
              <a:spcBef>
                <a:spcPts val="1245"/>
              </a:spcBef>
              <a:buClr>
                <a:srgbClr val="CC6600"/>
              </a:buClr>
              <a:buSzPct val="113888"/>
              <a:buFont typeface="Arial MT"/>
              <a:buChar char="•"/>
              <a:tabLst>
                <a:tab pos="939800" algn="l"/>
                <a:tab pos="940435" algn="l"/>
              </a:tabLst>
            </a:pPr>
            <a:r>
              <a:rPr sz="1800" spc="-5" dirty="0">
                <a:latin typeface="Times New Roman"/>
                <a:cs typeface="Times New Roman"/>
              </a:rPr>
              <a:t>Responsible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 success</a:t>
            </a:r>
            <a:r>
              <a:rPr sz="1800" dirty="0">
                <a:latin typeface="Times New Roman"/>
                <a:cs typeface="Times New Roman"/>
              </a:rPr>
              <a:t> of </a:t>
            </a:r>
            <a:r>
              <a:rPr sz="1800" spc="-5" dirty="0">
                <a:latin typeface="Times New Roman"/>
                <a:cs typeface="Times New Roman"/>
              </a:rPr>
              <a:t>scrum</a:t>
            </a:r>
            <a:endParaRPr sz="1800">
              <a:latin typeface="Times New Roman"/>
              <a:cs typeface="Times New Roman"/>
            </a:endParaRPr>
          </a:p>
          <a:p>
            <a:pPr marL="939800" lvl="1" indent="-470534">
              <a:lnSpc>
                <a:spcPct val="100000"/>
              </a:lnSpc>
              <a:spcBef>
                <a:spcPts val="1300"/>
              </a:spcBef>
              <a:buClr>
                <a:srgbClr val="CC6600"/>
              </a:buClr>
              <a:buSzPct val="113888"/>
              <a:buFont typeface="Arial MT"/>
              <a:buChar char="•"/>
              <a:tabLst>
                <a:tab pos="939800" algn="l"/>
                <a:tab pos="940435" algn="l"/>
              </a:tabLst>
            </a:pPr>
            <a:r>
              <a:rPr sz="1800" spc="-5" dirty="0">
                <a:latin typeface="Times New Roman"/>
                <a:cs typeface="Times New Roman"/>
              </a:rPr>
              <a:t>Scrum values,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practices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rules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are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enacted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 enforced</a:t>
            </a:r>
            <a:endParaRPr sz="1800">
              <a:latin typeface="Times New Roman"/>
              <a:cs typeface="Times New Roman"/>
            </a:endParaRPr>
          </a:p>
          <a:p>
            <a:pPr marL="939800" lvl="1" indent="-470534">
              <a:lnSpc>
                <a:spcPct val="100000"/>
              </a:lnSpc>
              <a:spcBef>
                <a:spcPts val="1295"/>
              </a:spcBef>
              <a:buClr>
                <a:srgbClr val="CC6600"/>
              </a:buClr>
              <a:buSzPct val="113888"/>
              <a:buFont typeface="Arial MT"/>
              <a:buChar char="•"/>
              <a:tabLst>
                <a:tab pos="939800" algn="l"/>
                <a:tab pos="940435" algn="l"/>
              </a:tabLst>
            </a:pPr>
            <a:r>
              <a:rPr sz="1800" spc="-5" dirty="0">
                <a:latin typeface="Times New Roman"/>
                <a:cs typeface="Times New Roman"/>
              </a:rPr>
              <a:t>Scrum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Master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isn’t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project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manager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because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team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self‐organizing,</a:t>
            </a:r>
            <a:endParaRPr sz="18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guides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itself.</a:t>
            </a:r>
            <a:endParaRPr sz="1800">
              <a:latin typeface="Times New Roman"/>
              <a:cs typeface="Times New Roman"/>
            </a:endParaRPr>
          </a:p>
          <a:p>
            <a:pPr marL="939800" lvl="1" indent="-470534">
              <a:lnSpc>
                <a:spcPct val="100000"/>
              </a:lnSpc>
              <a:spcBef>
                <a:spcPts val="1295"/>
              </a:spcBef>
              <a:buClr>
                <a:srgbClr val="CC6600"/>
              </a:buClr>
              <a:buSzPct val="113888"/>
              <a:buFont typeface="Arial MT"/>
              <a:buChar char="•"/>
              <a:tabLst>
                <a:tab pos="939800" algn="l"/>
                <a:tab pos="940435" algn="l"/>
              </a:tabLst>
            </a:pPr>
            <a:r>
              <a:rPr sz="1800" spc="-5" dirty="0">
                <a:latin typeface="Times New Roman"/>
                <a:cs typeface="Times New Roman"/>
              </a:rPr>
              <a:t>Conducts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daily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scrums</a:t>
            </a:r>
            <a:endParaRPr sz="1800">
              <a:latin typeface="Times New Roman"/>
              <a:cs typeface="Times New Roman"/>
            </a:endParaRPr>
          </a:p>
          <a:p>
            <a:pPr marL="939800" lvl="1" indent="-470534">
              <a:lnSpc>
                <a:spcPct val="100000"/>
              </a:lnSpc>
              <a:spcBef>
                <a:spcPts val="1295"/>
              </a:spcBef>
              <a:buClr>
                <a:srgbClr val="CC6600"/>
              </a:buClr>
              <a:buSzPct val="113888"/>
              <a:buFont typeface="Arial MT"/>
              <a:buChar char="•"/>
              <a:tabLst>
                <a:tab pos="939800" algn="l"/>
                <a:tab pos="940435" algn="l"/>
              </a:tabLst>
            </a:pPr>
            <a:r>
              <a:rPr sz="1800" spc="-5" dirty="0">
                <a:latin typeface="Times New Roman"/>
                <a:cs typeface="Times New Roman"/>
              </a:rPr>
              <a:t>Removes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impediments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33973"/>
            <a:ext cx="8071484" cy="33216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790"/>
              </a:spcBef>
              <a:buClr>
                <a:srgbClr val="CC6600"/>
              </a:buClr>
              <a:buSzPct val="115000"/>
              <a:buAutoNum type="arabicPeriod" startAt="3"/>
              <a:tabLst>
                <a:tab pos="482600" algn="l"/>
                <a:tab pos="483234" algn="l"/>
              </a:tabLst>
            </a:pPr>
            <a:r>
              <a:rPr sz="2000" b="1" spc="-50" dirty="0">
                <a:latin typeface="Times New Roman"/>
                <a:cs typeface="Times New Roman"/>
              </a:rPr>
              <a:t>Team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member(Scrum</a:t>
            </a:r>
            <a:r>
              <a:rPr sz="2000" b="1" spc="-45" dirty="0">
                <a:latin typeface="Times New Roman"/>
                <a:cs typeface="Times New Roman"/>
              </a:rPr>
              <a:t> Team)</a:t>
            </a:r>
            <a:endParaRPr sz="2000">
              <a:latin typeface="Times New Roman"/>
              <a:cs typeface="Times New Roman"/>
            </a:endParaRPr>
          </a:p>
          <a:p>
            <a:pPr marL="848360" lvl="1" indent="-471170">
              <a:lnSpc>
                <a:spcPct val="100000"/>
              </a:lnSpc>
              <a:spcBef>
                <a:spcPts val="1380"/>
              </a:spcBef>
              <a:buClr>
                <a:srgbClr val="CC6600"/>
              </a:buClr>
              <a:buSzPct val="115000"/>
              <a:buFont typeface="Segoe UI Symbol"/>
              <a:buChar char="⚫"/>
              <a:tabLst>
                <a:tab pos="848360" algn="l"/>
                <a:tab pos="848994" algn="l"/>
              </a:tabLst>
            </a:pPr>
            <a:r>
              <a:rPr sz="2000" spc="-5" dirty="0">
                <a:latin typeface="Times New Roman"/>
                <a:cs typeface="Times New Roman"/>
              </a:rPr>
              <a:t>Commits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achieving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sprint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goal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authority</a:t>
            </a:r>
            <a:endParaRPr sz="2000">
              <a:latin typeface="Times New Roman"/>
              <a:cs typeface="Times New Roman"/>
            </a:endParaRPr>
          </a:p>
          <a:p>
            <a:pPr marL="848360" lvl="1" indent="-471170">
              <a:lnSpc>
                <a:spcPct val="100000"/>
              </a:lnSpc>
              <a:spcBef>
                <a:spcPts val="1440"/>
              </a:spcBef>
              <a:buClr>
                <a:srgbClr val="CC6600"/>
              </a:buClr>
              <a:buSzPct val="115000"/>
              <a:buFont typeface="Segoe UI Symbol"/>
              <a:buChar char="⚫"/>
              <a:tabLst>
                <a:tab pos="848360" algn="l"/>
                <a:tab pos="848994" algn="l"/>
              </a:tabLst>
            </a:pPr>
            <a:r>
              <a:rPr sz="2000" spc="-5" dirty="0">
                <a:latin typeface="Times New Roman"/>
                <a:cs typeface="Times New Roman"/>
              </a:rPr>
              <a:t>Seven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+- 2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Cross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Functional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team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members</a:t>
            </a:r>
            <a:endParaRPr sz="2000">
              <a:latin typeface="Times New Roman"/>
              <a:cs typeface="Times New Roman"/>
            </a:endParaRPr>
          </a:p>
          <a:p>
            <a:pPr marL="848360" marR="5080" lvl="1" indent="-470534" algn="just">
              <a:lnSpc>
                <a:spcPct val="100000"/>
              </a:lnSpc>
              <a:spcBef>
                <a:spcPts val="1440"/>
              </a:spcBef>
              <a:buClr>
                <a:srgbClr val="CC6600"/>
              </a:buClr>
              <a:buSzPct val="115000"/>
              <a:buFont typeface="Segoe UI Symbol"/>
              <a:buChar char="⚫"/>
              <a:tabLst>
                <a:tab pos="848994" algn="l"/>
              </a:tabLst>
            </a:pPr>
            <a:r>
              <a:rPr sz="2000" spc="-10" dirty="0">
                <a:latin typeface="Times New Roman"/>
                <a:cs typeface="Times New Roman"/>
              </a:rPr>
              <a:t>self‐organized</a:t>
            </a:r>
            <a:r>
              <a:rPr sz="2000" spc="-5" dirty="0">
                <a:latin typeface="Times New Roman"/>
                <a:cs typeface="Times New Roman"/>
              </a:rPr>
              <a:t> cross‐functional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team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members</a:t>
            </a:r>
            <a:r>
              <a:rPr sz="2000" spc="-5" dirty="0">
                <a:latin typeface="Times New Roman"/>
                <a:cs typeface="Times New Roman"/>
              </a:rPr>
              <a:t> who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build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 application.</a:t>
            </a:r>
            <a:endParaRPr sz="2000">
              <a:latin typeface="Times New Roman"/>
              <a:cs typeface="Times New Roman"/>
            </a:endParaRPr>
          </a:p>
          <a:p>
            <a:pPr marL="848360" marR="5080" lvl="1" indent="-469900" algn="just">
              <a:lnSpc>
                <a:spcPct val="100000"/>
              </a:lnSpc>
              <a:spcBef>
                <a:spcPts val="1440"/>
              </a:spcBef>
              <a:buClr>
                <a:srgbClr val="CC6600"/>
              </a:buClr>
              <a:buSzPct val="115000"/>
              <a:buFont typeface="Segoe UI Symbol"/>
              <a:buChar char="⚫"/>
              <a:tabLst>
                <a:tab pos="848994" algn="l"/>
              </a:tabLst>
            </a:pPr>
            <a:r>
              <a:rPr sz="2000" spc="-5" dirty="0">
                <a:latin typeface="Times New Roman"/>
                <a:cs typeface="Times New Roman"/>
              </a:rPr>
              <a:t>During each iteration, each team </a:t>
            </a:r>
            <a:r>
              <a:rPr sz="2000" spc="-10" dirty="0">
                <a:latin typeface="Times New Roman"/>
                <a:cs typeface="Times New Roman"/>
              </a:rPr>
              <a:t>member </a:t>
            </a:r>
            <a:r>
              <a:rPr sz="2000" spc="-5" dirty="0">
                <a:latin typeface="Times New Roman"/>
                <a:cs typeface="Times New Roman"/>
              </a:rPr>
              <a:t>handle all the typical tasks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need to write a decent piece of software (analysis, design, program,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document,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 forth).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961" y="426211"/>
            <a:ext cx="32854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5" dirty="0">
                <a:latin typeface="Calibri"/>
                <a:cs typeface="Calibri"/>
              </a:rPr>
              <a:t>Scrum</a:t>
            </a:r>
            <a:r>
              <a:rPr sz="4500" b="1" spc="-75" dirty="0">
                <a:latin typeface="Calibri"/>
                <a:cs typeface="Calibri"/>
              </a:rPr>
              <a:t> </a:t>
            </a:r>
            <a:r>
              <a:rPr sz="4500" b="1" spc="-10" dirty="0">
                <a:latin typeface="Calibri"/>
                <a:cs typeface="Calibri"/>
              </a:rPr>
              <a:t>Sprints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34366"/>
            <a:ext cx="8071484" cy="4225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95"/>
              </a:spcBef>
              <a:buClr>
                <a:srgbClr val="0B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A Scrum project creates a series of timeboxed incremental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iterations,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which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usually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called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sprints</a:t>
            </a:r>
            <a:r>
              <a:rPr sz="2600" i="1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Segoe UI Symbol"/>
              <a:buChar char="⚫"/>
              <a:tabLst>
                <a:tab pos="369570" algn="l"/>
              </a:tabLst>
            </a:pPr>
            <a:r>
              <a:rPr dirty="0"/>
              <a:t>	</a:t>
            </a:r>
            <a:r>
              <a:rPr sz="2600" i="1" spc="-5" dirty="0">
                <a:latin typeface="Times New Roman"/>
                <a:cs typeface="Times New Roman"/>
              </a:rPr>
              <a:t>In traditional Scrum, a sprint is 30 days long; although 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some people </a:t>
            </a:r>
            <a:r>
              <a:rPr sz="2600" i="1" spc="-20" dirty="0">
                <a:latin typeface="Times New Roman"/>
                <a:cs typeface="Times New Roman"/>
              </a:rPr>
              <a:t>prefer </a:t>
            </a:r>
            <a:r>
              <a:rPr sz="2600" i="1" spc="-5" dirty="0">
                <a:latin typeface="Times New Roman"/>
                <a:cs typeface="Times New Roman"/>
              </a:rPr>
              <a:t>shorter sprints of </a:t>
            </a:r>
            <a:r>
              <a:rPr sz="2600" spc="-5" dirty="0">
                <a:latin typeface="Times New Roman"/>
                <a:cs typeface="Times New Roman"/>
              </a:rPr>
              <a:t>one, two, or three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weeks.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 result of each sprint is a fully tested and </a:t>
            </a:r>
            <a:r>
              <a:rPr sz="2600" spc="-10" dirty="0">
                <a:latin typeface="Times New Roman"/>
                <a:cs typeface="Times New Roman"/>
              </a:rPr>
              <a:t>approved </a:t>
            </a:r>
            <a:r>
              <a:rPr sz="2600" spc="-5" dirty="0">
                <a:latin typeface="Times New Roman"/>
                <a:cs typeface="Times New Roman"/>
              </a:rPr>
              <a:t> piece of software, which is sometimes called a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potentially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shippable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increment</a:t>
            </a:r>
            <a:r>
              <a:rPr sz="26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 PSI</a:t>
            </a:r>
            <a:r>
              <a:rPr sz="26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).</a:t>
            </a:r>
            <a:endParaRPr sz="2600">
              <a:latin typeface="Times New Roman"/>
              <a:cs typeface="Times New Roman"/>
            </a:endParaRPr>
          </a:p>
          <a:p>
            <a:pPr marL="286385" marR="5715" indent="-274320" algn="just">
              <a:lnSpc>
                <a:spcPct val="100000"/>
              </a:lnSpc>
              <a:spcBef>
                <a:spcPts val="625"/>
              </a:spcBef>
              <a:buClr>
                <a:srgbClr val="0B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Before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each</a:t>
            </a:r>
            <a:r>
              <a:rPr sz="2600" spc="-5" dirty="0">
                <a:latin typeface="Times New Roman"/>
                <a:cs typeface="Times New Roman"/>
              </a:rPr>
              <a:t> sprint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begins,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team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holds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spc="64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sprint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planning</a:t>
            </a:r>
            <a:r>
              <a:rPr sz="2600" b="1" i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meeting</a:t>
            </a:r>
            <a:r>
              <a:rPr sz="2600" i="1" spc="-5" dirty="0">
                <a:latin typeface="Times New Roman"/>
                <a:cs typeface="Times New Roman"/>
              </a:rPr>
              <a:t>-</a:t>
            </a:r>
            <a:r>
              <a:rPr sz="2600" spc="-5" dirty="0">
                <a:latin typeface="Times New Roman"/>
                <a:cs typeface="Times New Roman"/>
              </a:rPr>
              <a:t>timeboxed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four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hours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57832"/>
            <a:ext cx="8072120" cy="412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715" indent="-274320">
              <a:lnSpc>
                <a:spcPct val="100000"/>
              </a:lnSpc>
              <a:spcBef>
                <a:spcPts val="100"/>
              </a:spcBef>
              <a:buClr>
                <a:srgbClr val="0BD0D9"/>
              </a:buClr>
              <a:buSzPct val="93750"/>
              <a:buFont typeface="Segoe UI Symbol"/>
              <a:buChar char="⚫"/>
              <a:tabLst>
                <a:tab pos="287020" algn="l"/>
                <a:tab pos="1295400" algn="l"/>
                <a:tab pos="1896745" algn="l"/>
                <a:tab pos="3098165" algn="l"/>
                <a:tab pos="3615054" algn="l"/>
                <a:tab pos="4692015" algn="l"/>
                <a:tab pos="5600700" algn="l"/>
                <a:tab pos="6657975" algn="l"/>
                <a:tab pos="7548880" algn="l"/>
              </a:tabLst>
            </a:pPr>
            <a:r>
              <a:rPr sz="2400" spc="-5" dirty="0">
                <a:latin typeface="Times New Roman"/>
                <a:cs typeface="Times New Roman"/>
              </a:rPr>
              <a:t>Du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	</a:t>
            </a:r>
            <a:r>
              <a:rPr sz="2400" spc="-5" dirty="0">
                <a:latin typeface="Times New Roman"/>
                <a:cs typeface="Times New Roman"/>
              </a:rPr>
              <a:t>mee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ng,	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	p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oduct	owner	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wh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ch	u</a:t>
            </a:r>
            <a:r>
              <a:rPr sz="2400" spc="-5" dirty="0">
                <a:latin typeface="Times New Roman"/>
                <a:cs typeface="Times New Roman"/>
              </a:rPr>
              <a:t>ser  stories should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selected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upcoming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sprint.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D0D9"/>
              </a:buClr>
              <a:buFont typeface="Segoe UI Symbol"/>
              <a:buChar char="⚫"/>
            </a:pPr>
            <a:endParaRPr sz="35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buClr>
                <a:srgbClr val="0B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Fixes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any</a:t>
            </a:r>
            <a:r>
              <a:rPr sz="2400" spc="-5" dirty="0">
                <a:latin typeface="Times New Roman"/>
                <a:cs typeface="Times New Roman"/>
              </a:rPr>
              <a:t> outstanding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bugs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included.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D0D9"/>
              </a:buClr>
              <a:buFont typeface="Segoe UI Symbol"/>
              <a:buChar char="⚫"/>
            </a:pPr>
            <a:endParaRPr sz="35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5"/>
              </a:spcBef>
              <a:buClr>
                <a:srgbClr val="0BD0D9"/>
              </a:buClr>
              <a:buSzPct val="93750"/>
              <a:buFont typeface="Segoe UI Symbol"/>
              <a:buChar char="⚫"/>
              <a:tabLst>
                <a:tab pos="28702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meeting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done,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selected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items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moved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product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backlog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sprint backlog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D0D9"/>
              </a:buClr>
              <a:buFont typeface="Segoe UI Symbol"/>
              <a:buChar char="⚫"/>
            </a:pPr>
            <a:endParaRPr sz="3500">
              <a:latin typeface="Times New Roman"/>
              <a:cs typeface="Times New Roman"/>
            </a:endParaRPr>
          </a:p>
          <a:p>
            <a:pPr marL="287020" marR="6350" indent="-274955">
              <a:lnSpc>
                <a:spcPct val="100000"/>
              </a:lnSpc>
              <a:buClr>
                <a:srgbClr val="0BD0D9"/>
              </a:buClr>
              <a:buSzPct val="93750"/>
              <a:buFont typeface="Segoe UI Symbol"/>
              <a:buChar char="⚫"/>
              <a:tabLst>
                <a:tab pos="362585" algn="l"/>
                <a:tab pos="363220" algn="l"/>
              </a:tabLst>
            </a:pPr>
            <a:r>
              <a:rPr dirty="0"/>
              <a:t>	</a:t>
            </a:r>
            <a:r>
              <a:rPr sz="2400" spc="-5" dirty="0">
                <a:latin typeface="Times New Roman"/>
                <a:cs typeface="Times New Roman"/>
              </a:rPr>
              <a:t>Developers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break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stories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tasks.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analyze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solutions, write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test.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57069"/>
            <a:ext cx="8072755" cy="2927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 algn="just">
              <a:lnSpc>
                <a:spcPct val="100000"/>
              </a:lnSpc>
              <a:spcBef>
                <a:spcPts val="95"/>
              </a:spcBef>
              <a:buClr>
                <a:srgbClr val="0BD0D9"/>
              </a:buClr>
              <a:buSzPct val="94230"/>
              <a:buFont typeface="Segoe UI Symbol"/>
              <a:buChar char="⚫"/>
              <a:tabLst>
                <a:tab pos="287020" algn="l"/>
              </a:tabLst>
            </a:pPr>
            <a:r>
              <a:rPr sz="2600" spc="-5" dirty="0">
                <a:latin typeface="Times New Roman"/>
                <a:cs typeface="Times New Roman"/>
              </a:rPr>
              <a:t>During the sprint, the team holds a quick 10–15 minute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daily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scrum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(sometimes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called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a</a:t>
            </a:r>
            <a:r>
              <a:rPr sz="2600" i="1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“standup,”/</a:t>
            </a:r>
            <a:r>
              <a:rPr sz="2600" spc="-5" dirty="0">
                <a:latin typeface="Times New Roman"/>
                <a:cs typeface="Times New Roman"/>
              </a:rPr>
              <a:t>“scrum”)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where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each</a:t>
            </a:r>
            <a:r>
              <a:rPr sz="2600" spc="-5" dirty="0">
                <a:latin typeface="Times New Roman"/>
                <a:cs typeface="Times New Roman"/>
              </a:rPr>
              <a:t> developer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answers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Three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Questions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Agile Development:</a:t>
            </a:r>
            <a:endParaRPr sz="26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F6FC6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do</a:t>
            </a:r>
            <a:r>
              <a:rPr sz="2400" spc="-5" dirty="0">
                <a:latin typeface="Times New Roman"/>
                <a:cs typeface="Times New Roman"/>
              </a:rPr>
              <a:t> since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scrum?</a:t>
            </a:r>
            <a:endParaRPr sz="2400">
              <a:latin typeface="Times New Roman"/>
              <a:cs typeface="Times New Roman"/>
            </a:endParaRPr>
          </a:p>
          <a:p>
            <a:pPr marL="723265" lvl="1" indent="-318135">
              <a:lnSpc>
                <a:spcPct val="1000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Segoe UI Symbol"/>
              <a:buChar char="⚫"/>
              <a:tabLst>
                <a:tab pos="723265" algn="l"/>
                <a:tab pos="723900" algn="l"/>
              </a:tabLst>
            </a:pP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hope</a:t>
            </a:r>
            <a:r>
              <a:rPr sz="2400" spc="-5" dirty="0">
                <a:latin typeface="Times New Roman"/>
                <a:cs typeface="Times New Roman"/>
              </a:rPr>
              <a:t> to accomplish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scrum?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F6FC6"/>
              </a:buClr>
              <a:buSzPct val="85416"/>
              <a:buFont typeface="Segoe UI Symbol"/>
              <a:buChar char="⚫"/>
              <a:tabLst>
                <a:tab pos="652780" algn="l"/>
              </a:tabLst>
            </a:pP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obstacles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see 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-5" dirty="0">
                <a:latin typeface="Times New Roman"/>
                <a:cs typeface="Times New Roman"/>
              </a:rPr>
              <a:t> way?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686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Calibri</vt:lpstr>
      <vt:lpstr>Constantia</vt:lpstr>
      <vt:lpstr>Segoe UI Symbol</vt:lpstr>
      <vt:lpstr>Times New Roman</vt:lpstr>
      <vt:lpstr>Wingdings</vt:lpstr>
      <vt:lpstr>Office Theme</vt:lpstr>
      <vt:lpstr>Agile Methodology</vt:lpstr>
      <vt:lpstr>Scrum</vt:lpstr>
      <vt:lpstr>Scrum</vt:lpstr>
      <vt:lpstr>PowerPoint Presentation</vt:lpstr>
      <vt:lpstr>Roles in Scrum</vt:lpstr>
      <vt:lpstr>PowerPoint Presentation</vt:lpstr>
      <vt:lpstr>Scrum Sprints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Dr Sminesh C N</cp:lastModifiedBy>
  <cp:revision>1</cp:revision>
  <dcterms:created xsi:type="dcterms:W3CDTF">2024-11-26T04:33:39Z</dcterms:created>
  <dcterms:modified xsi:type="dcterms:W3CDTF">2024-11-26T08:18:01Z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2019-10-27T00:00:00Z</vt:filetime>
  </property>
  <property fmtid="{D5CDD505-2E9C-101B-9397-08002B2CF9AE}" pid="3" name="LastSaved">
    <vt:filetime>2024-11-26T00:00:00Z</vt:filetime>
  </property>
</Properties>
</file>