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8"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36" y="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softwarequality.techtarget.com/definition/agile-software-development" TargetMode="External"/><Relationship Id="rId2" Type="http://schemas.openxmlformats.org/officeDocument/2006/relationships/hyperlink" Target="https://searchsoftwarequality.techtarget.com/definition/iterati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29296"/>
            <a:ext cx="7772400" cy="1199704"/>
          </a:xfrm>
        </p:spPr>
        <p:txBody>
          <a:bodyPr>
            <a:normAutofit/>
          </a:bodyPr>
          <a:lstStyle/>
          <a:p>
            <a:pPr algn="ctr"/>
            <a:r>
              <a:rPr lang="en-US" sz="5000" b="1" dirty="0">
                <a:solidFill>
                  <a:schemeClr val="tx1"/>
                </a:solidFill>
                <a:latin typeface="Times New Roman" pitchFamily="18" charset="0"/>
                <a:cs typeface="Times New Roman" pitchFamily="18" charset="0"/>
              </a:rPr>
              <a:t>Agile Project Management</a:t>
            </a:r>
          </a:p>
        </p:txBody>
      </p:sp>
    </p:spTree>
    <p:extLst>
      <p:ext uri="{BB962C8B-B14F-4D97-AF65-F5344CB8AC3E}">
        <p14:creationId xmlns:p14="http://schemas.microsoft.com/office/powerpoint/2010/main" val="2808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5410200"/>
          </a:xfrm>
        </p:spPr>
        <p:txBody>
          <a:bodyPr>
            <a:normAutofit/>
          </a:bodyPr>
          <a:lstStyle/>
          <a:p>
            <a:pPr algn="just">
              <a:lnSpc>
                <a:spcPct val="150000"/>
              </a:lnSpc>
            </a:pPr>
            <a:r>
              <a:rPr lang="en-US" sz="2400" b="1" dirty="0">
                <a:solidFill>
                  <a:srgbClr val="C00000"/>
                </a:solidFill>
                <a:latin typeface="Times New Roman" pitchFamily="18" charset="0"/>
                <a:cs typeface="Times New Roman" pitchFamily="18" charset="0"/>
              </a:rPr>
              <a:t>Agile Project Management (APM)</a:t>
            </a:r>
            <a:r>
              <a:rPr lang="en-US" sz="2400" dirty="0">
                <a:latin typeface="Times New Roman" pitchFamily="18" charset="0"/>
                <a:cs typeface="Times New Roman" pitchFamily="18" charset="0"/>
              </a:rPr>
              <a:t> is an </a:t>
            </a:r>
            <a:r>
              <a:rPr lang="en-US" sz="2400" b="1" dirty="0">
                <a:solidFill>
                  <a:srgbClr val="FF0000"/>
                </a:solidFill>
                <a:latin typeface="Times New Roman" pitchFamily="18" charset="0"/>
                <a:cs typeface="Times New Roman" pitchFamily="18" charset="0"/>
                <a:hlinkClick r:id="rId2"/>
              </a:rPr>
              <a:t>iterative</a:t>
            </a:r>
            <a:r>
              <a:rPr lang="en-US" sz="2400" dirty="0">
                <a:latin typeface="Times New Roman" pitchFamily="18" charset="0"/>
                <a:cs typeface="Times New Roman" pitchFamily="18" charset="0"/>
              </a:rPr>
              <a:t> approach to planning and guiding project processes.</a:t>
            </a:r>
          </a:p>
          <a:p>
            <a:pPr algn="just">
              <a:lnSpc>
                <a:spcPct val="150000"/>
              </a:lnSpc>
            </a:pPr>
            <a:r>
              <a:rPr lang="en-US" sz="2400" dirty="0">
                <a:latin typeface="Times New Roman" pitchFamily="18" charset="0"/>
                <a:cs typeface="Times New Roman" pitchFamily="18" charset="0"/>
              </a:rPr>
              <a:t>Just as in </a:t>
            </a:r>
            <a:r>
              <a:rPr lang="en-US" sz="2400" b="1" dirty="0">
                <a:solidFill>
                  <a:srgbClr val="C00000"/>
                </a:solidFill>
                <a:latin typeface="Times New Roman" pitchFamily="18" charset="0"/>
                <a:cs typeface="Times New Roman" pitchFamily="18" charset="0"/>
                <a:hlinkClick r:id="rId3"/>
              </a:rPr>
              <a:t>Agile Software Development</a:t>
            </a:r>
            <a:r>
              <a:rPr lang="en-US" sz="2400" dirty="0">
                <a:latin typeface="Times New Roman" pitchFamily="18" charset="0"/>
                <a:cs typeface="Times New Roman" pitchFamily="18" charset="0"/>
              </a:rPr>
              <a:t>, an Agile project is completed in small sections</a:t>
            </a:r>
          </a:p>
          <a:p>
            <a:pPr algn="just">
              <a:lnSpc>
                <a:spcPct val="150000"/>
              </a:lnSpc>
            </a:pPr>
            <a:r>
              <a:rPr lang="en-US" sz="2400" dirty="0">
                <a:latin typeface="Times New Roman" pitchFamily="18" charset="0"/>
                <a:cs typeface="Times New Roman" pitchFamily="18" charset="0"/>
              </a:rPr>
              <a:t>These sections are called iterations</a:t>
            </a:r>
          </a:p>
          <a:p>
            <a:pPr algn="just">
              <a:lnSpc>
                <a:spcPct val="150000"/>
              </a:lnSpc>
            </a:pPr>
            <a:r>
              <a:rPr lang="en-US" sz="2400" dirty="0">
                <a:latin typeface="Times New Roman" pitchFamily="18" charset="0"/>
                <a:cs typeface="Times New Roman" pitchFamily="18" charset="0"/>
              </a:rPr>
              <a:t>In Agile Software Development, for instance, an iteration refers to a single development cycle</a:t>
            </a:r>
          </a:p>
        </p:txBody>
      </p:sp>
      <p:sp>
        <p:nvSpPr>
          <p:cNvPr id="3" name="Title 2"/>
          <p:cNvSpPr>
            <a:spLocks noGrp="1"/>
          </p:cNvSpPr>
          <p:nvPr>
            <p:ph type="title"/>
          </p:nvPr>
        </p:nvSpPr>
        <p:spPr>
          <a:xfrm>
            <a:off x="381000" y="228600"/>
            <a:ext cx="8229600" cy="1143000"/>
          </a:xfrm>
        </p:spPr>
        <p:txBody>
          <a:bodyPr>
            <a:normAutofit/>
          </a:bodyPr>
          <a:lstStyle/>
          <a:p>
            <a:r>
              <a:rPr lang="en-US" sz="3500" dirty="0">
                <a:solidFill>
                  <a:schemeClr val="tx1"/>
                </a:solidFill>
                <a:effectLst/>
                <a:latin typeface="Times New Roman" pitchFamily="18" charset="0"/>
                <a:cs typeface="Times New Roman" pitchFamily="18" charset="0"/>
              </a:rPr>
              <a:t>Introduction</a:t>
            </a:r>
          </a:p>
        </p:txBody>
      </p:sp>
    </p:spTree>
    <p:extLst>
      <p:ext uri="{BB962C8B-B14F-4D97-AF65-F5344CB8AC3E}">
        <p14:creationId xmlns:p14="http://schemas.microsoft.com/office/powerpoint/2010/main" val="79998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10600" cy="6096000"/>
          </a:xfrm>
        </p:spPr>
        <p:txBody>
          <a:bodyPr>
            <a:normAutofit lnSpcReduction="10000"/>
          </a:bodyPr>
          <a:lstStyle/>
          <a:p>
            <a:pPr algn="just">
              <a:lnSpc>
                <a:spcPct val="150000"/>
              </a:lnSpc>
            </a:pPr>
            <a:r>
              <a:rPr lang="en-US" sz="2400" dirty="0">
                <a:latin typeface="Times New Roman" pitchFamily="18" charset="0"/>
                <a:cs typeface="Times New Roman" pitchFamily="18" charset="0"/>
              </a:rPr>
              <a:t>Each section or iteration is reviewed and critiqued by the project team, which should include representatives of the project's various stakeholders</a:t>
            </a:r>
          </a:p>
          <a:p>
            <a:pPr algn="just">
              <a:lnSpc>
                <a:spcPct val="150000"/>
              </a:lnSpc>
            </a:pPr>
            <a:r>
              <a:rPr lang="en-US" sz="2400" dirty="0">
                <a:latin typeface="Times New Roman" pitchFamily="18" charset="0"/>
                <a:cs typeface="Times New Roman" pitchFamily="18" charset="0"/>
              </a:rPr>
              <a:t>Insights gained from the critique of an iteration are used to determine what the next step should be in the project</a:t>
            </a:r>
          </a:p>
          <a:p>
            <a:pPr algn="just">
              <a:lnSpc>
                <a:spcPct val="150000"/>
              </a:lnSpc>
            </a:pPr>
            <a:r>
              <a:rPr lang="en-US" sz="2400" dirty="0">
                <a:latin typeface="Times New Roman" pitchFamily="18" charset="0"/>
                <a:cs typeface="Times New Roman" pitchFamily="18" charset="0"/>
              </a:rPr>
              <a:t>Agile model </a:t>
            </a:r>
            <a:r>
              <a:rPr lang="en-US" sz="2400" dirty="0" err="1">
                <a:latin typeface="Times New Roman" pitchFamily="18" charset="0"/>
                <a:cs typeface="Times New Roman" pitchFamily="18" charset="0"/>
              </a:rPr>
              <a:t>emphasise</a:t>
            </a:r>
            <a:r>
              <a:rPr lang="en-US" sz="2400" dirty="0">
                <a:latin typeface="Times New Roman" pitchFamily="18" charset="0"/>
                <a:cs typeface="Times New Roman" pitchFamily="18" charset="0"/>
              </a:rPr>
              <a:t> face-to-face communication over written documents. </a:t>
            </a:r>
          </a:p>
          <a:p>
            <a:pPr algn="just">
              <a:lnSpc>
                <a:spcPct val="150000"/>
              </a:lnSpc>
            </a:pPr>
            <a:r>
              <a:rPr lang="en-US" sz="2400" dirty="0">
                <a:latin typeface="Times New Roman" pitchFamily="18" charset="0"/>
                <a:cs typeface="Times New Roman" pitchFamily="18" charset="0"/>
              </a:rPr>
              <a:t>It is recommended that the development team size be deliberately kept small (5–9 people) to help the team members meaningfully engage in face-to-face communication and have collaborative work environment.</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5931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961E-923B-5797-B855-0827C89920B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C5261D-D60B-66D3-4660-4FADFC6CED57}"/>
              </a:ext>
            </a:extLst>
          </p:cNvPr>
          <p:cNvSpPr>
            <a:spLocks noGrp="1"/>
          </p:cNvSpPr>
          <p:nvPr>
            <p:ph idx="1"/>
          </p:nvPr>
        </p:nvSpPr>
        <p:spPr>
          <a:xfrm>
            <a:off x="228600" y="228600"/>
            <a:ext cx="8610600" cy="6096000"/>
          </a:xfrm>
        </p:spPr>
        <p:txBody>
          <a:bodyPr>
            <a:normAutofit fontScale="92500" lnSpcReduction="20000"/>
          </a:bodyPr>
          <a:lstStyle/>
          <a:p>
            <a:pPr marL="109728" indent="0" algn="just">
              <a:lnSpc>
                <a:spcPct val="150000"/>
              </a:lnSpc>
              <a:buNone/>
            </a:pPr>
            <a:r>
              <a:rPr lang="en-US" sz="2400" dirty="0">
                <a:solidFill>
                  <a:srgbClr val="FF0000"/>
                </a:solidFill>
                <a:latin typeface="Times New Roman" pitchFamily="18" charset="0"/>
                <a:cs typeface="Times New Roman" pitchFamily="18" charset="0"/>
              </a:rPr>
              <a:t>Agile Manifesto :</a:t>
            </a:r>
          </a:p>
          <a:p>
            <a:pPr algn="just">
              <a:lnSpc>
                <a:spcPct val="150000"/>
              </a:lnSpc>
            </a:pPr>
            <a:r>
              <a:rPr lang="en-US" sz="2400" dirty="0">
                <a:latin typeface="Times New Roman" pitchFamily="18" charset="0"/>
                <a:cs typeface="Times New Roman" pitchFamily="18" charset="0"/>
              </a:rPr>
              <a:t>Working software over comprehensive documentation.</a:t>
            </a:r>
          </a:p>
          <a:p>
            <a:pPr algn="just">
              <a:lnSpc>
                <a:spcPct val="150000"/>
              </a:lnSpc>
            </a:pPr>
            <a:r>
              <a:rPr lang="en-US" sz="2400" dirty="0">
                <a:latin typeface="Times New Roman" pitchFamily="18" charset="0"/>
                <a:cs typeface="Times New Roman" pitchFamily="18" charset="0"/>
              </a:rPr>
              <a:t>Frequent delivery of incremental versions of the software to the customer in intervals of few weeks.</a:t>
            </a:r>
          </a:p>
          <a:p>
            <a:pPr algn="just">
              <a:lnSpc>
                <a:spcPct val="150000"/>
              </a:lnSpc>
            </a:pPr>
            <a:r>
              <a:rPr lang="en-US" sz="2400" dirty="0">
                <a:latin typeface="Times New Roman" pitchFamily="18" charset="0"/>
                <a:cs typeface="Times New Roman" pitchFamily="18" charset="0"/>
              </a:rPr>
              <a:t>Requirement change requests from the customer are encouraged and are efficiently incorporated.</a:t>
            </a:r>
          </a:p>
          <a:p>
            <a:pPr algn="just">
              <a:lnSpc>
                <a:spcPct val="150000"/>
              </a:lnSpc>
            </a:pPr>
            <a:r>
              <a:rPr lang="en-US" sz="2400" dirty="0">
                <a:latin typeface="Times New Roman" pitchFamily="18" charset="0"/>
                <a:cs typeface="Times New Roman" pitchFamily="18" charset="0"/>
              </a:rPr>
              <a:t>Enhanced communication among the development team members through face-to-face communication rather than through exchange of formal documents.</a:t>
            </a:r>
          </a:p>
          <a:p>
            <a:pPr algn="just">
              <a:lnSpc>
                <a:spcPct val="150000"/>
              </a:lnSpc>
            </a:pPr>
            <a:r>
              <a:rPr lang="en-US" sz="2400" dirty="0">
                <a:latin typeface="Times New Roman" pitchFamily="18" charset="0"/>
                <a:cs typeface="Times New Roman" pitchFamily="18" charset="0"/>
              </a:rPr>
              <a:t>Continuous interaction with the customer is considered much more important rather than effective contract negotiation. A customer representative is required to be a part of the development team, thus facilitating close, daily co-operation between customers and developers.</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308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752600"/>
            <a:ext cx="8737600" cy="6553200"/>
          </a:xfrm>
        </p:spPr>
      </p:pic>
    </p:spTree>
    <p:extLst>
      <p:ext uri="{BB962C8B-B14F-4D97-AF65-F5344CB8AC3E}">
        <p14:creationId xmlns:p14="http://schemas.microsoft.com/office/powerpoint/2010/main" val="33457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FF03D-2027-BC20-908E-470EF721CF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DEBD91-DA70-F832-7A9A-704B4BCFE246}"/>
              </a:ext>
            </a:extLst>
          </p:cNvPr>
          <p:cNvSpPr>
            <a:spLocks noGrp="1"/>
          </p:cNvSpPr>
          <p:nvPr>
            <p:ph idx="1"/>
          </p:nvPr>
        </p:nvSpPr>
        <p:spPr>
          <a:xfrm>
            <a:off x="228600" y="228600"/>
            <a:ext cx="8610600" cy="6096000"/>
          </a:xfrm>
        </p:spPr>
        <p:txBody>
          <a:bodyPr>
            <a:normAutofit fontScale="85000" lnSpcReduction="10000"/>
          </a:bodyPr>
          <a:lstStyle/>
          <a:p>
            <a:pPr marL="109728" indent="0" algn="just">
              <a:lnSpc>
                <a:spcPct val="150000"/>
              </a:lnSpc>
              <a:buNone/>
            </a:pPr>
            <a:r>
              <a:rPr lang="en-US" sz="2400" dirty="0">
                <a:solidFill>
                  <a:srgbClr val="FF0000"/>
                </a:solidFill>
                <a:latin typeface="Times New Roman" pitchFamily="18" charset="0"/>
                <a:cs typeface="Times New Roman" pitchFamily="18" charset="0"/>
              </a:rPr>
              <a:t>Advantages and disadvantages of agile methods:</a:t>
            </a:r>
          </a:p>
          <a:p>
            <a:pPr algn="just">
              <a:lnSpc>
                <a:spcPct val="150000"/>
              </a:lnSpc>
            </a:pPr>
            <a:r>
              <a:rPr lang="en-US" sz="2400" dirty="0">
                <a:latin typeface="Times New Roman" pitchFamily="18" charset="0"/>
                <a:cs typeface="Times New Roman" pitchFamily="18" charset="0"/>
              </a:rPr>
              <a:t>The agile methods derive much of their agility by relying on the tacit knowledge of the team member about the development project and informal communications to clarify issues, rather than spending significant amounts of time in preparing formal documents and reviewing them.</a:t>
            </a:r>
          </a:p>
          <a:p>
            <a:pPr algn="just">
              <a:lnSpc>
                <a:spcPct val="150000"/>
              </a:lnSpc>
            </a:pPr>
            <a:r>
              <a:rPr lang="en-US" sz="2400" dirty="0">
                <a:latin typeface="Times New Roman" pitchFamily="18" charset="0"/>
                <a:cs typeface="Times New Roman" pitchFamily="18" charset="0"/>
              </a:rPr>
              <a:t>Lack of formal documents leaves scope for confusion and important decisions taken during different phases can be misinterpreted at later points of time by different team members.</a:t>
            </a:r>
          </a:p>
          <a:p>
            <a:pPr algn="just">
              <a:lnSpc>
                <a:spcPct val="150000"/>
              </a:lnSpc>
            </a:pPr>
            <a:r>
              <a:rPr lang="en-US" sz="2400" dirty="0">
                <a:latin typeface="Times New Roman" pitchFamily="18" charset="0"/>
                <a:cs typeface="Times New Roman" pitchFamily="18" charset="0"/>
              </a:rPr>
              <a:t>In the absence of any formal documents, it becomes difficult to get important project decisions such as design decisions to be reviewed by external experts.</a:t>
            </a:r>
          </a:p>
          <a:p>
            <a:pPr algn="just">
              <a:lnSpc>
                <a:spcPct val="150000"/>
              </a:lnSpc>
            </a:pPr>
            <a:r>
              <a:rPr lang="en-US" sz="2400" dirty="0">
                <a:latin typeface="Times New Roman" pitchFamily="18" charset="0"/>
                <a:cs typeface="Times New Roman" pitchFamily="18" charset="0"/>
              </a:rPr>
              <a:t>When the project completes and the developers disperse, maintenance can become a problem.</a:t>
            </a:r>
          </a:p>
        </p:txBody>
      </p:sp>
    </p:spTree>
    <p:extLst>
      <p:ext uri="{BB962C8B-B14F-4D97-AF65-F5344CB8AC3E}">
        <p14:creationId xmlns:p14="http://schemas.microsoft.com/office/powerpoint/2010/main" val="3239949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810</TotalTime>
  <Words>360</Words>
  <Application>Microsoft Office PowerPoint</Application>
  <PresentationFormat>On-screen Show (4:3)</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Lucida Sans Unicode</vt:lpstr>
      <vt:lpstr>Times New Roman</vt:lpstr>
      <vt:lpstr>Verdana</vt:lpstr>
      <vt:lpstr>Wingdings 2</vt:lpstr>
      <vt:lpstr>Wingdings 3</vt:lpstr>
      <vt:lpstr>Concourse</vt:lpstr>
      <vt:lpstr>PowerPoint Presentation</vt:lpstr>
      <vt:lpstr>Introduction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III</dc:title>
  <dc:creator>Shehin Shams P</dc:creator>
  <cp:lastModifiedBy>Dr Sminesh C N</cp:lastModifiedBy>
  <cp:revision>19</cp:revision>
  <dcterms:created xsi:type="dcterms:W3CDTF">2006-08-16T00:00:00Z</dcterms:created>
  <dcterms:modified xsi:type="dcterms:W3CDTF">2024-11-26T04:12:19Z</dcterms:modified>
</cp:coreProperties>
</file>