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9" r:id="rId6"/>
    <p:sldId id="261" r:id="rId7"/>
    <p:sldId id="272" r:id="rId8"/>
    <p:sldId id="273" r:id="rId9"/>
    <p:sldId id="263" r:id="rId10"/>
    <p:sldId id="264" r:id="rId11"/>
    <p:sldId id="275" r:id="rId12"/>
    <p:sldId id="265" r:id="rId13"/>
    <p:sldId id="285" r:id="rId14"/>
    <p:sldId id="278" r:id="rId15"/>
    <p:sldId id="280" r:id="rId16"/>
    <p:sldId id="286" r:id="rId17"/>
    <p:sldId id="287" r:id="rId18"/>
    <p:sldId id="288" r:id="rId19"/>
    <p:sldId id="289"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48" autoAdjust="0"/>
  </p:normalViewPr>
  <p:slideViewPr>
    <p:cSldViewPr>
      <p:cViewPr>
        <p:scale>
          <a:sx n="70" d="100"/>
          <a:sy n="70" d="100"/>
        </p:scale>
        <p:origin x="394"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1524000"/>
            <a:ext cx="7772400" cy="1470025"/>
          </a:xfrm>
          <a:prstGeom prst="rect">
            <a:avLst/>
          </a:prstGeom>
        </p:spPr>
        <p:txBody>
          <a:bodyPr vert="horz" anchor="b">
            <a:normAutofit/>
            <a:scene3d>
              <a:camera prst="orthographicFront"/>
              <a:lightRig rig="soft" dir="t"/>
            </a:scene3d>
            <a:sp3d prstMaterial="softEdge">
              <a:bevelT w="25400" h="254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b="1" dirty="0">
                <a:solidFill>
                  <a:schemeClr val="tx1"/>
                </a:solidFill>
                <a:effectLst/>
                <a:latin typeface="Times New Roman" pitchFamily="18" charset="0"/>
                <a:cs typeface="Times New Roman" pitchFamily="18" charset="0"/>
              </a:rPr>
              <a:t>Module </a:t>
            </a:r>
            <a:r>
              <a:rPr lang="en-US" sz="5000" b="1" dirty="0">
                <a:latin typeface="Times New Roman" pitchFamily="18" charset="0"/>
                <a:cs typeface="Times New Roman" pitchFamily="18" charset="0"/>
              </a:rPr>
              <a:t>4</a:t>
            </a:r>
            <a:endParaRPr lang="en-MY" sz="5000" b="1" dirty="0">
              <a:solidFill>
                <a:schemeClr val="tx1"/>
              </a:solidFill>
              <a:effectLst/>
              <a:latin typeface="Times New Roman" pitchFamily="18" charset="0"/>
              <a:cs typeface="Times New Roman" pitchFamily="18" charset="0"/>
            </a:endParaRPr>
          </a:p>
        </p:txBody>
      </p:sp>
      <p:sp>
        <p:nvSpPr>
          <p:cNvPr id="5" name="Subtitle 2"/>
          <p:cNvSpPr>
            <a:spLocks noGrp="1"/>
          </p:cNvSpPr>
          <p:nvPr/>
        </p:nvSpPr>
        <p:spPr>
          <a:xfrm>
            <a:off x="1371600" y="3146425"/>
            <a:ext cx="6400800" cy="1752600"/>
          </a:xfrm>
          <a:prstGeom prst="rect">
            <a:avLst/>
          </a:prstGeom>
        </p:spPr>
        <p:txBody>
          <a:bodyPr vert="horz" lIns="45720" rIns="4572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MY" sz="3700" b="1" dirty="0">
                <a:latin typeface="Times New Roman" pitchFamily="18" charset="0"/>
                <a:cs typeface="Times New Roman" pitchFamily="18" charset="0"/>
              </a:rPr>
              <a:t>Whitebox Testing</a:t>
            </a:r>
            <a:endParaRPr lang="en-MY" sz="37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4745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95400"/>
            <a:ext cx="8991600" cy="4995672"/>
          </a:xfrm>
        </p:spPr>
        <p:txBody>
          <a:bodyPr>
            <a:normAutofit/>
          </a:bodyPr>
          <a:lstStyle/>
          <a:p>
            <a:pPr algn="just">
              <a:lnSpc>
                <a:spcPct val="150000"/>
              </a:lnSpc>
              <a:buClrTx/>
            </a:pPr>
            <a:r>
              <a:rPr lang="en-MY" sz="2200" dirty="0">
                <a:latin typeface="Times New Roman" pitchFamily="18" charset="0"/>
                <a:cs typeface="Times New Roman" pitchFamily="18" charset="0"/>
              </a:rPr>
              <a:t>Control flow testing is a testing technique that comes under white box testing</a:t>
            </a:r>
          </a:p>
          <a:p>
            <a:pPr algn="just">
              <a:lnSpc>
                <a:spcPct val="150000"/>
              </a:lnSpc>
              <a:buClrTx/>
            </a:pPr>
            <a:r>
              <a:rPr lang="en-MY" sz="2200" dirty="0">
                <a:latin typeface="Times New Roman" pitchFamily="18" charset="0"/>
                <a:cs typeface="Times New Roman" pitchFamily="18" charset="0"/>
              </a:rPr>
              <a:t>The aim of this technique is to </a:t>
            </a:r>
            <a:r>
              <a:rPr lang="en-MY" sz="2200" dirty="0">
                <a:solidFill>
                  <a:srgbClr val="FF0000"/>
                </a:solidFill>
                <a:latin typeface="Times New Roman" pitchFamily="18" charset="0"/>
                <a:cs typeface="Times New Roman" pitchFamily="18" charset="0"/>
              </a:rPr>
              <a:t>determine the execution order of statements or instructions of the program through a </a:t>
            </a:r>
            <a:r>
              <a:rPr lang="en-MY" sz="2200" b="1" dirty="0">
                <a:solidFill>
                  <a:srgbClr val="FF0000"/>
                </a:solidFill>
                <a:latin typeface="Times New Roman" pitchFamily="18" charset="0"/>
                <a:cs typeface="Times New Roman" pitchFamily="18" charset="0"/>
              </a:rPr>
              <a:t>control structure</a:t>
            </a:r>
          </a:p>
          <a:p>
            <a:pPr algn="just">
              <a:lnSpc>
                <a:spcPct val="150000"/>
              </a:lnSpc>
              <a:buClrTx/>
            </a:pPr>
            <a:r>
              <a:rPr lang="en-MY" sz="2200" dirty="0">
                <a:latin typeface="Times New Roman" pitchFamily="18" charset="0"/>
                <a:cs typeface="Times New Roman" pitchFamily="18" charset="0"/>
              </a:rPr>
              <a:t>The </a:t>
            </a:r>
            <a:r>
              <a:rPr lang="en-MY" sz="2200" dirty="0">
                <a:solidFill>
                  <a:srgbClr val="FF0000"/>
                </a:solidFill>
                <a:latin typeface="Times New Roman" pitchFamily="18" charset="0"/>
                <a:cs typeface="Times New Roman" pitchFamily="18" charset="0"/>
              </a:rPr>
              <a:t>control structure of a program is used to develop a test case for the program</a:t>
            </a:r>
          </a:p>
          <a:p>
            <a:pPr algn="just">
              <a:lnSpc>
                <a:spcPct val="150000"/>
              </a:lnSpc>
              <a:buClrTx/>
            </a:pPr>
            <a:r>
              <a:rPr lang="en-MY" sz="2200" dirty="0">
                <a:latin typeface="Times New Roman" pitchFamily="18" charset="0"/>
                <a:cs typeface="Times New Roman" pitchFamily="18" charset="0"/>
              </a:rPr>
              <a:t>In this technique, a particular part of a large program is selected by the tester to set the testing path</a:t>
            </a:r>
          </a:p>
        </p:txBody>
      </p:sp>
      <p:sp>
        <p:nvSpPr>
          <p:cNvPr id="3" name="Title 2"/>
          <p:cNvSpPr>
            <a:spLocks noGrp="1"/>
          </p:cNvSpPr>
          <p:nvPr>
            <p:ph type="title"/>
          </p:nvPr>
        </p:nvSpPr>
        <p:spPr>
          <a:xfrm>
            <a:off x="304800" y="76200"/>
            <a:ext cx="8229600" cy="1143000"/>
          </a:xfrm>
        </p:spPr>
        <p:txBody>
          <a:bodyPr>
            <a:normAutofit/>
          </a:bodyPr>
          <a:lstStyle/>
          <a:p>
            <a:pPr marL="514350" indent="-514350">
              <a:buFont typeface="+mj-lt"/>
              <a:buAutoNum type="arabicParenR"/>
            </a:pPr>
            <a:r>
              <a:rPr lang="en-MY" sz="3000" dirty="0">
                <a:solidFill>
                  <a:schemeClr val="tx1"/>
                </a:solidFill>
                <a:effectLst/>
                <a:latin typeface="Times New Roman" pitchFamily="18" charset="0"/>
                <a:cs typeface="Times New Roman" pitchFamily="18" charset="0"/>
              </a:rPr>
              <a:t>Control flow testing</a:t>
            </a:r>
          </a:p>
        </p:txBody>
      </p:sp>
    </p:spTree>
    <p:extLst>
      <p:ext uri="{BB962C8B-B14F-4D97-AF65-F5344CB8AC3E}">
        <p14:creationId xmlns:p14="http://schemas.microsoft.com/office/powerpoint/2010/main" val="119788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305800" cy="4525963"/>
          </a:xfrm>
        </p:spPr>
        <p:txBody>
          <a:bodyPr>
            <a:normAutofit/>
          </a:bodyPr>
          <a:lstStyle/>
          <a:p>
            <a:pPr algn="just">
              <a:lnSpc>
                <a:spcPct val="150000"/>
              </a:lnSpc>
              <a:buClrTx/>
            </a:pPr>
            <a:r>
              <a:rPr lang="en-MY" sz="2200" dirty="0">
                <a:latin typeface="Times New Roman" pitchFamily="18" charset="0"/>
                <a:cs typeface="Times New Roman" pitchFamily="18" charset="0"/>
              </a:rPr>
              <a:t>It is mostly used in </a:t>
            </a:r>
            <a:r>
              <a:rPr lang="en-MY" sz="2200" dirty="0">
                <a:solidFill>
                  <a:srgbClr val="FF0000"/>
                </a:solidFill>
                <a:latin typeface="Times New Roman" pitchFamily="18" charset="0"/>
                <a:cs typeface="Times New Roman" pitchFamily="18" charset="0"/>
              </a:rPr>
              <a:t>unit testing</a:t>
            </a:r>
          </a:p>
          <a:p>
            <a:pPr algn="just">
              <a:lnSpc>
                <a:spcPct val="150000"/>
              </a:lnSpc>
              <a:buClrTx/>
            </a:pPr>
            <a:r>
              <a:rPr lang="en-MY" sz="2200" dirty="0">
                <a:latin typeface="Times New Roman" pitchFamily="18" charset="0"/>
                <a:cs typeface="Times New Roman" pitchFamily="18" charset="0"/>
              </a:rPr>
              <a:t>Test cases </a:t>
            </a:r>
            <a:r>
              <a:rPr lang="en-MY" sz="2200" dirty="0">
                <a:solidFill>
                  <a:srgbClr val="FF0000"/>
                </a:solidFill>
                <a:latin typeface="Times New Roman" pitchFamily="18" charset="0"/>
                <a:cs typeface="Times New Roman" pitchFamily="18" charset="0"/>
              </a:rPr>
              <a:t>represented by the control graph </a:t>
            </a:r>
            <a:r>
              <a:rPr lang="en-MY" sz="2200" dirty="0">
                <a:latin typeface="Times New Roman" pitchFamily="18" charset="0"/>
                <a:cs typeface="Times New Roman" pitchFamily="18" charset="0"/>
              </a:rPr>
              <a:t>of the program.</a:t>
            </a:r>
          </a:p>
          <a:p>
            <a:pPr algn="just">
              <a:lnSpc>
                <a:spcPct val="150000"/>
              </a:lnSpc>
              <a:buClrTx/>
            </a:pPr>
            <a:r>
              <a:rPr lang="en-MY" sz="2200" b="1" dirty="0">
                <a:solidFill>
                  <a:srgbClr val="FF0000"/>
                </a:solidFill>
                <a:latin typeface="Times New Roman" pitchFamily="18" charset="0"/>
                <a:cs typeface="Times New Roman" pitchFamily="18" charset="0"/>
              </a:rPr>
              <a:t>Control Flow Graph</a:t>
            </a:r>
            <a:r>
              <a:rPr lang="en-MY" sz="2200" dirty="0">
                <a:latin typeface="Times New Roman" pitchFamily="18" charset="0"/>
                <a:cs typeface="Times New Roman" pitchFamily="18" charset="0"/>
              </a:rPr>
              <a:t> is formed from </a:t>
            </a:r>
            <a:r>
              <a:rPr lang="en-MY" sz="2200" dirty="0">
                <a:solidFill>
                  <a:srgbClr val="FF0000"/>
                </a:solidFill>
                <a:latin typeface="Times New Roman" pitchFamily="18" charset="0"/>
                <a:cs typeface="Times New Roman" pitchFamily="18" charset="0"/>
              </a:rPr>
              <a:t>the node, edge, decision node, junction node</a:t>
            </a:r>
            <a:r>
              <a:rPr lang="en-MY" sz="2200" dirty="0">
                <a:latin typeface="Times New Roman" pitchFamily="18" charset="0"/>
                <a:cs typeface="Times New Roman" pitchFamily="18" charset="0"/>
              </a:rPr>
              <a:t> to specify all possible execution path</a:t>
            </a:r>
          </a:p>
          <a:p>
            <a:pPr>
              <a:lnSpc>
                <a:spcPct val="150000"/>
              </a:lnSpc>
            </a:pPr>
            <a:endParaRPr lang="en-MY" sz="2200" dirty="0"/>
          </a:p>
        </p:txBody>
      </p:sp>
      <p:sp>
        <p:nvSpPr>
          <p:cNvPr id="4" name="Title 2"/>
          <p:cNvSpPr>
            <a:spLocks noGrp="1"/>
          </p:cNvSpPr>
          <p:nvPr>
            <p:ph type="title"/>
          </p:nvPr>
        </p:nvSpPr>
        <p:spPr>
          <a:xfrm>
            <a:off x="76200" y="2133600"/>
            <a:ext cx="8229600" cy="1143000"/>
          </a:xfrm>
        </p:spPr>
        <p:txBody>
          <a:bodyPr>
            <a:normAutofit/>
          </a:bodyPr>
          <a:lstStyle/>
          <a:p>
            <a:pPr marL="457200" indent="-457200">
              <a:buFont typeface="Wingdings" pitchFamily="2" charset="2"/>
              <a:buChar char="Ø"/>
            </a:pPr>
            <a:r>
              <a:rPr lang="en-MY" sz="2600" dirty="0">
                <a:solidFill>
                  <a:srgbClr val="C00000"/>
                </a:solidFill>
                <a:effectLst/>
                <a:latin typeface="Times New Roman" pitchFamily="18" charset="0"/>
                <a:cs typeface="Times New Roman" pitchFamily="18" charset="0"/>
              </a:rPr>
              <a:t>Notations used for Control Flow Graph</a:t>
            </a:r>
            <a:endParaRPr lang="en-MY" sz="2600" dirty="0">
              <a:solidFill>
                <a:srgbClr val="C00000"/>
              </a:solidFill>
              <a:latin typeface="Times New Roman" pitchFamily="18" charset="0"/>
              <a:cs typeface="Times New Roman" pitchFamily="18" charset="0"/>
            </a:endParaRPr>
          </a:p>
        </p:txBody>
      </p:sp>
      <p:sp>
        <p:nvSpPr>
          <p:cNvPr id="6" name="Content Placeholder 1"/>
          <p:cNvSpPr txBox="1">
            <a:spLocks/>
          </p:cNvSpPr>
          <p:nvPr/>
        </p:nvSpPr>
        <p:spPr>
          <a:xfrm>
            <a:off x="0" y="3124200"/>
            <a:ext cx="8991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566928" indent="-457200" algn="just">
              <a:lnSpc>
                <a:spcPct val="150000"/>
              </a:lnSpc>
              <a:buClrTx/>
              <a:buFont typeface="+mj-lt"/>
              <a:buAutoNum type="arabicParenR"/>
            </a:pPr>
            <a:r>
              <a:rPr lang="en-MY" sz="2200" b="1" dirty="0">
                <a:latin typeface="Times New Roman" pitchFamily="18" charset="0"/>
                <a:cs typeface="Times New Roman" pitchFamily="18" charset="0"/>
              </a:rPr>
              <a:t>Node</a:t>
            </a:r>
            <a:r>
              <a:rPr lang="en-MY" sz="2200" dirty="0">
                <a:latin typeface="Times New Roman" pitchFamily="18" charset="0"/>
                <a:cs typeface="Times New Roman" pitchFamily="18" charset="0"/>
              </a:rPr>
              <a:t> : Used to create a </a:t>
            </a:r>
            <a:r>
              <a:rPr lang="en-MY" sz="2200" dirty="0">
                <a:solidFill>
                  <a:srgbClr val="FF0000"/>
                </a:solidFill>
                <a:latin typeface="Times New Roman" pitchFamily="18" charset="0"/>
                <a:cs typeface="Times New Roman" pitchFamily="18" charset="0"/>
              </a:rPr>
              <a:t>path of procedures</a:t>
            </a:r>
            <a:r>
              <a:rPr lang="en-MY" sz="2200" dirty="0">
                <a:latin typeface="Times New Roman" pitchFamily="18" charset="0"/>
                <a:cs typeface="Times New Roman" pitchFamily="18" charset="0"/>
              </a:rPr>
              <a:t>. Basically, it represents the sequence of procedures</a:t>
            </a:r>
          </a:p>
          <a:p>
            <a:pPr marL="566928" indent="-457200" algn="just">
              <a:lnSpc>
                <a:spcPct val="150000"/>
              </a:lnSpc>
              <a:buClrTx/>
              <a:buFont typeface="+mj-lt"/>
              <a:buAutoNum type="arabicParenR"/>
            </a:pPr>
            <a:r>
              <a:rPr lang="en-MY" sz="2200" b="1" dirty="0">
                <a:latin typeface="Times New Roman" pitchFamily="18" charset="0"/>
                <a:cs typeface="Times New Roman" pitchFamily="18" charset="0"/>
              </a:rPr>
              <a:t>Edge</a:t>
            </a:r>
            <a:r>
              <a:rPr lang="en-MY" sz="2200" dirty="0">
                <a:latin typeface="Times New Roman" pitchFamily="18" charset="0"/>
                <a:cs typeface="Times New Roman" pitchFamily="18" charset="0"/>
              </a:rPr>
              <a:t> : Used to </a:t>
            </a:r>
            <a:r>
              <a:rPr lang="en-MY" sz="2200" dirty="0">
                <a:solidFill>
                  <a:srgbClr val="FF0000"/>
                </a:solidFill>
                <a:latin typeface="Times New Roman" pitchFamily="18" charset="0"/>
                <a:cs typeface="Times New Roman" pitchFamily="18" charset="0"/>
              </a:rPr>
              <a:t>link the direction of nodes</a:t>
            </a:r>
            <a:endParaRPr lang="en-MY" sz="2200" dirty="0">
              <a:latin typeface="Times New Roman" pitchFamily="18" charset="0"/>
              <a:cs typeface="Times New Roman" pitchFamily="18" charset="0"/>
            </a:endParaRPr>
          </a:p>
          <a:p>
            <a:pPr marL="566928" indent="-457200" algn="just">
              <a:lnSpc>
                <a:spcPct val="150000"/>
              </a:lnSpc>
              <a:buClrTx/>
              <a:buFont typeface="+mj-lt"/>
              <a:buAutoNum type="arabicParenR"/>
            </a:pPr>
            <a:r>
              <a:rPr lang="en-MY" sz="2200" b="1" dirty="0">
                <a:latin typeface="Times New Roman" pitchFamily="18" charset="0"/>
                <a:cs typeface="Times New Roman" pitchFamily="18" charset="0"/>
              </a:rPr>
              <a:t>Decision Node </a:t>
            </a:r>
            <a:r>
              <a:rPr lang="en-MY" sz="2200" dirty="0">
                <a:latin typeface="Times New Roman" pitchFamily="18" charset="0"/>
                <a:cs typeface="Times New Roman" pitchFamily="18" charset="0"/>
              </a:rPr>
              <a:t>: Used to decide </a:t>
            </a:r>
            <a:r>
              <a:rPr lang="en-MY" sz="2200" dirty="0">
                <a:solidFill>
                  <a:srgbClr val="FF0000"/>
                </a:solidFill>
                <a:latin typeface="Times New Roman" pitchFamily="18" charset="0"/>
                <a:cs typeface="Times New Roman" pitchFamily="18" charset="0"/>
              </a:rPr>
              <a:t>next node of procedure as per the value</a:t>
            </a:r>
          </a:p>
          <a:p>
            <a:pPr marL="566928" indent="-457200" algn="just">
              <a:lnSpc>
                <a:spcPct val="150000"/>
              </a:lnSpc>
              <a:buClrTx/>
              <a:buFont typeface="+mj-lt"/>
              <a:buAutoNum type="arabicParenR"/>
            </a:pPr>
            <a:r>
              <a:rPr lang="en-MY" sz="2200" b="1" dirty="0">
                <a:latin typeface="Times New Roman" pitchFamily="18" charset="0"/>
                <a:cs typeface="Times New Roman" pitchFamily="18" charset="0"/>
              </a:rPr>
              <a:t>Junction node </a:t>
            </a:r>
            <a:r>
              <a:rPr lang="en-MY" sz="2200" dirty="0">
                <a:latin typeface="Times New Roman" pitchFamily="18" charset="0"/>
                <a:cs typeface="Times New Roman" pitchFamily="18" charset="0"/>
              </a:rPr>
              <a:t>: Point where </a:t>
            </a:r>
            <a:r>
              <a:rPr lang="en-MY" sz="2200" dirty="0">
                <a:solidFill>
                  <a:srgbClr val="FF0000"/>
                </a:solidFill>
                <a:latin typeface="Times New Roman" pitchFamily="18" charset="0"/>
                <a:cs typeface="Times New Roman" pitchFamily="18" charset="0"/>
              </a:rPr>
              <a:t>at least three links meet</a:t>
            </a:r>
            <a:endParaRPr lang="en-MY" sz="2200" dirty="0"/>
          </a:p>
        </p:txBody>
      </p:sp>
    </p:spTree>
    <p:extLst>
      <p:ext uri="{BB962C8B-B14F-4D97-AF65-F5344CB8AC3E}">
        <p14:creationId xmlns:p14="http://schemas.microsoft.com/office/powerpoint/2010/main" val="243364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28600"/>
            <a:ext cx="8229600" cy="1143000"/>
          </a:xfrm>
        </p:spPr>
        <p:txBody>
          <a:bodyPr>
            <a:normAutofit/>
          </a:bodyPr>
          <a:lstStyle/>
          <a:p>
            <a:r>
              <a:rPr lang="en-US" sz="2600" dirty="0">
                <a:solidFill>
                  <a:srgbClr val="FF0000"/>
                </a:solidFill>
                <a:latin typeface="Times New Roman" pitchFamily="18" charset="0"/>
                <a:cs typeface="Times New Roman" pitchFamily="18" charset="0"/>
              </a:rPr>
              <a:t>Example</a:t>
            </a:r>
            <a:endParaRPr lang="en-MY" sz="2600" dirty="0">
              <a:solidFill>
                <a:srgbClr val="FF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BD9A8A6-01E2-65F0-E6CD-F0E267E0529A}"/>
              </a:ext>
            </a:extLst>
          </p:cNvPr>
          <p:cNvPicPr>
            <a:picLocks noChangeAspect="1"/>
          </p:cNvPicPr>
          <p:nvPr/>
        </p:nvPicPr>
        <p:blipFill>
          <a:blip r:embed="rId2"/>
          <a:stretch>
            <a:fillRect/>
          </a:stretch>
        </p:blipFill>
        <p:spPr>
          <a:xfrm>
            <a:off x="457200" y="0"/>
            <a:ext cx="8229600" cy="6477625"/>
          </a:xfrm>
          <a:prstGeom prst="rect">
            <a:avLst/>
          </a:prstGeom>
        </p:spPr>
      </p:pic>
    </p:spTree>
    <p:extLst>
      <p:ext uri="{BB962C8B-B14F-4D97-AF65-F5344CB8AC3E}">
        <p14:creationId xmlns:p14="http://schemas.microsoft.com/office/powerpoint/2010/main" val="292176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B37CC-3DB5-C38D-1E0E-A5F451FA88A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77BB3-DE1D-F623-5A52-5D8E8DC1293D}"/>
              </a:ext>
            </a:extLst>
          </p:cNvPr>
          <p:cNvSpPr>
            <a:spLocks noGrp="1"/>
          </p:cNvSpPr>
          <p:nvPr>
            <p:ph idx="1"/>
          </p:nvPr>
        </p:nvSpPr>
        <p:spPr>
          <a:xfrm>
            <a:off x="304800" y="152400"/>
            <a:ext cx="8305800" cy="6324600"/>
          </a:xfrm>
        </p:spPr>
        <p:txBody>
          <a:bodyPr>
            <a:normAutofit fontScale="55000" lnSpcReduction="20000"/>
          </a:bodyPr>
          <a:lstStyle/>
          <a:p>
            <a:pPr algn="just">
              <a:lnSpc>
                <a:spcPct val="150000"/>
              </a:lnSpc>
              <a:buClrTx/>
            </a:pPr>
            <a:r>
              <a:rPr lang="en-US" sz="4400" dirty="0">
                <a:latin typeface="Times New Roman" pitchFamily="18" charset="0"/>
                <a:cs typeface="Times New Roman" pitchFamily="18" charset="0"/>
              </a:rPr>
              <a:t>path coverage testing does not try to cover all paths, but only a subset of paths called linearly independent paths(basis paths ).</a:t>
            </a:r>
          </a:p>
          <a:p>
            <a:pPr algn="just">
              <a:lnSpc>
                <a:spcPct val="150000"/>
              </a:lnSpc>
              <a:buClrTx/>
            </a:pPr>
            <a:r>
              <a:rPr lang="en-US" sz="4400" dirty="0">
                <a:latin typeface="Times New Roman" pitchFamily="18" charset="0"/>
                <a:cs typeface="Times New Roman" pitchFamily="18" charset="0"/>
              </a:rPr>
              <a:t>if each path in the set introduces at least one new edge that is not included in any other path in the set.</a:t>
            </a:r>
          </a:p>
          <a:p>
            <a:pPr algn="just">
              <a:lnSpc>
                <a:spcPct val="150000"/>
              </a:lnSpc>
              <a:buClrTx/>
            </a:pPr>
            <a:r>
              <a:rPr lang="en-US" sz="4400" b="1" dirty="0">
                <a:solidFill>
                  <a:schemeClr val="accent2"/>
                </a:solidFill>
                <a:latin typeface="Times New Roman" pitchFamily="18" charset="0"/>
                <a:cs typeface="Times New Roman" pitchFamily="18" charset="0"/>
              </a:rPr>
              <a:t>McCabe’s Cyclomatic Complexity Metric</a:t>
            </a:r>
          </a:p>
          <a:p>
            <a:pPr algn="just">
              <a:lnSpc>
                <a:spcPct val="150000"/>
              </a:lnSpc>
              <a:buClrTx/>
            </a:pPr>
            <a:r>
              <a:rPr lang="en-US" sz="4400" dirty="0">
                <a:latin typeface="Times New Roman" pitchFamily="18" charset="0"/>
                <a:cs typeface="Times New Roman" pitchFamily="18" charset="0"/>
              </a:rPr>
              <a:t>McCabe’s cyclomatic complexity defines an upper bound on the number of independent paths in a program.</a:t>
            </a:r>
          </a:p>
          <a:p>
            <a:pPr algn="just">
              <a:lnSpc>
                <a:spcPct val="150000"/>
              </a:lnSpc>
              <a:buClrTx/>
            </a:pPr>
            <a:r>
              <a:rPr lang="en-US" sz="4400" dirty="0">
                <a:latin typeface="Times New Roman" pitchFamily="18" charset="0"/>
                <a:cs typeface="Times New Roman" pitchFamily="18" charset="0"/>
              </a:rPr>
              <a:t>Given a control flow graph G of a program, the cyclomatic complexity V(G) can be computed as: </a:t>
            </a:r>
            <a:r>
              <a:rPr lang="en-US" sz="4400" dirty="0">
                <a:solidFill>
                  <a:schemeClr val="accent2"/>
                </a:solidFill>
                <a:latin typeface="Times New Roman" pitchFamily="18" charset="0"/>
                <a:cs typeface="Times New Roman" pitchFamily="18" charset="0"/>
              </a:rPr>
              <a:t>V(G) = E – N + 2</a:t>
            </a:r>
          </a:p>
          <a:p>
            <a:pPr algn="just">
              <a:lnSpc>
                <a:spcPct val="150000"/>
              </a:lnSpc>
              <a:buClrTx/>
            </a:pPr>
            <a:r>
              <a:rPr lang="en-US" sz="4400" dirty="0">
                <a:latin typeface="Times New Roman" pitchFamily="18" charset="0"/>
                <a:cs typeface="Times New Roman" pitchFamily="18" charset="0"/>
              </a:rPr>
              <a:t>where, N is the number of nodes of the control flow graph and E is the number of edges in the control flow graph.</a:t>
            </a:r>
          </a:p>
          <a:p>
            <a:pPr>
              <a:lnSpc>
                <a:spcPct val="150000"/>
              </a:lnSpc>
            </a:pPr>
            <a:endParaRPr lang="en-MY" sz="2200" dirty="0"/>
          </a:p>
        </p:txBody>
      </p:sp>
    </p:spTree>
    <p:extLst>
      <p:ext uri="{BB962C8B-B14F-4D97-AF65-F5344CB8AC3E}">
        <p14:creationId xmlns:p14="http://schemas.microsoft.com/office/powerpoint/2010/main" val="71940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686800" cy="5833872"/>
          </a:xfrm>
        </p:spPr>
        <p:txBody>
          <a:bodyPr>
            <a:normAutofit/>
          </a:bodyPr>
          <a:lstStyle/>
          <a:p>
            <a:pPr algn="just">
              <a:lnSpc>
                <a:spcPct val="150000"/>
              </a:lnSpc>
              <a:buClrTx/>
            </a:pPr>
            <a:r>
              <a:rPr lang="en-MY" sz="2200" dirty="0">
                <a:latin typeface="Times New Roman" pitchFamily="18" charset="0"/>
                <a:cs typeface="Times New Roman" pitchFamily="18" charset="0"/>
              </a:rPr>
              <a:t>Data Flow Testing is a specific strategy of software testing that </a:t>
            </a:r>
            <a:r>
              <a:rPr lang="en-MY" sz="2200" dirty="0">
                <a:solidFill>
                  <a:srgbClr val="FF0000"/>
                </a:solidFill>
                <a:latin typeface="Times New Roman" pitchFamily="18" charset="0"/>
                <a:cs typeface="Times New Roman" pitchFamily="18" charset="0"/>
              </a:rPr>
              <a:t>focuses on data variables and their values</a:t>
            </a:r>
          </a:p>
          <a:p>
            <a:pPr algn="just">
              <a:lnSpc>
                <a:spcPct val="150000"/>
              </a:lnSpc>
              <a:buClrTx/>
            </a:pPr>
            <a:r>
              <a:rPr lang="en-MY" sz="2200" dirty="0">
                <a:latin typeface="Times New Roman" pitchFamily="18" charset="0"/>
                <a:cs typeface="Times New Roman" pitchFamily="18" charset="0"/>
              </a:rPr>
              <a:t>It makes use of the control flow graph</a:t>
            </a:r>
          </a:p>
          <a:p>
            <a:pPr algn="just">
              <a:lnSpc>
                <a:spcPct val="150000"/>
              </a:lnSpc>
              <a:buClrTx/>
            </a:pPr>
            <a:r>
              <a:rPr lang="en-MY" sz="2200" dirty="0">
                <a:latin typeface="Times New Roman" pitchFamily="18" charset="0"/>
                <a:cs typeface="Times New Roman" pitchFamily="18" charset="0"/>
              </a:rPr>
              <a:t>It can be considered as a type of </a:t>
            </a:r>
            <a:r>
              <a:rPr lang="en-MY" sz="2200" dirty="0">
                <a:solidFill>
                  <a:srgbClr val="FF0000"/>
                </a:solidFill>
                <a:latin typeface="Times New Roman" pitchFamily="18" charset="0"/>
                <a:cs typeface="Times New Roman" pitchFamily="18" charset="0"/>
              </a:rPr>
              <a:t>white box testing and structural types of testing</a:t>
            </a:r>
          </a:p>
          <a:p>
            <a:pPr algn="just">
              <a:lnSpc>
                <a:spcPct val="150000"/>
              </a:lnSpc>
              <a:buClrTx/>
            </a:pPr>
            <a:r>
              <a:rPr lang="en-MY" sz="2200" dirty="0">
                <a:latin typeface="Times New Roman" pitchFamily="18" charset="0"/>
                <a:cs typeface="Times New Roman" pitchFamily="18" charset="0"/>
              </a:rPr>
              <a:t>It keeps a </a:t>
            </a:r>
            <a:r>
              <a:rPr lang="en-MY" sz="2200" dirty="0">
                <a:solidFill>
                  <a:srgbClr val="FF0000"/>
                </a:solidFill>
                <a:latin typeface="Times New Roman" pitchFamily="18" charset="0"/>
                <a:cs typeface="Times New Roman" pitchFamily="18" charset="0"/>
              </a:rPr>
              <a:t>check at the data receiving points by the variables and its usage points</a:t>
            </a:r>
          </a:p>
          <a:p>
            <a:pPr algn="just">
              <a:lnSpc>
                <a:spcPct val="150000"/>
              </a:lnSpc>
              <a:buClrTx/>
            </a:pPr>
            <a:r>
              <a:rPr lang="en-MY" sz="2200" dirty="0">
                <a:latin typeface="Times New Roman" pitchFamily="18" charset="0"/>
                <a:cs typeface="Times New Roman" pitchFamily="18" charset="0"/>
              </a:rPr>
              <a:t>The process is </a:t>
            </a:r>
            <a:r>
              <a:rPr lang="en-MY" sz="2200" dirty="0">
                <a:solidFill>
                  <a:srgbClr val="FF0000"/>
                </a:solidFill>
                <a:latin typeface="Times New Roman" pitchFamily="18" charset="0"/>
                <a:cs typeface="Times New Roman" pitchFamily="18" charset="0"/>
              </a:rPr>
              <a:t>conducted to detect the bugs because of the incorrect usage of data variables or data values</a:t>
            </a:r>
            <a:endParaRPr lang="en-MY" sz="2200" dirty="0">
              <a:latin typeface="Times New Roman" pitchFamily="18" charset="0"/>
              <a:cs typeface="Times New Roman" pitchFamily="18" charset="0"/>
            </a:endParaRPr>
          </a:p>
          <a:p>
            <a:pPr algn="just">
              <a:lnSpc>
                <a:spcPct val="150000"/>
              </a:lnSpc>
              <a:buClrTx/>
            </a:pPr>
            <a:endParaRPr lang="en-MY" sz="2200" dirty="0">
              <a:latin typeface="Times New Roman" pitchFamily="18" charset="0"/>
              <a:cs typeface="Times New Roman" pitchFamily="18" charset="0"/>
            </a:endParaRPr>
          </a:p>
        </p:txBody>
      </p:sp>
      <p:sp>
        <p:nvSpPr>
          <p:cNvPr id="4" name="Title 2"/>
          <p:cNvSpPr>
            <a:spLocks noGrp="1"/>
          </p:cNvSpPr>
          <p:nvPr>
            <p:ph type="title"/>
          </p:nvPr>
        </p:nvSpPr>
        <p:spPr>
          <a:xfrm>
            <a:off x="152400" y="-152400"/>
            <a:ext cx="8229600" cy="1143000"/>
          </a:xfrm>
        </p:spPr>
        <p:txBody>
          <a:bodyPr>
            <a:normAutofit/>
          </a:bodyPr>
          <a:lstStyle/>
          <a:p>
            <a:pPr marL="514350" indent="-514350">
              <a:buFont typeface="+mj-lt"/>
              <a:buAutoNum type="arabicParenR" startAt="2"/>
            </a:pPr>
            <a:r>
              <a:rPr lang="en-MY" sz="3000" dirty="0">
                <a:solidFill>
                  <a:schemeClr val="tx1"/>
                </a:solidFill>
                <a:effectLst/>
                <a:latin typeface="Times New Roman" pitchFamily="18" charset="0"/>
                <a:cs typeface="Times New Roman" pitchFamily="18" charset="0"/>
              </a:rPr>
              <a:t>Data flow testing</a:t>
            </a:r>
          </a:p>
        </p:txBody>
      </p:sp>
    </p:spTree>
    <p:extLst>
      <p:ext uri="{BB962C8B-B14F-4D97-AF65-F5344CB8AC3E}">
        <p14:creationId xmlns:p14="http://schemas.microsoft.com/office/powerpoint/2010/main" val="238464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MCA\3. Odd Semester 2020\S1\Advanced Software Engineering\Module 4\3. Software Testing\Screenshots\w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 y="621670"/>
            <a:ext cx="9143639" cy="494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02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AD611-CE94-A3B6-F846-135716712E7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E85449-DAB5-47A5-8554-C484E1D5D5C2}"/>
              </a:ext>
            </a:extLst>
          </p:cNvPr>
          <p:cNvSpPr>
            <a:spLocks noGrp="1"/>
          </p:cNvSpPr>
          <p:nvPr>
            <p:ph idx="1"/>
          </p:nvPr>
        </p:nvSpPr>
        <p:spPr>
          <a:xfrm>
            <a:off x="152400" y="762000"/>
            <a:ext cx="8686800" cy="5833872"/>
          </a:xfrm>
        </p:spPr>
        <p:txBody>
          <a:bodyPr>
            <a:normAutofit/>
          </a:bodyPr>
          <a:lstStyle/>
          <a:p>
            <a:pPr algn="just">
              <a:lnSpc>
                <a:spcPct val="150000"/>
              </a:lnSpc>
              <a:buClrTx/>
            </a:pPr>
            <a:r>
              <a:rPr lang="en-US" sz="2200" dirty="0">
                <a:latin typeface="Times New Roman" pitchFamily="18" charset="0"/>
                <a:cs typeface="Times New Roman" pitchFamily="18" charset="0"/>
              </a:rPr>
              <a:t>Furthermore, it is concerned with:</a:t>
            </a:r>
          </a:p>
          <a:p>
            <a:pPr lvl="1" algn="just">
              <a:lnSpc>
                <a:spcPct val="150000"/>
              </a:lnSpc>
              <a:buClrTx/>
            </a:pPr>
            <a:r>
              <a:rPr lang="en-US" sz="1800" dirty="0">
                <a:latin typeface="Times New Roman" pitchFamily="18" charset="0"/>
                <a:cs typeface="Times New Roman" pitchFamily="18" charset="0"/>
              </a:rPr>
              <a:t>Statements where variables receive values,</a:t>
            </a:r>
          </a:p>
          <a:p>
            <a:pPr lvl="1" algn="just">
              <a:lnSpc>
                <a:spcPct val="150000"/>
              </a:lnSpc>
              <a:buClrTx/>
            </a:pPr>
            <a:r>
              <a:rPr lang="en-US" sz="1800" dirty="0">
                <a:latin typeface="Times New Roman" pitchFamily="18" charset="0"/>
                <a:cs typeface="Times New Roman" pitchFamily="18" charset="0"/>
              </a:rPr>
              <a:t>Statements where these values are used or referenced.</a:t>
            </a:r>
          </a:p>
          <a:p>
            <a:pPr algn="just">
              <a:lnSpc>
                <a:spcPct val="150000"/>
              </a:lnSpc>
              <a:buClrTx/>
            </a:pPr>
            <a:r>
              <a:rPr lang="en-US" sz="2200" dirty="0">
                <a:latin typeface="Times New Roman" pitchFamily="18" charset="0"/>
                <a:cs typeface="Times New Roman" pitchFamily="18" charset="0"/>
              </a:rPr>
              <a:t>To illustrate the approach of data flow testing, assume that each statement in the program is assigned a unique statement number. For a statement number S-</a:t>
            </a:r>
          </a:p>
          <a:p>
            <a:pPr lvl="1" algn="just">
              <a:lnSpc>
                <a:spcPct val="150000"/>
              </a:lnSpc>
              <a:buClrTx/>
            </a:pPr>
            <a:r>
              <a:rPr lang="en-US" sz="1800" dirty="0">
                <a:latin typeface="Times New Roman" pitchFamily="18" charset="0"/>
                <a:cs typeface="Times New Roman" pitchFamily="18" charset="0"/>
              </a:rPr>
              <a:t>DEF(S) = {X | statement S contains the definition of X}</a:t>
            </a:r>
          </a:p>
          <a:p>
            <a:pPr lvl="1" algn="just">
              <a:lnSpc>
                <a:spcPct val="150000"/>
              </a:lnSpc>
              <a:buClrTx/>
            </a:pPr>
            <a:r>
              <a:rPr lang="en-US" sz="1800" dirty="0">
                <a:latin typeface="Times New Roman" pitchFamily="18" charset="0"/>
                <a:cs typeface="Times New Roman" pitchFamily="18" charset="0"/>
              </a:rPr>
              <a:t>USE(S) = {X | statement S contains the use of X} </a:t>
            </a:r>
          </a:p>
          <a:p>
            <a:pPr algn="just">
              <a:lnSpc>
                <a:spcPct val="150000"/>
              </a:lnSpc>
              <a:buClrTx/>
            </a:pPr>
            <a:endParaRPr lang="en-MY" sz="2200" dirty="0">
              <a:latin typeface="Times New Roman" pitchFamily="18" charset="0"/>
              <a:cs typeface="Times New Roman" pitchFamily="18" charset="0"/>
            </a:endParaRPr>
          </a:p>
        </p:txBody>
      </p:sp>
      <p:sp>
        <p:nvSpPr>
          <p:cNvPr id="4" name="Title 2">
            <a:extLst>
              <a:ext uri="{FF2B5EF4-FFF2-40B4-BE49-F238E27FC236}">
                <a16:creationId xmlns:a16="http://schemas.microsoft.com/office/drawing/2014/main" id="{1A3E1452-2C88-2B1E-3AAA-A82C244A2AAB}"/>
              </a:ext>
            </a:extLst>
          </p:cNvPr>
          <p:cNvSpPr>
            <a:spLocks noGrp="1"/>
          </p:cNvSpPr>
          <p:nvPr>
            <p:ph type="title"/>
          </p:nvPr>
        </p:nvSpPr>
        <p:spPr>
          <a:xfrm>
            <a:off x="152400" y="-152400"/>
            <a:ext cx="8229600" cy="1143000"/>
          </a:xfrm>
        </p:spPr>
        <p:txBody>
          <a:bodyPr>
            <a:normAutofit/>
          </a:bodyPr>
          <a:lstStyle/>
          <a:p>
            <a:pPr marL="514350" indent="-514350">
              <a:buFont typeface="+mj-lt"/>
              <a:buAutoNum type="arabicParenR" startAt="2"/>
            </a:pPr>
            <a:r>
              <a:rPr lang="en-MY" sz="3000" dirty="0">
                <a:solidFill>
                  <a:schemeClr val="tx1"/>
                </a:solidFill>
                <a:effectLst/>
                <a:latin typeface="Times New Roman" pitchFamily="18" charset="0"/>
                <a:cs typeface="Times New Roman" pitchFamily="18" charset="0"/>
              </a:rPr>
              <a:t>Data flow testing</a:t>
            </a:r>
          </a:p>
        </p:txBody>
      </p:sp>
    </p:spTree>
    <p:extLst>
      <p:ext uri="{BB962C8B-B14F-4D97-AF65-F5344CB8AC3E}">
        <p14:creationId xmlns:p14="http://schemas.microsoft.com/office/powerpoint/2010/main" val="25423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8C832-E9BB-0C14-FC06-5F644F00B02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77FAAA-2172-924F-F55B-47A7237C1FA2}"/>
              </a:ext>
            </a:extLst>
          </p:cNvPr>
          <p:cNvSpPr>
            <a:spLocks noGrp="1"/>
          </p:cNvSpPr>
          <p:nvPr>
            <p:ph idx="1"/>
          </p:nvPr>
        </p:nvSpPr>
        <p:spPr>
          <a:xfrm>
            <a:off x="152400" y="762000"/>
            <a:ext cx="8686800" cy="5833872"/>
          </a:xfrm>
        </p:spPr>
        <p:txBody>
          <a:bodyPr>
            <a:normAutofit/>
          </a:bodyPr>
          <a:lstStyle/>
          <a:p>
            <a:pPr algn="just">
              <a:lnSpc>
                <a:spcPct val="150000"/>
              </a:lnSpc>
              <a:buClrTx/>
            </a:pPr>
            <a:endParaRPr lang="en-MY" sz="2200" dirty="0">
              <a:latin typeface="Times New Roman" pitchFamily="18" charset="0"/>
              <a:cs typeface="Times New Roman" pitchFamily="18" charset="0"/>
            </a:endParaRPr>
          </a:p>
        </p:txBody>
      </p:sp>
      <p:sp>
        <p:nvSpPr>
          <p:cNvPr id="4" name="Title 2">
            <a:extLst>
              <a:ext uri="{FF2B5EF4-FFF2-40B4-BE49-F238E27FC236}">
                <a16:creationId xmlns:a16="http://schemas.microsoft.com/office/drawing/2014/main" id="{20F4E72F-2576-743A-0D44-298198510631}"/>
              </a:ext>
            </a:extLst>
          </p:cNvPr>
          <p:cNvSpPr>
            <a:spLocks noGrp="1"/>
          </p:cNvSpPr>
          <p:nvPr>
            <p:ph type="title"/>
          </p:nvPr>
        </p:nvSpPr>
        <p:spPr>
          <a:xfrm>
            <a:off x="152400" y="-152400"/>
            <a:ext cx="8229600" cy="1143000"/>
          </a:xfrm>
        </p:spPr>
        <p:txBody>
          <a:bodyPr>
            <a:normAutofit/>
          </a:bodyPr>
          <a:lstStyle/>
          <a:p>
            <a:pPr marL="514350" indent="-514350">
              <a:buFont typeface="+mj-lt"/>
              <a:buAutoNum type="arabicParenR" startAt="2"/>
            </a:pPr>
            <a:r>
              <a:rPr lang="en-MY" sz="3000" dirty="0">
                <a:solidFill>
                  <a:schemeClr val="tx1"/>
                </a:solidFill>
                <a:effectLst/>
                <a:latin typeface="Times New Roman" pitchFamily="18" charset="0"/>
                <a:cs typeface="Times New Roman" pitchFamily="18" charset="0"/>
              </a:rPr>
              <a:t>Data flow testing</a:t>
            </a:r>
          </a:p>
        </p:txBody>
      </p:sp>
      <p:pic>
        <p:nvPicPr>
          <p:cNvPr id="5" name="Picture 4">
            <a:extLst>
              <a:ext uri="{FF2B5EF4-FFF2-40B4-BE49-F238E27FC236}">
                <a16:creationId xmlns:a16="http://schemas.microsoft.com/office/drawing/2014/main" id="{A7574AA2-1130-674E-1278-4A317122D97B}"/>
              </a:ext>
            </a:extLst>
          </p:cNvPr>
          <p:cNvPicPr>
            <a:picLocks noChangeAspect="1"/>
          </p:cNvPicPr>
          <p:nvPr/>
        </p:nvPicPr>
        <p:blipFill>
          <a:blip r:embed="rId2"/>
          <a:stretch>
            <a:fillRect/>
          </a:stretch>
        </p:blipFill>
        <p:spPr>
          <a:xfrm>
            <a:off x="325689" y="914400"/>
            <a:ext cx="9144000" cy="3247444"/>
          </a:xfrm>
          <a:prstGeom prst="rect">
            <a:avLst/>
          </a:prstGeom>
        </p:spPr>
      </p:pic>
    </p:spTree>
    <p:extLst>
      <p:ext uri="{BB962C8B-B14F-4D97-AF65-F5344CB8AC3E}">
        <p14:creationId xmlns:p14="http://schemas.microsoft.com/office/powerpoint/2010/main" val="138294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0FFA3-107F-8D89-AA6A-9C8D948E76BF}"/>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30CB2DD-B7D0-F5CB-CA5E-298A269DD0CF}"/>
              </a:ext>
            </a:extLst>
          </p:cNvPr>
          <p:cNvPicPr>
            <a:picLocks noGrp="1" noChangeAspect="1"/>
          </p:cNvPicPr>
          <p:nvPr>
            <p:ph idx="1"/>
          </p:nvPr>
        </p:nvPicPr>
        <p:blipFill>
          <a:blip r:embed="rId2"/>
          <a:stretch>
            <a:fillRect/>
          </a:stretch>
        </p:blipFill>
        <p:spPr>
          <a:xfrm>
            <a:off x="76200" y="1447800"/>
            <a:ext cx="3691894" cy="3810000"/>
          </a:xfrm>
        </p:spPr>
      </p:pic>
      <p:sp>
        <p:nvSpPr>
          <p:cNvPr id="4" name="Title 2">
            <a:extLst>
              <a:ext uri="{FF2B5EF4-FFF2-40B4-BE49-F238E27FC236}">
                <a16:creationId xmlns:a16="http://schemas.microsoft.com/office/drawing/2014/main" id="{36441100-41C3-8E31-ECE5-37C3DF90A5BF}"/>
              </a:ext>
            </a:extLst>
          </p:cNvPr>
          <p:cNvSpPr>
            <a:spLocks noGrp="1"/>
          </p:cNvSpPr>
          <p:nvPr>
            <p:ph type="title"/>
          </p:nvPr>
        </p:nvSpPr>
        <p:spPr>
          <a:xfrm>
            <a:off x="152400" y="-152400"/>
            <a:ext cx="8229600" cy="1143000"/>
          </a:xfrm>
        </p:spPr>
        <p:txBody>
          <a:bodyPr>
            <a:normAutofit/>
          </a:bodyPr>
          <a:lstStyle/>
          <a:p>
            <a:pPr marL="514350" indent="-514350">
              <a:buFont typeface="+mj-lt"/>
              <a:buAutoNum type="arabicParenR" startAt="2"/>
            </a:pPr>
            <a:r>
              <a:rPr lang="en-MY" sz="3000" dirty="0">
                <a:solidFill>
                  <a:schemeClr val="tx1"/>
                </a:solidFill>
                <a:effectLst/>
                <a:latin typeface="Times New Roman" pitchFamily="18" charset="0"/>
                <a:cs typeface="Times New Roman" pitchFamily="18" charset="0"/>
              </a:rPr>
              <a:t>Data flow testing</a:t>
            </a:r>
          </a:p>
        </p:txBody>
      </p:sp>
      <p:graphicFrame>
        <p:nvGraphicFramePr>
          <p:cNvPr id="7" name="Table 6">
            <a:extLst>
              <a:ext uri="{FF2B5EF4-FFF2-40B4-BE49-F238E27FC236}">
                <a16:creationId xmlns:a16="http://schemas.microsoft.com/office/drawing/2014/main" id="{343F956E-8150-CE77-BB22-B08522FA0148}"/>
              </a:ext>
            </a:extLst>
          </p:cNvPr>
          <p:cNvGraphicFramePr>
            <a:graphicFrameLocks noGrp="1"/>
          </p:cNvGraphicFramePr>
          <p:nvPr>
            <p:extLst>
              <p:ext uri="{D42A27DB-BD31-4B8C-83A1-F6EECF244321}">
                <p14:modId xmlns:p14="http://schemas.microsoft.com/office/powerpoint/2010/main" val="1636627850"/>
              </p:ext>
            </p:extLst>
          </p:nvPr>
        </p:nvGraphicFramePr>
        <p:xfrm>
          <a:off x="4038600" y="1784509"/>
          <a:ext cx="3733799" cy="2254091"/>
        </p:xfrm>
        <a:graphic>
          <a:graphicData uri="http://schemas.openxmlformats.org/drawingml/2006/table">
            <a:tbl>
              <a:tblPr/>
              <a:tblGrid>
                <a:gridCol w="1210029">
                  <a:extLst>
                    <a:ext uri="{9D8B030D-6E8A-4147-A177-3AD203B41FA5}">
                      <a16:colId xmlns:a16="http://schemas.microsoft.com/office/drawing/2014/main" val="742147532"/>
                    </a:ext>
                  </a:extLst>
                </a:gridCol>
                <a:gridCol w="1261885">
                  <a:extLst>
                    <a:ext uri="{9D8B030D-6E8A-4147-A177-3AD203B41FA5}">
                      <a16:colId xmlns:a16="http://schemas.microsoft.com/office/drawing/2014/main" val="1301985657"/>
                    </a:ext>
                  </a:extLst>
                </a:gridCol>
                <a:gridCol w="1261885">
                  <a:extLst>
                    <a:ext uri="{9D8B030D-6E8A-4147-A177-3AD203B41FA5}">
                      <a16:colId xmlns:a16="http://schemas.microsoft.com/office/drawing/2014/main" val="869697705"/>
                    </a:ext>
                  </a:extLst>
                </a:gridCol>
              </a:tblGrid>
              <a:tr h="831815">
                <a:tc>
                  <a:txBody>
                    <a:bodyPr/>
                    <a:lstStyle/>
                    <a:p>
                      <a:pPr algn="ctr" fontAlgn="base"/>
                      <a:r>
                        <a:rPr lang="en-IN" sz="1400" b="1" dirty="0">
                          <a:effectLst/>
                        </a:rPr>
                        <a:t>Variable</a:t>
                      </a:r>
                    </a:p>
                  </a:txBody>
                  <a:tcPr marL="38100" marR="38100" marT="31750" marB="317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base"/>
                      <a:r>
                        <a:rPr lang="en-IN" sz="1400" b="1" dirty="0">
                          <a:effectLst/>
                        </a:rPr>
                        <a:t>Defined at node</a:t>
                      </a:r>
                    </a:p>
                  </a:txBody>
                  <a:tcPr marL="31750" marR="31750" marT="31750" marB="317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base"/>
                      <a:r>
                        <a:rPr lang="en-IN" sz="1400" b="1">
                          <a:effectLst/>
                        </a:rPr>
                        <a:t>Used at node</a:t>
                      </a:r>
                    </a:p>
                  </a:txBody>
                  <a:tcPr marL="31750" marR="31750" marT="31750" marB="317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117260285"/>
                  </a:ext>
                </a:extLst>
              </a:tr>
              <a:tr h="474092">
                <a:tc>
                  <a:txBody>
                    <a:bodyPr/>
                    <a:lstStyle/>
                    <a:p>
                      <a:pPr algn="ctr" fontAlgn="ctr"/>
                      <a:r>
                        <a:rPr lang="en-IN" sz="1250" b="0">
                          <a:effectLst/>
                        </a:rPr>
                        <a:t>x</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ctr"/>
                      <a:r>
                        <a:rPr lang="en-IN" sz="1250" b="0" dirty="0">
                          <a:effectLst/>
                        </a:rPr>
                        <a:t>1</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ctr"/>
                      <a:r>
                        <a:rPr lang="en-IN" sz="1250" b="0">
                          <a:effectLst/>
                        </a:rPr>
                        <a:t>2, 3</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628453997"/>
                  </a:ext>
                </a:extLst>
              </a:tr>
              <a:tr h="474092">
                <a:tc>
                  <a:txBody>
                    <a:bodyPr/>
                    <a:lstStyle/>
                    <a:p>
                      <a:pPr algn="ctr" fontAlgn="ctr"/>
                      <a:r>
                        <a:rPr lang="en-IN" sz="1250" b="0">
                          <a:effectLst/>
                        </a:rPr>
                        <a:t>y</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ctr"/>
                      <a:r>
                        <a:rPr lang="en-IN" sz="1250" b="0" dirty="0">
                          <a:effectLst/>
                        </a:rPr>
                        <a:t>1</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ctr"/>
                      <a:r>
                        <a:rPr lang="en-IN" sz="1250" b="0" dirty="0">
                          <a:effectLst/>
                        </a:rPr>
                        <a:t>2, 4</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434015089"/>
                  </a:ext>
                </a:extLst>
              </a:tr>
              <a:tr h="474092">
                <a:tc>
                  <a:txBody>
                    <a:bodyPr/>
                    <a:lstStyle/>
                    <a:p>
                      <a:pPr algn="ctr" fontAlgn="ctr"/>
                      <a:r>
                        <a:rPr lang="en-IN" sz="1250" b="0">
                          <a:effectLst/>
                        </a:rPr>
                        <a:t>a</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ctr"/>
                      <a:r>
                        <a:rPr lang="en-IN" sz="1250" b="0" dirty="0">
                          <a:effectLst/>
                        </a:rPr>
                        <a:t>3, 4</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tc>
                  <a:txBody>
                    <a:bodyPr/>
                    <a:lstStyle/>
                    <a:p>
                      <a:pPr algn="ctr" fontAlgn="ctr"/>
                      <a:r>
                        <a:rPr lang="en-IN" sz="1250" b="0" dirty="0">
                          <a:effectLst/>
                        </a:rPr>
                        <a:t>5</a:t>
                      </a:r>
                    </a:p>
                  </a:txBody>
                  <a:tcPr marL="31750" marR="31750" marT="44450" marB="44450" anchor="ctr">
                    <a:lnL w="953" cap="flat" cmpd="sng" algn="ctr">
                      <a:solidFill>
                        <a:srgbClr val="DFDFDF"/>
                      </a:solidFill>
                      <a:prstDash val="solid"/>
                      <a:round/>
                      <a:headEnd type="none" w="med" len="med"/>
                      <a:tailEnd type="none" w="med" len="med"/>
                    </a:lnL>
                    <a:lnR w="953" cap="flat" cmpd="sng" algn="ctr">
                      <a:solidFill>
                        <a:srgbClr val="DFDFDF"/>
                      </a:solidFill>
                      <a:prstDash val="solid"/>
                      <a:round/>
                      <a:headEnd type="none" w="med" len="med"/>
                      <a:tailEnd type="none" w="med" len="med"/>
                    </a:lnR>
                    <a:lnT w="953" cap="flat" cmpd="sng" algn="ctr">
                      <a:solidFill>
                        <a:srgbClr val="DFDFDF"/>
                      </a:solidFill>
                      <a:prstDash val="solid"/>
                      <a:round/>
                      <a:headEnd type="none" w="med" len="med"/>
                      <a:tailEnd type="none" w="med" len="med"/>
                    </a:lnT>
                    <a:lnB w="953"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4255143314"/>
                  </a:ext>
                </a:extLst>
              </a:tr>
            </a:tbl>
          </a:graphicData>
        </a:graphic>
      </p:graphicFrame>
    </p:spTree>
    <p:extLst>
      <p:ext uri="{BB962C8B-B14F-4D97-AF65-F5344CB8AC3E}">
        <p14:creationId xmlns:p14="http://schemas.microsoft.com/office/powerpoint/2010/main" val="336817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EA2C8-3A15-03B4-794B-A50AE4A69B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22C9A6-139B-24AF-F8E7-3FF5A5E7961D}"/>
              </a:ext>
            </a:extLst>
          </p:cNvPr>
          <p:cNvSpPr txBox="1"/>
          <p:nvPr/>
        </p:nvSpPr>
        <p:spPr>
          <a:xfrm>
            <a:off x="457200" y="1179353"/>
            <a:ext cx="7848600" cy="3139321"/>
          </a:xfrm>
          <a:prstGeom prst="rect">
            <a:avLst/>
          </a:prstGeom>
          <a:noFill/>
        </p:spPr>
        <p:txBody>
          <a:bodyPr wrap="square">
            <a:spAutoFit/>
          </a:bodyPr>
          <a:lstStyle/>
          <a:p>
            <a:r>
              <a:rPr lang="en-US" dirty="0"/>
              <a:t>Advantages of Data Flow Testing:</a:t>
            </a:r>
          </a:p>
          <a:p>
            <a:endParaRPr lang="en-US" dirty="0"/>
          </a:p>
          <a:p>
            <a:r>
              <a:rPr lang="en-US" dirty="0"/>
              <a:t>Data Flow Testing is used to find the following issues-</a:t>
            </a:r>
          </a:p>
          <a:p>
            <a:pPr marL="285750" indent="-285750">
              <a:buFont typeface="Arial" panose="020B0604020202020204" pitchFamily="34" charset="0"/>
              <a:buChar char="•"/>
            </a:pPr>
            <a:r>
              <a:rPr lang="en-US" dirty="0"/>
              <a:t>To find a variable that is used but never defined,</a:t>
            </a:r>
          </a:p>
          <a:p>
            <a:pPr marL="285750" indent="-285750">
              <a:buFont typeface="Arial" panose="020B0604020202020204" pitchFamily="34" charset="0"/>
              <a:buChar char="•"/>
            </a:pPr>
            <a:r>
              <a:rPr lang="en-US" dirty="0"/>
              <a:t>To find a variable that is defined but never used,</a:t>
            </a:r>
          </a:p>
          <a:p>
            <a:pPr marL="285750" indent="-285750">
              <a:buFont typeface="Arial" panose="020B0604020202020204" pitchFamily="34" charset="0"/>
              <a:buChar char="•"/>
            </a:pPr>
            <a:r>
              <a:rPr lang="en-US" dirty="0"/>
              <a:t>To find a variable that is defined multiple times before it is use,</a:t>
            </a:r>
          </a:p>
          <a:p>
            <a:pPr marL="285750" indent="-285750">
              <a:buFont typeface="Arial" panose="020B0604020202020204" pitchFamily="34" charset="0"/>
              <a:buChar char="•"/>
            </a:pPr>
            <a:r>
              <a:rPr lang="en-US" dirty="0"/>
              <a:t>Deallocating a variable before it is used.</a:t>
            </a:r>
          </a:p>
          <a:p>
            <a:endParaRPr lang="en-US" dirty="0"/>
          </a:p>
          <a:p>
            <a:r>
              <a:rPr lang="en-US" dirty="0"/>
              <a:t>Disadvantages of Data Flow Testing</a:t>
            </a:r>
          </a:p>
          <a:p>
            <a:pPr marL="285750" indent="-285750">
              <a:buFont typeface="Arial" panose="020B0604020202020204" pitchFamily="34" charset="0"/>
              <a:buChar char="•"/>
            </a:pPr>
            <a:r>
              <a:rPr lang="en-US" dirty="0"/>
              <a:t> Time-consuming and costly process</a:t>
            </a:r>
          </a:p>
          <a:p>
            <a:pPr marL="285750" indent="-285750">
              <a:buFont typeface="Arial" panose="020B0604020202020204" pitchFamily="34" charset="0"/>
              <a:buChar char="•"/>
            </a:pPr>
            <a:r>
              <a:rPr lang="en-US" dirty="0"/>
              <a:t>Requires knowledge of programming languages</a:t>
            </a:r>
            <a:endParaRPr lang="en-IN" dirty="0"/>
          </a:p>
        </p:txBody>
      </p:sp>
    </p:spTree>
    <p:extLst>
      <p:ext uri="{BB962C8B-B14F-4D97-AF65-F5344CB8AC3E}">
        <p14:creationId xmlns:p14="http://schemas.microsoft.com/office/powerpoint/2010/main" val="57636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7"/>
            <a:ext cx="8229600" cy="4525963"/>
          </a:xfrm>
        </p:spPr>
        <p:txBody>
          <a:bodyPr>
            <a:normAutofit/>
          </a:bodyPr>
          <a:lstStyle/>
          <a:p>
            <a:pPr>
              <a:lnSpc>
                <a:spcPct val="250000"/>
              </a:lnSpc>
              <a:buClr>
                <a:schemeClr val="tx1"/>
              </a:buClr>
              <a:buFont typeface="Wingdings" pitchFamily="2" charset="2"/>
              <a:buChar char="v"/>
            </a:pPr>
            <a:r>
              <a:rPr lang="en-US" sz="2400" b="1" dirty="0">
                <a:latin typeface="Times New Roman" pitchFamily="18" charset="0"/>
                <a:cs typeface="Times New Roman" pitchFamily="18" charset="0"/>
              </a:rPr>
              <a:t>Whitebox testing</a:t>
            </a:r>
          </a:p>
          <a:p>
            <a:pPr>
              <a:lnSpc>
                <a:spcPct val="250000"/>
              </a:lnSpc>
              <a:buClr>
                <a:schemeClr val="tx1"/>
              </a:buClr>
              <a:buFont typeface="Wingdings" pitchFamily="2" charset="2"/>
              <a:buChar char="v"/>
            </a:pPr>
            <a:r>
              <a:rPr lang="en-US" sz="2400" b="1" dirty="0">
                <a:latin typeface="Times New Roman" pitchFamily="18" charset="0"/>
                <a:cs typeface="Times New Roman" pitchFamily="18" charset="0"/>
              </a:rPr>
              <a:t>Control flow testing</a:t>
            </a:r>
          </a:p>
          <a:p>
            <a:pPr>
              <a:lnSpc>
                <a:spcPct val="250000"/>
              </a:lnSpc>
              <a:buClr>
                <a:schemeClr val="tx1"/>
              </a:buClr>
              <a:buFont typeface="Wingdings" pitchFamily="2" charset="2"/>
              <a:buChar char="v"/>
            </a:pPr>
            <a:r>
              <a:rPr lang="en-US" sz="2400" b="1" dirty="0">
                <a:latin typeface="Times New Roman" pitchFamily="18" charset="0"/>
                <a:cs typeface="Times New Roman" pitchFamily="18" charset="0"/>
              </a:rPr>
              <a:t>Data flow testing</a:t>
            </a:r>
            <a:endParaRPr lang="en-MY" sz="2400"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a:solidFill>
                  <a:schemeClr val="tx1"/>
                </a:solidFill>
                <a:effectLst/>
                <a:latin typeface="Times New Roman" pitchFamily="18" charset="0"/>
                <a:cs typeface="Times New Roman" pitchFamily="18" charset="0"/>
              </a:rPr>
              <a:t>Index</a:t>
            </a:r>
            <a:endParaRPr lang="en-MY" sz="40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8460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8915400" cy="1143000"/>
          </a:xfrm>
        </p:spPr>
        <p:txBody>
          <a:bodyPr>
            <a:normAutofit/>
          </a:bodyPr>
          <a:lstStyle/>
          <a:p>
            <a:pPr marL="457200" indent="-457200">
              <a:buFont typeface="Wingdings" pitchFamily="2" charset="2"/>
              <a:buChar char="v"/>
            </a:pPr>
            <a:r>
              <a:rPr lang="en-MY" sz="3000" dirty="0">
                <a:effectLst/>
                <a:latin typeface="Times New Roman" pitchFamily="18" charset="0"/>
                <a:cs typeface="Times New Roman" pitchFamily="18" charset="0"/>
              </a:rPr>
              <a:t>Comparison of Black Box and White Box Testing:</a:t>
            </a:r>
          </a:p>
        </p:txBody>
      </p:sp>
      <p:pic>
        <p:nvPicPr>
          <p:cNvPr id="3074" name="Picture 2" descr="D:\MCA\3. Odd Semester 2020\S1\Advanced Software Engineering\Module 4\3. Software Testing\Screenshots\w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0"/>
            <a:ext cx="8763000" cy="567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18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4525963"/>
          </a:xfrm>
        </p:spPr>
        <p:txBody>
          <a:bodyPr>
            <a:noAutofit/>
          </a:bodyPr>
          <a:lstStyle/>
          <a:p>
            <a:pPr algn="just">
              <a:lnSpc>
                <a:spcPct val="200000"/>
              </a:lnSpc>
              <a:buClrTx/>
            </a:pPr>
            <a:r>
              <a:rPr lang="en-MY" sz="2200" b="1" dirty="0">
                <a:latin typeface="Times New Roman" pitchFamily="18" charset="0"/>
                <a:cs typeface="Times New Roman" pitchFamily="18" charset="0"/>
              </a:rPr>
              <a:t>White Box Testing</a:t>
            </a:r>
            <a:r>
              <a:rPr lang="en-MY" sz="2200" dirty="0">
                <a:latin typeface="Times New Roman" pitchFamily="18" charset="0"/>
                <a:cs typeface="Times New Roman" pitchFamily="18" charset="0"/>
              </a:rPr>
              <a:t> is software testing technique in which </a:t>
            </a:r>
            <a:r>
              <a:rPr lang="en-MY" sz="2200" dirty="0">
                <a:solidFill>
                  <a:srgbClr val="FF0000"/>
                </a:solidFill>
                <a:latin typeface="Times New Roman" pitchFamily="18" charset="0"/>
                <a:cs typeface="Times New Roman" pitchFamily="18" charset="0"/>
              </a:rPr>
              <a:t>internal structure, design and coding of software are tested to verify flow of input-output and to improve design, usability and security</a:t>
            </a:r>
          </a:p>
          <a:p>
            <a:pPr algn="just">
              <a:lnSpc>
                <a:spcPct val="200000"/>
              </a:lnSpc>
              <a:buClrTx/>
            </a:pPr>
            <a:r>
              <a:rPr lang="en-MY" sz="2200" dirty="0">
                <a:latin typeface="Times New Roman" pitchFamily="18" charset="0"/>
                <a:cs typeface="Times New Roman" pitchFamily="18" charset="0"/>
              </a:rPr>
              <a:t>In white box testing, code is visible to testers so it is also called </a:t>
            </a:r>
            <a:r>
              <a:rPr lang="en-MY" sz="2200" dirty="0">
                <a:solidFill>
                  <a:srgbClr val="FF0000"/>
                </a:solidFill>
                <a:latin typeface="Times New Roman" pitchFamily="18" charset="0"/>
                <a:cs typeface="Times New Roman" pitchFamily="18" charset="0"/>
              </a:rPr>
              <a:t>Clear box testing</a:t>
            </a:r>
            <a:r>
              <a:rPr lang="en-MY" sz="2200" dirty="0">
                <a:latin typeface="Times New Roman" pitchFamily="18" charset="0"/>
                <a:cs typeface="Times New Roman" pitchFamily="18" charset="0"/>
              </a:rPr>
              <a:t>, </a:t>
            </a:r>
            <a:r>
              <a:rPr lang="en-MY" sz="2200" dirty="0">
                <a:solidFill>
                  <a:srgbClr val="FF0000"/>
                </a:solidFill>
                <a:latin typeface="Times New Roman" pitchFamily="18" charset="0"/>
                <a:cs typeface="Times New Roman" pitchFamily="18" charset="0"/>
              </a:rPr>
              <a:t>Open box testing</a:t>
            </a:r>
            <a:r>
              <a:rPr lang="en-MY" sz="2200" dirty="0">
                <a:latin typeface="Times New Roman" pitchFamily="18" charset="0"/>
                <a:cs typeface="Times New Roman" pitchFamily="18" charset="0"/>
              </a:rPr>
              <a:t>, </a:t>
            </a:r>
            <a:r>
              <a:rPr lang="en-MY" sz="2200" dirty="0">
                <a:solidFill>
                  <a:srgbClr val="FF0000"/>
                </a:solidFill>
                <a:latin typeface="Times New Roman" pitchFamily="18" charset="0"/>
                <a:cs typeface="Times New Roman" pitchFamily="18" charset="0"/>
              </a:rPr>
              <a:t>Transparent box testing</a:t>
            </a:r>
            <a:r>
              <a:rPr lang="en-MY" sz="2200" dirty="0">
                <a:latin typeface="Times New Roman" pitchFamily="18" charset="0"/>
                <a:cs typeface="Times New Roman" pitchFamily="18" charset="0"/>
              </a:rPr>
              <a:t>, </a:t>
            </a:r>
            <a:r>
              <a:rPr lang="en-MY" sz="2200" dirty="0">
                <a:solidFill>
                  <a:srgbClr val="FF0000"/>
                </a:solidFill>
                <a:latin typeface="Times New Roman" pitchFamily="18" charset="0"/>
                <a:cs typeface="Times New Roman" pitchFamily="18" charset="0"/>
              </a:rPr>
              <a:t>Code-based testing</a:t>
            </a:r>
            <a:r>
              <a:rPr lang="en-MY" sz="2200" dirty="0">
                <a:latin typeface="Times New Roman" pitchFamily="18" charset="0"/>
                <a:cs typeface="Times New Roman" pitchFamily="18" charset="0"/>
              </a:rPr>
              <a:t> and </a:t>
            </a:r>
            <a:r>
              <a:rPr lang="en-MY" sz="2200" dirty="0">
                <a:solidFill>
                  <a:srgbClr val="FF0000"/>
                </a:solidFill>
                <a:latin typeface="Times New Roman" pitchFamily="18" charset="0"/>
                <a:cs typeface="Times New Roman" pitchFamily="18" charset="0"/>
              </a:rPr>
              <a:t>Glass box testing</a:t>
            </a:r>
          </a:p>
        </p:txBody>
      </p:sp>
      <p:sp>
        <p:nvSpPr>
          <p:cNvPr id="3" name="Title 2"/>
          <p:cNvSpPr>
            <a:spLocks noGrp="1"/>
          </p:cNvSpPr>
          <p:nvPr>
            <p:ph type="title"/>
          </p:nvPr>
        </p:nvSpPr>
        <p:spPr>
          <a:xfrm>
            <a:off x="228600" y="152400"/>
            <a:ext cx="8229600" cy="1143000"/>
          </a:xfrm>
        </p:spPr>
        <p:txBody>
          <a:bodyPr>
            <a:normAutofit/>
          </a:bodyPr>
          <a:lstStyle/>
          <a:p>
            <a:pPr marL="457200" indent="-457200">
              <a:buFont typeface="Wingdings" pitchFamily="2" charset="2"/>
              <a:buChar char="v"/>
            </a:pPr>
            <a:r>
              <a:rPr lang="en-US" sz="3000" dirty="0">
                <a:solidFill>
                  <a:schemeClr val="tx1"/>
                </a:solidFill>
                <a:effectLst/>
                <a:latin typeface="Times New Roman" pitchFamily="18" charset="0"/>
                <a:cs typeface="Times New Roman" pitchFamily="18" charset="0"/>
              </a:rPr>
              <a:t>Whitebox testing</a:t>
            </a:r>
          </a:p>
        </p:txBody>
      </p:sp>
    </p:spTree>
    <p:extLst>
      <p:ext uri="{BB962C8B-B14F-4D97-AF65-F5344CB8AC3E}">
        <p14:creationId xmlns:p14="http://schemas.microsoft.com/office/powerpoint/2010/main" val="230191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15400" cy="4525963"/>
          </a:xfrm>
        </p:spPr>
        <p:txBody>
          <a:bodyPr>
            <a:normAutofit/>
          </a:bodyPr>
          <a:lstStyle/>
          <a:p>
            <a:pPr marL="109728" indent="0" algn="just">
              <a:lnSpc>
                <a:spcPct val="150000"/>
              </a:lnSpc>
              <a:buClrTx/>
              <a:buNone/>
            </a:pPr>
            <a:r>
              <a:rPr lang="en-MY" sz="2200" dirty="0">
                <a:latin typeface="Times New Roman" pitchFamily="18" charset="0"/>
                <a:cs typeface="Times New Roman" pitchFamily="18" charset="0"/>
              </a:rPr>
              <a:t>White box testing involves the testing of the software code for the following:</a:t>
            </a:r>
          </a:p>
          <a:p>
            <a:pPr algn="just">
              <a:lnSpc>
                <a:spcPct val="150000"/>
              </a:lnSpc>
              <a:buClrTx/>
            </a:pPr>
            <a:r>
              <a:rPr lang="en-MY" sz="2200" dirty="0">
                <a:latin typeface="Times New Roman" pitchFamily="18" charset="0"/>
                <a:cs typeface="Times New Roman" pitchFamily="18" charset="0"/>
              </a:rPr>
              <a:t>Internal security holes</a:t>
            </a:r>
          </a:p>
          <a:p>
            <a:pPr algn="just">
              <a:lnSpc>
                <a:spcPct val="150000"/>
              </a:lnSpc>
              <a:buClrTx/>
            </a:pPr>
            <a:r>
              <a:rPr lang="en-MY" sz="2200" dirty="0">
                <a:latin typeface="Times New Roman" pitchFamily="18" charset="0"/>
                <a:cs typeface="Times New Roman" pitchFamily="18" charset="0"/>
              </a:rPr>
              <a:t>Broken or poorly structured paths in the coding processes</a:t>
            </a:r>
          </a:p>
          <a:p>
            <a:pPr algn="just">
              <a:lnSpc>
                <a:spcPct val="150000"/>
              </a:lnSpc>
              <a:buClrTx/>
            </a:pPr>
            <a:r>
              <a:rPr lang="en-MY" sz="2200" dirty="0">
                <a:latin typeface="Times New Roman" pitchFamily="18" charset="0"/>
                <a:cs typeface="Times New Roman" pitchFamily="18" charset="0"/>
              </a:rPr>
              <a:t>The flow of specific inputs through the code</a:t>
            </a:r>
          </a:p>
          <a:p>
            <a:pPr algn="just">
              <a:lnSpc>
                <a:spcPct val="150000"/>
              </a:lnSpc>
              <a:buClrTx/>
            </a:pPr>
            <a:r>
              <a:rPr lang="en-MY" sz="2200" dirty="0">
                <a:latin typeface="Times New Roman" pitchFamily="18" charset="0"/>
                <a:cs typeface="Times New Roman" pitchFamily="18" charset="0"/>
              </a:rPr>
              <a:t>Expected output</a:t>
            </a:r>
          </a:p>
          <a:p>
            <a:pPr algn="just">
              <a:lnSpc>
                <a:spcPct val="150000"/>
              </a:lnSpc>
              <a:buClrTx/>
            </a:pPr>
            <a:r>
              <a:rPr lang="en-MY" sz="2200" dirty="0">
                <a:latin typeface="Times New Roman" pitchFamily="18" charset="0"/>
                <a:cs typeface="Times New Roman" pitchFamily="18" charset="0"/>
              </a:rPr>
              <a:t>The functionality of conditional loops</a:t>
            </a:r>
          </a:p>
          <a:p>
            <a:pPr algn="just">
              <a:lnSpc>
                <a:spcPct val="150000"/>
              </a:lnSpc>
              <a:buClrTx/>
            </a:pPr>
            <a:r>
              <a:rPr lang="en-MY" sz="2200" dirty="0">
                <a:latin typeface="Times New Roman" pitchFamily="18" charset="0"/>
                <a:cs typeface="Times New Roman" pitchFamily="18" charset="0"/>
              </a:rPr>
              <a:t>Testing of each statement, object, and function on an individual basis</a:t>
            </a:r>
          </a:p>
          <a:p>
            <a:pPr algn="just">
              <a:lnSpc>
                <a:spcPct val="150000"/>
              </a:lnSpc>
              <a:buClrTx/>
            </a:pPr>
            <a:endParaRPr lang="en-MY" sz="2200" dirty="0">
              <a:latin typeface="Times New Roman" pitchFamily="18" charset="0"/>
              <a:cs typeface="Times New Roman" pitchFamily="18" charset="0"/>
            </a:endParaRPr>
          </a:p>
        </p:txBody>
      </p:sp>
      <p:sp>
        <p:nvSpPr>
          <p:cNvPr id="4" name="Title 2"/>
          <p:cNvSpPr>
            <a:spLocks noGrp="1"/>
          </p:cNvSpPr>
          <p:nvPr>
            <p:ph type="title"/>
          </p:nvPr>
        </p:nvSpPr>
        <p:spPr>
          <a:xfrm>
            <a:off x="152400" y="228600"/>
            <a:ext cx="8229600" cy="1143000"/>
          </a:xfrm>
        </p:spPr>
        <p:txBody>
          <a:bodyPr>
            <a:normAutofit/>
          </a:bodyPr>
          <a:lstStyle/>
          <a:p>
            <a:pPr marL="342900" indent="-342900">
              <a:buFont typeface="Wingdings" pitchFamily="2" charset="2"/>
              <a:buChar char="Ø"/>
            </a:pPr>
            <a:r>
              <a:rPr lang="en-MY" sz="2600" dirty="0">
                <a:solidFill>
                  <a:srgbClr val="C00000"/>
                </a:solidFill>
                <a:effectLst/>
                <a:latin typeface="Times New Roman" pitchFamily="18" charset="0"/>
                <a:cs typeface="Times New Roman" pitchFamily="18" charset="0"/>
              </a:rPr>
              <a:t>What do you verify in WhiteBox Testing?</a:t>
            </a:r>
            <a:endParaRPr lang="en-MY" sz="26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1553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CA\3. Odd Semester 2020\S1\Advanced Software Engineering\Module 4\3. Software Testing\Screenshots\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329" y="152400"/>
            <a:ext cx="3500071"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a:spLocks noGrp="1"/>
          </p:cNvSpPr>
          <p:nvPr>
            <p:ph type="title"/>
          </p:nvPr>
        </p:nvSpPr>
        <p:spPr>
          <a:xfrm>
            <a:off x="152400" y="3733800"/>
            <a:ext cx="8229600" cy="1143000"/>
          </a:xfrm>
        </p:spPr>
        <p:txBody>
          <a:bodyPr>
            <a:normAutofit/>
          </a:bodyPr>
          <a:lstStyle/>
          <a:p>
            <a:pPr marL="342900" indent="-342900">
              <a:buFont typeface="Wingdings" pitchFamily="2" charset="2"/>
              <a:buChar char="Ø"/>
            </a:pPr>
            <a:r>
              <a:rPr lang="en-MY" sz="2600" dirty="0">
                <a:solidFill>
                  <a:srgbClr val="C00000"/>
                </a:solidFill>
                <a:effectLst/>
                <a:latin typeface="Times New Roman" pitchFamily="18" charset="0"/>
                <a:cs typeface="Times New Roman" pitchFamily="18" charset="0"/>
              </a:rPr>
              <a:t>How do you perform White Box Testing?</a:t>
            </a:r>
            <a:endParaRPr lang="en-MY" sz="2600" dirty="0">
              <a:solidFill>
                <a:srgbClr val="C00000"/>
              </a:solidFill>
              <a:latin typeface="Times New Roman" pitchFamily="18" charset="0"/>
              <a:cs typeface="Times New Roman" pitchFamily="18" charset="0"/>
            </a:endParaRPr>
          </a:p>
        </p:txBody>
      </p:sp>
      <p:sp>
        <p:nvSpPr>
          <p:cNvPr id="6" name="Content Placeholder 1"/>
          <p:cNvSpPr>
            <a:spLocks noGrp="1"/>
          </p:cNvSpPr>
          <p:nvPr>
            <p:ph idx="1"/>
          </p:nvPr>
        </p:nvSpPr>
        <p:spPr>
          <a:xfrm>
            <a:off x="533400" y="4572000"/>
            <a:ext cx="8382000" cy="1600200"/>
          </a:xfrm>
        </p:spPr>
        <p:txBody>
          <a:bodyPr>
            <a:normAutofit/>
          </a:bodyPr>
          <a:lstStyle/>
          <a:p>
            <a:pPr algn="just">
              <a:lnSpc>
                <a:spcPct val="200000"/>
              </a:lnSpc>
              <a:buClrTx/>
            </a:pPr>
            <a:r>
              <a:rPr lang="en-MY" sz="2200" dirty="0">
                <a:latin typeface="Times New Roman" pitchFamily="18" charset="0"/>
                <a:cs typeface="Times New Roman" pitchFamily="18" charset="0"/>
              </a:rPr>
              <a:t>Step 1) Understand the source code</a:t>
            </a:r>
          </a:p>
          <a:p>
            <a:pPr algn="just">
              <a:lnSpc>
                <a:spcPct val="200000"/>
              </a:lnSpc>
              <a:buClrTx/>
            </a:pPr>
            <a:r>
              <a:rPr lang="en-MY" sz="2200" dirty="0">
                <a:latin typeface="Times New Roman" pitchFamily="18" charset="0"/>
                <a:cs typeface="Times New Roman" pitchFamily="18" charset="0"/>
              </a:rPr>
              <a:t>Step 2) Create test cases and Execute</a:t>
            </a:r>
          </a:p>
        </p:txBody>
      </p:sp>
    </p:spTree>
    <p:extLst>
      <p:ext uri="{BB962C8B-B14F-4D97-AF65-F5344CB8AC3E}">
        <p14:creationId xmlns:p14="http://schemas.microsoft.com/office/powerpoint/2010/main" val="59320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066800"/>
            <a:ext cx="8915400" cy="5681472"/>
          </a:xfrm>
        </p:spPr>
        <p:txBody>
          <a:bodyPr>
            <a:normAutofit/>
          </a:bodyPr>
          <a:lstStyle/>
          <a:p>
            <a:pPr algn="just">
              <a:lnSpc>
                <a:spcPct val="200000"/>
              </a:lnSpc>
              <a:buClrTx/>
            </a:pPr>
            <a:r>
              <a:rPr lang="en-MY" sz="2200" b="1" dirty="0">
                <a:solidFill>
                  <a:srgbClr val="FF0000"/>
                </a:solidFill>
                <a:latin typeface="Times New Roman" pitchFamily="18" charset="0"/>
                <a:cs typeface="Times New Roman" pitchFamily="18" charset="0"/>
              </a:rPr>
              <a:t>Unit Testing</a:t>
            </a:r>
            <a:r>
              <a:rPr lang="en-MY" sz="2200" dirty="0">
                <a:latin typeface="Times New Roman" pitchFamily="18" charset="0"/>
                <a:cs typeface="Times New Roman" pitchFamily="18" charset="0"/>
              </a:rPr>
              <a:t>: It is often the first type of testing done on an application. Unit Testing is performed on each unit or block of code as it is developed. Unit Testing is essentially done by the programmer. </a:t>
            </a:r>
          </a:p>
          <a:p>
            <a:pPr algn="just">
              <a:lnSpc>
                <a:spcPct val="200000"/>
              </a:lnSpc>
              <a:buClrTx/>
            </a:pPr>
            <a:r>
              <a:rPr lang="en-MY" sz="2200" b="1" dirty="0">
                <a:solidFill>
                  <a:srgbClr val="FF0000"/>
                </a:solidFill>
                <a:latin typeface="Times New Roman" pitchFamily="18" charset="0"/>
                <a:cs typeface="Times New Roman" pitchFamily="18" charset="0"/>
              </a:rPr>
              <a:t>Testing for Memory Leaks</a:t>
            </a:r>
            <a:r>
              <a:rPr lang="en-MY" sz="2200" dirty="0">
                <a:latin typeface="Times New Roman" pitchFamily="18" charset="0"/>
                <a:cs typeface="Times New Roman" pitchFamily="18" charset="0"/>
              </a:rPr>
              <a:t>: </a:t>
            </a:r>
            <a:r>
              <a:rPr lang="en-MY" sz="2200" dirty="0">
                <a:solidFill>
                  <a:srgbClr val="FF0000"/>
                </a:solidFill>
                <a:latin typeface="Times New Roman" pitchFamily="18" charset="0"/>
                <a:cs typeface="Times New Roman" pitchFamily="18" charset="0"/>
              </a:rPr>
              <a:t>Memory leaks are leading causes of slower running applications</a:t>
            </a:r>
            <a:r>
              <a:rPr lang="en-MY" sz="2200" dirty="0">
                <a:latin typeface="Times New Roman" pitchFamily="18" charset="0"/>
                <a:cs typeface="Times New Roman" pitchFamily="18" charset="0"/>
              </a:rPr>
              <a:t>. A QA specialist who is experienced at detecting memory leaks is essential in cases where you have a slow running software application.</a:t>
            </a:r>
          </a:p>
        </p:txBody>
      </p:sp>
      <p:sp>
        <p:nvSpPr>
          <p:cNvPr id="3" name="Title 2"/>
          <p:cNvSpPr>
            <a:spLocks noGrp="1"/>
          </p:cNvSpPr>
          <p:nvPr>
            <p:ph type="title"/>
          </p:nvPr>
        </p:nvSpPr>
        <p:spPr>
          <a:xfrm>
            <a:off x="76200" y="76200"/>
            <a:ext cx="8229600" cy="1143000"/>
          </a:xfrm>
        </p:spPr>
        <p:txBody>
          <a:bodyPr>
            <a:normAutofit/>
          </a:bodyPr>
          <a:lstStyle/>
          <a:p>
            <a:pPr marL="342900" indent="-342900">
              <a:buFont typeface="Wingdings" pitchFamily="2" charset="2"/>
              <a:buChar char="Ø"/>
            </a:pPr>
            <a:r>
              <a:rPr lang="en-MY" sz="2600" dirty="0">
                <a:solidFill>
                  <a:srgbClr val="C00000"/>
                </a:solidFill>
                <a:effectLst/>
                <a:latin typeface="Times New Roman" pitchFamily="18" charset="0"/>
                <a:cs typeface="Times New Roman" pitchFamily="18" charset="0"/>
              </a:rPr>
              <a:t>Types of WhiteBox Testing</a:t>
            </a:r>
            <a:endParaRPr lang="en-MY" sz="26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4542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81000"/>
            <a:ext cx="8610600" cy="5638800"/>
          </a:xfrm>
        </p:spPr>
        <p:txBody>
          <a:bodyPr>
            <a:normAutofit fontScale="77500" lnSpcReduction="20000"/>
          </a:bodyPr>
          <a:lstStyle/>
          <a:p>
            <a:pPr algn="just">
              <a:lnSpc>
                <a:spcPct val="200000"/>
              </a:lnSpc>
              <a:buClrTx/>
            </a:pPr>
            <a:r>
              <a:rPr lang="en-MY" sz="2200" b="1" dirty="0">
                <a:solidFill>
                  <a:srgbClr val="FF0000"/>
                </a:solidFill>
                <a:latin typeface="Times New Roman" pitchFamily="18" charset="0"/>
                <a:cs typeface="Times New Roman" pitchFamily="18" charset="0"/>
              </a:rPr>
              <a:t>White Box Penetration Testing</a:t>
            </a:r>
            <a:r>
              <a:rPr lang="en-MY" sz="2200" dirty="0">
                <a:latin typeface="Times New Roman" pitchFamily="18" charset="0"/>
                <a:cs typeface="Times New Roman" pitchFamily="18" charset="0"/>
              </a:rPr>
              <a:t>: In this testing, the </a:t>
            </a:r>
            <a:r>
              <a:rPr lang="en-MY" sz="2200" dirty="0">
                <a:solidFill>
                  <a:srgbClr val="FF0000"/>
                </a:solidFill>
                <a:latin typeface="Times New Roman" pitchFamily="18" charset="0"/>
                <a:cs typeface="Times New Roman" pitchFamily="18" charset="0"/>
              </a:rPr>
              <a:t>tester/developer has full information of the application's source code, detailed network information, IP addresses</a:t>
            </a:r>
            <a:r>
              <a:rPr lang="en-MY" sz="2200" dirty="0">
                <a:latin typeface="Times New Roman" pitchFamily="18" charset="0"/>
                <a:cs typeface="Times New Roman" pitchFamily="18" charset="0"/>
              </a:rPr>
              <a:t> involved and all server information the application runs on.  </a:t>
            </a:r>
            <a:r>
              <a:rPr lang="en-MY" sz="2200" dirty="0">
                <a:solidFill>
                  <a:srgbClr val="FF0000"/>
                </a:solidFill>
                <a:latin typeface="Times New Roman" pitchFamily="18" charset="0"/>
                <a:cs typeface="Times New Roman" pitchFamily="18" charset="0"/>
              </a:rPr>
              <a:t>The aim is to attack the code from several angles to expose security threats.</a:t>
            </a:r>
          </a:p>
          <a:p>
            <a:pPr algn="just">
              <a:lnSpc>
                <a:spcPct val="200000"/>
              </a:lnSpc>
              <a:buClrTx/>
            </a:pPr>
            <a:r>
              <a:rPr lang="en-MY" sz="2200" b="1" dirty="0">
                <a:solidFill>
                  <a:srgbClr val="FF0000"/>
                </a:solidFill>
                <a:latin typeface="Times New Roman" pitchFamily="18" charset="0"/>
                <a:cs typeface="Times New Roman" pitchFamily="18" charset="0"/>
              </a:rPr>
              <a:t>White Box Mutation Testing</a:t>
            </a:r>
            <a:r>
              <a:rPr lang="en-MY" sz="2200" dirty="0">
                <a:latin typeface="Times New Roman" pitchFamily="18" charset="0"/>
                <a:cs typeface="Times New Roman" pitchFamily="18" charset="0"/>
              </a:rPr>
              <a:t>: </a:t>
            </a:r>
            <a:r>
              <a:rPr lang="en-US" sz="2200" dirty="0">
                <a:latin typeface="Times New Roman" pitchFamily="18" charset="0"/>
                <a:cs typeface="Times New Roman" pitchFamily="18" charset="0"/>
              </a:rPr>
              <a:t>The idea behind mutation testing is to make a few arbitrary changes to a program at a time. Each time the program is changed, it is called a mutated program and the change effected is called a mutant. </a:t>
            </a:r>
          </a:p>
          <a:p>
            <a:pPr algn="just">
              <a:lnSpc>
                <a:spcPct val="200000"/>
              </a:lnSpc>
              <a:buClrTx/>
            </a:pPr>
            <a:r>
              <a:rPr lang="en-US" sz="2200" dirty="0">
                <a:latin typeface="Times New Roman" pitchFamily="18" charset="0"/>
                <a:cs typeface="Times New Roman" pitchFamily="18" charset="0"/>
              </a:rPr>
              <a:t>Mutation-based testing approach is that it is computationally very expensive, since a large number of possible mutants can be generated. </a:t>
            </a:r>
          </a:p>
          <a:p>
            <a:pPr algn="just">
              <a:lnSpc>
                <a:spcPct val="200000"/>
              </a:lnSpc>
              <a:buClrTx/>
            </a:pPr>
            <a:r>
              <a:rPr lang="en-US" sz="2200" dirty="0">
                <a:latin typeface="Times New Roman" pitchFamily="18" charset="0"/>
                <a:cs typeface="Times New Roman" pitchFamily="18" charset="0"/>
              </a:rPr>
              <a:t>Several test tools are available that automatically generate mutants for a given program</a:t>
            </a:r>
            <a:r>
              <a:rPr lang="en-MY" sz="2200" dirty="0">
                <a:latin typeface="Times New Roman" pitchFamily="18" charset="0"/>
                <a:cs typeface="Times New Roman" pitchFamily="18" charset="0"/>
              </a:rPr>
              <a:t> </a:t>
            </a:r>
            <a:endParaRPr lang="en-MY" sz="2200" dirty="0"/>
          </a:p>
        </p:txBody>
      </p:sp>
    </p:spTree>
    <p:extLst>
      <p:ext uri="{BB962C8B-B14F-4D97-AF65-F5344CB8AC3E}">
        <p14:creationId xmlns:p14="http://schemas.microsoft.com/office/powerpoint/2010/main" val="101490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05128"/>
            <a:ext cx="8229600" cy="4525963"/>
          </a:xfrm>
        </p:spPr>
        <p:txBody>
          <a:bodyPr>
            <a:normAutofit/>
          </a:bodyPr>
          <a:lstStyle/>
          <a:p>
            <a:pPr>
              <a:buClrTx/>
            </a:pPr>
            <a:r>
              <a:rPr lang="en-MY" sz="2200" dirty="0">
                <a:latin typeface="Times New Roman" pitchFamily="18" charset="0"/>
                <a:cs typeface="Times New Roman" pitchFamily="18" charset="0"/>
              </a:rPr>
              <a:t>Code optimization by </a:t>
            </a:r>
            <a:r>
              <a:rPr lang="en-MY" sz="2200" dirty="0">
                <a:solidFill>
                  <a:srgbClr val="FF0000"/>
                </a:solidFill>
                <a:latin typeface="Times New Roman" pitchFamily="18" charset="0"/>
                <a:cs typeface="Times New Roman" pitchFamily="18" charset="0"/>
              </a:rPr>
              <a:t>finding hidden errors</a:t>
            </a:r>
          </a:p>
          <a:p>
            <a:pPr>
              <a:buClrTx/>
            </a:pPr>
            <a:r>
              <a:rPr lang="en-MY" sz="2200" dirty="0">
                <a:latin typeface="Times New Roman" pitchFamily="18" charset="0"/>
                <a:cs typeface="Times New Roman" pitchFamily="18" charset="0"/>
              </a:rPr>
              <a:t>White box tests cases can be </a:t>
            </a:r>
            <a:r>
              <a:rPr lang="en-MY" sz="2200" dirty="0">
                <a:solidFill>
                  <a:srgbClr val="FF0000"/>
                </a:solidFill>
                <a:latin typeface="Times New Roman" pitchFamily="18" charset="0"/>
                <a:cs typeface="Times New Roman" pitchFamily="18" charset="0"/>
              </a:rPr>
              <a:t>easily automated</a:t>
            </a:r>
          </a:p>
          <a:p>
            <a:pPr>
              <a:buClrTx/>
            </a:pPr>
            <a:r>
              <a:rPr lang="en-MY" sz="2200" dirty="0">
                <a:latin typeface="Times New Roman" pitchFamily="18" charset="0"/>
                <a:cs typeface="Times New Roman" pitchFamily="18" charset="0"/>
              </a:rPr>
              <a:t>Testing is </a:t>
            </a:r>
            <a:r>
              <a:rPr lang="en-MY" sz="2200" dirty="0">
                <a:solidFill>
                  <a:srgbClr val="FF0000"/>
                </a:solidFill>
                <a:latin typeface="Times New Roman" pitchFamily="18" charset="0"/>
                <a:cs typeface="Times New Roman" pitchFamily="18" charset="0"/>
              </a:rPr>
              <a:t>more thorough </a:t>
            </a:r>
            <a:r>
              <a:rPr lang="en-MY" sz="2200" dirty="0">
                <a:latin typeface="Times New Roman" pitchFamily="18" charset="0"/>
                <a:cs typeface="Times New Roman" pitchFamily="18" charset="0"/>
              </a:rPr>
              <a:t>as all code paths are usually covered</a:t>
            </a:r>
          </a:p>
        </p:txBody>
      </p:sp>
      <p:sp>
        <p:nvSpPr>
          <p:cNvPr id="4" name="Title 2"/>
          <p:cNvSpPr>
            <a:spLocks noGrp="1"/>
          </p:cNvSpPr>
          <p:nvPr>
            <p:ph type="title"/>
          </p:nvPr>
        </p:nvSpPr>
        <p:spPr>
          <a:xfrm>
            <a:off x="304800" y="228600"/>
            <a:ext cx="8229600" cy="1143000"/>
          </a:xfrm>
        </p:spPr>
        <p:txBody>
          <a:bodyPr>
            <a:normAutofit/>
          </a:bodyPr>
          <a:lstStyle/>
          <a:p>
            <a:pPr marL="457200" indent="-457200">
              <a:buFont typeface="Wingdings" pitchFamily="2" charset="2"/>
              <a:buChar char="Ø"/>
            </a:pPr>
            <a:r>
              <a:rPr lang="en-MY" sz="2600" dirty="0">
                <a:solidFill>
                  <a:srgbClr val="C00000"/>
                </a:solidFill>
                <a:effectLst/>
                <a:latin typeface="Times New Roman" pitchFamily="18" charset="0"/>
                <a:cs typeface="Times New Roman" pitchFamily="18" charset="0"/>
              </a:rPr>
              <a:t>Advantages of WhiteBox Testing</a:t>
            </a:r>
            <a:endParaRPr lang="en-MY" sz="2600" dirty="0">
              <a:solidFill>
                <a:srgbClr val="C00000"/>
              </a:solidFill>
              <a:latin typeface="Times New Roman" pitchFamily="18" charset="0"/>
              <a:cs typeface="Times New Roman" pitchFamily="18" charset="0"/>
            </a:endParaRPr>
          </a:p>
        </p:txBody>
      </p:sp>
      <p:sp>
        <p:nvSpPr>
          <p:cNvPr id="5" name="Content Placeholder 1"/>
          <p:cNvSpPr txBox="1">
            <a:spLocks/>
          </p:cNvSpPr>
          <p:nvPr/>
        </p:nvSpPr>
        <p:spPr>
          <a:xfrm>
            <a:off x="533400" y="3779837"/>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ClrTx/>
            </a:pPr>
            <a:r>
              <a:rPr lang="en-MY" sz="2200" dirty="0">
                <a:latin typeface="Times New Roman" pitchFamily="18" charset="0"/>
                <a:cs typeface="Times New Roman" pitchFamily="18" charset="0"/>
              </a:rPr>
              <a:t>White box testing can be quite </a:t>
            </a:r>
            <a:r>
              <a:rPr lang="en-MY" sz="2200" dirty="0">
                <a:solidFill>
                  <a:srgbClr val="FF0000"/>
                </a:solidFill>
                <a:latin typeface="Times New Roman" pitchFamily="18" charset="0"/>
                <a:cs typeface="Times New Roman" pitchFamily="18" charset="0"/>
              </a:rPr>
              <a:t>complex and expensive</a:t>
            </a:r>
          </a:p>
          <a:p>
            <a:pPr>
              <a:buClrTx/>
            </a:pPr>
            <a:r>
              <a:rPr lang="en-MY" sz="2200" dirty="0">
                <a:latin typeface="Times New Roman" pitchFamily="18" charset="0"/>
                <a:cs typeface="Times New Roman" pitchFamily="18" charset="0"/>
              </a:rPr>
              <a:t>White box testing </a:t>
            </a:r>
            <a:r>
              <a:rPr lang="en-MY" sz="2200" dirty="0">
                <a:solidFill>
                  <a:srgbClr val="FF0000"/>
                </a:solidFill>
                <a:latin typeface="Times New Roman" pitchFamily="18" charset="0"/>
                <a:cs typeface="Times New Roman" pitchFamily="18" charset="0"/>
              </a:rPr>
              <a:t>requires professional resources</a:t>
            </a:r>
            <a:r>
              <a:rPr lang="en-MY" sz="2200" dirty="0">
                <a:latin typeface="Times New Roman" pitchFamily="18" charset="0"/>
                <a:cs typeface="Times New Roman" pitchFamily="18" charset="0"/>
              </a:rPr>
              <a:t>, with a detailed understanding of programming and implementation.</a:t>
            </a:r>
          </a:p>
          <a:p>
            <a:pPr>
              <a:buClrTx/>
            </a:pPr>
            <a:r>
              <a:rPr lang="en-MY" sz="2200" dirty="0">
                <a:latin typeface="Times New Roman" pitchFamily="18" charset="0"/>
                <a:cs typeface="Times New Roman" pitchFamily="18" charset="0"/>
              </a:rPr>
              <a:t>White-box testing is </a:t>
            </a:r>
            <a:r>
              <a:rPr lang="en-MY" sz="2200" dirty="0">
                <a:solidFill>
                  <a:srgbClr val="FF0000"/>
                </a:solidFill>
                <a:latin typeface="Times New Roman" pitchFamily="18" charset="0"/>
                <a:cs typeface="Times New Roman" pitchFamily="18" charset="0"/>
              </a:rPr>
              <a:t>time-consuming</a:t>
            </a:r>
            <a:r>
              <a:rPr lang="en-MY" sz="2200" dirty="0">
                <a:latin typeface="Times New Roman" pitchFamily="18" charset="0"/>
                <a:cs typeface="Times New Roman" pitchFamily="18" charset="0"/>
              </a:rPr>
              <a:t>, bigger programming applications take the time to test fully</a:t>
            </a:r>
          </a:p>
        </p:txBody>
      </p:sp>
      <p:sp>
        <p:nvSpPr>
          <p:cNvPr id="6" name="Title 2"/>
          <p:cNvSpPr txBox="1">
            <a:spLocks/>
          </p:cNvSpPr>
          <p:nvPr/>
        </p:nvSpPr>
        <p:spPr>
          <a:xfrm>
            <a:off x="304800" y="2603309"/>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457200" indent="-457200">
              <a:buFont typeface="Wingdings" pitchFamily="2" charset="2"/>
              <a:buChar char="Ø"/>
            </a:pPr>
            <a:r>
              <a:rPr lang="en-MY" sz="2600" dirty="0">
                <a:solidFill>
                  <a:srgbClr val="C00000"/>
                </a:solidFill>
                <a:effectLst/>
                <a:latin typeface="Times New Roman" pitchFamily="18" charset="0"/>
                <a:cs typeface="Times New Roman" pitchFamily="18" charset="0"/>
              </a:rPr>
              <a:t>Disadvantages of WhiteBox Testing</a:t>
            </a:r>
            <a:endParaRPr lang="en-MY" sz="26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5585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2103437"/>
            <a:ext cx="6705600" cy="4525963"/>
          </a:xfrm>
        </p:spPr>
        <p:txBody>
          <a:bodyPr>
            <a:noAutofit/>
          </a:bodyPr>
          <a:lstStyle/>
          <a:p>
            <a:pPr>
              <a:lnSpc>
                <a:spcPct val="250000"/>
              </a:lnSpc>
              <a:buClr>
                <a:schemeClr val="tx1"/>
              </a:buClr>
              <a:buFont typeface="Wingdings" pitchFamily="2" charset="2"/>
              <a:buChar char="v"/>
            </a:pPr>
            <a:r>
              <a:rPr lang="en-US" sz="2400" b="1" dirty="0">
                <a:latin typeface="Times New Roman" pitchFamily="18" charset="0"/>
                <a:cs typeface="Times New Roman" pitchFamily="18" charset="0"/>
              </a:rPr>
              <a:t>Control flow testing</a:t>
            </a:r>
          </a:p>
          <a:p>
            <a:pPr>
              <a:lnSpc>
                <a:spcPct val="250000"/>
              </a:lnSpc>
              <a:buClr>
                <a:schemeClr val="tx1"/>
              </a:buClr>
              <a:buFont typeface="Wingdings" pitchFamily="2" charset="2"/>
              <a:buChar char="v"/>
            </a:pPr>
            <a:r>
              <a:rPr lang="en-US" sz="2400" b="1" dirty="0">
                <a:latin typeface="Times New Roman" pitchFamily="18" charset="0"/>
                <a:cs typeface="Times New Roman" pitchFamily="18" charset="0"/>
              </a:rPr>
              <a:t>Data flow testing</a:t>
            </a:r>
            <a:endParaRPr lang="en-MY" sz="2400" b="1" dirty="0">
              <a:latin typeface="Times New Roman" pitchFamily="18" charset="0"/>
              <a:cs typeface="Times New Roman" pitchFamily="18" charset="0"/>
            </a:endParaRPr>
          </a:p>
          <a:p>
            <a:pPr marL="566928" indent="-457200">
              <a:lnSpc>
                <a:spcPct val="200000"/>
              </a:lnSpc>
              <a:buFont typeface="+mj-lt"/>
              <a:buAutoNum type="arabicParenR"/>
            </a:pPr>
            <a:endParaRPr lang="en-MY" sz="2400" b="1" dirty="0">
              <a:latin typeface="Times New Roman" pitchFamily="18" charset="0"/>
              <a:cs typeface="Times New Roman" pitchFamily="18" charset="0"/>
            </a:endParaRPr>
          </a:p>
        </p:txBody>
      </p:sp>
      <p:sp>
        <p:nvSpPr>
          <p:cNvPr id="3" name="Title 2"/>
          <p:cNvSpPr>
            <a:spLocks noGrp="1"/>
          </p:cNvSpPr>
          <p:nvPr>
            <p:ph type="title"/>
          </p:nvPr>
        </p:nvSpPr>
        <p:spPr>
          <a:xfrm>
            <a:off x="381000" y="533400"/>
            <a:ext cx="8229600" cy="1143000"/>
          </a:xfrm>
        </p:spPr>
        <p:txBody>
          <a:bodyPr>
            <a:normAutofit/>
          </a:bodyPr>
          <a:lstStyle/>
          <a:p>
            <a:pPr marL="457200" indent="-457200">
              <a:buFont typeface="Wingdings" pitchFamily="2" charset="2"/>
              <a:buChar char="Ø"/>
            </a:pPr>
            <a:r>
              <a:rPr lang="en-MY" sz="2600" dirty="0">
                <a:solidFill>
                  <a:srgbClr val="C00000"/>
                </a:solidFill>
                <a:effectLst/>
                <a:latin typeface="Times New Roman" pitchFamily="18" charset="0"/>
                <a:cs typeface="Times New Roman" pitchFamily="18" charset="0"/>
              </a:rPr>
              <a:t>WhiteBox Testing Techniques</a:t>
            </a:r>
            <a:endParaRPr lang="en-MY" sz="26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40574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000000"/>
      </a:dk2>
      <a:lt2>
        <a:srgbClr val="DEF5FA"/>
      </a:lt2>
      <a:accent1>
        <a:srgbClr val="FFFFF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3241</TotalTime>
  <Words>1041</Words>
  <Application>Microsoft Office PowerPoint</Application>
  <PresentationFormat>On-screen Show (4:3)</PresentationFormat>
  <Paragraphs>97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Lucida Sans Unicode</vt:lpstr>
      <vt:lpstr>Times New Roman</vt:lpstr>
      <vt:lpstr>Verdana</vt:lpstr>
      <vt:lpstr>Wingdings</vt:lpstr>
      <vt:lpstr>Wingdings 2</vt:lpstr>
      <vt:lpstr>Wingdings 3</vt:lpstr>
      <vt:lpstr>Concourse</vt:lpstr>
      <vt:lpstr>PowerPoint Presentation</vt:lpstr>
      <vt:lpstr>Index</vt:lpstr>
      <vt:lpstr>Whitebox testing</vt:lpstr>
      <vt:lpstr>What do you verify in WhiteBox Testing?</vt:lpstr>
      <vt:lpstr>How do you perform White Box Testing?</vt:lpstr>
      <vt:lpstr>Types of WhiteBox Testing</vt:lpstr>
      <vt:lpstr>PowerPoint Presentation</vt:lpstr>
      <vt:lpstr>Advantages of WhiteBox Testing</vt:lpstr>
      <vt:lpstr>WhiteBox Testing Techniques</vt:lpstr>
      <vt:lpstr>Control flow testing</vt:lpstr>
      <vt:lpstr>Notations used for Control Flow Graph</vt:lpstr>
      <vt:lpstr>Example</vt:lpstr>
      <vt:lpstr>PowerPoint Presentation</vt:lpstr>
      <vt:lpstr>Data flow testing</vt:lpstr>
      <vt:lpstr>PowerPoint Presentation</vt:lpstr>
      <vt:lpstr>Data flow testing</vt:lpstr>
      <vt:lpstr>Data flow testing</vt:lpstr>
      <vt:lpstr>Data flow testing</vt:lpstr>
      <vt:lpstr>PowerPoint Presentation</vt:lpstr>
      <vt:lpstr>Comparison of Black Box and White Box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SHEHIN</dc:creator>
  <cp:lastModifiedBy>Dr Sminesh C N</cp:lastModifiedBy>
  <cp:revision>102</cp:revision>
  <dcterms:created xsi:type="dcterms:W3CDTF">2006-08-16T00:00:00Z</dcterms:created>
  <dcterms:modified xsi:type="dcterms:W3CDTF">2024-11-21T05:29:47Z</dcterms:modified>
</cp:coreProperties>
</file>