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8" r:id="rId3"/>
    <p:sldId id="275" r:id="rId4"/>
    <p:sldId id="276" r:id="rId5"/>
    <p:sldId id="279"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1428"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11/26/2024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1D8BD707-D9CF-40AE-B4C6-C98DA3205C09}" type="datetimeFigureOut">
              <a:rPr lang="en-US" smtClean="0"/>
              <a:pPr/>
              <a:t>11/26/2024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11/26/2024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11/26/2024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a:xfrm>
            <a:off x="685800" y="1524000"/>
            <a:ext cx="7772400" cy="1470025"/>
          </a:xfrm>
          <a:prstGeom prst="rect">
            <a:avLst/>
          </a:prstGeom>
        </p:spPr>
        <p:txBody>
          <a:bodyPr vert="horz" anchor="b">
            <a:normAutofit/>
            <a:scene3d>
              <a:camera prst="orthographicFront"/>
              <a:lightRig rig="soft" dir="t"/>
            </a:scene3d>
            <a:sp3d prstMaterial="softEdge">
              <a:bevelT w="25400" h="25400"/>
            </a:sp3d>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5000" b="1" dirty="0">
                <a:solidFill>
                  <a:schemeClr val="tx1"/>
                </a:solidFill>
                <a:effectLst/>
                <a:latin typeface="Times New Roman" pitchFamily="18" charset="0"/>
                <a:cs typeface="Times New Roman" pitchFamily="18" charset="0"/>
              </a:rPr>
              <a:t>Module </a:t>
            </a:r>
            <a:r>
              <a:rPr lang="en-US" sz="5000" b="1" dirty="0">
                <a:latin typeface="Times New Roman" pitchFamily="18" charset="0"/>
                <a:cs typeface="Times New Roman" pitchFamily="18" charset="0"/>
              </a:rPr>
              <a:t>4</a:t>
            </a:r>
            <a:endParaRPr lang="en-MY" sz="5000" b="1" dirty="0">
              <a:solidFill>
                <a:schemeClr val="tx1"/>
              </a:solidFill>
              <a:effectLst/>
              <a:latin typeface="Times New Roman" pitchFamily="18" charset="0"/>
              <a:cs typeface="Times New Roman" pitchFamily="18" charset="0"/>
            </a:endParaRPr>
          </a:p>
        </p:txBody>
      </p:sp>
      <p:sp>
        <p:nvSpPr>
          <p:cNvPr id="5" name="Subtitle 2"/>
          <p:cNvSpPr>
            <a:spLocks noGrp="1"/>
          </p:cNvSpPr>
          <p:nvPr/>
        </p:nvSpPr>
        <p:spPr>
          <a:xfrm>
            <a:off x="1371600" y="3146425"/>
            <a:ext cx="6400800" cy="1752600"/>
          </a:xfrm>
          <a:prstGeom prst="rect">
            <a:avLst/>
          </a:prstGeom>
        </p:spPr>
        <p:txBody>
          <a:bodyPr vert="horz" lIns="45720" rIns="4572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MY" sz="3700" b="1" dirty="0">
                <a:latin typeface="Times New Roman" pitchFamily="18" charset="0"/>
                <a:cs typeface="Times New Roman" pitchFamily="18" charset="0"/>
              </a:rPr>
              <a:t>Defect life cycle</a:t>
            </a:r>
            <a:endParaRPr lang="en-MY" sz="3700"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347457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E50A3F-733C-BD02-C5F6-1B70FA9F0629}"/>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A7F4B3-2E22-2FAF-9200-37705A7FDDC5}"/>
              </a:ext>
            </a:extLst>
          </p:cNvPr>
          <p:cNvSpPr>
            <a:spLocks noGrp="1"/>
          </p:cNvSpPr>
          <p:nvPr>
            <p:ph idx="1"/>
          </p:nvPr>
        </p:nvSpPr>
        <p:spPr>
          <a:xfrm>
            <a:off x="228600" y="152400"/>
            <a:ext cx="8534400" cy="6324600"/>
          </a:xfrm>
        </p:spPr>
        <p:txBody>
          <a:bodyPr>
            <a:normAutofit/>
          </a:bodyPr>
          <a:lstStyle/>
          <a:p>
            <a:pPr algn="just">
              <a:lnSpc>
                <a:spcPct val="150000"/>
              </a:lnSpc>
            </a:pPr>
            <a:r>
              <a:rPr lang="en-US" sz="2200" b="1" dirty="0">
                <a:solidFill>
                  <a:srgbClr val="FF0000"/>
                </a:solidFill>
                <a:latin typeface="Times New Roman" pitchFamily="18" charset="0"/>
                <a:cs typeface="Times New Roman" pitchFamily="18" charset="0"/>
              </a:rPr>
              <a:t>What is the Defect Life Cycle?</a:t>
            </a:r>
          </a:p>
          <a:p>
            <a:pPr algn="just">
              <a:lnSpc>
                <a:spcPct val="150000"/>
              </a:lnSpc>
            </a:pPr>
            <a:r>
              <a:rPr lang="en-US" sz="2200" dirty="0">
                <a:latin typeface="Times New Roman" pitchFamily="18" charset="0"/>
                <a:cs typeface="Times New Roman" pitchFamily="18" charset="0"/>
              </a:rPr>
              <a:t>In the Software Development Process, the Defect Life Cycle is the life cycle of a defect or bug that it goes through covering a specific set of states in its entire life. </a:t>
            </a:r>
          </a:p>
          <a:p>
            <a:pPr algn="just">
              <a:lnSpc>
                <a:spcPct val="150000"/>
              </a:lnSpc>
            </a:pPr>
            <a:r>
              <a:rPr lang="en-US" sz="2200" dirty="0">
                <a:latin typeface="Times New Roman" pitchFamily="18" charset="0"/>
                <a:cs typeface="Times New Roman" pitchFamily="18" charset="0"/>
              </a:rPr>
              <a:t>Mainly bug life cycle refers to its entire state starting from a new defect detected to the closing off of that defect by the tester. Alternatively, it is also called a Bug Life Cycle.</a:t>
            </a:r>
            <a:r>
              <a:rPr lang="en-MY" sz="2200" dirty="0">
                <a:latin typeface="Times New Roman" pitchFamily="18" charset="0"/>
                <a:cs typeface="Times New Roman" pitchFamily="18" charset="0"/>
              </a:rPr>
              <a:t>   </a:t>
            </a:r>
          </a:p>
          <a:p>
            <a:pPr algn="just">
              <a:lnSpc>
                <a:spcPct val="150000"/>
              </a:lnSpc>
            </a:pPr>
            <a:r>
              <a:rPr lang="en-MY" sz="2200" dirty="0">
                <a:latin typeface="Times New Roman" pitchFamily="18" charset="0"/>
                <a:cs typeface="Times New Roman" pitchFamily="18" charset="0"/>
              </a:rPr>
              <a:t>The purpose of Defect life cycle is to </a:t>
            </a:r>
            <a:r>
              <a:rPr lang="en-MY" sz="2200" dirty="0">
                <a:solidFill>
                  <a:srgbClr val="FF0000"/>
                </a:solidFill>
                <a:latin typeface="Times New Roman" pitchFamily="18" charset="0"/>
                <a:cs typeface="Times New Roman" pitchFamily="18" charset="0"/>
              </a:rPr>
              <a:t>easily coordinate and communicate current status of defect </a:t>
            </a:r>
          </a:p>
          <a:p>
            <a:pPr algn="just">
              <a:lnSpc>
                <a:spcPct val="150000"/>
              </a:lnSpc>
            </a:pPr>
            <a:r>
              <a:rPr lang="en-MY" sz="2200" dirty="0">
                <a:solidFill>
                  <a:srgbClr val="FF0000"/>
                </a:solidFill>
                <a:latin typeface="Times New Roman" pitchFamily="18" charset="0"/>
                <a:cs typeface="Times New Roman" pitchFamily="18" charset="0"/>
              </a:rPr>
              <a:t>Make the defect fixing process systematic and efficient</a:t>
            </a:r>
          </a:p>
          <a:p>
            <a:pPr algn="just">
              <a:lnSpc>
                <a:spcPct val="150000"/>
              </a:lnSpc>
            </a:pPr>
            <a:endParaRPr lang="en-MY" sz="2200" dirty="0">
              <a:latin typeface="Times New Roman" pitchFamily="18" charset="0"/>
              <a:cs typeface="Times New Roman" pitchFamily="18" charset="0"/>
            </a:endParaRPr>
          </a:p>
          <a:p>
            <a:pPr algn="just">
              <a:lnSpc>
                <a:spcPct val="150000"/>
              </a:lnSpc>
            </a:pPr>
            <a:endParaRPr lang="en-MY" sz="22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677222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MCA\3. Odd Semester 2020\S1\Advanced Software Engineering\Module 4\4. Testing Automation\Screenshots\at1.PNG"/>
          <p:cNvPicPr>
            <a:picLocks noChangeAspect="1" noChangeArrowheads="1"/>
          </p:cNvPicPr>
          <p:nvPr/>
        </p:nvPicPr>
        <p:blipFill rotWithShape="1">
          <a:blip r:embed="rId2">
            <a:extLst>
              <a:ext uri="{28A0092B-C50C-407E-A947-70E740481C1C}">
                <a14:useLocalDpi xmlns:a14="http://schemas.microsoft.com/office/drawing/2010/main" val="0"/>
              </a:ext>
            </a:extLst>
          </a:blip>
          <a:srcRect t="-263" b="8157"/>
          <a:stretch/>
        </p:blipFill>
        <p:spPr bwMode="auto">
          <a:xfrm>
            <a:off x="2095245" y="0"/>
            <a:ext cx="5677155" cy="68580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80C274DA-F9B4-2261-A84C-A023D1359B72}"/>
              </a:ext>
            </a:extLst>
          </p:cNvPr>
          <p:cNvPicPr>
            <a:picLocks noChangeAspect="1"/>
          </p:cNvPicPr>
          <p:nvPr/>
        </p:nvPicPr>
        <p:blipFill>
          <a:blip r:embed="rId3"/>
          <a:stretch>
            <a:fillRect/>
          </a:stretch>
        </p:blipFill>
        <p:spPr>
          <a:xfrm>
            <a:off x="1076587" y="0"/>
            <a:ext cx="6990826" cy="6858000"/>
          </a:xfrm>
          <a:prstGeom prst="rect">
            <a:avLst/>
          </a:prstGeom>
        </p:spPr>
      </p:pic>
    </p:spTree>
    <p:extLst>
      <p:ext uri="{BB962C8B-B14F-4D97-AF65-F5344CB8AC3E}">
        <p14:creationId xmlns:p14="http://schemas.microsoft.com/office/powerpoint/2010/main" val="1921723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350837"/>
            <a:ext cx="8229600" cy="6126163"/>
          </a:xfrm>
        </p:spPr>
        <p:txBody>
          <a:bodyPr>
            <a:normAutofit fontScale="92500" lnSpcReduction="20000"/>
          </a:bodyPr>
          <a:lstStyle/>
          <a:p>
            <a:pPr algn="just"/>
            <a:r>
              <a:rPr lang="en-MY" sz="2200" dirty="0">
                <a:latin typeface="Times New Roman" pitchFamily="18" charset="0"/>
                <a:cs typeface="Times New Roman" pitchFamily="18" charset="0"/>
              </a:rPr>
              <a:t>The number of states that a defect goes through varies from project to project</a:t>
            </a:r>
          </a:p>
          <a:p>
            <a:pPr algn="just"/>
            <a:r>
              <a:rPr lang="en-MY" sz="2200" dirty="0">
                <a:latin typeface="Times New Roman" pitchFamily="18" charset="0"/>
                <a:cs typeface="Times New Roman" pitchFamily="18" charset="0"/>
              </a:rPr>
              <a:t>Above lifecycle diagram, covers all possible states</a:t>
            </a:r>
          </a:p>
          <a:p>
            <a:pPr algn="just"/>
            <a:endParaRPr lang="en-US" sz="2200" dirty="0">
              <a:latin typeface="Times New Roman" pitchFamily="18" charset="0"/>
              <a:cs typeface="Times New Roman" pitchFamily="18" charset="0"/>
            </a:endParaRPr>
          </a:p>
          <a:p>
            <a:pPr algn="just"/>
            <a:r>
              <a:rPr lang="en-US" sz="2200" dirty="0">
                <a:latin typeface="Times New Roman" pitchFamily="18" charset="0"/>
                <a:cs typeface="Times New Roman" pitchFamily="18" charset="0"/>
              </a:rPr>
              <a:t>1. </a:t>
            </a:r>
            <a:r>
              <a:rPr lang="en-US" sz="2200" b="1" dirty="0">
                <a:solidFill>
                  <a:schemeClr val="accent2"/>
                </a:solidFill>
                <a:latin typeface="Times New Roman" pitchFamily="18" charset="0"/>
                <a:cs typeface="Times New Roman" pitchFamily="18" charset="0"/>
              </a:rPr>
              <a:t>New:</a:t>
            </a:r>
            <a:r>
              <a:rPr lang="en-US" sz="2200" dirty="0">
                <a:latin typeface="Times New Roman" pitchFamily="18" charset="0"/>
                <a:cs typeface="Times New Roman" pitchFamily="18" charset="0"/>
              </a:rPr>
              <a:t> When any new defect is identified by the tester, it falls in the ‘New’ state. It is the first state of the Bug Life Cycle. The tester provides a proper Defect document to the Development team so that the development team can refer to Defect Document and can fix the bug accordingly.</a:t>
            </a:r>
          </a:p>
          <a:p>
            <a:pPr algn="just"/>
            <a:endParaRPr lang="en-US" sz="2200" dirty="0">
              <a:latin typeface="Times New Roman" pitchFamily="18" charset="0"/>
              <a:cs typeface="Times New Roman" pitchFamily="18" charset="0"/>
            </a:endParaRPr>
          </a:p>
          <a:p>
            <a:pPr algn="just"/>
            <a:r>
              <a:rPr lang="en-US" sz="2200" dirty="0">
                <a:latin typeface="Times New Roman" pitchFamily="18" charset="0"/>
                <a:cs typeface="Times New Roman" pitchFamily="18" charset="0"/>
              </a:rPr>
              <a:t>2. </a:t>
            </a:r>
            <a:r>
              <a:rPr lang="en-US" sz="2200" b="1" dirty="0">
                <a:solidFill>
                  <a:schemeClr val="accent2"/>
                </a:solidFill>
                <a:latin typeface="Times New Roman" pitchFamily="18" charset="0"/>
                <a:cs typeface="Times New Roman" pitchFamily="18" charset="0"/>
              </a:rPr>
              <a:t>Assigned:</a:t>
            </a:r>
            <a:r>
              <a:rPr lang="en-US" sz="2200" dirty="0">
                <a:latin typeface="Times New Roman" pitchFamily="18" charset="0"/>
                <a:cs typeface="Times New Roman" pitchFamily="18" charset="0"/>
              </a:rPr>
              <a:t> Defects that are in the status of ‘New’ will be approved and that newly identified defect is assigned to the development team for working on the defect and to resolve that. When the defect is assigned to the developer team the status of the bug changes to the ‘Assigned’ state.</a:t>
            </a:r>
          </a:p>
          <a:p>
            <a:pPr algn="just"/>
            <a:endParaRPr lang="en-US" sz="2200" dirty="0">
              <a:latin typeface="Times New Roman" pitchFamily="18" charset="0"/>
              <a:cs typeface="Times New Roman" pitchFamily="18" charset="0"/>
            </a:endParaRPr>
          </a:p>
          <a:p>
            <a:pPr algn="just"/>
            <a:r>
              <a:rPr lang="en-US" sz="2200" dirty="0">
                <a:latin typeface="Times New Roman" pitchFamily="18" charset="0"/>
                <a:cs typeface="Times New Roman" pitchFamily="18" charset="0"/>
              </a:rPr>
              <a:t>3. </a:t>
            </a:r>
            <a:r>
              <a:rPr lang="en-US" sz="2200" b="1" dirty="0">
                <a:solidFill>
                  <a:schemeClr val="accent2"/>
                </a:solidFill>
                <a:latin typeface="Times New Roman" pitchFamily="18" charset="0"/>
                <a:cs typeface="Times New Roman" pitchFamily="18" charset="0"/>
              </a:rPr>
              <a:t>Open</a:t>
            </a:r>
            <a:r>
              <a:rPr lang="en-US" sz="2200" dirty="0">
                <a:latin typeface="Times New Roman" pitchFamily="18" charset="0"/>
                <a:cs typeface="Times New Roman" pitchFamily="18" charset="0"/>
              </a:rPr>
              <a:t>: In this ‘Open’ state the defect is being addressed by the developer team and the developer team works on the defect for fixing the bug. Based on some specific reason if the developer team feels that the defect is not appropriate then it is transferred to either the ‘Rejected’ or ‘Deferred’ state.</a:t>
            </a:r>
          </a:p>
          <a:p>
            <a:pPr algn="just"/>
            <a:endParaRPr lang="en-US" sz="2200" dirty="0">
              <a:latin typeface="Times New Roman" pitchFamily="18" charset="0"/>
              <a:cs typeface="Times New Roman" pitchFamily="18" charset="0"/>
            </a:endParaRPr>
          </a:p>
          <a:p>
            <a:pPr algn="just"/>
            <a:r>
              <a:rPr lang="en-US" sz="2200" dirty="0">
                <a:latin typeface="Times New Roman" pitchFamily="18" charset="0"/>
                <a:cs typeface="Times New Roman" pitchFamily="18" charset="0"/>
              </a:rPr>
              <a:t>4. </a:t>
            </a:r>
            <a:r>
              <a:rPr lang="en-US" sz="2200" b="1" dirty="0">
                <a:solidFill>
                  <a:schemeClr val="accent2"/>
                </a:solidFill>
                <a:latin typeface="Times New Roman" pitchFamily="18" charset="0"/>
                <a:cs typeface="Times New Roman" pitchFamily="18" charset="0"/>
              </a:rPr>
              <a:t>Fixed: </a:t>
            </a:r>
            <a:r>
              <a:rPr lang="en-US" sz="2200" dirty="0">
                <a:latin typeface="Times New Roman" pitchFamily="18" charset="0"/>
                <a:cs typeface="Times New Roman" pitchFamily="18" charset="0"/>
              </a:rPr>
              <a:t>After necessary changes of codes or after fixing identified bug developer team marks the state as ‘Fixed’.</a:t>
            </a:r>
          </a:p>
          <a:p>
            <a:pPr algn="just"/>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val="3879738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90B16D-FEDB-D2D4-4528-4C8AF861E4F1}"/>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76FC826-B5D7-63D0-52E8-CC1E27934A40}"/>
              </a:ext>
            </a:extLst>
          </p:cNvPr>
          <p:cNvSpPr>
            <a:spLocks noGrp="1"/>
          </p:cNvSpPr>
          <p:nvPr>
            <p:ph idx="1"/>
          </p:nvPr>
        </p:nvSpPr>
        <p:spPr>
          <a:xfrm>
            <a:off x="304800" y="350837"/>
            <a:ext cx="8229600" cy="5592763"/>
          </a:xfrm>
        </p:spPr>
        <p:txBody>
          <a:bodyPr>
            <a:normAutofit fontScale="92500" lnSpcReduction="10000"/>
          </a:bodyPr>
          <a:lstStyle/>
          <a:p>
            <a:pPr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5. </a:t>
            </a:r>
            <a:r>
              <a:rPr lang="en-US" sz="1800" b="1">
                <a:solidFill>
                  <a:schemeClr val="accent2"/>
                </a:solidFill>
                <a:latin typeface="Times New Roman" pitchFamily="18" charset="0"/>
                <a:cs typeface="Times New Roman" pitchFamily="18" charset="0"/>
              </a:rPr>
              <a:t>Pending Retest: </a:t>
            </a:r>
            <a:r>
              <a:rPr lang="en-US" sz="1800" dirty="0">
                <a:latin typeface="Times New Roman" pitchFamily="18" charset="0"/>
                <a:cs typeface="Times New Roman" pitchFamily="18" charset="0"/>
              </a:rPr>
              <a:t>During the fixing of the defect is completed, the developer team passes the new code to the testing team for retesting. And the code/application is pending for retesting on the Tester side so the status is assigned as ‘Pending Retest’.</a:t>
            </a:r>
          </a:p>
          <a:p>
            <a:pPr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6</a:t>
            </a:r>
            <a:r>
              <a:rPr lang="en-US" sz="1800" b="1" dirty="0">
                <a:solidFill>
                  <a:schemeClr val="accent2"/>
                </a:solidFill>
                <a:latin typeface="Times New Roman" pitchFamily="18" charset="0"/>
                <a:cs typeface="Times New Roman" pitchFamily="18" charset="0"/>
              </a:rPr>
              <a:t>. Retest: </a:t>
            </a:r>
            <a:r>
              <a:rPr lang="en-US" sz="1800" dirty="0">
                <a:latin typeface="Times New Roman" pitchFamily="18" charset="0"/>
                <a:cs typeface="Times New Roman" pitchFamily="18" charset="0"/>
              </a:rPr>
              <a:t>At this stage, the tester starts work of retesting the defect to check whether the defect is fixed by the developer or not, and the status is marked as ‘Retesting’.</a:t>
            </a:r>
          </a:p>
          <a:p>
            <a:pPr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7. </a:t>
            </a:r>
            <a:r>
              <a:rPr lang="en-US" sz="1800" b="1" dirty="0">
                <a:solidFill>
                  <a:schemeClr val="accent2"/>
                </a:solidFill>
                <a:latin typeface="Times New Roman" pitchFamily="18" charset="0"/>
                <a:cs typeface="Times New Roman" pitchFamily="18" charset="0"/>
              </a:rPr>
              <a:t>Reopen: </a:t>
            </a:r>
            <a:r>
              <a:rPr lang="en-US" sz="1800" dirty="0">
                <a:latin typeface="Times New Roman" pitchFamily="18" charset="0"/>
                <a:cs typeface="Times New Roman" pitchFamily="18" charset="0"/>
              </a:rPr>
              <a:t>After ‘Retesting’ if the tester team found that the bug continues like previously even after the developer team has fixed the bug, then the status of the bug is again changed to ‘Reopened’. Once again bug goes to the ‘Open’ state and goes through the life cycle again. This means it goes for Re-fixing by the developer team.</a:t>
            </a:r>
          </a:p>
          <a:p>
            <a:pPr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8. </a:t>
            </a:r>
            <a:r>
              <a:rPr lang="en-US" sz="1800" b="1" dirty="0">
                <a:solidFill>
                  <a:schemeClr val="accent2"/>
                </a:solidFill>
                <a:latin typeface="Times New Roman" pitchFamily="18" charset="0"/>
                <a:cs typeface="Times New Roman" pitchFamily="18" charset="0"/>
              </a:rPr>
              <a:t>Verified: </a:t>
            </a:r>
            <a:r>
              <a:rPr lang="en-US" sz="1800" dirty="0">
                <a:latin typeface="Times New Roman" pitchFamily="18" charset="0"/>
                <a:cs typeface="Times New Roman" pitchFamily="18" charset="0"/>
              </a:rPr>
              <a:t>The tester re-tests the bug after it got fixed by the developer team and if the tester does not find any kind of defect/bug then the bug is fixed and the status assigned is ‘Verified’.</a:t>
            </a:r>
          </a:p>
          <a:p>
            <a:pPr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9. </a:t>
            </a:r>
            <a:r>
              <a:rPr lang="en-US" sz="1800" b="1" dirty="0">
                <a:solidFill>
                  <a:schemeClr val="accent2"/>
                </a:solidFill>
                <a:latin typeface="Times New Roman" pitchFamily="18" charset="0"/>
                <a:cs typeface="Times New Roman" pitchFamily="18" charset="0"/>
              </a:rPr>
              <a:t>Closed:</a:t>
            </a:r>
            <a:r>
              <a:rPr lang="en-US" sz="1800" dirty="0">
                <a:solidFill>
                  <a:schemeClr val="accent2"/>
                </a:solidFill>
                <a:latin typeface="Times New Roman" pitchFamily="18" charset="0"/>
                <a:cs typeface="Times New Roman" pitchFamily="18" charset="0"/>
              </a:rPr>
              <a:t> </a:t>
            </a:r>
            <a:r>
              <a:rPr lang="en-US" sz="1800" dirty="0">
                <a:latin typeface="Times New Roman" pitchFamily="18" charset="0"/>
                <a:cs typeface="Times New Roman" pitchFamily="18" charset="0"/>
              </a:rPr>
              <a:t>It is the final state of the Defect Cycle, after fixing the defect by the developer team when testing found that the bug has been resolved and it does not persist then they mark the defect as a ‘Closed’ state.</a:t>
            </a:r>
            <a:endParaRPr lang="en-MY" sz="1800" dirty="0">
              <a:latin typeface="Times New Roman" pitchFamily="18" charset="0"/>
              <a:cs typeface="Times New Roman" pitchFamily="18" charset="0"/>
            </a:endParaRPr>
          </a:p>
        </p:txBody>
      </p:sp>
    </p:spTree>
    <p:extLst>
      <p:ext uri="{BB962C8B-B14F-4D97-AF65-F5344CB8AC3E}">
        <p14:creationId xmlns:p14="http://schemas.microsoft.com/office/powerpoint/2010/main" val="3967003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ustom 19">
      <a:dk1>
        <a:sysClr val="windowText" lastClr="000000"/>
      </a:dk1>
      <a:lt1>
        <a:sysClr val="window" lastClr="FFFFFF"/>
      </a:lt1>
      <a:dk2>
        <a:srgbClr val="464646"/>
      </a:dk2>
      <a:lt2>
        <a:srgbClr val="DEF5FA"/>
      </a:lt2>
      <a:accent1>
        <a:srgbClr val="660033"/>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1582</TotalTime>
  <Words>589</Words>
  <Application>Microsoft Office PowerPoint</Application>
  <PresentationFormat>On-screen Show (4:3)</PresentationFormat>
  <Paragraphs>27</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Lucida Sans Unicode</vt:lpstr>
      <vt:lpstr>Times New Roman</vt:lpstr>
      <vt:lpstr>Verdana</vt:lpstr>
      <vt:lpstr>Wingdings 2</vt:lpstr>
      <vt:lpstr>Wingdings 3</vt:lpstr>
      <vt:lpstr>Concourse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SHEHIN</dc:creator>
  <cp:lastModifiedBy>Dr Sminesh C N</cp:lastModifiedBy>
  <cp:revision>89</cp:revision>
  <dcterms:created xsi:type="dcterms:W3CDTF">2006-08-16T00:00:00Z</dcterms:created>
  <dcterms:modified xsi:type="dcterms:W3CDTF">2024-11-27T04:10:39Z</dcterms:modified>
</cp:coreProperties>
</file>