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06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540" y="910844"/>
            <a:ext cx="761491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39" y="1985264"/>
            <a:ext cx="7614920" cy="3244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912" y="145192"/>
            <a:ext cx="393572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dirty="0">
                <a:latin typeface="Times New Roman"/>
                <a:cs typeface="Times New Roman"/>
              </a:rPr>
              <a:t>Regression</a:t>
            </a:r>
            <a:r>
              <a:rPr sz="4000" b="0" spc="-8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Testing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41552"/>
            <a:ext cx="7959725" cy="4414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9209" indent="-34353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Regression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testing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is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the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re-execution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of</a:t>
            </a:r>
            <a:r>
              <a:rPr sz="2400" i="1" spc="-5" dirty="0">
                <a:latin typeface="Times New Roman"/>
                <a:cs typeface="Times New Roman"/>
              </a:rPr>
              <a:t> some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subset </a:t>
            </a:r>
            <a:r>
              <a:rPr sz="2400" i="1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tests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have </a:t>
            </a:r>
            <a:r>
              <a:rPr sz="2400" spc="-5" dirty="0">
                <a:latin typeface="Times New Roman"/>
                <a:cs typeface="Times New Roman"/>
              </a:rPr>
              <a:t>already </a:t>
            </a:r>
            <a:r>
              <a:rPr sz="2400" dirty="0">
                <a:latin typeface="Times New Roman"/>
                <a:cs typeface="Times New Roman"/>
              </a:rPr>
              <a:t>been </a:t>
            </a:r>
            <a:r>
              <a:rPr sz="2400" spc="-5" dirty="0">
                <a:latin typeface="Times New Roman"/>
                <a:cs typeface="Times New Roman"/>
              </a:rPr>
              <a:t>conducted to ensure that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changes have </a:t>
            </a:r>
            <a:r>
              <a:rPr sz="2400" b="1" spc="-5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 propagated</a:t>
            </a: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unintended</a:t>
            </a:r>
            <a:r>
              <a:rPr sz="24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side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effects.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Times New Roman"/>
              <a:buChar char="•"/>
              <a:tabLst>
                <a:tab pos="431165" algn="l"/>
                <a:tab pos="431800" algn="l"/>
              </a:tabLst>
            </a:pPr>
            <a:r>
              <a:rPr dirty="0"/>
              <a:t>	</a:t>
            </a:r>
            <a:r>
              <a:rPr sz="2400" spc="-5" dirty="0">
                <a:latin typeface="Times New Roman"/>
                <a:cs typeface="Times New Roman"/>
              </a:rPr>
              <a:t>Whenever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software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corrected,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aspect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software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configuration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documentation,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 that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support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changed.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755015" marR="53340" indent="-285750">
              <a:lnSpc>
                <a:spcPct val="100000"/>
              </a:lnSpc>
              <a:spcBef>
                <a:spcPts val="5"/>
              </a:spcBef>
              <a:tabLst>
                <a:tab pos="831215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spc="-5" dirty="0">
                <a:latin typeface="Times New Roman"/>
                <a:cs typeface="Times New Roman"/>
              </a:rPr>
              <a:t>Regression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testing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helps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ensure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changes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(due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testing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other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reasons)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r>
              <a:rPr sz="24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introduce</a:t>
            </a: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unintended </a:t>
            </a:r>
            <a:r>
              <a:rPr sz="2400" b="1" spc="-5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behavior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additional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errors.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296" y="860552"/>
            <a:ext cx="3734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Software</a:t>
            </a:r>
            <a:r>
              <a:rPr sz="2400" spc="-30" dirty="0"/>
              <a:t> </a:t>
            </a:r>
            <a:r>
              <a:rPr sz="2400" spc="-5" dirty="0"/>
              <a:t>Regression</a:t>
            </a:r>
            <a:r>
              <a:rPr sz="2400" spc="-35" dirty="0"/>
              <a:t> </a:t>
            </a:r>
            <a:r>
              <a:rPr sz="2400" spc="-10" dirty="0"/>
              <a:t>Process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48180" y="1752980"/>
            <a:ext cx="1371600" cy="457200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373380" marR="64135" indent="-345440">
              <a:lnSpc>
                <a:spcPct val="100000"/>
              </a:lnSpc>
              <a:spcBef>
                <a:spcPts val="65"/>
              </a:spcBef>
            </a:pPr>
            <a:r>
              <a:rPr sz="1400" b="1" i="1" spc="-5" dirty="0">
                <a:latin typeface="Times New Roman"/>
                <a:cs typeface="Times New Roman"/>
              </a:rPr>
              <a:t>Software</a:t>
            </a:r>
            <a:r>
              <a:rPr sz="1400" b="1" i="1" spc="-5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Change </a:t>
            </a:r>
            <a:r>
              <a:rPr sz="1400" b="1" i="1" spc="-335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Analysis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380" y="2438780"/>
            <a:ext cx="1447800" cy="457200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35890" marR="102235" indent="-69850">
              <a:lnSpc>
                <a:spcPct val="100000"/>
              </a:lnSpc>
              <a:spcBef>
                <a:spcPts val="65"/>
              </a:spcBef>
            </a:pPr>
            <a:r>
              <a:rPr sz="1400" b="1" i="1" spc="-5" dirty="0">
                <a:latin typeface="Times New Roman"/>
                <a:cs typeface="Times New Roman"/>
              </a:rPr>
              <a:t>Software</a:t>
            </a:r>
            <a:r>
              <a:rPr sz="1400" b="1" i="1" spc="-5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Change </a:t>
            </a:r>
            <a:r>
              <a:rPr sz="1400" b="1" i="1" spc="-335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Impact</a:t>
            </a:r>
            <a:r>
              <a:rPr sz="1400" b="1" i="1" spc="-8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Analysis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4580" y="3124580"/>
            <a:ext cx="1447800" cy="457200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36525" marR="42545" indent="-88265">
              <a:lnSpc>
                <a:spcPct val="100000"/>
              </a:lnSpc>
              <a:spcBef>
                <a:spcPts val="65"/>
              </a:spcBef>
            </a:pPr>
            <a:r>
              <a:rPr sz="1400" b="1" i="1" spc="-5" dirty="0">
                <a:latin typeface="Times New Roman"/>
                <a:cs typeface="Times New Roman"/>
              </a:rPr>
              <a:t>Define</a:t>
            </a:r>
            <a:r>
              <a:rPr sz="1400" b="1" i="1" spc="-5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Regression </a:t>
            </a:r>
            <a:r>
              <a:rPr sz="1400" b="1" i="1" spc="-335" dirty="0">
                <a:latin typeface="Times New Roman"/>
                <a:cs typeface="Times New Roman"/>
              </a:rPr>
              <a:t> </a:t>
            </a:r>
            <a:r>
              <a:rPr sz="1400" b="1" i="1" spc="-25" dirty="0">
                <a:latin typeface="Times New Roman"/>
                <a:cs typeface="Times New Roman"/>
              </a:rPr>
              <a:t>Testing</a:t>
            </a:r>
            <a:r>
              <a:rPr sz="1400" b="1" i="1" spc="-2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Strategy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5180" y="3810380"/>
            <a:ext cx="1447800" cy="457200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367665" marR="87630" indent="-275590">
              <a:lnSpc>
                <a:spcPct val="100000"/>
              </a:lnSpc>
              <a:spcBef>
                <a:spcPts val="65"/>
              </a:spcBef>
            </a:pPr>
            <a:r>
              <a:rPr sz="1400" b="1" i="1" spc="-5" dirty="0">
                <a:latin typeface="Times New Roman"/>
                <a:cs typeface="Times New Roman"/>
              </a:rPr>
              <a:t>Build</a:t>
            </a:r>
            <a:r>
              <a:rPr sz="1400" b="1" i="1" spc="-55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Regression </a:t>
            </a:r>
            <a:r>
              <a:rPr sz="1400" b="1" i="1" spc="-335" dirty="0">
                <a:latin typeface="Times New Roman"/>
                <a:cs typeface="Times New Roman"/>
              </a:rPr>
              <a:t> </a:t>
            </a:r>
            <a:r>
              <a:rPr sz="1400" b="1" i="1" spc="-35" dirty="0">
                <a:latin typeface="Times New Roman"/>
                <a:cs typeface="Times New Roman"/>
              </a:rPr>
              <a:t>Test</a:t>
            </a:r>
            <a:r>
              <a:rPr sz="1400" b="1" i="1" spc="-1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Suite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380" y="5258180"/>
            <a:ext cx="1447800" cy="457200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456565" marR="225425" indent="-224790">
              <a:lnSpc>
                <a:spcPct val="100000"/>
              </a:lnSpc>
              <a:spcBef>
                <a:spcPts val="65"/>
              </a:spcBef>
            </a:pPr>
            <a:r>
              <a:rPr sz="1400" b="1" i="1" spc="-5" dirty="0">
                <a:latin typeface="Times New Roman"/>
                <a:cs typeface="Times New Roman"/>
              </a:rPr>
              <a:t>Report</a:t>
            </a:r>
            <a:r>
              <a:rPr sz="1400" b="1" i="1" spc="-6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Retest </a:t>
            </a:r>
            <a:r>
              <a:rPr sz="1400" b="1" i="1" spc="-335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Results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3380" y="4496180"/>
            <a:ext cx="1828800" cy="533400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81280" marR="75565" indent="222885">
              <a:lnSpc>
                <a:spcPct val="100000"/>
              </a:lnSpc>
              <a:spcBef>
                <a:spcPts val="365"/>
              </a:spcBef>
            </a:pPr>
            <a:r>
              <a:rPr sz="1400" b="1" i="1" spc="-5" dirty="0">
                <a:latin typeface="Times New Roman"/>
                <a:cs typeface="Times New Roman"/>
              </a:rPr>
              <a:t>Run Regression </a:t>
            </a:r>
            <a:r>
              <a:rPr sz="1400" b="1" i="1" dirty="0">
                <a:latin typeface="Times New Roman"/>
                <a:cs typeface="Times New Roman"/>
              </a:rPr>
              <a:t> </a:t>
            </a:r>
            <a:r>
              <a:rPr sz="1400" b="1" i="1" spc="-30" dirty="0">
                <a:latin typeface="Times New Roman"/>
                <a:cs typeface="Times New Roman"/>
              </a:rPr>
              <a:t>Tests</a:t>
            </a:r>
            <a:r>
              <a:rPr sz="1400" b="1" i="1" spc="-15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at</a:t>
            </a:r>
            <a:r>
              <a:rPr sz="1400" b="1" i="1" spc="-3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different</a:t>
            </a:r>
            <a:r>
              <a:rPr sz="1400" b="1" i="1" spc="-25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levels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56230" y="2203830"/>
            <a:ext cx="463550" cy="234950"/>
            <a:chOff x="2356230" y="2203830"/>
            <a:chExt cx="463550" cy="234950"/>
          </a:xfrm>
        </p:grpSpPr>
        <p:sp>
          <p:nvSpPr>
            <p:cNvPr id="10" name="object 10"/>
            <p:cNvSpPr/>
            <p:nvPr/>
          </p:nvSpPr>
          <p:spPr>
            <a:xfrm>
              <a:off x="2362580" y="2210180"/>
              <a:ext cx="400685" cy="200660"/>
            </a:xfrm>
            <a:custGeom>
              <a:avLst/>
              <a:gdLst/>
              <a:ahLst/>
              <a:cxnLst/>
              <a:rect l="l" t="t" r="r" b="b"/>
              <a:pathLst>
                <a:path w="400685" h="200660">
                  <a:moveTo>
                    <a:pt x="0" y="0"/>
                  </a:moveTo>
                  <a:lnTo>
                    <a:pt x="400405" y="20020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34580" y="2370622"/>
              <a:ext cx="85725" cy="68580"/>
            </a:xfrm>
            <a:custGeom>
              <a:avLst/>
              <a:gdLst/>
              <a:ahLst/>
              <a:cxnLst/>
              <a:rect l="l" t="t" r="r" b="b"/>
              <a:pathLst>
                <a:path w="85725" h="68580">
                  <a:moveTo>
                    <a:pt x="34086" y="0"/>
                  </a:moveTo>
                  <a:lnTo>
                    <a:pt x="0" y="68148"/>
                  </a:lnTo>
                  <a:lnTo>
                    <a:pt x="85204" y="68160"/>
                  </a:lnTo>
                  <a:lnTo>
                    <a:pt x="340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108830" y="3575430"/>
            <a:ext cx="463550" cy="234950"/>
            <a:chOff x="4108830" y="3575430"/>
            <a:chExt cx="463550" cy="234950"/>
          </a:xfrm>
        </p:grpSpPr>
        <p:sp>
          <p:nvSpPr>
            <p:cNvPr id="13" name="object 13"/>
            <p:cNvSpPr/>
            <p:nvPr/>
          </p:nvSpPr>
          <p:spPr>
            <a:xfrm>
              <a:off x="4115180" y="3581780"/>
              <a:ext cx="400685" cy="200660"/>
            </a:xfrm>
            <a:custGeom>
              <a:avLst/>
              <a:gdLst/>
              <a:ahLst/>
              <a:cxnLst/>
              <a:rect l="l" t="t" r="r" b="b"/>
              <a:pathLst>
                <a:path w="400685" h="200660">
                  <a:moveTo>
                    <a:pt x="0" y="0"/>
                  </a:moveTo>
                  <a:lnTo>
                    <a:pt x="400405" y="20020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87180" y="3742223"/>
              <a:ext cx="85725" cy="68580"/>
            </a:xfrm>
            <a:custGeom>
              <a:avLst/>
              <a:gdLst/>
              <a:ahLst/>
              <a:cxnLst/>
              <a:rect l="l" t="t" r="r" b="b"/>
              <a:pathLst>
                <a:path w="85725" h="68579">
                  <a:moveTo>
                    <a:pt x="34086" y="0"/>
                  </a:moveTo>
                  <a:lnTo>
                    <a:pt x="0" y="68148"/>
                  </a:lnTo>
                  <a:lnTo>
                    <a:pt x="85204" y="68160"/>
                  </a:lnTo>
                  <a:lnTo>
                    <a:pt x="340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270630" y="2889630"/>
            <a:ext cx="463550" cy="234950"/>
            <a:chOff x="3270630" y="2889630"/>
            <a:chExt cx="463550" cy="234950"/>
          </a:xfrm>
        </p:grpSpPr>
        <p:sp>
          <p:nvSpPr>
            <p:cNvPr id="16" name="object 16"/>
            <p:cNvSpPr/>
            <p:nvPr/>
          </p:nvSpPr>
          <p:spPr>
            <a:xfrm>
              <a:off x="3276980" y="2895980"/>
              <a:ext cx="400685" cy="200660"/>
            </a:xfrm>
            <a:custGeom>
              <a:avLst/>
              <a:gdLst/>
              <a:ahLst/>
              <a:cxnLst/>
              <a:rect l="l" t="t" r="r" b="b"/>
              <a:pathLst>
                <a:path w="400685" h="200660">
                  <a:moveTo>
                    <a:pt x="0" y="0"/>
                  </a:moveTo>
                  <a:lnTo>
                    <a:pt x="400405" y="20020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48980" y="3056422"/>
              <a:ext cx="85725" cy="68580"/>
            </a:xfrm>
            <a:custGeom>
              <a:avLst/>
              <a:gdLst/>
              <a:ahLst/>
              <a:cxnLst/>
              <a:rect l="l" t="t" r="r" b="b"/>
              <a:pathLst>
                <a:path w="85725" h="68580">
                  <a:moveTo>
                    <a:pt x="34086" y="0"/>
                  </a:moveTo>
                  <a:lnTo>
                    <a:pt x="0" y="68148"/>
                  </a:lnTo>
                  <a:lnTo>
                    <a:pt x="85204" y="68160"/>
                  </a:lnTo>
                  <a:lnTo>
                    <a:pt x="340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251830" y="4261230"/>
            <a:ext cx="463550" cy="234950"/>
            <a:chOff x="5251830" y="4261230"/>
            <a:chExt cx="463550" cy="234950"/>
          </a:xfrm>
        </p:grpSpPr>
        <p:sp>
          <p:nvSpPr>
            <p:cNvPr id="19" name="object 19"/>
            <p:cNvSpPr/>
            <p:nvPr/>
          </p:nvSpPr>
          <p:spPr>
            <a:xfrm>
              <a:off x="5258180" y="4267580"/>
              <a:ext cx="400685" cy="200660"/>
            </a:xfrm>
            <a:custGeom>
              <a:avLst/>
              <a:gdLst/>
              <a:ahLst/>
              <a:cxnLst/>
              <a:rect l="l" t="t" r="r" b="b"/>
              <a:pathLst>
                <a:path w="400685" h="200660">
                  <a:moveTo>
                    <a:pt x="0" y="0"/>
                  </a:moveTo>
                  <a:lnTo>
                    <a:pt x="400405" y="20020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30180" y="4428023"/>
              <a:ext cx="85725" cy="68580"/>
            </a:xfrm>
            <a:custGeom>
              <a:avLst/>
              <a:gdLst/>
              <a:ahLst/>
              <a:cxnLst/>
              <a:rect l="l" t="t" r="r" b="b"/>
              <a:pathLst>
                <a:path w="85725" h="68579">
                  <a:moveTo>
                    <a:pt x="34086" y="0"/>
                  </a:moveTo>
                  <a:lnTo>
                    <a:pt x="0" y="68148"/>
                  </a:lnTo>
                  <a:lnTo>
                    <a:pt x="85204" y="68160"/>
                  </a:lnTo>
                  <a:lnTo>
                    <a:pt x="340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394830" y="5023230"/>
            <a:ext cx="463550" cy="234950"/>
            <a:chOff x="6394830" y="5023230"/>
            <a:chExt cx="463550" cy="234950"/>
          </a:xfrm>
        </p:grpSpPr>
        <p:sp>
          <p:nvSpPr>
            <p:cNvPr id="22" name="object 22"/>
            <p:cNvSpPr/>
            <p:nvPr/>
          </p:nvSpPr>
          <p:spPr>
            <a:xfrm>
              <a:off x="6401180" y="5029580"/>
              <a:ext cx="400685" cy="200660"/>
            </a:xfrm>
            <a:custGeom>
              <a:avLst/>
              <a:gdLst/>
              <a:ahLst/>
              <a:cxnLst/>
              <a:rect l="l" t="t" r="r" b="b"/>
              <a:pathLst>
                <a:path w="400684" h="200660">
                  <a:moveTo>
                    <a:pt x="0" y="0"/>
                  </a:moveTo>
                  <a:lnTo>
                    <a:pt x="400405" y="20020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73180" y="5190023"/>
              <a:ext cx="85725" cy="68580"/>
            </a:xfrm>
            <a:custGeom>
              <a:avLst/>
              <a:gdLst/>
              <a:ahLst/>
              <a:cxnLst/>
              <a:rect l="l" t="t" r="r" b="b"/>
              <a:pathLst>
                <a:path w="85725" h="68579">
                  <a:moveTo>
                    <a:pt x="34086" y="0"/>
                  </a:moveTo>
                  <a:lnTo>
                    <a:pt x="0" y="68148"/>
                  </a:lnTo>
                  <a:lnTo>
                    <a:pt x="85204" y="68160"/>
                  </a:lnTo>
                  <a:lnTo>
                    <a:pt x="340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003552"/>
            <a:ext cx="7614284" cy="324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353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  <a:tab pos="1876425" algn="l"/>
                <a:tab pos="2955925" algn="l"/>
                <a:tab pos="3918585" algn="l"/>
                <a:tab pos="4541520" algn="l"/>
                <a:tab pos="5080000" algn="l"/>
                <a:tab pos="5753735" algn="l"/>
                <a:tab pos="6901815" algn="l"/>
              </a:tabLst>
            </a:pPr>
            <a:r>
              <a:rPr sz="2400" dirty="0">
                <a:latin typeface="Times New Roman"/>
                <a:cs typeface="Times New Roman"/>
              </a:rPr>
              <a:t>Reg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ess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ti</a:t>
            </a:r>
            <a:r>
              <a:rPr sz="2400" dirty="0">
                <a:latin typeface="Times New Roman"/>
                <a:cs typeface="Times New Roman"/>
              </a:rPr>
              <a:t>ng	e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hat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10" dirty="0">
                <a:latin typeface="Times New Roman"/>
                <a:cs typeface="Times New Roman"/>
              </a:rPr>
              <a:t>ne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	chan</a:t>
            </a:r>
            <a:r>
              <a:rPr sz="2400" spc="-10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es</a:t>
            </a:r>
            <a:r>
              <a:rPr sz="2400" dirty="0">
                <a:latin typeface="Times New Roman"/>
                <a:cs typeface="Times New Roman"/>
              </a:rPr>
              <a:t>	ha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't  affected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other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parts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software.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00000"/>
              </a:lnSpc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Re-Testing</a:t>
            </a:r>
            <a:r>
              <a:rPr sz="24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means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testing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functionality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bug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again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ensure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fixed.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  <a:tab pos="687705" algn="l"/>
                <a:tab pos="985519" algn="l"/>
                <a:tab pos="1317625" algn="l"/>
                <a:tab pos="1835785" algn="l"/>
                <a:tab pos="2667000" algn="l"/>
                <a:tab pos="3539490" algn="l"/>
                <a:tab pos="4361815" algn="l"/>
                <a:tab pos="4727575" algn="l"/>
                <a:tab pos="5144770" algn="l"/>
                <a:tab pos="6566534" algn="l"/>
                <a:tab pos="6899275" algn="l"/>
              </a:tabLst>
            </a:pP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f	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not	</a:t>
            </a:r>
            <a:r>
              <a:rPr sz="2400" spc="-5" dirty="0">
                <a:latin typeface="Times New Roman"/>
                <a:cs typeface="Times New Roman"/>
              </a:rPr>
              <a:t>fi</a:t>
            </a:r>
            <a:r>
              <a:rPr sz="2400" dirty="0">
                <a:latin typeface="Times New Roman"/>
                <a:cs typeface="Times New Roman"/>
              </a:rPr>
              <a:t>xed,	de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ct	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ee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be	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ope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d.	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f	</a:t>
            </a:r>
            <a:r>
              <a:rPr sz="2400" spc="-5" dirty="0">
                <a:latin typeface="Times New Roman"/>
                <a:cs typeface="Times New Roman"/>
              </a:rPr>
              <a:t>fi</a:t>
            </a:r>
            <a:r>
              <a:rPr sz="2400" dirty="0">
                <a:latin typeface="Times New Roman"/>
                <a:cs typeface="Times New Roman"/>
              </a:rPr>
              <a:t>xe</a:t>
            </a:r>
            <a:r>
              <a:rPr sz="2400" spc="-10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,  </a:t>
            </a:r>
            <a:r>
              <a:rPr sz="2400" spc="-5" dirty="0">
                <a:latin typeface="Times New Roman"/>
                <a:cs typeface="Times New Roman"/>
              </a:rPr>
              <a:t>defect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closed.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67587"/>
            <a:ext cx="50907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Challenges</a:t>
            </a:r>
            <a:r>
              <a:rPr sz="2800" spc="-40" dirty="0"/>
              <a:t> </a:t>
            </a:r>
            <a:r>
              <a:rPr sz="2800" dirty="0"/>
              <a:t>for</a:t>
            </a:r>
            <a:r>
              <a:rPr sz="2800" spc="-25" dirty="0"/>
              <a:t> </a:t>
            </a:r>
            <a:r>
              <a:rPr sz="2800" spc="-5" dirty="0"/>
              <a:t>regression</a:t>
            </a:r>
            <a:r>
              <a:rPr sz="2800" spc="-25" dirty="0"/>
              <a:t> </a:t>
            </a:r>
            <a:r>
              <a:rPr sz="2800" dirty="0"/>
              <a:t>testing: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With</a:t>
            </a:r>
            <a:r>
              <a:rPr spc="265" dirty="0"/>
              <a:t> </a:t>
            </a:r>
            <a:r>
              <a:rPr spc="-5" dirty="0"/>
              <a:t>successive</a:t>
            </a:r>
            <a:r>
              <a:rPr spc="275" dirty="0"/>
              <a:t> </a:t>
            </a:r>
            <a:r>
              <a:rPr spc="-5" dirty="0"/>
              <a:t>regression</a:t>
            </a:r>
            <a:r>
              <a:rPr spc="280" dirty="0"/>
              <a:t> </a:t>
            </a:r>
            <a:r>
              <a:rPr spc="-5" dirty="0"/>
              <a:t>runs,</a:t>
            </a:r>
            <a:r>
              <a:rPr spc="275" dirty="0"/>
              <a:t> </a:t>
            </a:r>
            <a:r>
              <a:rPr spc="-5" dirty="0"/>
              <a:t>test</a:t>
            </a:r>
            <a:r>
              <a:rPr spc="270" dirty="0"/>
              <a:t> </a:t>
            </a:r>
            <a:r>
              <a:rPr spc="-5" dirty="0"/>
              <a:t>suites</a:t>
            </a:r>
            <a:r>
              <a:rPr spc="285" dirty="0"/>
              <a:t> </a:t>
            </a:r>
            <a:r>
              <a:rPr spc="-5" dirty="0"/>
              <a:t>become</a:t>
            </a:r>
            <a:r>
              <a:rPr spc="285" dirty="0"/>
              <a:t> </a:t>
            </a:r>
            <a:r>
              <a:rPr spc="-10" dirty="0"/>
              <a:t>fairly </a:t>
            </a:r>
            <a:r>
              <a:rPr spc="-585" dirty="0"/>
              <a:t> </a:t>
            </a:r>
            <a:r>
              <a:rPr spc="-5" dirty="0"/>
              <a:t>large.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3500"/>
          </a:p>
          <a:p>
            <a:pPr marL="354965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Due</a:t>
            </a:r>
            <a:r>
              <a:rPr spc="365" dirty="0"/>
              <a:t> </a:t>
            </a:r>
            <a:r>
              <a:rPr spc="-5" dirty="0"/>
              <a:t>to</a:t>
            </a:r>
            <a:r>
              <a:rPr spc="365" dirty="0"/>
              <a:t> </a:t>
            </a:r>
            <a:r>
              <a:rPr spc="-10" dirty="0"/>
              <a:t>time</a:t>
            </a:r>
            <a:r>
              <a:rPr spc="355" dirty="0"/>
              <a:t> </a:t>
            </a:r>
            <a:r>
              <a:rPr dirty="0"/>
              <a:t>and</a:t>
            </a:r>
            <a:r>
              <a:rPr spc="360" dirty="0"/>
              <a:t> </a:t>
            </a:r>
            <a:r>
              <a:rPr dirty="0"/>
              <a:t>budget</a:t>
            </a:r>
            <a:r>
              <a:rPr spc="355" dirty="0"/>
              <a:t> </a:t>
            </a:r>
            <a:r>
              <a:rPr spc="-5" dirty="0"/>
              <a:t>constraints,</a:t>
            </a:r>
            <a:r>
              <a:rPr spc="365" dirty="0"/>
              <a:t> </a:t>
            </a:r>
            <a:r>
              <a:rPr spc="-5" dirty="0"/>
              <a:t>the</a:t>
            </a:r>
            <a:r>
              <a:rPr spc="360" dirty="0"/>
              <a:t> </a:t>
            </a:r>
            <a:r>
              <a:rPr spc="-5" dirty="0"/>
              <a:t>entire</a:t>
            </a:r>
            <a:r>
              <a:rPr spc="360" dirty="0"/>
              <a:t> </a:t>
            </a:r>
            <a:r>
              <a:rPr spc="-5" dirty="0"/>
              <a:t>regression </a:t>
            </a:r>
            <a:r>
              <a:rPr spc="-585" dirty="0"/>
              <a:t> </a:t>
            </a:r>
            <a:r>
              <a:rPr spc="-5" dirty="0"/>
              <a:t>test</a:t>
            </a:r>
            <a:r>
              <a:rPr spc="-20" dirty="0"/>
              <a:t> </a:t>
            </a:r>
            <a:r>
              <a:rPr spc="-5" dirty="0"/>
              <a:t>suite</a:t>
            </a:r>
            <a:r>
              <a:rPr spc="-10" dirty="0"/>
              <a:t> </a:t>
            </a:r>
            <a:r>
              <a:rPr dirty="0"/>
              <a:t>cannot</a:t>
            </a:r>
            <a:r>
              <a:rPr spc="-15" dirty="0"/>
              <a:t> </a:t>
            </a:r>
            <a:r>
              <a:rPr dirty="0"/>
              <a:t>be</a:t>
            </a:r>
            <a:r>
              <a:rPr spc="-5" dirty="0"/>
              <a:t> executed.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3500"/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  <a:tab pos="2007870" algn="l"/>
                <a:tab pos="2647315" algn="l"/>
                <a:tab pos="3438525" algn="l"/>
                <a:tab pos="4330065" algn="l"/>
                <a:tab pos="5728970" algn="l"/>
                <a:tab pos="7179309" algn="l"/>
              </a:tabLst>
            </a:pPr>
            <a:r>
              <a:rPr spc="-5" dirty="0"/>
              <a:t>Mi</a:t>
            </a:r>
            <a:r>
              <a:rPr dirty="0"/>
              <a:t>n</a:t>
            </a:r>
            <a:r>
              <a:rPr spc="-10" dirty="0"/>
              <a:t>i</a:t>
            </a:r>
            <a:r>
              <a:rPr spc="-5" dirty="0"/>
              <a:t>m</a:t>
            </a:r>
            <a:r>
              <a:rPr spc="-10" dirty="0"/>
              <a:t>i</a:t>
            </a:r>
            <a:r>
              <a:rPr spc="-5" dirty="0"/>
              <a:t>zi</a:t>
            </a:r>
            <a:r>
              <a:rPr spc="-10" dirty="0"/>
              <a:t>n</a:t>
            </a:r>
            <a:r>
              <a:rPr dirty="0"/>
              <a:t>g	</a:t>
            </a:r>
            <a:r>
              <a:rPr spc="-10" dirty="0"/>
              <a:t>t</a:t>
            </a:r>
            <a:r>
              <a:rPr spc="-5" dirty="0"/>
              <a:t>est</a:t>
            </a:r>
            <a:r>
              <a:rPr dirty="0"/>
              <a:t>	</a:t>
            </a:r>
            <a:r>
              <a:rPr spc="-5" dirty="0"/>
              <a:t>s</a:t>
            </a:r>
            <a:r>
              <a:rPr dirty="0"/>
              <a:t>u</a:t>
            </a:r>
            <a:r>
              <a:rPr spc="-10" dirty="0"/>
              <a:t>it</a:t>
            </a:r>
            <a:r>
              <a:rPr dirty="0"/>
              <a:t>e	</a:t>
            </a:r>
            <a:r>
              <a:rPr spc="-5" dirty="0"/>
              <a:t>w</a:t>
            </a:r>
            <a:r>
              <a:rPr spc="-15" dirty="0"/>
              <a:t>h</a:t>
            </a:r>
            <a:r>
              <a:rPr spc="-5" dirty="0"/>
              <a:t>i</a:t>
            </a:r>
            <a:r>
              <a:rPr spc="-10" dirty="0"/>
              <a:t>l</a:t>
            </a:r>
            <a:r>
              <a:rPr dirty="0"/>
              <a:t>e	</a:t>
            </a:r>
            <a:r>
              <a:rPr spc="-5" dirty="0"/>
              <a:t>a</a:t>
            </a:r>
            <a:r>
              <a:rPr dirty="0"/>
              <a:t>ch</a:t>
            </a:r>
            <a:r>
              <a:rPr spc="-10" dirty="0"/>
              <a:t>i</a:t>
            </a:r>
            <a:r>
              <a:rPr dirty="0"/>
              <a:t>e</a:t>
            </a:r>
            <a:r>
              <a:rPr spc="-10" dirty="0"/>
              <a:t>vi</a:t>
            </a:r>
            <a:r>
              <a:rPr dirty="0"/>
              <a:t>ng	</a:t>
            </a:r>
            <a:r>
              <a:rPr spc="-10" dirty="0"/>
              <a:t>m</a:t>
            </a:r>
            <a:r>
              <a:rPr dirty="0"/>
              <a:t>ax</a:t>
            </a:r>
            <a:r>
              <a:rPr spc="-10" dirty="0"/>
              <a:t>i</a:t>
            </a:r>
            <a:r>
              <a:rPr spc="-5" dirty="0"/>
              <a:t>m</a:t>
            </a:r>
            <a:r>
              <a:rPr spc="-10" dirty="0"/>
              <a:t>u</a:t>
            </a:r>
            <a:r>
              <a:rPr dirty="0"/>
              <a:t>m	</a:t>
            </a:r>
            <a:r>
              <a:rPr spc="-10" dirty="0"/>
              <a:t>t</a:t>
            </a:r>
            <a:r>
              <a:rPr spc="-5" dirty="0"/>
              <a:t>es</a:t>
            </a:r>
            <a:r>
              <a:rPr dirty="0"/>
              <a:t>t  </a:t>
            </a:r>
            <a:r>
              <a:rPr spc="-5" dirty="0"/>
              <a:t>coverage</a:t>
            </a:r>
            <a:r>
              <a:rPr spc="-20" dirty="0"/>
              <a:t> </a:t>
            </a:r>
            <a:r>
              <a:rPr spc="-5" dirty="0"/>
              <a:t>remains</a:t>
            </a:r>
            <a:r>
              <a:rPr spc="-15" dirty="0"/>
              <a:t> </a:t>
            </a:r>
            <a:r>
              <a:rPr dirty="0"/>
              <a:t>a</a:t>
            </a:r>
            <a:r>
              <a:rPr spc="-5" dirty="0"/>
              <a:t> challenge.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910844"/>
            <a:ext cx="1965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</a:t>
            </a:r>
            <a:r>
              <a:rPr spc="-10" dirty="0"/>
              <a:t>n</a:t>
            </a:r>
            <a:r>
              <a:rPr spc="-5" dirty="0"/>
              <a:t>c</a:t>
            </a:r>
            <a:r>
              <a:rPr spc="-10" dirty="0"/>
              <a:t>lusi</a:t>
            </a:r>
            <a:r>
              <a:rPr spc="-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03552"/>
            <a:ext cx="7614284" cy="287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Regression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Testing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verification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Char char="•"/>
              <a:tabLst>
                <a:tab pos="354965" algn="l"/>
                <a:tab pos="355600" algn="l"/>
                <a:tab pos="706755" algn="l"/>
                <a:tab pos="1598930" algn="l"/>
                <a:tab pos="2219325" algn="l"/>
                <a:tab pos="2756535" algn="l"/>
                <a:tab pos="3498215" algn="l"/>
                <a:tab pos="4034154" algn="l"/>
                <a:tab pos="4824095" algn="l"/>
                <a:tab pos="5428615" algn="l"/>
                <a:tab pos="5965825" algn="l"/>
                <a:tab pos="6875145" algn="l"/>
              </a:tabLst>
            </a:pP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sz="2400" spc="-10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rif</a:t>
            </a:r>
            <a:r>
              <a:rPr sz="2400" dirty="0">
                <a:latin typeface="Times New Roman"/>
                <a:cs typeface="Times New Roman"/>
              </a:rPr>
              <a:t>y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at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	bugs	a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fi</a:t>
            </a:r>
            <a:r>
              <a:rPr sz="2400" dirty="0">
                <a:latin typeface="Times New Roman"/>
                <a:cs typeface="Times New Roman"/>
              </a:rPr>
              <a:t>xed	and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	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y	a</a:t>
            </a:r>
            <a:r>
              <a:rPr sz="2400" spc="-10" dirty="0">
                <a:latin typeface="Times New Roman"/>
                <a:cs typeface="Times New Roman"/>
              </a:rPr>
              <a:t>dd</a:t>
            </a:r>
            <a:r>
              <a:rPr sz="2400" spc="-5" dirty="0">
                <a:latin typeface="Times New Roman"/>
                <a:cs typeface="Times New Roman"/>
              </a:rPr>
              <a:t>ed  features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hasn't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affect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other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parts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software.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  <a:tab pos="1862455" algn="l"/>
                <a:tab pos="2827020" algn="l"/>
                <a:tab pos="3183890" algn="l"/>
                <a:tab pos="3878579" algn="l"/>
                <a:tab pos="5214620" algn="l"/>
                <a:tab pos="5823585" algn="l"/>
                <a:tab pos="6637655" algn="l"/>
                <a:tab pos="7399020" algn="l"/>
              </a:tabLst>
            </a:pPr>
            <a:r>
              <a:rPr sz="2400" dirty="0">
                <a:latin typeface="Times New Roman"/>
                <a:cs typeface="Times New Roman"/>
              </a:rPr>
              <a:t>Reg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ess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	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ve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	</a:t>
            </a:r>
            <a:r>
              <a:rPr sz="2400" spc="-5" dirty="0">
                <a:latin typeface="Times New Roman"/>
                <a:cs typeface="Times New Roman"/>
              </a:rPr>
              <a:t>im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rt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sz="2400" spc="-5" dirty="0">
                <a:latin typeface="Times New Roman"/>
                <a:cs typeface="Times New Roman"/>
              </a:rPr>
              <a:t>whe</a:t>
            </a:r>
            <a:r>
              <a:rPr sz="2400" dirty="0">
                <a:latin typeface="Times New Roman"/>
                <a:cs typeface="Times New Roman"/>
              </a:rPr>
              <a:t>n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15" dirty="0">
                <a:latin typeface="Times New Roman"/>
                <a:cs typeface="Times New Roman"/>
              </a:rPr>
              <a:t>is  </a:t>
            </a:r>
            <a:r>
              <a:rPr sz="2400" spc="-5" dirty="0">
                <a:latin typeface="Times New Roman"/>
                <a:cs typeface="Times New Roman"/>
              </a:rPr>
              <a:t>continuous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improvements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application.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762000"/>
            <a:ext cx="8310371" cy="52577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878078"/>
            <a:ext cx="2680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When</a:t>
            </a:r>
            <a:r>
              <a:rPr sz="3600" spc="-35" dirty="0"/>
              <a:t> </a:t>
            </a:r>
            <a:r>
              <a:rPr sz="3600" dirty="0"/>
              <a:t>to</a:t>
            </a:r>
            <a:r>
              <a:rPr sz="3600" spc="-25" dirty="0"/>
              <a:t> </a:t>
            </a:r>
            <a:r>
              <a:rPr sz="3600" spc="-5" dirty="0"/>
              <a:t>do</a:t>
            </a:r>
            <a:r>
              <a:rPr sz="3600" spc="-25" dirty="0"/>
              <a:t> </a:t>
            </a:r>
            <a:r>
              <a:rPr sz="3600" dirty="0"/>
              <a:t>it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2003552"/>
            <a:ext cx="7842884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Regression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Testing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required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there 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Change</a:t>
            </a:r>
            <a:r>
              <a:rPr sz="2400" b="1" spc="2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in</a:t>
            </a:r>
            <a:r>
              <a:rPr sz="2400" b="1" spc="2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requirements</a:t>
            </a:r>
            <a:r>
              <a:rPr sz="2400" b="1" spc="2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2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code</a:t>
            </a:r>
            <a:r>
              <a:rPr sz="2400" b="1" spc="2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is</a:t>
            </a:r>
            <a:r>
              <a:rPr sz="2400" b="1" spc="2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modified</a:t>
            </a:r>
            <a:r>
              <a:rPr sz="2400" b="1" spc="2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according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to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the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requirement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New feature is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added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to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the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software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Defect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fixing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Performance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issue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fix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77444"/>
            <a:ext cx="3634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What’s</a:t>
            </a:r>
            <a:r>
              <a:rPr spc="-30" dirty="0"/>
              <a:t> </a:t>
            </a:r>
            <a:r>
              <a:rPr spc="-5" dirty="0"/>
              <a:t>the</a:t>
            </a:r>
            <a:r>
              <a:rPr spc="-35" dirty="0"/>
              <a:t> </a:t>
            </a:r>
            <a:r>
              <a:rPr spc="-5" dirty="0"/>
              <a:t>strategy?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89152"/>
            <a:ext cx="45440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804670" algn="l"/>
                <a:tab pos="2019300" algn="l"/>
                <a:tab pos="3690620" algn="l"/>
                <a:tab pos="4241800" algn="l"/>
              </a:tabLst>
            </a:pP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ft</a:t>
            </a:r>
            <a:r>
              <a:rPr sz="2400" dirty="0">
                <a:latin typeface="Times New Roman"/>
                <a:cs typeface="Times New Roman"/>
              </a:rPr>
              <a:t>wa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mai</a:t>
            </a:r>
            <a:r>
              <a:rPr sz="2400" spc="-10" dirty="0">
                <a:latin typeface="Times New Roman"/>
                <a:cs typeface="Times New Roman"/>
              </a:rPr>
              <a:t>nt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an  </a:t>
            </a:r>
            <a:r>
              <a:rPr sz="2400" spc="-10" dirty="0">
                <a:latin typeface="Times New Roman"/>
                <a:cs typeface="Times New Roman"/>
              </a:rPr>
              <a:t>activity		</a:t>
            </a:r>
            <a:r>
              <a:rPr sz="2400" spc="-5" dirty="0">
                <a:latin typeface="Times New Roman"/>
                <a:cs typeface="Times New Roman"/>
              </a:rPr>
              <a:t>which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7520" y="1454911"/>
            <a:ext cx="10394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cl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10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820671"/>
            <a:ext cx="454406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715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enhancements,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error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corrections,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optimization</a:t>
            </a:r>
            <a:r>
              <a:rPr sz="2400" spc="-5" dirty="0">
                <a:latin typeface="Times New Roman"/>
                <a:cs typeface="Times New Roman"/>
              </a:rPr>
              <a:t> 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deletion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existing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features.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Char char="•"/>
              <a:tabLst>
                <a:tab pos="354965" algn="l"/>
                <a:tab pos="355600" algn="l"/>
                <a:tab pos="1273810" algn="l"/>
                <a:tab pos="3138805" algn="l"/>
                <a:tab pos="3854450" algn="l"/>
              </a:tabLst>
            </a:pP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od</a:t>
            </a:r>
            <a:r>
              <a:rPr sz="2400" spc="-5" dirty="0">
                <a:latin typeface="Times New Roman"/>
                <a:cs typeface="Times New Roman"/>
              </a:rPr>
              <a:t>if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ti</a:t>
            </a:r>
            <a:r>
              <a:rPr sz="2400" spc="-5" dirty="0">
                <a:latin typeface="Times New Roman"/>
                <a:cs typeface="Times New Roman"/>
              </a:rPr>
              <a:t>ons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ay	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au</a:t>
            </a:r>
            <a:r>
              <a:rPr sz="2400" spc="-10" dirty="0">
                <a:latin typeface="Times New Roman"/>
                <a:cs typeface="Times New Roman"/>
              </a:rPr>
              <a:t>se 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work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incorrectly.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  <a:tab pos="1947545" algn="l"/>
                <a:tab pos="3616960" algn="l"/>
              </a:tabLst>
            </a:pP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ef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e,	</a:t>
            </a:r>
            <a:r>
              <a:rPr sz="2400" spc="-5" dirty="0">
                <a:latin typeface="Times New Roman"/>
                <a:cs typeface="Times New Roman"/>
              </a:rPr>
              <a:t>Re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ss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	</a:t>
            </a:r>
            <a:r>
              <a:rPr sz="2400" spc="-5" dirty="0">
                <a:latin typeface="Times New Roman"/>
                <a:cs typeface="Times New Roman"/>
              </a:rPr>
              <a:t>Tes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g  </a:t>
            </a:r>
            <a:r>
              <a:rPr sz="2400" spc="-5" dirty="0">
                <a:latin typeface="Times New Roman"/>
                <a:cs typeface="Times New Roman"/>
              </a:rPr>
              <a:t>becomes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necessary.</a:t>
            </a:r>
            <a:endParaRPr sz="2400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Regression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Testing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carried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techniques: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7102" y="1015746"/>
            <a:ext cx="4136897" cy="48516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910844"/>
            <a:ext cx="52711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What’s</a:t>
            </a:r>
            <a:r>
              <a:rPr spc="-15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strategy?</a:t>
            </a:r>
            <a:r>
              <a:rPr spc="-10" dirty="0"/>
              <a:t> </a:t>
            </a:r>
            <a:r>
              <a:rPr spc="-5" dirty="0"/>
              <a:t>(Cont…)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03552"/>
            <a:ext cx="7614284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Retest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all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one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regression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testing in which all the tests in the existing test bucket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suite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should</a:t>
            </a:r>
            <a:r>
              <a:rPr sz="2400" dirty="0">
                <a:latin typeface="Times New Roman"/>
                <a:cs typeface="Times New Roman"/>
              </a:rPr>
              <a:t> be</a:t>
            </a:r>
            <a:r>
              <a:rPr sz="2400" spc="-5" dirty="0">
                <a:latin typeface="Times New Roman"/>
                <a:cs typeface="Times New Roman"/>
              </a:rPr>
              <a:t> re-executed.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very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expensive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requires</a:t>
            </a:r>
            <a:r>
              <a:rPr sz="2400" dirty="0">
                <a:latin typeface="Times New Roman"/>
                <a:cs typeface="Times New Roman"/>
              </a:rPr>
              <a:t> huge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time</a:t>
            </a:r>
            <a:r>
              <a:rPr sz="2400" spc="-5" dirty="0">
                <a:latin typeface="Times New Roman"/>
                <a:cs typeface="Times New Roman"/>
              </a:rPr>
              <a:t> and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resources.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53644"/>
            <a:ext cx="52711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What’s</a:t>
            </a:r>
            <a:r>
              <a:rPr spc="-15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strategy?</a:t>
            </a:r>
            <a:r>
              <a:rPr spc="-10" dirty="0"/>
              <a:t> </a:t>
            </a:r>
            <a:r>
              <a:rPr spc="-5" dirty="0"/>
              <a:t>(Cont…)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165352"/>
            <a:ext cx="7588884" cy="4122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Regression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Test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Selection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4965" marR="37274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Instead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re-executing the entire test suite, it is better to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select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part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test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suites.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Focus</a:t>
            </a:r>
            <a:r>
              <a:rPr sz="2400" dirty="0">
                <a:latin typeface="Times New Roman"/>
                <a:cs typeface="Times New Roman"/>
              </a:rPr>
              <a:t> on </a:t>
            </a:r>
            <a:r>
              <a:rPr sz="2400" spc="-5" dirty="0">
                <a:latin typeface="Times New Roman"/>
                <a:cs typeface="Times New Roman"/>
              </a:rPr>
              <a:t>software </a:t>
            </a:r>
            <a:r>
              <a:rPr sz="2400" b="1" spc="-5" dirty="0">
                <a:latin typeface="Times New Roman"/>
                <a:cs typeface="Times New Roman"/>
              </a:rPr>
              <a:t>functions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that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are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likely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to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be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affected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by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change.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86550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Focus</a:t>
            </a:r>
            <a:r>
              <a:rPr sz="2400" dirty="0">
                <a:latin typeface="Times New Roman"/>
                <a:cs typeface="Times New Roman"/>
              </a:rPr>
              <a:t> 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b="1" spc="-5" dirty="0">
                <a:latin typeface="Times New Roman"/>
                <a:cs typeface="Times New Roman"/>
              </a:rPr>
              <a:t>software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components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that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have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been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changed.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003552"/>
            <a:ext cx="7614284" cy="287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Prioritization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Test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Cases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Char char="•"/>
              <a:tabLst>
                <a:tab pos="354965" algn="l"/>
                <a:tab pos="355600" algn="l"/>
                <a:tab pos="1654175" algn="l"/>
                <a:tab pos="2192020" algn="l"/>
                <a:tab pos="2781300" algn="l"/>
                <a:tab pos="3590925" algn="l"/>
                <a:tab pos="5026025" algn="l"/>
                <a:tab pos="5497830" algn="l"/>
                <a:tab pos="6698615" algn="l"/>
              </a:tabLst>
            </a:pPr>
            <a:r>
              <a:rPr sz="2400" spc="-10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ri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ritiz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est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es</a:t>
            </a:r>
            <a:r>
              <a:rPr sz="2400" dirty="0">
                <a:latin typeface="Times New Roman"/>
                <a:cs typeface="Times New Roman"/>
              </a:rPr>
              <a:t>	de</a:t>
            </a:r>
            <a:r>
              <a:rPr sz="2400" spc="-10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end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g	on	</a:t>
            </a:r>
            <a:r>
              <a:rPr sz="2400" spc="-5" dirty="0">
                <a:latin typeface="Times New Roman"/>
                <a:cs typeface="Times New Roman"/>
              </a:rPr>
              <a:t>bus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ne</a:t>
            </a:r>
            <a:r>
              <a:rPr sz="2400" spc="-5" dirty="0">
                <a:latin typeface="Times New Roman"/>
                <a:cs typeface="Times New Roman"/>
              </a:rPr>
              <a:t>ss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ac</a:t>
            </a:r>
            <a:r>
              <a:rPr sz="2400" spc="-10" dirty="0">
                <a:latin typeface="Times New Roman"/>
                <a:cs typeface="Times New Roman"/>
              </a:rPr>
              <a:t>t,  </a:t>
            </a:r>
            <a:r>
              <a:rPr sz="2400" spc="-5" dirty="0">
                <a:latin typeface="Times New Roman"/>
                <a:cs typeface="Times New Roman"/>
              </a:rPr>
              <a:t>critical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 </a:t>
            </a:r>
            <a:r>
              <a:rPr sz="2400" spc="-5" dirty="0">
                <a:latin typeface="Times New Roman"/>
                <a:cs typeface="Times New Roman"/>
              </a:rPr>
              <a:t>frequently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functionalities.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Selection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test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cases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based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priority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greatly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reduce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regression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suite.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936752"/>
            <a:ext cx="7614284" cy="492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Selecting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Regression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Tests: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Requires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knowledge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about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how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affects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the existing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functionalities.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Tests 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selected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area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frequent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defects.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Tests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selected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include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area,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undergone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changes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times.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Tests 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selected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the criticality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the features.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  <a:tab pos="1015365" algn="l"/>
                <a:tab pos="1794510" algn="l"/>
                <a:tab pos="2185035" algn="l"/>
                <a:tab pos="4129404" algn="l"/>
                <a:tab pos="5010150" algn="l"/>
                <a:tab pos="5553075" algn="l"/>
                <a:tab pos="6974840" algn="l"/>
              </a:tabLst>
            </a:pPr>
            <a:r>
              <a:rPr sz="2400" spc="-5" dirty="0">
                <a:latin typeface="Times New Roman"/>
                <a:cs typeface="Times New Roman"/>
              </a:rPr>
              <a:t>Test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cases</a:t>
            </a:r>
            <a:r>
              <a:rPr sz="2400" dirty="0">
                <a:latin typeface="Times New Roman"/>
                <a:cs typeface="Times New Roman"/>
              </a:rPr>
              <a:t>	of	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spc="5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nc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li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wh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	ha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und</a:t>
            </a:r>
            <a:r>
              <a:rPr sz="2400" spc="-5" dirty="0">
                <a:latin typeface="Times New Roman"/>
                <a:cs typeface="Times New Roman"/>
              </a:rPr>
              <a:t>er</a:t>
            </a:r>
            <a:r>
              <a:rPr sz="2400" dirty="0">
                <a:latin typeface="Times New Roman"/>
                <a:cs typeface="Times New Roman"/>
              </a:rPr>
              <a:t>gone	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 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Integration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Cases.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Complex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Cases.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612648"/>
            <a:ext cx="5750560" cy="83311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028825">
              <a:lnSpc>
                <a:spcPct val="100000"/>
              </a:lnSpc>
              <a:spcBef>
                <a:spcPts val="850"/>
              </a:spcBef>
            </a:pPr>
            <a:r>
              <a:rPr sz="2400" spc="-10" dirty="0"/>
              <a:t>Software</a:t>
            </a:r>
            <a:r>
              <a:rPr sz="2400" spc="-30" dirty="0"/>
              <a:t> </a:t>
            </a:r>
            <a:r>
              <a:rPr sz="2400" spc="-5" dirty="0"/>
              <a:t>Regression</a:t>
            </a:r>
            <a:r>
              <a:rPr sz="2400" spc="-35" dirty="0"/>
              <a:t> </a:t>
            </a:r>
            <a:r>
              <a:rPr sz="2400" spc="-10" dirty="0"/>
              <a:t>Process</a:t>
            </a:r>
            <a:endParaRPr sz="2400"/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800" spc="-5" dirty="0"/>
              <a:t>Software</a:t>
            </a:r>
            <a:r>
              <a:rPr sz="1800" spc="-15" dirty="0"/>
              <a:t> </a:t>
            </a:r>
            <a:r>
              <a:rPr sz="1800" spc="-10" dirty="0"/>
              <a:t>Regression Process: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612140" y="1694179"/>
            <a:ext cx="7091680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5" dirty="0">
                <a:latin typeface="Times New Roman"/>
                <a:cs typeface="Times New Roman"/>
              </a:rPr>
              <a:t>ep</a:t>
            </a:r>
            <a:r>
              <a:rPr sz="1800" b="1" dirty="0">
                <a:latin typeface="Times New Roman"/>
                <a:cs typeface="Times New Roman"/>
              </a:rPr>
              <a:t> #1: </a:t>
            </a:r>
            <a:r>
              <a:rPr sz="1800" b="1" spc="-5" dirty="0">
                <a:latin typeface="Times New Roman"/>
                <a:cs typeface="Times New Roman"/>
              </a:rPr>
              <a:t>Softw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3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Chan</a:t>
            </a:r>
            <a:r>
              <a:rPr sz="1800" b="1" dirty="0">
                <a:latin typeface="Times New Roman"/>
                <a:cs typeface="Times New Roman"/>
              </a:rPr>
              <a:t>ge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An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5" dirty="0">
                <a:latin typeface="Times New Roman"/>
                <a:cs typeface="Times New Roman"/>
              </a:rPr>
              <a:t>lysis</a:t>
            </a:r>
            <a:endParaRPr sz="1800">
              <a:latin typeface="Times New Roman"/>
              <a:cs typeface="Times New Roman"/>
            </a:endParaRPr>
          </a:p>
          <a:p>
            <a:pPr marL="1059815" indent="-133350">
              <a:lnSpc>
                <a:spcPct val="100000"/>
              </a:lnSpc>
              <a:buChar char="-"/>
              <a:tabLst>
                <a:tab pos="106045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Understand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and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analyze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various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software changes.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-"/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Step</a:t>
            </a:r>
            <a:r>
              <a:rPr sz="1800" b="1" dirty="0">
                <a:latin typeface="Times New Roman"/>
                <a:cs typeface="Times New Roman"/>
              </a:rPr>
              <a:t> #2: </a:t>
            </a:r>
            <a:r>
              <a:rPr sz="1800" b="1" spc="-5" dirty="0">
                <a:latin typeface="Times New Roman"/>
                <a:cs typeface="Times New Roman"/>
              </a:rPr>
              <a:t>Software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Change Impact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Analysis</a:t>
            </a:r>
            <a:endParaRPr sz="1800">
              <a:latin typeface="Times New Roman"/>
              <a:cs typeface="Times New Roman"/>
            </a:endParaRPr>
          </a:p>
          <a:p>
            <a:pPr marL="1059815" indent="-133350">
              <a:lnSpc>
                <a:spcPct val="100000"/>
              </a:lnSpc>
              <a:buChar char="-"/>
              <a:tabLst>
                <a:tab pos="106045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Understand and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analyze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software change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impacts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-"/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Step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#3: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Define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Regression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45" dirty="0">
                <a:latin typeface="Times New Roman"/>
                <a:cs typeface="Times New Roman"/>
              </a:rPr>
              <a:t>Test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Strategy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and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Criteria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200000"/>
              </a:lnSpc>
            </a:pPr>
            <a:r>
              <a:rPr sz="1800" b="1" spc="-5" dirty="0">
                <a:latin typeface="Times New Roman"/>
                <a:cs typeface="Times New Roman"/>
              </a:rPr>
              <a:t>Step</a:t>
            </a:r>
            <a:r>
              <a:rPr sz="1800" b="1" dirty="0">
                <a:latin typeface="Times New Roman"/>
                <a:cs typeface="Times New Roman"/>
              </a:rPr>
              <a:t> #4: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Define,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select,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and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reuse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test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cases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to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form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regression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test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suite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Step</a:t>
            </a:r>
            <a:r>
              <a:rPr sz="1800" b="1" dirty="0">
                <a:latin typeface="Times New Roman"/>
                <a:cs typeface="Times New Roman"/>
              </a:rPr>
              <a:t> #5: </a:t>
            </a:r>
            <a:r>
              <a:rPr sz="1800" b="1" spc="-5" dirty="0">
                <a:latin typeface="Times New Roman"/>
                <a:cs typeface="Times New Roman"/>
              </a:rPr>
              <a:t>Perform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re-testing</a:t>
            </a:r>
            <a:r>
              <a:rPr sz="1800" b="1" dirty="0">
                <a:latin typeface="Times New Roman"/>
                <a:cs typeface="Times New Roman"/>
              </a:rPr>
              <a:t> at </a:t>
            </a:r>
            <a:r>
              <a:rPr sz="1800" b="1" spc="-5" dirty="0">
                <a:latin typeface="Times New Roman"/>
                <a:cs typeface="Times New Roman"/>
              </a:rPr>
              <a:t>the </a:t>
            </a:r>
            <a:r>
              <a:rPr sz="1800" b="1" spc="-10" dirty="0">
                <a:latin typeface="Times New Roman"/>
                <a:cs typeface="Times New Roman"/>
              </a:rPr>
              <a:t>different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levels.</a:t>
            </a:r>
            <a:endParaRPr sz="1800">
              <a:latin typeface="Times New Roman"/>
              <a:cs typeface="Times New Roman"/>
            </a:endParaRPr>
          </a:p>
          <a:p>
            <a:pPr marL="1059815" indent="-133350">
              <a:lnSpc>
                <a:spcPct val="100000"/>
              </a:lnSpc>
              <a:buChar char="-"/>
              <a:tabLst>
                <a:tab pos="106045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re-testing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at </a:t>
            </a:r>
            <a:r>
              <a:rPr sz="1800" b="1" spc="-5" dirty="0">
                <a:latin typeface="Times New Roman"/>
                <a:cs typeface="Times New Roman"/>
              </a:rPr>
              <a:t>the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unit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level</a:t>
            </a:r>
            <a:endParaRPr sz="1800">
              <a:latin typeface="Times New Roman"/>
              <a:cs typeface="Times New Roman"/>
            </a:endParaRPr>
          </a:p>
          <a:p>
            <a:pPr marL="1059815" indent="-133350">
              <a:lnSpc>
                <a:spcPct val="100000"/>
              </a:lnSpc>
              <a:buChar char="-"/>
              <a:tabLst>
                <a:tab pos="106045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re-testing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at </a:t>
            </a:r>
            <a:r>
              <a:rPr sz="1800" b="1" spc="-5" dirty="0">
                <a:latin typeface="Times New Roman"/>
                <a:cs typeface="Times New Roman"/>
              </a:rPr>
              <a:t>integration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level</a:t>
            </a:r>
            <a:endParaRPr sz="1800">
              <a:latin typeface="Times New Roman"/>
              <a:cs typeface="Times New Roman"/>
            </a:endParaRPr>
          </a:p>
          <a:p>
            <a:pPr marL="1059815" indent="-133350">
              <a:lnSpc>
                <a:spcPct val="100000"/>
              </a:lnSpc>
              <a:buChar char="-"/>
              <a:tabLst>
                <a:tab pos="106045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re-testing</a:t>
            </a:r>
            <a:r>
              <a:rPr sz="1800" b="1" dirty="0">
                <a:latin typeface="Times New Roman"/>
                <a:cs typeface="Times New Roman"/>
              </a:rPr>
              <a:t> at </a:t>
            </a:r>
            <a:r>
              <a:rPr sz="1800" b="1" spc="-5" dirty="0">
                <a:latin typeface="Times New Roman"/>
                <a:cs typeface="Times New Roman"/>
              </a:rPr>
              <a:t>the function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level</a:t>
            </a:r>
            <a:endParaRPr sz="1800">
              <a:latin typeface="Times New Roman"/>
              <a:cs typeface="Times New Roman"/>
            </a:endParaRPr>
          </a:p>
          <a:p>
            <a:pPr marL="1059815" indent="-133350">
              <a:lnSpc>
                <a:spcPct val="100000"/>
              </a:lnSpc>
              <a:buChar char="-"/>
              <a:tabLst>
                <a:tab pos="106045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re-testing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at </a:t>
            </a:r>
            <a:r>
              <a:rPr sz="1800" b="1" spc="-5" dirty="0">
                <a:latin typeface="Times New Roman"/>
                <a:cs typeface="Times New Roman"/>
              </a:rPr>
              <a:t>the system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level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Step</a:t>
            </a:r>
            <a:r>
              <a:rPr sz="1800" b="1" dirty="0">
                <a:latin typeface="Times New Roman"/>
                <a:cs typeface="Times New Roman"/>
              </a:rPr>
              <a:t> #6: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Report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and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analyze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regression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test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results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</TotalTime>
  <Words>715</Words>
  <Application>Microsoft Office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Times New Roman</vt:lpstr>
      <vt:lpstr>Office Theme</vt:lpstr>
      <vt:lpstr>Regression Testing</vt:lpstr>
      <vt:lpstr>PowerPoint Presentation</vt:lpstr>
      <vt:lpstr>When to do it</vt:lpstr>
      <vt:lpstr>What’s the strategy?</vt:lpstr>
      <vt:lpstr>What’s the strategy? (Cont…)</vt:lpstr>
      <vt:lpstr>What’s the strategy? (Cont…)</vt:lpstr>
      <vt:lpstr>PowerPoint Presentation</vt:lpstr>
      <vt:lpstr>PowerPoint Presentation</vt:lpstr>
      <vt:lpstr>Software Regression Process Software Regression Process:</vt:lpstr>
      <vt:lpstr>Software Regression Process</vt:lpstr>
      <vt:lpstr>PowerPoint Presentation</vt:lpstr>
      <vt:lpstr>Challenges for regression testing: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GUI Using Java With AWT</dc:title>
  <dc:creator>JERRY   GAO</dc:creator>
  <cp:lastModifiedBy>Dr Sminesh C N</cp:lastModifiedBy>
  <cp:revision>1</cp:revision>
  <dcterms:created xsi:type="dcterms:W3CDTF">2024-11-26T15:13:01Z</dcterms:created>
  <dcterms:modified xsi:type="dcterms:W3CDTF">2024-11-27T02:41:28Z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2018-07-10T00:00:00Z</vt:filetime>
  </property>
  <property fmtid="{D5CDD505-2E9C-101B-9397-08002B2CF9AE}" pid="3" name="Creator">
    <vt:lpwstr>Acrobat PDFMaker 18 for PowerPoint</vt:lpwstr>
  </property>
  <property fmtid="{D5CDD505-2E9C-101B-9397-08002B2CF9AE}" pid="4" name="LastSaved">
    <vt:filetime>2024-11-26T00:00:00Z</vt:filetime>
  </property>
</Properties>
</file>