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6" r:id="rId8"/>
    <p:sldId id="267" r:id="rId9"/>
    <p:sldId id="268" r:id="rId10"/>
    <p:sldId id="264"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06"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11/28/2024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11/28/2024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85800" y="1371600"/>
            <a:ext cx="7772400" cy="1470025"/>
          </a:xfrm>
          <a:prstGeom prst="rect">
            <a:avLst/>
          </a:prstGeom>
        </p:spPr>
        <p:txBody>
          <a:bodyPr vert="horz" anchor="b">
            <a:normAutofit/>
            <a:scene3d>
              <a:camera prst="orthographicFront"/>
              <a:lightRig rig="soft" dir="t"/>
            </a:scene3d>
            <a:sp3d prstMaterial="softEdge">
              <a:bevelT w="25400" h="25400"/>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000" b="1" dirty="0">
                <a:solidFill>
                  <a:schemeClr val="tx1"/>
                </a:solidFill>
                <a:effectLst/>
                <a:latin typeface="Times New Roman" pitchFamily="18" charset="0"/>
                <a:cs typeface="Times New Roman" pitchFamily="18" charset="0"/>
              </a:rPr>
              <a:t>Module </a:t>
            </a:r>
            <a:r>
              <a:rPr lang="en-US" sz="5000" b="1" dirty="0">
                <a:latin typeface="Times New Roman" pitchFamily="18" charset="0"/>
                <a:cs typeface="Times New Roman" pitchFamily="18" charset="0"/>
              </a:rPr>
              <a:t>4</a:t>
            </a:r>
            <a:endParaRPr lang="en-MY" sz="5000" b="1" dirty="0">
              <a:solidFill>
                <a:schemeClr val="tx1"/>
              </a:solidFill>
              <a:effectLst/>
              <a:latin typeface="Times New Roman" pitchFamily="18" charset="0"/>
              <a:cs typeface="Times New Roman" pitchFamily="18" charset="0"/>
            </a:endParaRPr>
          </a:p>
        </p:txBody>
      </p:sp>
      <p:sp>
        <p:nvSpPr>
          <p:cNvPr id="5" name="Subtitle 2"/>
          <p:cNvSpPr>
            <a:spLocks noGrp="1"/>
          </p:cNvSpPr>
          <p:nvPr/>
        </p:nvSpPr>
        <p:spPr>
          <a:xfrm>
            <a:off x="1371600" y="2994025"/>
            <a:ext cx="6400800" cy="1752600"/>
          </a:xfrm>
          <a:prstGeom prst="rect">
            <a:avLst/>
          </a:prstGeom>
        </p:spPr>
        <p:txBody>
          <a:bodyPr vert="horz" lIns="45720" rIns="4572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MY" sz="3700" b="1" dirty="0">
                <a:latin typeface="Times New Roman" pitchFamily="18" charset="0"/>
                <a:cs typeface="Times New Roman" pitchFamily="18" charset="0"/>
              </a:rPr>
              <a:t>Testing Non-functional</a:t>
            </a:r>
          </a:p>
          <a:p>
            <a:pPr algn="ctr"/>
            <a:r>
              <a:rPr lang="en-MY" sz="3700" b="1" dirty="0">
                <a:latin typeface="Times New Roman" pitchFamily="18" charset="0"/>
                <a:cs typeface="Times New Roman" pitchFamily="18" charset="0"/>
              </a:rPr>
              <a:t>Requirements</a:t>
            </a:r>
            <a:endParaRPr lang="en-MY" sz="37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4745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28600" y="76200"/>
            <a:ext cx="8229600" cy="1143000"/>
          </a:xfrm>
        </p:spPr>
        <p:txBody>
          <a:bodyPr>
            <a:normAutofit/>
          </a:bodyPr>
          <a:lstStyle/>
          <a:p>
            <a:pPr marL="457200" indent="-457200">
              <a:buFont typeface="Wingdings" pitchFamily="2" charset="2"/>
              <a:buChar char="v"/>
            </a:pPr>
            <a:r>
              <a:rPr lang="en-MY" sz="3000" dirty="0">
                <a:solidFill>
                  <a:srgbClr val="002060"/>
                </a:solidFill>
                <a:effectLst/>
                <a:latin typeface="Times New Roman" pitchFamily="18" charset="0"/>
                <a:cs typeface="Times New Roman" pitchFamily="18" charset="0"/>
              </a:rPr>
              <a:t>Non-functional testing types</a:t>
            </a:r>
            <a:endParaRPr lang="en-MY" sz="3000" dirty="0">
              <a:solidFill>
                <a:srgbClr val="002060"/>
              </a:solidFill>
              <a:latin typeface="Times New Roman" pitchFamily="18" charset="0"/>
              <a:cs typeface="Times New Roman" pitchFamily="18" charset="0"/>
            </a:endParaRPr>
          </a:p>
        </p:txBody>
      </p:sp>
      <p:pic>
        <p:nvPicPr>
          <p:cNvPr id="5123" name="Picture 3" descr="D:\MCA\3. Odd Semester 2020\S1\Advanced Software Engineering\Module 4\4. Testing Automation\Screenshots\at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31925"/>
            <a:ext cx="3346514" cy="43592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MCA\3. Odd Semester 2020\S1\Advanced Software Engineering\Module 4\4. Testing Automation\Screenshots\at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439625"/>
            <a:ext cx="3505200" cy="404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750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B65544-7307-3999-CE14-2314A6647004}"/>
              </a:ext>
            </a:extLst>
          </p:cNvPr>
          <p:cNvSpPr>
            <a:spLocks noGrp="1"/>
          </p:cNvSpPr>
          <p:nvPr>
            <p:ph idx="1"/>
          </p:nvPr>
        </p:nvSpPr>
        <p:spPr>
          <a:xfrm>
            <a:off x="152400" y="152400"/>
            <a:ext cx="8839200" cy="6477000"/>
          </a:xfrm>
        </p:spPr>
        <p:txBody>
          <a:bodyPr>
            <a:normAutofit fontScale="77500" lnSpcReduction="20000"/>
          </a:bodyPr>
          <a:lstStyle/>
          <a:p>
            <a:pPr marL="109728" indent="0" algn="just">
              <a:buNone/>
            </a:pPr>
            <a:r>
              <a:rPr lang="en-US" b="1" dirty="0">
                <a:solidFill>
                  <a:schemeClr val="accent2"/>
                </a:solidFill>
              </a:rPr>
              <a:t>Benefits of Non-functional Testing</a:t>
            </a:r>
          </a:p>
          <a:p>
            <a:pPr algn="just"/>
            <a:r>
              <a:rPr lang="en-US" dirty="0">
                <a:solidFill>
                  <a:srgbClr val="00B0F0"/>
                </a:solidFill>
              </a:rPr>
              <a:t>Improved performance</a:t>
            </a:r>
            <a:r>
              <a:rPr lang="en-US" dirty="0"/>
              <a:t>: Non-functional testing checks the performance of the system and determines the performance bottlenecks that can affect the performance.</a:t>
            </a:r>
          </a:p>
          <a:p>
            <a:pPr algn="just"/>
            <a:r>
              <a:rPr lang="en-US" dirty="0">
                <a:solidFill>
                  <a:srgbClr val="00B0F0"/>
                </a:solidFill>
              </a:rPr>
              <a:t>Less time-consuming</a:t>
            </a:r>
            <a:r>
              <a:rPr lang="en-US" dirty="0"/>
              <a:t>: Non-functional testing is overall less time-consuming than the other testing process.</a:t>
            </a:r>
          </a:p>
          <a:p>
            <a:pPr algn="just"/>
            <a:r>
              <a:rPr lang="en-US" dirty="0">
                <a:solidFill>
                  <a:srgbClr val="00B0F0"/>
                </a:solidFill>
              </a:rPr>
              <a:t>Improves user experience</a:t>
            </a:r>
            <a:r>
              <a:rPr lang="en-US" dirty="0"/>
              <a:t>: Non-functional testing like Usability testing checks how easily usable and user-friendly the software is for the users. Thus, focus on improving the overall user experience for the application.</a:t>
            </a:r>
          </a:p>
          <a:p>
            <a:pPr algn="just"/>
            <a:r>
              <a:rPr lang="en-US" dirty="0">
                <a:solidFill>
                  <a:srgbClr val="00B0F0"/>
                </a:solidFill>
              </a:rPr>
              <a:t>More secure product: </a:t>
            </a:r>
            <a:r>
              <a:rPr lang="en-US" dirty="0"/>
              <a:t>As non-functional testing specifically includes security testing that checks the security bottlenecks of the application and how secure is the application against attacks from internal and external sources.</a:t>
            </a:r>
          </a:p>
          <a:p>
            <a:pPr marL="109728" indent="0" algn="just">
              <a:buNone/>
            </a:pPr>
            <a:r>
              <a:rPr lang="en-US" b="1" dirty="0">
                <a:solidFill>
                  <a:schemeClr val="accent2"/>
                </a:solidFill>
              </a:rPr>
              <a:t>Limitations of Non-functional Testing</a:t>
            </a:r>
          </a:p>
          <a:p>
            <a:pPr algn="just"/>
            <a:r>
              <a:rPr lang="en-US" dirty="0">
                <a:solidFill>
                  <a:srgbClr val="00B0F0"/>
                </a:solidFill>
              </a:rPr>
              <a:t>Non-functional tests are performed repeatedly</a:t>
            </a:r>
            <a:r>
              <a:rPr lang="en-US" dirty="0"/>
              <a:t>: Whenever there is a change in the application, non-functional testing is performed again. Thus, it is more resource intensive.</a:t>
            </a:r>
          </a:p>
          <a:p>
            <a:pPr algn="just"/>
            <a:r>
              <a:rPr lang="en-US" dirty="0">
                <a:solidFill>
                  <a:srgbClr val="00B0F0"/>
                </a:solidFill>
              </a:rPr>
              <a:t>Expensive in case of software update</a:t>
            </a:r>
            <a:r>
              <a:rPr lang="en-US" dirty="0"/>
              <a:t>: In case of software update, non-functional testing is performed again thus incurring extra charges to re-examine the software, and thus software becomes expensive.</a:t>
            </a:r>
            <a:endParaRPr lang="en-IN" dirty="0"/>
          </a:p>
        </p:txBody>
      </p:sp>
    </p:spTree>
    <p:extLst>
      <p:ext uri="{BB962C8B-B14F-4D97-AF65-F5344CB8AC3E}">
        <p14:creationId xmlns:p14="http://schemas.microsoft.com/office/powerpoint/2010/main" val="37924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76200"/>
            <a:ext cx="8229600" cy="1143000"/>
          </a:xfrm>
        </p:spPr>
        <p:txBody>
          <a:bodyPr>
            <a:normAutofit/>
          </a:bodyPr>
          <a:lstStyle/>
          <a:p>
            <a:pPr marL="457200" indent="-457200">
              <a:buFont typeface="Wingdings" pitchFamily="2" charset="2"/>
              <a:buChar char="v"/>
            </a:pPr>
            <a:r>
              <a:rPr lang="en-MY" sz="3000" dirty="0">
                <a:solidFill>
                  <a:srgbClr val="002060"/>
                </a:solidFill>
                <a:effectLst/>
                <a:latin typeface="Times New Roman" pitchFamily="18" charset="0"/>
                <a:cs typeface="Times New Roman" pitchFamily="18" charset="0"/>
              </a:rPr>
              <a:t>Type of Software Testing</a:t>
            </a:r>
            <a:endParaRPr lang="en-MY" sz="3000" dirty="0">
              <a:solidFill>
                <a:srgbClr val="002060"/>
              </a:solidFill>
              <a:latin typeface="Times New Roman" pitchFamily="18" charset="0"/>
              <a:cs typeface="Times New Roman" pitchFamily="18" charset="0"/>
            </a:endParaRPr>
          </a:p>
        </p:txBody>
      </p:sp>
      <p:pic>
        <p:nvPicPr>
          <p:cNvPr id="4098" name="Picture 2" descr="D:\MCA\3. Odd Semester 2020\S1\Advanced Software Engineering\Module 4\4. Testing Automation\Screenshots\at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2" y="990600"/>
            <a:ext cx="8967088"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21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763000" cy="5287963"/>
          </a:xfrm>
        </p:spPr>
        <p:txBody>
          <a:bodyPr>
            <a:normAutofit/>
          </a:bodyPr>
          <a:lstStyle/>
          <a:p>
            <a:pPr algn="just">
              <a:lnSpc>
                <a:spcPct val="150000"/>
              </a:lnSpc>
            </a:pPr>
            <a:r>
              <a:rPr lang="en-MY" sz="2200" b="1" dirty="0">
                <a:solidFill>
                  <a:srgbClr val="FF0000"/>
                </a:solidFill>
                <a:latin typeface="Times New Roman" pitchFamily="18" charset="0"/>
                <a:cs typeface="Times New Roman" pitchFamily="18" charset="0"/>
              </a:rPr>
              <a:t>Non-functional testing</a:t>
            </a:r>
            <a:r>
              <a:rPr lang="en-MY" sz="2200" dirty="0">
                <a:latin typeface="Times New Roman" pitchFamily="18" charset="0"/>
                <a:cs typeface="Times New Roman" pitchFamily="18" charset="0"/>
              </a:rPr>
              <a:t> is defined as a type of Software testing to </a:t>
            </a:r>
            <a:r>
              <a:rPr lang="en-MY" sz="2200" dirty="0">
                <a:solidFill>
                  <a:srgbClr val="FF0000"/>
                </a:solidFill>
                <a:latin typeface="Times New Roman" pitchFamily="18" charset="0"/>
                <a:cs typeface="Times New Roman" pitchFamily="18" charset="0"/>
              </a:rPr>
              <a:t>check non-functional aspects (performance, usability, reliability, etc) of a software application</a:t>
            </a:r>
          </a:p>
          <a:p>
            <a:pPr algn="just">
              <a:lnSpc>
                <a:spcPct val="150000"/>
              </a:lnSpc>
            </a:pPr>
            <a:r>
              <a:rPr lang="en-MY" sz="2200" dirty="0">
                <a:latin typeface="Times New Roman" pitchFamily="18" charset="0"/>
                <a:cs typeface="Times New Roman" pitchFamily="18" charset="0"/>
              </a:rPr>
              <a:t>It is designed to test the readiness of a system as per </a:t>
            </a:r>
            <a:r>
              <a:rPr lang="en-MY" sz="2200" dirty="0">
                <a:solidFill>
                  <a:srgbClr val="FF0000"/>
                </a:solidFill>
                <a:latin typeface="Times New Roman" pitchFamily="18" charset="0"/>
                <a:cs typeface="Times New Roman" pitchFamily="18" charset="0"/>
              </a:rPr>
              <a:t>nonfunctional parameters which are never addressed by functional testing</a:t>
            </a:r>
          </a:p>
          <a:p>
            <a:pPr algn="just">
              <a:lnSpc>
                <a:spcPct val="150000"/>
              </a:lnSpc>
            </a:pPr>
            <a:r>
              <a:rPr lang="en-MY" sz="2200" dirty="0">
                <a:latin typeface="Times New Roman" pitchFamily="18" charset="0"/>
                <a:cs typeface="Times New Roman" pitchFamily="18" charset="0"/>
              </a:rPr>
              <a:t>An excellent example of non-functional test would be to </a:t>
            </a:r>
            <a:r>
              <a:rPr lang="en-MY" sz="2200" dirty="0">
                <a:solidFill>
                  <a:srgbClr val="FF0000"/>
                </a:solidFill>
                <a:latin typeface="Times New Roman" pitchFamily="18" charset="0"/>
                <a:cs typeface="Times New Roman" pitchFamily="18" charset="0"/>
              </a:rPr>
              <a:t>check how many people can simultaneously login into a software</a:t>
            </a:r>
          </a:p>
          <a:p>
            <a:pPr algn="just">
              <a:lnSpc>
                <a:spcPct val="150000"/>
              </a:lnSpc>
            </a:pPr>
            <a:r>
              <a:rPr lang="en-MY" sz="2200" dirty="0">
                <a:latin typeface="Times New Roman" pitchFamily="18" charset="0"/>
                <a:cs typeface="Times New Roman" pitchFamily="18" charset="0"/>
              </a:rPr>
              <a:t>Non-functional testing is equally important as functional testing and affects client satisfaction</a:t>
            </a:r>
          </a:p>
          <a:p>
            <a:pPr algn="just">
              <a:lnSpc>
                <a:spcPct val="150000"/>
              </a:lnSpc>
            </a:pPr>
            <a:endParaRPr lang="en-MY" sz="2200" dirty="0">
              <a:latin typeface="Times New Roman" pitchFamily="18" charset="0"/>
              <a:cs typeface="Times New Roman" pitchFamily="18" charset="0"/>
            </a:endParaRPr>
          </a:p>
        </p:txBody>
      </p:sp>
    </p:spTree>
    <p:extLst>
      <p:ext uri="{BB962C8B-B14F-4D97-AF65-F5344CB8AC3E}">
        <p14:creationId xmlns:p14="http://schemas.microsoft.com/office/powerpoint/2010/main" val="347540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148072"/>
          </a:xfrm>
        </p:spPr>
        <p:txBody>
          <a:bodyPr>
            <a:normAutofit/>
          </a:bodyPr>
          <a:lstStyle/>
          <a:p>
            <a:pPr algn="just">
              <a:lnSpc>
                <a:spcPct val="150000"/>
              </a:lnSpc>
            </a:pPr>
            <a:r>
              <a:rPr lang="en-MY" sz="2200" dirty="0">
                <a:latin typeface="Times New Roman" pitchFamily="18" charset="0"/>
                <a:cs typeface="Times New Roman" pitchFamily="18" charset="0"/>
              </a:rPr>
              <a:t>Non-functional testing should </a:t>
            </a:r>
            <a:r>
              <a:rPr lang="en-MY" sz="2200" dirty="0">
                <a:solidFill>
                  <a:srgbClr val="FF0000"/>
                </a:solidFill>
                <a:latin typeface="Times New Roman" pitchFamily="18" charset="0"/>
                <a:cs typeface="Times New Roman" pitchFamily="18" charset="0"/>
              </a:rPr>
              <a:t>increase usability, efficiency, maintainability, and portability of the product</a:t>
            </a:r>
          </a:p>
          <a:p>
            <a:pPr algn="just">
              <a:lnSpc>
                <a:spcPct val="150000"/>
              </a:lnSpc>
            </a:pPr>
            <a:r>
              <a:rPr lang="en-MY" sz="2200" dirty="0">
                <a:latin typeface="Times New Roman" pitchFamily="18" charset="0"/>
                <a:cs typeface="Times New Roman" pitchFamily="18" charset="0"/>
              </a:rPr>
              <a:t>Helps to </a:t>
            </a:r>
            <a:r>
              <a:rPr lang="en-MY" sz="2200" dirty="0">
                <a:solidFill>
                  <a:srgbClr val="FF0000"/>
                </a:solidFill>
                <a:latin typeface="Times New Roman" pitchFamily="18" charset="0"/>
                <a:cs typeface="Times New Roman" pitchFamily="18" charset="0"/>
              </a:rPr>
              <a:t>reduce production risk and cost </a:t>
            </a:r>
          </a:p>
          <a:p>
            <a:pPr algn="just">
              <a:lnSpc>
                <a:spcPct val="150000"/>
              </a:lnSpc>
            </a:pPr>
            <a:r>
              <a:rPr lang="en-MY" sz="2200" dirty="0">
                <a:solidFill>
                  <a:srgbClr val="FF0000"/>
                </a:solidFill>
                <a:latin typeface="Times New Roman" pitchFamily="18" charset="0"/>
                <a:cs typeface="Times New Roman" pitchFamily="18" charset="0"/>
              </a:rPr>
              <a:t>Optimize the way </a:t>
            </a:r>
            <a:r>
              <a:rPr lang="en-MY" sz="2200" dirty="0">
                <a:latin typeface="Times New Roman" pitchFamily="18" charset="0"/>
                <a:cs typeface="Times New Roman" pitchFamily="18" charset="0"/>
              </a:rPr>
              <a:t>product is installed, setup, executes, managed and monitored</a:t>
            </a:r>
          </a:p>
          <a:p>
            <a:pPr algn="just">
              <a:lnSpc>
                <a:spcPct val="150000"/>
              </a:lnSpc>
            </a:pPr>
            <a:r>
              <a:rPr lang="en-MY" sz="2200" dirty="0">
                <a:solidFill>
                  <a:srgbClr val="FF0000"/>
                </a:solidFill>
                <a:latin typeface="Times New Roman" pitchFamily="18" charset="0"/>
                <a:cs typeface="Times New Roman" pitchFamily="18" charset="0"/>
              </a:rPr>
              <a:t>Collect and produce measurements</a:t>
            </a:r>
            <a:r>
              <a:rPr lang="en-MY" sz="2200" dirty="0">
                <a:latin typeface="Times New Roman" pitchFamily="18" charset="0"/>
                <a:cs typeface="Times New Roman" pitchFamily="18" charset="0"/>
              </a:rPr>
              <a:t>, and metrics for internal research and development</a:t>
            </a:r>
          </a:p>
          <a:p>
            <a:pPr algn="just">
              <a:lnSpc>
                <a:spcPct val="150000"/>
              </a:lnSpc>
            </a:pPr>
            <a:r>
              <a:rPr lang="en-MY" sz="2200" dirty="0">
                <a:solidFill>
                  <a:srgbClr val="FF0000"/>
                </a:solidFill>
                <a:latin typeface="Times New Roman" pitchFamily="18" charset="0"/>
                <a:cs typeface="Times New Roman" pitchFamily="18" charset="0"/>
              </a:rPr>
              <a:t>Improve and enhance knowledge of the product </a:t>
            </a:r>
            <a:r>
              <a:rPr lang="en-MY" sz="2200" dirty="0" err="1">
                <a:solidFill>
                  <a:srgbClr val="FF0000"/>
                </a:solidFill>
                <a:latin typeface="Times New Roman" pitchFamily="18" charset="0"/>
                <a:cs typeface="Times New Roman" pitchFamily="18" charset="0"/>
              </a:rPr>
              <a:t>behavior</a:t>
            </a:r>
            <a:r>
              <a:rPr lang="en-MY" sz="2200" dirty="0">
                <a:solidFill>
                  <a:srgbClr val="FF0000"/>
                </a:solidFill>
                <a:latin typeface="Times New Roman" pitchFamily="18" charset="0"/>
                <a:cs typeface="Times New Roman" pitchFamily="18" charset="0"/>
              </a:rPr>
              <a:t> and technologies in use</a:t>
            </a:r>
          </a:p>
          <a:p>
            <a:pPr algn="just">
              <a:lnSpc>
                <a:spcPct val="150000"/>
              </a:lnSpc>
            </a:pPr>
            <a:endParaRPr lang="en-MY" sz="2200" dirty="0">
              <a:latin typeface="Times New Roman" pitchFamily="18" charset="0"/>
              <a:cs typeface="Times New Roman" pitchFamily="18" charset="0"/>
            </a:endParaRPr>
          </a:p>
        </p:txBody>
      </p:sp>
      <p:sp>
        <p:nvSpPr>
          <p:cNvPr id="3" name="Title 2"/>
          <p:cNvSpPr>
            <a:spLocks noGrp="1"/>
          </p:cNvSpPr>
          <p:nvPr>
            <p:ph type="title"/>
          </p:nvPr>
        </p:nvSpPr>
        <p:spPr>
          <a:xfrm>
            <a:off x="381000" y="228600"/>
            <a:ext cx="8229600" cy="1143000"/>
          </a:xfrm>
        </p:spPr>
        <p:txBody>
          <a:bodyPr>
            <a:normAutofit/>
          </a:bodyPr>
          <a:lstStyle/>
          <a:p>
            <a:pPr marL="457200" indent="-457200">
              <a:buFont typeface="Wingdings" pitchFamily="2" charset="2"/>
              <a:buChar char="v"/>
            </a:pPr>
            <a:r>
              <a:rPr lang="en-MY" sz="3000" dirty="0">
                <a:solidFill>
                  <a:srgbClr val="002060"/>
                </a:solidFill>
                <a:effectLst/>
                <a:latin typeface="Times New Roman" pitchFamily="18" charset="0"/>
                <a:cs typeface="Times New Roman" pitchFamily="18" charset="0"/>
              </a:rPr>
              <a:t>Objectives of Non-functional testing</a:t>
            </a:r>
          </a:p>
        </p:txBody>
      </p:sp>
    </p:spTree>
    <p:extLst>
      <p:ext uri="{BB962C8B-B14F-4D97-AF65-F5344CB8AC3E}">
        <p14:creationId xmlns:p14="http://schemas.microsoft.com/office/powerpoint/2010/main" val="384883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0"/>
            <a:ext cx="8458200" cy="4525963"/>
          </a:xfrm>
        </p:spPr>
        <p:txBody>
          <a:bodyPr>
            <a:normAutofit/>
          </a:bodyPr>
          <a:lstStyle/>
          <a:p>
            <a:pPr algn="just">
              <a:lnSpc>
                <a:spcPct val="150000"/>
              </a:lnSpc>
            </a:pPr>
            <a:r>
              <a:rPr lang="en-MY" sz="2200" dirty="0">
                <a:latin typeface="Times New Roman" pitchFamily="18" charset="0"/>
                <a:cs typeface="Times New Roman" pitchFamily="18" charset="0"/>
              </a:rPr>
              <a:t>Non-functional testing should be </a:t>
            </a:r>
            <a:r>
              <a:rPr lang="en-MY" sz="2200" dirty="0">
                <a:solidFill>
                  <a:srgbClr val="FF0000"/>
                </a:solidFill>
                <a:latin typeface="Times New Roman" pitchFamily="18" charset="0"/>
                <a:cs typeface="Times New Roman" pitchFamily="18" charset="0"/>
              </a:rPr>
              <a:t>measurable</a:t>
            </a:r>
            <a:r>
              <a:rPr lang="en-MY" sz="2200" dirty="0">
                <a:latin typeface="Times New Roman" pitchFamily="18" charset="0"/>
                <a:cs typeface="Times New Roman" pitchFamily="18" charset="0"/>
              </a:rPr>
              <a:t>, so there is no place for subjective characterization like good, better, best, etc.</a:t>
            </a:r>
          </a:p>
          <a:p>
            <a:pPr algn="just">
              <a:lnSpc>
                <a:spcPct val="150000"/>
              </a:lnSpc>
            </a:pPr>
            <a:r>
              <a:rPr lang="en-MY" sz="2200" dirty="0">
                <a:solidFill>
                  <a:srgbClr val="FF0000"/>
                </a:solidFill>
                <a:latin typeface="Times New Roman" pitchFamily="18" charset="0"/>
                <a:cs typeface="Times New Roman" pitchFamily="18" charset="0"/>
              </a:rPr>
              <a:t>Exact numbers are unlikely to be known at the start of the requirement process</a:t>
            </a:r>
          </a:p>
          <a:p>
            <a:pPr algn="just">
              <a:lnSpc>
                <a:spcPct val="150000"/>
              </a:lnSpc>
            </a:pPr>
            <a:r>
              <a:rPr lang="en-MY" sz="2200" dirty="0">
                <a:latin typeface="Times New Roman" pitchFamily="18" charset="0"/>
                <a:cs typeface="Times New Roman" pitchFamily="18" charset="0"/>
              </a:rPr>
              <a:t>Important to </a:t>
            </a:r>
            <a:r>
              <a:rPr lang="en-MY" sz="2200" dirty="0">
                <a:solidFill>
                  <a:srgbClr val="FF0000"/>
                </a:solidFill>
                <a:latin typeface="Times New Roman" pitchFamily="18" charset="0"/>
                <a:cs typeface="Times New Roman" pitchFamily="18" charset="0"/>
              </a:rPr>
              <a:t>prioritize the requirements</a:t>
            </a:r>
          </a:p>
          <a:p>
            <a:pPr algn="just">
              <a:lnSpc>
                <a:spcPct val="150000"/>
              </a:lnSpc>
            </a:pPr>
            <a:r>
              <a:rPr lang="en-MY" sz="2200" dirty="0">
                <a:latin typeface="Times New Roman" pitchFamily="18" charset="0"/>
                <a:cs typeface="Times New Roman" pitchFamily="18" charset="0"/>
              </a:rPr>
              <a:t>Ensure that </a:t>
            </a:r>
            <a:r>
              <a:rPr lang="en-MY" sz="2200" dirty="0">
                <a:solidFill>
                  <a:srgbClr val="FF0000"/>
                </a:solidFill>
                <a:latin typeface="Times New Roman" pitchFamily="18" charset="0"/>
                <a:cs typeface="Times New Roman" pitchFamily="18" charset="0"/>
              </a:rPr>
              <a:t>quality attributes </a:t>
            </a:r>
            <a:r>
              <a:rPr lang="en-MY" sz="2200" dirty="0">
                <a:latin typeface="Times New Roman" pitchFamily="18" charset="0"/>
                <a:cs typeface="Times New Roman" pitchFamily="18" charset="0"/>
              </a:rPr>
              <a:t>are identified correctly in Software Engineering</a:t>
            </a:r>
          </a:p>
          <a:p>
            <a:pPr algn="just">
              <a:lnSpc>
                <a:spcPct val="150000"/>
              </a:lnSpc>
            </a:pPr>
            <a:endParaRPr lang="en-MY" sz="2200" dirty="0">
              <a:latin typeface="Times New Roman" pitchFamily="18" charset="0"/>
              <a:cs typeface="Times New Roman" pitchFamily="18" charset="0"/>
            </a:endParaRPr>
          </a:p>
        </p:txBody>
      </p:sp>
      <p:sp>
        <p:nvSpPr>
          <p:cNvPr id="4" name="Title 2"/>
          <p:cNvSpPr>
            <a:spLocks noGrp="1"/>
          </p:cNvSpPr>
          <p:nvPr>
            <p:ph type="title"/>
          </p:nvPr>
        </p:nvSpPr>
        <p:spPr>
          <a:xfrm>
            <a:off x="381000" y="228600"/>
            <a:ext cx="8229600" cy="1143000"/>
          </a:xfrm>
        </p:spPr>
        <p:txBody>
          <a:bodyPr>
            <a:normAutofit/>
          </a:bodyPr>
          <a:lstStyle/>
          <a:p>
            <a:pPr marL="457200" indent="-457200">
              <a:buFont typeface="Wingdings" pitchFamily="2" charset="2"/>
              <a:buChar char="v"/>
            </a:pPr>
            <a:r>
              <a:rPr lang="en-MY" sz="3000" dirty="0">
                <a:solidFill>
                  <a:srgbClr val="002060"/>
                </a:solidFill>
                <a:effectLst/>
                <a:latin typeface="Times New Roman" pitchFamily="18" charset="0"/>
                <a:cs typeface="Times New Roman" pitchFamily="18" charset="0"/>
              </a:rPr>
              <a:t>Characteristics of Non-functional testing</a:t>
            </a:r>
          </a:p>
        </p:txBody>
      </p:sp>
    </p:spTree>
    <p:extLst>
      <p:ext uri="{BB962C8B-B14F-4D97-AF65-F5344CB8AC3E}">
        <p14:creationId xmlns:p14="http://schemas.microsoft.com/office/powerpoint/2010/main" val="274400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381000" y="228600"/>
            <a:ext cx="8229600" cy="1143000"/>
          </a:xfrm>
        </p:spPr>
        <p:txBody>
          <a:bodyPr>
            <a:normAutofit/>
          </a:bodyPr>
          <a:lstStyle/>
          <a:p>
            <a:pPr marL="457200" indent="-457200">
              <a:buFont typeface="Wingdings" pitchFamily="2" charset="2"/>
              <a:buChar char="v"/>
            </a:pPr>
            <a:r>
              <a:rPr lang="en-MY" sz="3000" dirty="0">
                <a:solidFill>
                  <a:srgbClr val="002060"/>
                </a:solidFill>
                <a:effectLst/>
                <a:latin typeface="Times New Roman" pitchFamily="18" charset="0"/>
                <a:cs typeface="Times New Roman" pitchFamily="18" charset="0"/>
              </a:rPr>
              <a:t>Non-functional testing Parameters</a:t>
            </a:r>
          </a:p>
        </p:txBody>
      </p:sp>
      <p:pic>
        <p:nvPicPr>
          <p:cNvPr id="2" name="Picture 1">
            <a:extLst>
              <a:ext uri="{FF2B5EF4-FFF2-40B4-BE49-F238E27FC236}">
                <a16:creationId xmlns:a16="http://schemas.microsoft.com/office/drawing/2014/main" id="{702E3B55-8299-86BB-A130-6BD63B9FAC3D}"/>
              </a:ext>
            </a:extLst>
          </p:cNvPr>
          <p:cNvPicPr>
            <a:picLocks noChangeAspect="1"/>
          </p:cNvPicPr>
          <p:nvPr/>
        </p:nvPicPr>
        <p:blipFill>
          <a:blip r:embed="rId2"/>
          <a:stretch>
            <a:fillRect/>
          </a:stretch>
        </p:blipFill>
        <p:spPr>
          <a:xfrm>
            <a:off x="762000" y="1143000"/>
            <a:ext cx="7620000" cy="5000625"/>
          </a:xfrm>
          <a:prstGeom prst="rect">
            <a:avLst/>
          </a:prstGeom>
        </p:spPr>
      </p:pic>
    </p:spTree>
    <p:extLst>
      <p:ext uri="{BB962C8B-B14F-4D97-AF65-F5344CB8AC3E}">
        <p14:creationId xmlns:p14="http://schemas.microsoft.com/office/powerpoint/2010/main" val="364545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23592-3760-FB2B-80AD-C6204554746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E520A10-86A2-A4D1-B056-1E6402DEE265}"/>
              </a:ext>
            </a:extLst>
          </p:cNvPr>
          <p:cNvSpPr txBox="1"/>
          <p:nvPr/>
        </p:nvSpPr>
        <p:spPr>
          <a:xfrm>
            <a:off x="381000" y="69479"/>
            <a:ext cx="8610600" cy="6370975"/>
          </a:xfrm>
          <a:prstGeom prst="rect">
            <a:avLst/>
          </a:prstGeom>
          <a:noFill/>
        </p:spPr>
        <p:txBody>
          <a:bodyPr wrap="square">
            <a:spAutoFit/>
          </a:bodyPr>
          <a:lstStyle/>
          <a:p>
            <a:pPr marL="457200" indent="-457200" algn="just">
              <a:buFont typeface="+mj-lt"/>
              <a:buAutoNum type="arabicPeriod"/>
            </a:pPr>
            <a:r>
              <a:rPr lang="en-US" sz="2400" dirty="0"/>
              <a:t>Security: This parameter is tested during </a:t>
            </a:r>
            <a:r>
              <a:rPr lang="en-US" sz="2400" dirty="0">
                <a:solidFill>
                  <a:schemeClr val="accent2"/>
                </a:solidFill>
              </a:rPr>
              <a:t>Security testing</a:t>
            </a:r>
            <a:r>
              <a:rPr lang="en-US" sz="2400" dirty="0"/>
              <a:t>. This parameter defines how the system is secure against sudden attacks from internal and external sources.</a:t>
            </a:r>
          </a:p>
          <a:p>
            <a:pPr marL="457200" indent="-457200" algn="just">
              <a:buFont typeface="+mj-lt"/>
              <a:buAutoNum type="arabicPeriod"/>
            </a:pPr>
            <a:r>
              <a:rPr lang="en-US" sz="2400" dirty="0"/>
              <a:t>Reliability: This parameter is tested during </a:t>
            </a:r>
            <a:r>
              <a:rPr lang="en-US" sz="2400" dirty="0">
                <a:solidFill>
                  <a:schemeClr val="accent2"/>
                </a:solidFill>
              </a:rPr>
              <a:t>Reliability testing</a:t>
            </a:r>
            <a:r>
              <a:rPr lang="en-US" sz="2400" dirty="0"/>
              <a:t>. This defines the extent to which the system performs its intended functions without failure.</a:t>
            </a:r>
          </a:p>
          <a:p>
            <a:pPr marL="457200" indent="-457200" algn="just">
              <a:buFont typeface="+mj-lt"/>
              <a:buAutoNum type="arabicPeriod"/>
            </a:pPr>
            <a:r>
              <a:rPr lang="en-US" sz="2400" dirty="0"/>
              <a:t>Survivability: This parameter is tested during </a:t>
            </a:r>
            <a:r>
              <a:rPr lang="en-US" sz="2400" dirty="0">
                <a:solidFill>
                  <a:schemeClr val="accent2"/>
                </a:solidFill>
              </a:rPr>
              <a:t>Recovery testing</a:t>
            </a:r>
            <a:r>
              <a:rPr lang="en-US" sz="2400" dirty="0"/>
              <a:t>. This parameter checks that the software system is able to recover itself in the case of failure and continuously performs the specified function without any failure.</a:t>
            </a:r>
          </a:p>
          <a:p>
            <a:pPr marL="457200" indent="-457200" algn="just">
              <a:buFont typeface="+mj-lt"/>
              <a:buAutoNum type="arabicPeriod"/>
            </a:pPr>
            <a:r>
              <a:rPr lang="en-US" sz="2400" dirty="0"/>
              <a:t>Availability: This is tested during </a:t>
            </a:r>
            <a:r>
              <a:rPr lang="en-US" sz="2400" dirty="0">
                <a:solidFill>
                  <a:schemeClr val="accent2"/>
                </a:solidFill>
              </a:rPr>
              <a:t>Stability testing</a:t>
            </a:r>
            <a:r>
              <a:rPr lang="en-US" sz="2400" dirty="0"/>
              <a:t>. Availability here means the availability percentage of the software system to the original service level agreement. It means the degree to which the user can rely on the software during its operation.</a:t>
            </a:r>
          </a:p>
        </p:txBody>
      </p:sp>
    </p:spTree>
    <p:extLst>
      <p:ext uri="{BB962C8B-B14F-4D97-AF65-F5344CB8AC3E}">
        <p14:creationId xmlns:p14="http://schemas.microsoft.com/office/powerpoint/2010/main" val="136463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F83AF95C-F4B6-3C3E-3D32-DB415C0BDAF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CB17FCD-92B5-ACDC-E03E-69EA57AAE49D}"/>
              </a:ext>
            </a:extLst>
          </p:cNvPr>
          <p:cNvSpPr txBox="1"/>
          <p:nvPr/>
        </p:nvSpPr>
        <p:spPr>
          <a:xfrm>
            <a:off x="381000" y="69479"/>
            <a:ext cx="8610600" cy="4154984"/>
          </a:xfrm>
          <a:prstGeom prst="rect">
            <a:avLst/>
          </a:prstGeom>
          <a:noFill/>
        </p:spPr>
        <p:txBody>
          <a:bodyPr wrap="square">
            <a:spAutoFit/>
          </a:bodyPr>
          <a:lstStyle/>
          <a:p>
            <a:pPr marL="457200" indent="-457200" algn="just">
              <a:buFont typeface="+mj-lt"/>
              <a:buAutoNum type="arabicPeriod" startAt="5"/>
            </a:pPr>
            <a:r>
              <a:rPr lang="en-US" sz="2400" dirty="0"/>
              <a:t>Efficiency: This parameter means the extent to which the software system can handle the quantity and response time. This is tested in </a:t>
            </a:r>
            <a:r>
              <a:rPr lang="en-US" sz="2400" dirty="0">
                <a:solidFill>
                  <a:schemeClr val="accent2"/>
                </a:solidFill>
              </a:rPr>
              <a:t>Performance testing</a:t>
            </a:r>
          </a:p>
          <a:p>
            <a:pPr marL="457200" indent="-457200" algn="just">
              <a:buFont typeface="+mj-lt"/>
              <a:buAutoNum type="arabicPeriod" startAt="5"/>
            </a:pPr>
            <a:r>
              <a:rPr lang="en-US" sz="2400" dirty="0"/>
              <a:t>Integrity: This parameter measures how high the source code quality is when it is passed on to the </a:t>
            </a:r>
            <a:r>
              <a:rPr lang="en-US" sz="2400" dirty="0">
                <a:solidFill>
                  <a:schemeClr val="accent2"/>
                </a:solidFill>
              </a:rPr>
              <a:t>QA</a:t>
            </a:r>
            <a:r>
              <a:rPr lang="en-US" sz="2400" dirty="0"/>
              <a:t>.</a:t>
            </a:r>
          </a:p>
          <a:p>
            <a:pPr marL="457200" indent="-457200" algn="just">
              <a:buFont typeface="+mj-lt"/>
              <a:buAutoNum type="arabicPeriod" startAt="5"/>
            </a:pPr>
            <a:r>
              <a:rPr lang="en-US" sz="2400" dirty="0"/>
              <a:t>Usability: This is tested in </a:t>
            </a:r>
            <a:r>
              <a:rPr lang="en-US" sz="2400" dirty="0">
                <a:solidFill>
                  <a:schemeClr val="accent2"/>
                </a:solidFill>
              </a:rPr>
              <a:t>usability testing</a:t>
            </a:r>
            <a:r>
              <a:rPr lang="en-US" sz="2400" dirty="0"/>
              <a:t>. This parameter means how easily usable the system is from the user’s perspective.</a:t>
            </a:r>
          </a:p>
          <a:p>
            <a:pPr marL="457200" indent="-457200" algn="just">
              <a:buFont typeface="+mj-lt"/>
              <a:buAutoNum type="arabicPeriod" startAt="5"/>
            </a:pPr>
            <a:r>
              <a:rPr lang="en-US" sz="2400" dirty="0"/>
              <a:t>Flexibility: This parameter means how well the system can respond to uncertainty in a way that allows it to function normally. </a:t>
            </a:r>
          </a:p>
        </p:txBody>
      </p:sp>
    </p:spTree>
    <p:extLst>
      <p:ext uri="{BB962C8B-B14F-4D97-AF65-F5344CB8AC3E}">
        <p14:creationId xmlns:p14="http://schemas.microsoft.com/office/powerpoint/2010/main" val="149050555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336EF-F18A-015B-807C-FA83424FB29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E15167-6232-2C4A-A769-03C7636553E6}"/>
              </a:ext>
            </a:extLst>
          </p:cNvPr>
          <p:cNvSpPr txBox="1"/>
          <p:nvPr/>
        </p:nvSpPr>
        <p:spPr>
          <a:xfrm>
            <a:off x="381000" y="69479"/>
            <a:ext cx="8610600" cy="5632311"/>
          </a:xfrm>
          <a:prstGeom prst="rect">
            <a:avLst/>
          </a:prstGeom>
          <a:noFill/>
        </p:spPr>
        <p:txBody>
          <a:bodyPr wrap="square">
            <a:spAutoFit/>
          </a:bodyPr>
          <a:lstStyle/>
          <a:p>
            <a:pPr marL="457200" indent="-457200" algn="just">
              <a:buFont typeface="+mj-lt"/>
              <a:buAutoNum type="arabicPeriod" startAt="9"/>
            </a:pPr>
            <a:r>
              <a:rPr lang="en-US" sz="2400" dirty="0"/>
              <a:t>Scalability: This parameter is tested during </a:t>
            </a:r>
            <a:r>
              <a:rPr lang="en-US" sz="2400" dirty="0">
                <a:solidFill>
                  <a:schemeClr val="accent2"/>
                </a:solidFill>
              </a:rPr>
              <a:t>scalability testing</a:t>
            </a:r>
            <a:r>
              <a:rPr lang="en-US" sz="2400" dirty="0"/>
              <a:t>. This parameter measures the degree to which the application can scale up or scale out its processing capacity to meet an increase in demand.</a:t>
            </a:r>
          </a:p>
          <a:p>
            <a:pPr marL="457200" indent="-457200" algn="just">
              <a:buFont typeface="+mj-lt"/>
              <a:buAutoNum type="arabicPeriod" startAt="9"/>
            </a:pPr>
            <a:r>
              <a:rPr lang="en-US" sz="2400" dirty="0"/>
              <a:t>Reusability: This means how many existing assets can be reused in some form within the software product development process or in another application. </a:t>
            </a:r>
          </a:p>
          <a:p>
            <a:pPr marL="457200" indent="-457200" algn="just">
              <a:buFont typeface="+mj-lt"/>
              <a:buAutoNum type="arabicPeriod" startAt="9"/>
            </a:pPr>
            <a:r>
              <a:rPr lang="en-US" sz="2400" dirty="0"/>
              <a:t>Interoperability: This parameter is tested during the </a:t>
            </a:r>
            <a:r>
              <a:rPr lang="en-US" sz="2400" dirty="0">
                <a:solidFill>
                  <a:schemeClr val="accent2"/>
                </a:solidFill>
              </a:rPr>
              <a:t>Interoperability testing</a:t>
            </a:r>
            <a:r>
              <a:rPr lang="en-US" sz="2400" dirty="0"/>
              <a:t>. This checks that the application interfaces properly with its components or other application or software. </a:t>
            </a:r>
          </a:p>
          <a:p>
            <a:pPr marL="457200" indent="-457200" algn="just">
              <a:buFont typeface="+mj-lt"/>
              <a:buAutoNum type="arabicPeriod" startAt="9"/>
            </a:pPr>
            <a:r>
              <a:rPr lang="en-US" sz="2400" dirty="0"/>
              <a:t>Portability: This parameter checks the ease with which the software can be moved from one environment to another.</a:t>
            </a:r>
          </a:p>
        </p:txBody>
      </p:sp>
    </p:spTree>
    <p:extLst>
      <p:ext uri="{BB962C8B-B14F-4D97-AF65-F5344CB8AC3E}">
        <p14:creationId xmlns:p14="http://schemas.microsoft.com/office/powerpoint/2010/main" val="4220231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23">
      <a:dk1>
        <a:sysClr val="windowText" lastClr="000000"/>
      </a:dk1>
      <a:lt1>
        <a:sysClr val="window" lastClr="FFFFFF"/>
      </a:lt1>
      <a:dk2>
        <a:srgbClr val="464646"/>
      </a:dk2>
      <a:lt2>
        <a:srgbClr val="DEF5FA"/>
      </a:lt2>
      <a:accent1>
        <a:srgbClr val="009999"/>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ustom 23">
    <a:dk1>
      <a:sysClr val="windowText" lastClr="000000"/>
    </a:dk1>
    <a:lt1>
      <a:sysClr val="window" lastClr="FFFFFF"/>
    </a:lt1>
    <a:dk2>
      <a:srgbClr val="464646"/>
    </a:dk2>
    <a:lt2>
      <a:srgbClr val="DEF5FA"/>
    </a:lt2>
    <a:accent1>
      <a:srgbClr val="009999"/>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655</TotalTime>
  <Words>721</Words>
  <Application>Microsoft Office PowerPoint</Application>
  <PresentationFormat>On-screen Show (4:3)</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Lucida Sans Unicode</vt:lpstr>
      <vt:lpstr>Times New Roman</vt:lpstr>
      <vt:lpstr>Verdana</vt:lpstr>
      <vt:lpstr>Wingdings</vt:lpstr>
      <vt:lpstr>Wingdings 2</vt:lpstr>
      <vt:lpstr>Wingdings 3</vt:lpstr>
      <vt:lpstr>Concourse</vt:lpstr>
      <vt:lpstr>PowerPoint Presentation</vt:lpstr>
      <vt:lpstr>Type of Software Testing</vt:lpstr>
      <vt:lpstr>PowerPoint Presentation</vt:lpstr>
      <vt:lpstr>Objectives of Non-functional testing</vt:lpstr>
      <vt:lpstr>Characteristics of Non-functional testing</vt:lpstr>
      <vt:lpstr>Non-functional testing Parameters</vt:lpstr>
      <vt:lpstr>PowerPoint Presentation</vt:lpstr>
      <vt:lpstr>PowerPoint Presentation</vt:lpstr>
      <vt:lpstr>PowerPoint Presentation</vt:lpstr>
      <vt:lpstr>Non-functional testing types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SHEHIN</dc:creator>
  <cp:lastModifiedBy>Dr Sminesh C N</cp:lastModifiedBy>
  <cp:revision>123</cp:revision>
  <dcterms:created xsi:type="dcterms:W3CDTF">2006-08-16T00:00:00Z</dcterms:created>
  <dcterms:modified xsi:type="dcterms:W3CDTF">2024-11-28T04:53:57Z</dcterms:modified>
</cp:coreProperties>
</file>