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91" r:id="rId4"/>
    <p:sldId id="290" r:id="rId5"/>
    <p:sldId id="258" r:id="rId6"/>
    <p:sldId id="259" r:id="rId7"/>
    <p:sldId id="261" r:id="rId8"/>
    <p:sldId id="262" r:id="rId9"/>
    <p:sldId id="263" r:id="rId10"/>
    <p:sldId id="264" r:id="rId11"/>
    <p:sldId id="265" r:id="rId12"/>
    <p:sldId id="266" r:id="rId13"/>
    <p:sldId id="267" r:id="rId14"/>
    <p:sldId id="268" r:id="rId15"/>
    <p:sldId id="271" r:id="rId16"/>
    <p:sldId id="273" r:id="rId17"/>
    <p:sldId id="276" r:id="rId18"/>
    <p:sldId id="277" r:id="rId19"/>
    <p:sldId id="279" r:id="rId20"/>
    <p:sldId id="281" r:id="rId21"/>
    <p:sldId id="270" r:id="rId22"/>
    <p:sldId id="28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23972-D6BF-4CB3-94E6-D73E1AC238EE}"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E661B-E27D-4CB5-9B93-2022BF24DA5A}" type="slidenum">
              <a:rPr lang="en-US" smtClean="0"/>
              <a:t>‹#›</a:t>
            </a:fld>
            <a:endParaRPr lang="en-US"/>
          </a:p>
        </p:txBody>
      </p:sp>
    </p:spTree>
    <p:extLst>
      <p:ext uri="{BB962C8B-B14F-4D97-AF65-F5344CB8AC3E}">
        <p14:creationId xmlns:p14="http://schemas.microsoft.com/office/powerpoint/2010/main" val="300742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latin typeface="Times New Roman" panose="02020603050405020304" pitchFamily="18" charset="0"/>
                <a:cs typeface="Times New Roman" panose="02020603050405020304" pitchFamily="18" charset="0"/>
              </a:rPr>
              <a:t>Prerequisites:- </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a thing that is required as a prior condition for something else to happen or exist</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7EA86E7-7F71-4C4A-A0B1-D7351147D2BB}" type="slidenum">
              <a:rPr lang="en-US" smtClean="0"/>
              <a:t>7</a:t>
            </a:fld>
            <a:endParaRPr lang="en-US"/>
          </a:p>
        </p:txBody>
      </p:sp>
    </p:spTree>
    <p:extLst>
      <p:ext uri="{BB962C8B-B14F-4D97-AF65-F5344CB8AC3E}">
        <p14:creationId xmlns:p14="http://schemas.microsoft.com/office/powerpoint/2010/main" val="34430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1F9D4E-C328-43FA-BBCC-B3FF720B68C6}"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20651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F9D4E-C328-43FA-BBCC-B3FF720B68C6}"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223096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F9D4E-C328-43FA-BBCC-B3FF720B68C6}"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408199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1F9D4E-C328-43FA-BBCC-B3FF720B68C6}"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19066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F9D4E-C328-43FA-BBCC-B3FF720B68C6}"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124401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1F9D4E-C328-43FA-BBCC-B3FF720B68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326715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1F9D4E-C328-43FA-BBCC-B3FF720B68C6}"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58788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1F9D4E-C328-43FA-BBCC-B3FF720B68C6}"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280841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F9D4E-C328-43FA-BBCC-B3FF720B68C6}"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230401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F9D4E-C328-43FA-BBCC-B3FF720B68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427937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F9D4E-C328-43FA-BBCC-B3FF720B68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4FEFE-A650-42ED-9419-5FCEE45906A9}" type="slidenum">
              <a:rPr lang="en-US" smtClean="0"/>
              <a:t>‹#›</a:t>
            </a:fld>
            <a:endParaRPr lang="en-US"/>
          </a:p>
        </p:txBody>
      </p:sp>
    </p:spTree>
    <p:extLst>
      <p:ext uri="{BB962C8B-B14F-4D97-AF65-F5344CB8AC3E}">
        <p14:creationId xmlns:p14="http://schemas.microsoft.com/office/powerpoint/2010/main" val="390735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F9D4E-C328-43FA-BBCC-B3FF720B68C6}" type="datetimeFigureOut">
              <a:rPr lang="en-US" smtClean="0"/>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4FEFE-A650-42ED-9419-5FCEE45906A9}" type="slidenum">
              <a:rPr lang="en-US" smtClean="0"/>
              <a:t>‹#›</a:t>
            </a:fld>
            <a:endParaRPr lang="en-US"/>
          </a:p>
        </p:txBody>
      </p:sp>
    </p:spTree>
    <p:extLst>
      <p:ext uri="{BB962C8B-B14F-4D97-AF65-F5344CB8AC3E}">
        <p14:creationId xmlns:p14="http://schemas.microsoft.com/office/powerpoint/2010/main" val="117963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617124"/>
          </a:xfrm>
        </p:spPr>
        <p:txBody>
          <a:bodyPr>
            <a:noAutofit/>
          </a:bodyPr>
          <a:lstStyle/>
          <a:p>
            <a:pPr>
              <a:lnSpc>
                <a:spcPct val="150000"/>
              </a:lnSpc>
            </a:pPr>
            <a:r>
              <a:rPr lang="en-US" sz="4400" b="1" dirty="0">
                <a:latin typeface="Times New Roman" panose="02020603050405020304" pitchFamily="18" charset="0"/>
                <a:cs typeface="Times New Roman" panose="02020603050405020304" pitchFamily="18" charset="0"/>
              </a:rPr>
              <a:t>CONTINUOUS INTEGRATION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654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2" y="395786"/>
            <a:ext cx="11204811" cy="5991366"/>
          </a:xfrm>
        </p:spPr>
        <p:txBody>
          <a:bodyPr>
            <a:normAutofit lnSpcReduction="10000"/>
          </a:bodyPr>
          <a:lstStyle/>
          <a:p>
            <a:pPr marL="0" indent="0">
              <a:lnSpc>
                <a:spcPct val="150000"/>
              </a:lnSpc>
              <a:buNone/>
            </a:pPr>
            <a:r>
              <a:rPr lang="en-GB" b="1" i="1" dirty="0">
                <a:latin typeface="Times New Roman" panose="02020603050405020304" pitchFamily="18" charset="0"/>
                <a:cs typeface="Times New Roman" panose="02020603050405020304" pitchFamily="18" charset="0"/>
              </a:rPr>
              <a:t>A Basic Continuous Integration System :- </a:t>
            </a:r>
          </a:p>
          <a:p>
            <a:pPr>
              <a:lnSpc>
                <a:spcPct val="150000"/>
              </a:lnSpc>
            </a:pPr>
            <a:r>
              <a:rPr lang="en-GB" i="1" dirty="0">
                <a:latin typeface="Times New Roman" panose="02020603050405020304" pitchFamily="18" charset="0"/>
                <a:cs typeface="Times New Roman" panose="02020603050405020304" pitchFamily="18" charset="0"/>
              </a:rPr>
              <a:t>Continuous Integration</a:t>
            </a:r>
            <a:r>
              <a:rPr lang="en-GB" dirty="0">
                <a:latin typeface="Times New Roman" panose="02020603050405020304" pitchFamily="18" charset="0"/>
                <a:cs typeface="Times New Roman" panose="02020603050405020304" pitchFamily="18" charset="0"/>
              </a:rPr>
              <a:t> is a practice, not a tool.</a:t>
            </a:r>
          </a:p>
          <a:p>
            <a:pPr>
              <a:lnSpc>
                <a:spcPct val="150000"/>
              </a:lnSpc>
            </a:pPr>
            <a:r>
              <a:rPr lang="en-GB" dirty="0">
                <a:latin typeface="Times New Roman" panose="02020603050405020304" pitchFamily="18" charset="0"/>
                <a:cs typeface="Times New Roman" panose="02020603050405020304" pitchFamily="18" charset="0"/>
              </a:rPr>
              <a:t>CI tools these days are extremely simple to install and get </a:t>
            </a:r>
            <a:r>
              <a:rPr lang="en-US" dirty="0">
                <a:latin typeface="Times New Roman" panose="02020603050405020304" pitchFamily="18" charset="0"/>
                <a:cs typeface="Times New Roman" panose="02020603050405020304" pitchFamily="18" charset="0"/>
              </a:rPr>
              <a:t>running.</a:t>
            </a:r>
          </a:p>
          <a:p>
            <a:pPr>
              <a:lnSpc>
                <a:spcPct val="150000"/>
              </a:lnSpc>
            </a:pPr>
            <a:r>
              <a:rPr lang="en-GB" dirty="0">
                <a:latin typeface="Times New Roman" panose="02020603050405020304" pitchFamily="18" charset="0"/>
                <a:cs typeface="Times New Roman" panose="02020603050405020304" pitchFamily="18" charset="0"/>
              </a:rPr>
              <a:t>Once you have your CI tool of choice installed it should be possible to get started in just a few minutes by telling your tool where to find your source control repository, what script to run in order to compile, and run the automated commit tests for your application, and how to tell you if the last set of changes broke the software.</a:t>
            </a:r>
          </a:p>
          <a:p>
            <a:r>
              <a:rPr lang="en-GB" dirty="0">
                <a:latin typeface="Times New Roman" panose="02020603050405020304" pitchFamily="18" charset="0"/>
                <a:cs typeface="Times New Roman" panose="02020603050405020304" pitchFamily="18" charset="0"/>
              </a:rPr>
              <a:t>The next step is for everybody to start using the CI server.</a:t>
            </a:r>
          </a:p>
        </p:txBody>
      </p:sp>
    </p:spTree>
    <p:extLst>
      <p:ext uri="{BB962C8B-B14F-4D97-AF65-F5344CB8AC3E}">
        <p14:creationId xmlns:p14="http://schemas.microsoft.com/office/powerpoint/2010/main" val="142916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96" y="583677"/>
            <a:ext cx="10967113" cy="5858065"/>
          </a:xfrm>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Here is a simple </a:t>
            </a:r>
            <a:r>
              <a:rPr lang="en-US" dirty="0">
                <a:latin typeface="Times New Roman" panose="02020603050405020304" pitchFamily="18" charset="0"/>
                <a:cs typeface="Times New Roman" panose="02020603050405020304" pitchFamily="18" charset="0"/>
              </a:rPr>
              <a:t>process to follow.</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Check to see if the build is already running. If so, wait for it to finish. If it fails, you’ll need to work with the rest of the team to make it green before </a:t>
            </a:r>
            <a:r>
              <a:rPr lang="en-US" dirty="0">
                <a:latin typeface="Times New Roman" panose="02020603050405020304" pitchFamily="18" charset="0"/>
                <a:cs typeface="Times New Roman" panose="02020603050405020304" pitchFamily="18" charset="0"/>
              </a:rPr>
              <a:t>you check in.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Once it has finished and the tests have passed, update the code in your development environment from this version in the version control repository to </a:t>
            </a:r>
            <a:r>
              <a:rPr lang="en-US" dirty="0">
                <a:latin typeface="Times New Roman" panose="02020603050405020304" pitchFamily="18" charset="0"/>
                <a:cs typeface="Times New Roman" panose="02020603050405020304" pitchFamily="18" charset="0"/>
              </a:rPr>
              <a:t>get any updates.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Run the build script and tests on your development machine to make sure that everything still works correctly on your computer, or alternatively use your CI tool’s personal build feature.</a:t>
            </a:r>
          </a:p>
          <a:p>
            <a:pPr marL="514350" indent="-51435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35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256" y="542734"/>
            <a:ext cx="10625919" cy="5748883"/>
          </a:xfrm>
        </p:spPr>
        <p:txBody>
          <a:bodyPr>
            <a:normAutofit fontScale="92500" lnSpcReduction="10000"/>
          </a:bodyPr>
          <a:lstStyle/>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If your local build passes, check your code into version control.</a:t>
            </a:r>
          </a:p>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Wait for your CI tool to run the build with your changes.</a:t>
            </a:r>
          </a:p>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If it fails, stop what you’re doing and fix the problem immediately on your development machine—go to step 3.</a:t>
            </a:r>
          </a:p>
          <a:p>
            <a:pPr marL="514350" indent="-514350">
              <a:lnSpc>
                <a:spcPct val="150000"/>
              </a:lnSpc>
              <a:buFont typeface="+mj-lt"/>
              <a:buAutoNum type="arabicPeriod" startAt="4"/>
            </a:pPr>
            <a:r>
              <a:rPr lang="en-GB" dirty="0">
                <a:latin typeface="Times New Roman" panose="02020603050405020304" pitchFamily="18" charset="0"/>
                <a:cs typeface="Times New Roman" panose="02020603050405020304" pitchFamily="18" charset="0"/>
              </a:rPr>
              <a:t>If the build passes, rejoice and move on to your next task.</a:t>
            </a:r>
          </a:p>
          <a:p>
            <a:pPr marL="0" indent="0">
              <a:lnSpc>
                <a:spcPct val="150000"/>
              </a:lnSpc>
              <a:buNone/>
            </a:pPr>
            <a:endParaRPr lang="en-GB" dirty="0">
              <a:latin typeface="Times New Roman" panose="02020603050405020304" pitchFamily="18" charset="0"/>
              <a:cs typeface="Times New Roman" panose="02020603050405020304" pitchFamily="18" charset="0"/>
            </a:endParaRPr>
          </a:p>
          <a:p>
            <a:pPr marL="0" indent="0">
              <a:lnSpc>
                <a:spcPct val="150000"/>
              </a:lnSpc>
              <a:buNone/>
            </a:pPr>
            <a:r>
              <a:rPr lang="en-GB" b="1" dirty="0">
                <a:latin typeface="Times New Roman" panose="02020603050405020304" pitchFamily="18" charset="0"/>
                <a:cs typeface="Times New Roman" panose="02020603050405020304" pitchFamily="18" charset="0"/>
              </a:rPr>
              <a:t>If everybody on the team follows these simple steps every time they commit any change, you will know that your software works on any box with the same configuration as the CI box at all times.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81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0"/>
            <a:ext cx="10515600" cy="1325563"/>
          </a:xfrm>
        </p:spPr>
        <p:txBody>
          <a:bodyPr/>
          <a:lstStyle/>
          <a:p>
            <a:pPr algn="ctr"/>
            <a:r>
              <a:rPr lang="en-US" b="1" dirty="0">
                <a:latin typeface="Times New Roman" panose="02020603050405020304" pitchFamily="18" charset="0"/>
                <a:cs typeface="Times New Roman" panose="02020603050405020304" pitchFamily="18" charset="0"/>
              </a:rPr>
              <a:t>Prerequisites for Continuous Integration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2323"/>
            <a:ext cx="10515600" cy="4983068"/>
          </a:xfrm>
        </p:spPr>
        <p:txBody>
          <a:bodyPr>
            <a:normAutofit fontScale="92500" lnSpcReduction="20000"/>
          </a:bodyPr>
          <a:lstStyle/>
          <a:p>
            <a:pPr>
              <a:lnSpc>
                <a:spcPct val="170000"/>
              </a:lnSpc>
            </a:pPr>
            <a:r>
              <a:rPr lang="en-GB" dirty="0">
                <a:latin typeface="Times New Roman" panose="02020603050405020304" pitchFamily="18" charset="0"/>
                <a:cs typeface="Times New Roman" panose="02020603050405020304" pitchFamily="18" charset="0"/>
              </a:rPr>
              <a:t>For CI to be effective, the following practices will need to be in place before you start…</a:t>
            </a:r>
          </a:p>
          <a:p>
            <a:pPr marL="514350" indent="-514350">
              <a:lnSpc>
                <a:spcPct val="170000"/>
              </a:lnSpc>
              <a:buFont typeface="+mj-lt"/>
              <a:buAutoNum type="arabicPeriod"/>
            </a:pPr>
            <a:r>
              <a:rPr lang="en-US" b="1" i="1" dirty="0">
                <a:latin typeface="Times New Roman" panose="02020603050405020304" pitchFamily="18" charset="0"/>
                <a:cs typeface="Times New Roman" panose="02020603050405020304" pitchFamily="18" charset="0"/>
              </a:rPr>
              <a:t>Check In Regularly</a:t>
            </a:r>
          </a:p>
          <a:p>
            <a:pPr marL="514350" indent="-514350">
              <a:lnSpc>
                <a:spcPct val="170000"/>
              </a:lnSpc>
              <a:buFont typeface="+mj-lt"/>
              <a:buAutoNum type="arabicPeriod"/>
            </a:pPr>
            <a:r>
              <a:rPr lang="en-GB" b="1" i="1" dirty="0">
                <a:latin typeface="Times New Roman" panose="02020603050405020304" pitchFamily="18" charset="0"/>
                <a:cs typeface="Times New Roman" panose="02020603050405020304" pitchFamily="18" charset="0"/>
              </a:rPr>
              <a:t>Create a Comprehensive Automated Test Suite</a:t>
            </a:r>
          </a:p>
          <a:p>
            <a:pPr marL="514350" indent="-514350">
              <a:lnSpc>
                <a:spcPct val="170000"/>
              </a:lnSpc>
              <a:buFont typeface="+mj-lt"/>
              <a:buAutoNum type="arabicPeriod"/>
            </a:pPr>
            <a:r>
              <a:rPr lang="en-GB" b="1" i="1" dirty="0">
                <a:latin typeface="Times New Roman" panose="02020603050405020304" pitchFamily="18" charset="0"/>
                <a:cs typeface="Times New Roman" panose="02020603050405020304" pitchFamily="18" charset="0"/>
              </a:rPr>
              <a:t>Keep the Build and Test Process Short</a:t>
            </a:r>
          </a:p>
          <a:p>
            <a:pPr marL="514350" indent="-514350">
              <a:lnSpc>
                <a:spcPct val="170000"/>
              </a:lnSpc>
              <a:buFont typeface="+mj-lt"/>
              <a:buAutoNum type="arabicPeriod"/>
            </a:pPr>
            <a:r>
              <a:rPr lang="en-US" b="1" i="1" dirty="0">
                <a:latin typeface="Times New Roman" panose="02020603050405020304" pitchFamily="18" charset="0"/>
                <a:cs typeface="Times New Roman" panose="02020603050405020304" pitchFamily="18" charset="0"/>
              </a:rPr>
              <a:t>Managing Your Development Workspace</a:t>
            </a:r>
          </a:p>
          <a:p>
            <a:pPr marL="514350" indent="-514350">
              <a:lnSpc>
                <a:spcPct val="170000"/>
              </a:lnSpc>
              <a:buFont typeface="+mj-lt"/>
              <a:buAutoNum type="arabicPeriod"/>
            </a:pPr>
            <a:r>
              <a:rPr lang="en-US" b="1" dirty="0">
                <a:latin typeface="Times New Roman" panose="02020603050405020304" pitchFamily="18" charset="0"/>
                <a:cs typeface="Times New Roman" panose="02020603050405020304" pitchFamily="18" charset="0"/>
              </a:rPr>
              <a:t>Using Continuous Integration Software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269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0"/>
            <a:ext cx="10515600" cy="1325563"/>
          </a:xfrm>
        </p:spPr>
        <p:txBody>
          <a:bodyPr>
            <a:normAutofit/>
          </a:bodyPr>
          <a:lstStyle/>
          <a:p>
            <a:r>
              <a:rPr lang="en-US" sz="4000" b="1" i="1" dirty="0">
                <a:latin typeface="Times New Roman" panose="02020603050405020304" pitchFamily="18" charset="0"/>
                <a:cs typeface="Times New Roman" panose="02020603050405020304" pitchFamily="18" charset="0"/>
              </a:rPr>
              <a:t>Check In Regularly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1722" y="1325562"/>
            <a:ext cx="10816988" cy="5034295"/>
          </a:xfrm>
        </p:spPr>
        <p:txBody>
          <a:bodyPr>
            <a:noAutofit/>
          </a:bodyPr>
          <a:lstStyle/>
          <a:p>
            <a:pPr>
              <a:lnSpc>
                <a:spcPct val="170000"/>
              </a:lnSpc>
            </a:pPr>
            <a:r>
              <a:rPr lang="en-GB" sz="2400" dirty="0">
                <a:latin typeface="Times New Roman" panose="02020603050405020304" pitchFamily="18" charset="0"/>
                <a:cs typeface="Times New Roman" panose="02020603050405020304" pitchFamily="18" charset="0"/>
              </a:rPr>
              <a:t>The most important practice for </a:t>
            </a:r>
            <a:r>
              <a:rPr lang="en-GB" sz="2400" i="1" dirty="0">
                <a:latin typeface="Times New Roman" panose="02020603050405020304" pitchFamily="18" charset="0"/>
                <a:cs typeface="Times New Roman" panose="02020603050405020304" pitchFamily="18" charset="0"/>
              </a:rPr>
              <a:t>continuous integration </a:t>
            </a:r>
            <a:r>
              <a:rPr lang="en-GB" sz="2400" dirty="0">
                <a:latin typeface="Times New Roman" panose="02020603050405020304" pitchFamily="18" charset="0"/>
                <a:cs typeface="Times New Roman" panose="02020603050405020304" pitchFamily="18" charset="0"/>
              </a:rPr>
              <a:t>to work properly is frequent check-ins to trunk or mainline. </a:t>
            </a:r>
          </a:p>
          <a:p>
            <a:pPr>
              <a:lnSpc>
                <a:spcPct val="170000"/>
              </a:lnSpc>
            </a:pPr>
            <a:r>
              <a:rPr lang="en-GB" sz="2400" dirty="0">
                <a:latin typeface="Times New Roman" panose="02020603050405020304" pitchFamily="18" charset="0"/>
                <a:cs typeface="Times New Roman" panose="02020603050405020304" pitchFamily="18" charset="0"/>
              </a:rPr>
              <a:t>Checking in your code at least a couple of times a day.</a:t>
            </a:r>
          </a:p>
        </p:txBody>
      </p:sp>
    </p:spTree>
    <p:extLst>
      <p:ext uri="{BB962C8B-B14F-4D97-AF65-F5344CB8AC3E}">
        <p14:creationId xmlns:p14="http://schemas.microsoft.com/office/powerpoint/2010/main" val="291447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20" y="0"/>
            <a:ext cx="10515600" cy="1325563"/>
          </a:xfrm>
        </p:spPr>
        <p:txBody>
          <a:bodyPr>
            <a:normAutofit/>
          </a:bodyPr>
          <a:lstStyle/>
          <a:p>
            <a:r>
              <a:rPr lang="en-GB" sz="4000" b="1" i="1" dirty="0">
                <a:latin typeface="Times New Roman" panose="02020603050405020304" pitchFamily="18" charset="0"/>
                <a:cs typeface="Times New Roman" panose="02020603050405020304" pitchFamily="18" charset="0"/>
              </a:rPr>
              <a:t>Create a Comprehensive Automated Test Suite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5910" y="1323834"/>
            <a:ext cx="11150221" cy="5172500"/>
          </a:xfrm>
        </p:spPr>
        <p:txBody>
          <a:bodyPr>
            <a:noAutofit/>
          </a:bodyPr>
          <a:lstStyle/>
          <a:p>
            <a:pPr>
              <a:lnSpc>
                <a:spcPct val="170000"/>
              </a:lnSpc>
            </a:pPr>
            <a:r>
              <a:rPr lang="en-GB" sz="2300" dirty="0">
                <a:latin typeface="Times New Roman" panose="02020603050405020304" pitchFamily="18" charset="0"/>
                <a:cs typeface="Times New Roman" panose="02020603050405020304" pitchFamily="18" charset="0"/>
              </a:rPr>
              <a:t>There are many </a:t>
            </a:r>
            <a:r>
              <a:rPr lang="en-US" sz="2300" dirty="0">
                <a:latin typeface="Times New Roman" panose="02020603050405020304" pitchFamily="18" charset="0"/>
                <a:cs typeface="Times New Roman" panose="02020603050405020304" pitchFamily="18" charset="0"/>
              </a:rPr>
              <a:t>kinds of automated tests. </a:t>
            </a:r>
            <a:r>
              <a:rPr lang="en-GB" sz="2300" dirty="0">
                <a:latin typeface="Times New Roman" panose="02020603050405020304" pitchFamily="18" charset="0"/>
                <a:cs typeface="Times New Roman" panose="02020603050405020304" pitchFamily="18" charset="0"/>
              </a:rPr>
              <a:t>However, there are three kinds of tests that runs from continuous integration build: unit tests, component tests, and acceptance tests.</a:t>
            </a:r>
          </a:p>
          <a:p>
            <a:pPr>
              <a:lnSpc>
                <a:spcPct val="170000"/>
              </a:lnSpc>
            </a:pPr>
            <a:r>
              <a:rPr lang="en-GB" sz="2300" dirty="0">
                <a:latin typeface="Times New Roman" panose="02020603050405020304" pitchFamily="18" charset="0"/>
                <a:cs typeface="Times New Roman" panose="02020603050405020304" pitchFamily="18" charset="0"/>
              </a:rPr>
              <a:t>These three sets of tests, combined, should provide an extremely high level of confidence that any introduced change has not broken existing functionality.</a:t>
            </a:r>
          </a:p>
          <a:p>
            <a:pPr>
              <a:lnSpc>
                <a:spcPct val="170000"/>
              </a:lnSpc>
            </a:pPr>
            <a:r>
              <a:rPr lang="en-GB" sz="2400" b="1" dirty="0">
                <a:latin typeface="Times New Roman" panose="02020603050405020304" pitchFamily="18" charset="0"/>
                <a:cs typeface="Times New Roman" panose="02020603050405020304" pitchFamily="18" charset="0"/>
              </a:rPr>
              <a:t>Unit tests </a:t>
            </a:r>
            <a:r>
              <a:rPr lang="en-GB" sz="2400" dirty="0">
                <a:latin typeface="Times New Roman" panose="02020603050405020304" pitchFamily="18" charset="0"/>
                <a:cs typeface="Times New Roman" panose="02020603050405020304" pitchFamily="18" charset="0"/>
              </a:rPr>
              <a:t>are written to test the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of small pieces of your application in isolation.</a:t>
            </a:r>
          </a:p>
          <a:p>
            <a:pPr>
              <a:lnSpc>
                <a:spcPct val="170000"/>
              </a:lnSpc>
            </a:pPr>
            <a:endParaRPr lang="en-GB" sz="2300" dirty="0">
              <a:latin typeface="Times New Roman" panose="02020603050405020304" pitchFamily="18" charset="0"/>
              <a:cs typeface="Times New Roman" panose="02020603050405020304" pitchFamily="18" charset="0"/>
            </a:endParaRPr>
          </a:p>
          <a:p>
            <a:pPr>
              <a:lnSpc>
                <a:spcPct val="170000"/>
              </a:lnSpc>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29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9" y="870282"/>
            <a:ext cx="10515600" cy="4984608"/>
          </a:xfrm>
        </p:spPr>
        <p:txBody>
          <a:bodyPr>
            <a:normAutofit/>
          </a:bodyPr>
          <a:lstStyle/>
          <a:p>
            <a:pPr>
              <a:lnSpc>
                <a:spcPct val="150000"/>
              </a:lnSpc>
            </a:pPr>
            <a:r>
              <a:rPr lang="en-GB" b="1" dirty="0">
                <a:latin typeface="Times New Roman" panose="02020603050405020304" pitchFamily="18" charset="0"/>
                <a:cs typeface="Times New Roman" panose="02020603050405020304" pitchFamily="18" charset="0"/>
              </a:rPr>
              <a:t>Component tests </a:t>
            </a:r>
            <a:r>
              <a:rPr lang="en-GB" dirty="0">
                <a:latin typeface="Times New Roman" panose="02020603050405020304" pitchFamily="18" charset="0"/>
                <a:cs typeface="Times New Roman" panose="02020603050405020304" pitchFamily="18" charset="0"/>
              </a:rPr>
              <a:t>test the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several components of your </a:t>
            </a:r>
            <a:r>
              <a:rPr lang="en-GB" dirty="0" err="1">
                <a:latin typeface="Times New Roman" panose="02020603050405020304" pitchFamily="18" charset="0"/>
                <a:cs typeface="Times New Roman" panose="02020603050405020304" pitchFamily="18" charset="0"/>
              </a:rPr>
              <a:t>application.Like</a:t>
            </a:r>
            <a:r>
              <a:rPr lang="en-GB" dirty="0">
                <a:latin typeface="Times New Roman" panose="02020603050405020304" pitchFamily="18" charset="0"/>
                <a:cs typeface="Times New Roman" panose="02020603050405020304" pitchFamily="18" charset="0"/>
              </a:rPr>
              <a:t> unit tests, they don’t always require starting the whole application. </a:t>
            </a:r>
          </a:p>
          <a:p>
            <a:pPr>
              <a:lnSpc>
                <a:spcPct val="150000"/>
              </a:lnSpc>
            </a:pPr>
            <a:r>
              <a:rPr lang="en-GB" b="1" dirty="0">
                <a:latin typeface="Times New Roman" panose="02020603050405020304" pitchFamily="18" charset="0"/>
                <a:cs typeface="Times New Roman" panose="02020603050405020304" pitchFamily="18" charset="0"/>
              </a:rPr>
              <a:t>Acceptance tests </a:t>
            </a:r>
            <a:r>
              <a:rPr lang="en-GB" dirty="0">
                <a:latin typeface="Times New Roman" panose="02020603050405020304" pitchFamily="18" charset="0"/>
                <a:cs typeface="Times New Roman" panose="02020603050405020304" pitchFamily="18" charset="0"/>
              </a:rPr>
              <a:t>test that the application meets the acceptance criteria decided by the business, including both the functionality provided by the application and its characteristics such as capacity, availability, security, and so on. </a:t>
            </a:r>
          </a:p>
          <a:p>
            <a:pPr>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28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4800"/>
            <a:ext cx="10515600" cy="5298506"/>
          </a:xfrm>
        </p:spPr>
        <p:txBody>
          <a:bodyPr/>
          <a:lstStyle/>
          <a:p>
            <a:pPr>
              <a:lnSpc>
                <a:spcPct val="150000"/>
              </a:lnSpc>
            </a:pPr>
            <a:r>
              <a:rPr lang="en-GB" dirty="0">
                <a:latin typeface="Times New Roman" panose="02020603050405020304" pitchFamily="18" charset="0"/>
                <a:cs typeface="Times New Roman" panose="02020603050405020304" pitchFamily="18" charset="0"/>
              </a:rPr>
              <a:t>Ideally, the compile and test process that you run prior to check-in and on your CI server should take no more than a few minutes.</a:t>
            </a:r>
          </a:p>
          <a:p>
            <a:pPr>
              <a:lnSpc>
                <a:spcPct val="150000"/>
              </a:lnSpc>
            </a:pPr>
            <a:r>
              <a:rPr lang="en-GB" dirty="0">
                <a:latin typeface="Times New Roman" panose="02020603050405020304" pitchFamily="18" charset="0"/>
                <a:cs typeface="Times New Roman" panose="02020603050405020304" pitchFamily="18" charset="0"/>
              </a:rPr>
              <a:t>There are a number of techniques that you can use to reduce the build time. </a:t>
            </a:r>
          </a:p>
          <a:p>
            <a:pPr>
              <a:lnSpc>
                <a:spcPct val="150000"/>
              </a:lnSpc>
            </a:pPr>
            <a:r>
              <a:rPr lang="en-GB" dirty="0">
                <a:latin typeface="Times New Roman" panose="02020603050405020304" pitchFamily="18" charset="0"/>
                <a:cs typeface="Times New Roman" panose="02020603050405020304" pitchFamily="18" charset="0"/>
              </a:rPr>
              <a:t>The first thing to consider is making your tests run faster. </a:t>
            </a:r>
          </a:p>
          <a:p>
            <a:pPr>
              <a:lnSpc>
                <a:spcPct val="150000"/>
              </a:lnSpc>
            </a:pPr>
            <a:r>
              <a:rPr lang="en-GB" dirty="0" err="1">
                <a:latin typeface="Times New Roman" panose="02020603050405020304" pitchFamily="18" charset="0"/>
                <a:cs typeface="Times New Roman" panose="02020603050405020304" pitchFamily="18" charset="0"/>
              </a:rPr>
              <a:t>XUnit</a:t>
            </a:r>
            <a:r>
              <a:rPr lang="en-GB" dirty="0">
                <a:latin typeface="Times New Roman" panose="02020603050405020304" pitchFamily="18" charset="0"/>
                <a:cs typeface="Times New Roman" panose="02020603050405020304" pitchFamily="18" charset="0"/>
              </a:rPr>
              <a:t>-type tools, such as JUnit and </a:t>
            </a:r>
            <a:r>
              <a:rPr lang="en-GB" dirty="0" err="1">
                <a:latin typeface="Times New Roman" panose="02020603050405020304" pitchFamily="18" charset="0"/>
                <a:cs typeface="Times New Roman" panose="02020603050405020304" pitchFamily="18" charset="0"/>
              </a:rPr>
              <a:t>NUnit</a:t>
            </a:r>
            <a:r>
              <a:rPr lang="en-GB" dirty="0">
                <a:latin typeface="Times New Roman" panose="02020603050405020304" pitchFamily="18" charset="0"/>
                <a:cs typeface="Times New Roman" panose="02020603050405020304" pitchFamily="18" charset="0"/>
              </a:rPr>
              <a:t>, provide a breakdown of how long each test took in their output.</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355A433-9548-E97E-E02D-050477D89D9E}"/>
              </a:ext>
            </a:extLst>
          </p:cNvPr>
          <p:cNvSpPr>
            <a:spLocks noGrp="1"/>
          </p:cNvSpPr>
          <p:nvPr>
            <p:ph type="title"/>
          </p:nvPr>
        </p:nvSpPr>
        <p:spPr>
          <a:xfrm>
            <a:off x="838200" y="0"/>
            <a:ext cx="10515600" cy="1325563"/>
          </a:xfrm>
        </p:spPr>
        <p:txBody>
          <a:bodyPr>
            <a:normAutofit/>
          </a:bodyPr>
          <a:lstStyle/>
          <a:p>
            <a:r>
              <a:rPr lang="en-GB" sz="4000" b="1" i="1" dirty="0">
                <a:latin typeface="Times New Roman" panose="02020603050405020304" pitchFamily="18" charset="0"/>
                <a:cs typeface="Times New Roman" panose="02020603050405020304" pitchFamily="18" charset="0"/>
              </a:rPr>
              <a:t>Keep the Build and Test Process Short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359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latin typeface="Times New Roman" panose="02020603050405020304" pitchFamily="18" charset="0"/>
                <a:cs typeface="Times New Roman" panose="02020603050405020304" pitchFamily="18" charset="0"/>
              </a:rPr>
              <a:t>Managing Your Development Workspace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614578"/>
          </a:xfrm>
        </p:spPr>
        <p:txBody>
          <a:bodyPr>
            <a:normAutofit/>
          </a:bodyPr>
          <a:lstStyle/>
          <a:p>
            <a:pPr>
              <a:lnSpc>
                <a:spcPct val="160000"/>
              </a:lnSpc>
            </a:pPr>
            <a:r>
              <a:rPr lang="en-GB" dirty="0">
                <a:latin typeface="Times New Roman" panose="02020603050405020304" pitchFamily="18" charset="0"/>
                <a:cs typeface="Times New Roman" panose="02020603050405020304" pitchFamily="18" charset="0"/>
              </a:rPr>
              <a:t>It is important for developers’ productivity and sanity that their development environment is carefully managed. </a:t>
            </a:r>
          </a:p>
          <a:p>
            <a:pPr>
              <a:lnSpc>
                <a:spcPct val="160000"/>
              </a:lnSpc>
            </a:pPr>
            <a:r>
              <a:rPr lang="en-GB" dirty="0">
                <a:latin typeface="Times New Roman" panose="02020603050405020304" pitchFamily="18" charset="0"/>
                <a:cs typeface="Times New Roman" panose="02020603050405020304" pitchFamily="18" charset="0"/>
              </a:rPr>
              <a:t>Developers should be able to run the build, execute the automated tests, and deploy the application in an </a:t>
            </a:r>
            <a:r>
              <a:rPr lang="en-US" dirty="0">
                <a:latin typeface="Times New Roman" panose="02020603050405020304" pitchFamily="18" charset="0"/>
                <a:cs typeface="Times New Roman" panose="02020603050405020304" pitchFamily="18" charset="0"/>
              </a:rPr>
              <a:t>environment under their control.</a:t>
            </a:r>
          </a:p>
        </p:txBody>
      </p:sp>
    </p:spTree>
    <p:extLst>
      <p:ext uri="{BB962C8B-B14F-4D97-AF65-F5344CB8AC3E}">
        <p14:creationId xmlns:p14="http://schemas.microsoft.com/office/powerpoint/2010/main" val="173913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latin typeface="Times New Roman" panose="02020603050405020304" pitchFamily="18" charset="0"/>
                <a:cs typeface="Times New Roman" panose="02020603050405020304" pitchFamily="18" charset="0"/>
              </a:rPr>
              <a:t>Using Continuous Integration Software</a:t>
            </a:r>
            <a:endParaRPr lang="en-US" sz="40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nSpc>
                <a:spcPct val="150000"/>
              </a:lnSpc>
            </a:pPr>
            <a:r>
              <a:rPr lang="en-GB" dirty="0">
                <a:latin typeface="Times New Roman" panose="02020603050405020304" pitchFamily="18" charset="0"/>
                <a:cs typeface="Times New Roman" panose="02020603050405020304" pitchFamily="18" charset="0"/>
              </a:rPr>
              <a:t>There are many products on the market that can provide the infrastructure for your automated build and test process.</a:t>
            </a:r>
          </a:p>
          <a:p>
            <a:pPr>
              <a:lnSpc>
                <a:spcPct val="150000"/>
              </a:lnSpc>
            </a:pPr>
            <a:r>
              <a:rPr lang="en-GB" dirty="0">
                <a:latin typeface="Times New Roman" panose="02020603050405020304" pitchFamily="18" charset="0"/>
                <a:cs typeface="Times New Roman" panose="02020603050405020304" pitchFamily="18" charset="0"/>
              </a:rPr>
              <a:t>The most basic functionality of continuous integration software is to poll your version control system to see if any commits have occurred and, if so, check out the latest version of the software, run your build script to compile the software, run the tests, and then notify you of the </a:t>
            </a:r>
            <a:r>
              <a:rPr lang="en-US"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26288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087" y="286603"/>
            <a:ext cx="8229600" cy="1143000"/>
          </a:xfrm>
        </p:spPr>
        <p:txBody>
          <a:bodyPr>
            <a:normAutofit/>
          </a:bodyPr>
          <a:lstStyle/>
          <a:p>
            <a:pPr algn="ctr"/>
            <a:r>
              <a:rPr lang="en-US" b="1" dirty="0">
                <a:latin typeface="Times New Roman" panose="02020603050405020304" pitchFamily="18" charset="0"/>
                <a:cs typeface="Times New Roman" panose="02020603050405020304" pitchFamily="18" charset="0"/>
              </a:rPr>
              <a:t>Continuous Integration (CI)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9809" y="1705970"/>
            <a:ext cx="10426890" cy="4847230"/>
          </a:xfrm>
        </p:spPr>
        <p:txBody>
          <a:bodyPr>
            <a:normAutofit fontScale="85000" lnSpcReduction="10000"/>
          </a:bodyPr>
          <a:lstStyle/>
          <a:p>
            <a:pPr lvl="0">
              <a:lnSpc>
                <a:spcPct val="150000"/>
              </a:lnSpc>
            </a:pPr>
            <a:r>
              <a:rPr lang="en-US" dirty="0">
                <a:latin typeface="Times New Roman" panose="02020603050405020304" pitchFamily="18" charset="0"/>
                <a:cs typeface="Times New Roman" panose="02020603050405020304" pitchFamily="18" charset="0"/>
              </a:rPr>
              <a:t>In modern application development, the goal is to have multiple developers working simultaneously on different features of the same app. However, if an organization is set up to merge all branching source code together on one day (known as “merge day”), the resulting work can be tedious, manual, and time-intensive. </a:t>
            </a:r>
          </a:p>
          <a:p>
            <a:pPr lvl="0">
              <a:lnSpc>
                <a:spcPct val="150000"/>
              </a:lnSpc>
            </a:pPr>
            <a:r>
              <a:rPr lang="en-US" dirty="0">
                <a:latin typeface="Times New Roman" panose="02020603050405020304" pitchFamily="18" charset="0"/>
                <a:cs typeface="Times New Roman" panose="02020603050405020304" pitchFamily="18" charset="0"/>
              </a:rPr>
              <a:t>CI can be thought of as a solution to the problem of having too many branches of an app in development at once that might conflict with each other.</a:t>
            </a:r>
            <a:br>
              <a:rPr lang="en-US" dirty="0">
                <a:latin typeface="Times New Roman" panose="02020603050405020304" pitchFamily="18" charset="0"/>
                <a:cs typeface="Times New Roman" panose="02020603050405020304" pitchFamily="18" charset="0"/>
              </a:rPr>
            </a:br>
            <a:br>
              <a:rPr lang="en-US" sz="14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63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49" y="436728"/>
            <a:ext cx="10768084" cy="5622877"/>
          </a:xfrm>
        </p:spPr>
        <p:txBody>
          <a:bodyPr>
            <a:noAutofit/>
          </a:bodyPr>
          <a:lstStyle/>
          <a:p>
            <a:pPr>
              <a:lnSpc>
                <a:spcPct val="160000"/>
              </a:lnSpc>
            </a:pPr>
            <a:r>
              <a:rPr lang="en-GB" sz="2500" dirty="0">
                <a:latin typeface="Times New Roman" panose="02020603050405020304" pitchFamily="18" charset="0"/>
                <a:cs typeface="Times New Roman" panose="02020603050405020304" pitchFamily="18" charset="0"/>
              </a:rPr>
              <a:t>This sequence of build instructions should culminate in the production and storage of the resulting </a:t>
            </a:r>
            <a:r>
              <a:rPr lang="en-GB" sz="2500" dirty="0" err="1">
                <a:latin typeface="Times New Roman" panose="02020603050405020304" pitchFamily="18" charset="0"/>
                <a:cs typeface="Times New Roman" panose="02020603050405020304" pitchFamily="18" charset="0"/>
              </a:rPr>
              <a:t>artifacts</a:t>
            </a:r>
            <a:r>
              <a:rPr lang="en-GB" sz="2500" dirty="0">
                <a:latin typeface="Times New Roman" panose="02020603050405020304" pitchFamily="18" charset="0"/>
                <a:cs typeface="Times New Roman" panose="02020603050405020304" pitchFamily="18" charset="0"/>
              </a:rPr>
              <a:t> such as binaries or installation packages, so that testers and clients can easily download the latest good version of the software.</a:t>
            </a:r>
          </a:p>
          <a:p>
            <a:pPr>
              <a:lnSpc>
                <a:spcPct val="160000"/>
              </a:lnSpc>
            </a:pPr>
            <a:r>
              <a:rPr lang="en-GB" sz="2500" dirty="0">
                <a:latin typeface="Times New Roman" panose="02020603050405020304" pitchFamily="18" charset="0"/>
                <a:cs typeface="Times New Roman" panose="02020603050405020304" pitchFamily="18" charset="0"/>
              </a:rPr>
              <a:t> Most CI servers are configurable using a web interface or through </a:t>
            </a:r>
            <a:r>
              <a:rPr lang="en-US" sz="2500" dirty="0">
                <a:latin typeface="Times New Roman" panose="02020603050405020304" pitchFamily="18" charset="0"/>
                <a:cs typeface="Times New Roman" panose="02020603050405020304" pitchFamily="18" charset="0"/>
              </a:rPr>
              <a:t>simple scripts.</a:t>
            </a:r>
          </a:p>
          <a:p>
            <a:pPr>
              <a:lnSpc>
                <a:spcPct val="160000"/>
              </a:lnSpc>
            </a:pPr>
            <a:r>
              <a:rPr lang="en-GB" sz="2500" dirty="0">
                <a:latin typeface="Times New Roman" panose="02020603050405020304" pitchFamily="18" charset="0"/>
                <a:cs typeface="Times New Roman" panose="02020603050405020304" pitchFamily="18" charset="0"/>
              </a:rPr>
              <a:t>Today’s advanced CI servers can distribute work across a build grid, manage the builds and dependencies of collections of collaborating components, report directly into your project management tracking system, and do lots of other </a:t>
            </a:r>
            <a:r>
              <a:rPr lang="en-US" sz="2500" dirty="0">
                <a:latin typeface="Times New Roman" panose="02020603050405020304" pitchFamily="18" charset="0"/>
                <a:cs typeface="Times New Roman" panose="02020603050405020304" pitchFamily="18" charset="0"/>
              </a:rPr>
              <a:t>useful things.</a:t>
            </a:r>
          </a:p>
        </p:txBody>
      </p:sp>
    </p:spTree>
    <p:extLst>
      <p:ext uri="{BB962C8B-B14F-4D97-AF65-F5344CB8AC3E}">
        <p14:creationId xmlns:p14="http://schemas.microsoft.com/office/powerpoint/2010/main" val="271941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Essential Practices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2388" y="1487605"/>
            <a:ext cx="10918209" cy="4689357"/>
          </a:xfrm>
        </p:spPr>
        <p:txBody>
          <a:bodyPr>
            <a:noAutofit/>
          </a:bodyPr>
          <a:lstStyle/>
          <a:p>
            <a:pPr>
              <a:lnSpc>
                <a:spcPct val="160000"/>
              </a:lnSpc>
            </a:pPr>
            <a:r>
              <a:rPr lang="en-GB" sz="2400" dirty="0">
                <a:latin typeface="Times New Roman" panose="02020603050405020304" pitchFamily="18" charset="0"/>
                <a:cs typeface="Times New Roman" panose="02020603050405020304" pitchFamily="18" charset="0"/>
              </a:rPr>
              <a:t>Continuous integration is a practice, not a tool, and it depends upon discipline to make it effective. </a:t>
            </a:r>
          </a:p>
          <a:p>
            <a:pPr>
              <a:lnSpc>
                <a:spcPct val="160000"/>
              </a:lnSpc>
            </a:pPr>
            <a:r>
              <a:rPr lang="en-GB" sz="2400" dirty="0">
                <a:latin typeface="Times New Roman" panose="02020603050405020304" pitchFamily="18" charset="0"/>
                <a:cs typeface="Times New Roman" panose="02020603050405020304" pitchFamily="18" charset="0"/>
              </a:rPr>
              <a:t>Keeping a continuous integration system operating, particularly when dealing with large and complex CI systems, requires a significant degree of discipline from the development team </a:t>
            </a:r>
            <a:r>
              <a:rPr lang="en-US" sz="2400" dirty="0">
                <a:latin typeface="Times New Roman" panose="02020603050405020304" pitchFamily="18" charset="0"/>
                <a:cs typeface="Times New Roman" panose="02020603050405020304" pitchFamily="18" charset="0"/>
              </a:rPr>
              <a:t>as a whole.</a:t>
            </a:r>
          </a:p>
          <a:p>
            <a:pPr>
              <a:lnSpc>
                <a:spcPct val="160000"/>
              </a:lnSpc>
            </a:pPr>
            <a:r>
              <a:rPr lang="en-GB" sz="2400" dirty="0">
                <a:latin typeface="Times New Roman" panose="02020603050405020304" pitchFamily="18" charset="0"/>
                <a:cs typeface="Times New Roman" panose="02020603050405020304" pitchFamily="18" charset="0"/>
              </a:rPr>
              <a:t>The objective of CI system is to ensure that software is working, all of the time. </a:t>
            </a:r>
          </a:p>
        </p:txBody>
      </p:sp>
    </p:spTree>
    <p:extLst>
      <p:ext uri="{BB962C8B-B14F-4D97-AF65-F5344CB8AC3E}">
        <p14:creationId xmlns:p14="http://schemas.microsoft.com/office/powerpoint/2010/main" val="130108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115" y="898134"/>
            <a:ext cx="11000095" cy="6018662"/>
          </a:xfrm>
        </p:spPr>
        <p:txBody>
          <a:bodyPr>
            <a:normAutofit/>
          </a:bodyPr>
          <a:lstStyle/>
          <a:p>
            <a:pPr>
              <a:lnSpc>
                <a:spcPct val="160000"/>
              </a:lnSpc>
            </a:pPr>
            <a:r>
              <a:rPr lang="en-GB" sz="2600" dirty="0">
                <a:latin typeface="Times New Roman" panose="02020603050405020304" pitchFamily="18" charset="0"/>
                <a:cs typeface="Times New Roman" panose="02020603050405020304" pitchFamily="18" charset="0"/>
              </a:rPr>
              <a:t>There are few practices that should be enforced on teams to ensure that  the software is working, all of the time. </a:t>
            </a:r>
          </a:p>
          <a:p>
            <a:pPr>
              <a:lnSpc>
                <a:spcPct val="160000"/>
              </a:lnSpc>
            </a:pPr>
            <a:r>
              <a:rPr lang="en-GB" sz="2600" dirty="0">
                <a:latin typeface="Times New Roman" panose="02020603050405020304" pitchFamily="18" charset="0"/>
                <a:cs typeface="Times New Roman" panose="02020603050405020304" pitchFamily="18" charset="0"/>
              </a:rPr>
              <a:t>These practices that are optional but desirable, but those listed here are mandatory for continuous integration </a:t>
            </a:r>
            <a:r>
              <a:rPr lang="en-US" sz="2600" dirty="0">
                <a:latin typeface="Times New Roman" panose="02020603050405020304" pitchFamily="18" charset="0"/>
                <a:cs typeface="Times New Roman" panose="02020603050405020304" pitchFamily="18" charset="0"/>
              </a:rPr>
              <a:t>to work.</a:t>
            </a:r>
          </a:p>
          <a:p>
            <a:pPr>
              <a:lnSpc>
                <a:spcPct val="160000"/>
              </a:lnSpc>
            </a:pPr>
            <a:r>
              <a:rPr lang="en-GB" sz="2400" b="1" i="1" dirty="0">
                <a:latin typeface="Times New Roman" panose="02020603050405020304" pitchFamily="18" charset="0"/>
                <a:cs typeface="Times New Roman" panose="02020603050405020304" pitchFamily="18" charset="0"/>
              </a:rPr>
              <a:t>Don’t Check In on a Broken Build:- </a:t>
            </a:r>
            <a:r>
              <a:rPr lang="en-US" sz="2400" dirty="0">
                <a:latin typeface="Times New Roman" panose="02020603050405020304" pitchFamily="18" charset="0"/>
                <a:cs typeface="Times New Roman" panose="02020603050405020304" pitchFamily="18" charset="0"/>
              </a:rPr>
              <a:t>If </a:t>
            </a:r>
            <a:r>
              <a:rPr lang="en-GB" sz="2400" dirty="0">
                <a:latin typeface="Times New Roman" panose="02020603050405020304" pitchFamily="18" charset="0"/>
                <a:cs typeface="Times New Roman" panose="02020603050405020304" pitchFamily="18" charset="0"/>
              </a:rPr>
              <a:t>the build breaks, the developers responsible are waiting to fix it. They identify the cause of the breakage as soon as possible and fix it</a:t>
            </a:r>
            <a:r>
              <a:rPr lang="en-US"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a:lnSpc>
                <a:spcPct val="160000"/>
              </a:lnSpc>
            </a:pPr>
            <a:r>
              <a:rPr lang="en-GB" sz="2400" dirty="0">
                <a:latin typeface="Times New Roman" panose="02020603050405020304" pitchFamily="18" charset="0"/>
                <a:cs typeface="Times New Roman" panose="02020603050405020304" pitchFamily="18" charset="0"/>
              </a:rPr>
              <a:t>When this rule is broken, it inevitably takes much longer for the build to be fixed.  </a:t>
            </a:r>
            <a:endParaRPr lang="en-GB" sz="2400" b="1" i="1" dirty="0">
              <a:latin typeface="Times New Roman" panose="02020603050405020304" pitchFamily="18" charset="0"/>
              <a:cs typeface="Times New Roman" panose="02020603050405020304" pitchFamily="18" charset="0"/>
            </a:endParaRPr>
          </a:p>
          <a:p>
            <a:pPr marL="514350" indent="-514350">
              <a:lnSpc>
                <a:spcPct val="160000"/>
              </a:lnSpc>
              <a:buFont typeface="+mj-lt"/>
              <a:buAutoNum type="arabicPeriod"/>
            </a:pPr>
            <a:endParaRPr lang="en-US" sz="2600" dirty="0">
              <a:latin typeface="Times New Roman" panose="02020603050405020304" pitchFamily="18" charset="0"/>
              <a:cs typeface="Times New Roman" panose="02020603050405020304" pitchFamily="18" charset="0"/>
            </a:endParaRPr>
          </a:p>
          <a:p>
            <a:pPr>
              <a:lnSpc>
                <a:spcPct val="160000"/>
              </a:lnSpc>
            </a:pPr>
            <a:endParaRPr lang="en-US" sz="2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1BF8669-AD67-D222-4F88-550B5283B986}"/>
              </a:ext>
            </a:extLst>
          </p:cNvPr>
          <p:cNvSpPr>
            <a:spLocks noGrp="1"/>
          </p:cNvSpPr>
          <p:nvPr>
            <p:ph type="title"/>
          </p:nvPr>
        </p:nvSpPr>
        <p:spPr>
          <a:xfrm>
            <a:off x="349103" y="-243113"/>
            <a:ext cx="10515600" cy="1325563"/>
          </a:xfrm>
        </p:spPr>
        <p:txBody>
          <a:bodyPr/>
          <a:lstStyle/>
          <a:p>
            <a:pPr algn="ctr"/>
            <a:r>
              <a:rPr lang="en-US" b="1" dirty="0">
                <a:latin typeface="Times New Roman" panose="02020603050405020304" pitchFamily="18" charset="0"/>
                <a:cs typeface="Times New Roman" panose="02020603050405020304" pitchFamily="18" charset="0"/>
              </a:rPr>
              <a:t>Essential Practices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981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4" y="515440"/>
            <a:ext cx="10789692" cy="5762530"/>
          </a:xfrm>
        </p:spPr>
        <p:txBody>
          <a:bodyPr>
            <a:normAutofit fontScale="85000" lnSpcReduction="10000"/>
          </a:bodyPr>
          <a:lstStyle/>
          <a:p>
            <a:pPr>
              <a:lnSpc>
                <a:spcPct val="150000"/>
              </a:lnSpc>
            </a:pPr>
            <a:r>
              <a:rPr lang="en-GB" b="1" i="1" dirty="0">
                <a:latin typeface="Times New Roman" panose="02020603050405020304" pitchFamily="18" charset="0"/>
                <a:cs typeface="Times New Roman" panose="02020603050405020304" pitchFamily="18" charset="0"/>
              </a:rPr>
              <a:t>Always Run All Commit Tests Locally before Committing, or Get Your CI Server to Do It for You:- </a:t>
            </a:r>
            <a:r>
              <a:rPr lang="en-US" dirty="0">
                <a:latin typeface="Times New Roman" panose="02020603050405020304" pitchFamily="18" charset="0"/>
                <a:cs typeface="Times New Roman" panose="02020603050405020304" pitchFamily="18" charset="0"/>
              </a:rPr>
              <a:t>Running the commit tests </a:t>
            </a:r>
            <a:r>
              <a:rPr lang="en-GB" dirty="0">
                <a:latin typeface="Times New Roman" panose="02020603050405020304" pitchFamily="18" charset="0"/>
                <a:cs typeface="Times New Roman" panose="02020603050405020304" pitchFamily="18" charset="0"/>
              </a:rPr>
              <a:t>locally is a sanity check before committing to the action. It is also a way to ensure that what we believe to work actually does.</a:t>
            </a:r>
          </a:p>
          <a:p>
            <a:pPr>
              <a:lnSpc>
                <a:spcPct val="150000"/>
              </a:lnSpc>
            </a:pPr>
            <a:r>
              <a:rPr lang="en-GB" dirty="0">
                <a:latin typeface="Times New Roman" panose="02020603050405020304" pitchFamily="18" charset="0"/>
                <a:cs typeface="Times New Roman" panose="02020603050405020304" pitchFamily="18" charset="0"/>
              </a:rPr>
              <a:t>There are two reasons for this approach:</a:t>
            </a:r>
          </a:p>
          <a:p>
            <a:pPr marL="914400" lvl="1" indent="-457200">
              <a:lnSpc>
                <a:spcPct val="150000"/>
              </a:lnSpc>
              <a:buFont typeface="+mj-lt"/>
              <a:buAutoNum type="arabicPeriod"/>
            </a:pPr>
            <a:r>
              <a:rPr lang="en-GB" dirty="0">
                <a:latin typeface="Times New Roman" panose="02020603050405020304" pitchFamily="18" charset="0"/>
                <a:cs typeface="Times New Roman" panose="02020603050405020304" pitchFamily="18" charset="0"/>
              </a:rPr>
              <a:t>Other people may have checked in before your last update from version control, and the combination of your new changes and theirs might cause tests to fail. If you check out and run the commit tests locally, you will identify this problem without breaking the build.</a:t>
            </a:r>
          </a:p>
          <a:p>
            <a:pPr marL="914400" lvl="1" indent="-457200">
              <a:lnSpc>
                <a:spcPct val="150000"/>
              </a:lnSpc>
              <a:buFont typeface="+mj-lt"/>
              <a:buAutoNum type="arabicPeriod"/>
            </a:pPr>
            <a:r>
              <a:rPr lang="en-GB" dirty="0">
                <a:latin typeface="Times New Roman" panose="02020603050405020304" pitchFamily="18" charset="0"/>
                <a:cs typeface="Times New Roman" panose="02020603050405020304" pitchFamily="18" charset="0"/>
              </a:rPr>
              <a:t> A common source of errors on check-in is to forget to add some new artefact to the repository. If you follow this procedure, and your local build passes, and then your CI management system fails the </a:t>
            </a:r>
            <a:r>
              <a:rPr lang="en-GB" i="1" dirty="0">
                <a:latin typeface="Times New Roman" panose="02020603050405020304" pitchFamily="18" charset="0"/>
                <a:cs typeface="Times New Roman" panose="02020603050405020304" pitchFamily="18" charset="0"/>
              </a:rPr>
              <a:t>commit stage</a:t>
            </a:r>
            <a:r>
              <a:rPr lang="en-GB" dirty="0">
                <a:latin typeface="Times New Roman" panose="02020603050405020304" pitchFamily="18" charset="0"/>
                <a:cs typeface="Times New Roman" panose="02020603050405020304" pitchFamily="18" charset="0"/>
              </a:rPr>
              <a:t>, you know that it is either because someone checked in in the meantime, or because you forgot to add the new class or configuration file that you have just been working on into the version control system.</a:t>
            </a:r>
          </a:p>
        </p:txBody>
      </p:sp>
    </p:spTree>
    <p:extLst>
      <p:ext uri="{BB962C8B-B14F-4D97-AF65-F5344CB8AC3E}">
        <p14:creationId xmlns:p14="http://schemas.microsoft.com/office/powerpoint/2010/main" val="1042631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1" y="597325"/>
            <a:ext cx="10776045" cy="5516871"/>
          </a:xfrm>
        </p:spPr>
        <p:txBody>
          <a:bodyPr>
            <a:normAutofit/>
          </a:bodyPr>
          <a:lstStyle/>
          <a:p>
            <a:pPr>
              <a:lnSpc>
                <a:spcPct val="150000"/>
              </a:lnSpc>
            </a:pPr>
            <a:r>
              <a:rPr lang="en-GB" b="1" i="1" dirty="0">
                <a:latin typeface="Times New Roman" panose="02020603050405020304" pitchFamily="18" charset="0"/>
                <a:cs typeface="Times New Roman" panose="02020603050405020304" pitchFamily="18" charset="0"/>
              </a:rPr>
              <a:t>Wait for Commit Tests to Pass before Moving On:- </a:t>
            </a:r>
            <a:r>
              <a:rPr lang="en-GB" dirty="0">
                <a:latin typeface="Times New Roman" panose="02020603050405020304" pitchFamily="18" charset="0"/>
                <a:cs typeface="Times New Roman" panose="02020603050405020304" pitchFamily="18" charset="0"/>
              </a:rPr>
              <a:t>The CI system is a shared resource for the team. When a team is using CI effectively, any breakage of the build is a minor stumbling block for the team and project as a whole. Build breakages are a normal and expected part of the process. Aim is to find errors and eliminate them as quickly as possible</a:t>
            </a:r>
            <a:r>
              <a:rPr lang="en-US" dirty="0">
                <a:latin typeface="Times New Roman" panose="02020603050405020304" pitchFamily="18" charset="0"/>
                <a:cs typeface="Times New Roman" panose="02020603050405020304" pitchFamily="18" charset="0"/>
              </a:rPr>
              <a:t>.</a:t>
            </a:r>
            <a:r>
              <a:rPr lang="en-GB" dirty="0"/>
              <a:t> </a:t>
            </a:r>
            <a:r>
              <a:rPr lang="en-GB" dirty="0">
                <a:latin typeface="Times New Roman" panose="02020603050405020304" pitchFamily="18" charset="0"/>
                <a:cs typeface="Times New Roman" panose="02020603050405020304" pitchFamily="18" charset="0"/>
              </a:rPr>
              <a:t>If the commit succeeds, the developers can move on to their next task. If it fails, they are at hand to start determining the nature of the problem and fixing 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04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904" y="583678"/>
            <a:ext cx="10707805" cy="5571462"/>
          </a:xfrm>
        </p:spPr>
        <p:txBody>
          <a:bodyPr>
            <a:normAutofit lnSpcReduction="10000"/>
          </a:bodyPr>
          <a:lstStyle/>
          <a:p>
            <a:pPr>
              <a:lnSpc>
                <a:spcPct val="150000"/>
              </a:lnSpc>
            </a:pPr>
            <a:r>
              <a:rPr lang="en-GB" b="1" i="1" dirty="0">
                <a:latin typeface="Times New Roman" panose="02020603050405020304" pitchFamily="18" charset="0"/>
                <a:cs typeface="Times New Roman" panose="02020603050405020304" pitchFamily="18" charset="0"/>
              </a:rPr>
              <a:t>Never Go Home on a Broken Build:- </a:t>
            </a:r>
            <a:r>
              <a:rPr lang="en-GB" dirty="0">
                <a:latin typeface="Times New Roman" panose="02020603050405020304" pitchFamily="18" charset="0"/>
                <a:cs typeface="Times New Roman" panose="02020603050405020304" pitchFamily="18" charset="0"/>
              </a:rPr>
              <a:t>It is 5:30 P.M. on Friday, you have just committed your changes. The build has broken. You have three options. You can resign yourself to the fact that you will be leaving late, and try to fix it. You can revert your changes and return to your check-in attempt next week. Or you can leave now and leave the build broken. Just to be absolutely clear, </a:t>
            </a:r>
            <a:r>
              <a:rPr lang="en-GB" i="1" dirty="0">
                <a:latin typeface="Times New Roman" panose="02020603050405020304" pitchFamily="18" charset="0"/>
                <a:cs typeface="Times New Roman" panose="02020603050405020304" pitchFamily="18" charset="0"/>
              </a:rPr>
              <a:t>we are not recommending that you stay late to fix the build after working hours</a:t>
            </a:r>
            <a:r>
              <a:rPr lang="en-GB" dirty="0">
                <a:latin typeface="Times New Roman" panose="02020603050405020304" pitchFamily="18" charset="0"/>
                <a:cs typeface="Times New Roman" panose="02020603050405020304" pitchFamily="18" charset="0"/>
              </a:rPr>
              <a:t>. Rather, we recommend that you check in regularly and early enough to give yourself time to deal with problems should they occur.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9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257" y="610974"/>
            <a:ext cx="10515600" cy="5694292"/>
          </a:xfrm>
        </p:spPr>
        <p:txBody>
          <a:bodyPr>
            <a:normAutofit/>
          </a:bodyPr>
          <a:lstStyle/>
          <a:p>
            <a:pPr>
              <a:lnSpc>
                <a:spcPct val="150000"/>
              </a:lnSpc>
            </a:pPr>
            <a:r>
              <a:rPr lang="en-GB" b="1" i="1" dirty="0">
                <a:latin typeface="Times New Roman" panose="02020603050405020304" pitchFamily="18" charset="0"/>
                <a:cs typeface="Times New Roman" panose="02020603050405020304" pitchFamily="18" charset="0"/>
              </a:rPr>
              <a:t>Always Be Prepared to Revert to the Previous Revision:- </a:t>
            </a:r>
            <a:r>
              <a:rPr lang="en-US" dirty="0">
                <a:latin typeface="Times New Roman" panose="02020603050405020304" pitchFamily="18" charset="0"/>
                <a:cs typeface="Times New Roman" panose="02020603050405020304" pitchFamily="18" charset="0"/>
              </a:rPr>
              <a:t>we all make mistakes, </a:t>
            </a:r>
            <a:r>
              <a:rPr lang="en-GB" dirty="0">
                <a:latin typeface="Times New Roman" panose="02020603050405020304" pitchFamily="18" charset="0"/>
                <a:cs typeface="Times New Roman" panose="02020603050405020304" pitchFamily="18" charset="0"/>
              </a:rPr>
              <a:t>so we expect that everyone will break the build from time to time. Whatever our reaction to a failed </a:t>
            </a:r>
            <a:r>
              <a:rPr lang="en-GB" i="1" dirty="0">
                <a:latin typeface="Times New Roman" panose="02020603050405020304" pitchFamily="18" charset="0"/>
                <a:cs typeface="Times New Roman" panose="02020603050405020304" pitchFamily="18" charset="0"/>
              </a:rPr>
              <a:t>commit stage</a:t>
            </a:r>
            <a:r>
              <a:rPr lang="en-GB" dirty="0">
                <a:latin typeface="Times New Roman" panose="02020603050405020304" pitchFamily="18" charset="0"/>
                <a:cs typeface="Times New Roman" panose="02020603050405020304" pitchFamily="18" charset="0"/>
              </a:rPr>
              <a:t>, it is important that we get everything working again quickly. If we can’t fix the problem quickly, for whatever reason, we should revert to the previous change-set held in revision control and remedy the problem in our local environment.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465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39" y="460848"/>
            <a:ext cx="10994409" cy="5953599"/>
          </a:xfrm>
        </p:spPr>
        <p:txBody>
          <a:bodyPr>
            <a:normAutofit fontScale="85000" lnSpcReduction="10000"/>
          </a:bodyPr>
          <a:lstStyle/>
          <a:p>
            <a:pPr>
              <a:lnSpc>
                <a:spcPct val="150000"/>
              </a:lnSpc>
            </a:pPr>
            <a:r>
              <a:rPr lang="en-US" b="1" i="1" dirty="0">
                <a:latin typeface="Times New Roman" panose="02020603050405020304" pitchFamily="18" charset="0"/>
                <a:cs typeface="Times New Roman" panose="02020603050405020304" pitchFamily="18" charset="0"/>
              </a:rPr>
              <a:t>Time-Box Fixing before Reverting:- </a:t>
            </a:r>
            <a:r>
              <a:rPr lang="en-GB" dirty="0">
                <a:latin typeface="Times New Roman" panose="02020603050405020304" pitchFamily="18" charset="0"/>
                <a:cs typeface="Times New Roman" panose="02020603050405020304" pitchFamily="18" charset="0"/>
              </a:rPr>
              <a:t>Establish a team rule: When the build breaks on check-in, try to fix it for ten minutes. If, after ten minutes, you aren’t finished with the solution, revert to the previous version from your version control system.</a:t>
            </a:r>
          </a:p>
          <a:p>
            <a:pPr>
              <a:lnSpc>
                <a:spcPct val="150000"/>
              </a:lnSpc>
            </a:pPr>
            <a:r>
              <a:rPr lang="en-GB" b="1" i="1" dirty="0">
                <a:latin typeface="Times New Roman" panose="02020603050405020304" pitchFamily="18" charset="0"/>
                <a:cs typeface="Times New Roman" panose="02020603050405020304" pitchFamily="18" charset="0"/>
              </a:rPr>
              <a:t>Don’t Comment Out Failing Tests:- </a:t>
            </a:r>
            <a:r>
              <a:rPr lang="en-GB" dirty="0">
                <a:latin typeface="Times New Roman" panose="02020603050405020304" pitchFamily="18" charset="0"/>
                <a:cs typeface="Times New Roman" panose="02020603050405020304" pitchFamily="18" charset="0"/>
              </a:rPr>
              <a:t>Once you begin to enforce the previous rule, the result is often that developers comment out failing tests in order to get their changes checked in. Commenting out tests that fail should always </a:t>
            </a:r>
            <a:r>
              <a:rPr lang="en-GB" dirty="0" err="1">
                <a:latin typeface="Times New Roman" panose="02020603050405020304" pitchFamily="18" charset="0"/>
                <a:cs typeface="Times New Roman" panose="02020603050405020304" pitchFamily="18" charset="0"/>
              </a:rPr>
              <a:t>bThis</a:t>
            </a:r>
            <a:r>
              <a:rPr lang="en-GB" dirty="0">
                <a:latin typeface="Times New Roman" panose="02020603050405020304" pitchFamily="18" charset="0"/>
                <a:cs typeface="Times New Roman" panose="02020603050405020304" pitchFamily="18" charset="0"/>
              </a:rPr>
              <a:t> impulse is understandable, but wrong. When tests that have been passing for a while begin to fail, it can be hard to work out why. e a last resort, very rarely and reluctantly used, unless you are disciplined enough to fix it right away. It is OK to very occasionally comment out a test pending either some serious development work that needs to be scheduled or some extended discussions with the customer.</a:t>
            </a:r>
            <a:endParaRPr lang="en-US" b="1" i="1"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61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1" y="501791"/>
            <a:ext cx="10994408" cy="5748883"/>
          </a:xfrm>
        </p:spPr>
        <p:txBody>
          <a:bodyPr>
            <a:normAutofit fontScale="85000" lnSpcReduction="10000"/>
          </a:bodyPr>
          <a:lstStyle/>
          <a:p>
            <a:pPr>
              <a:lnSpc>
                <a:spcPct val="150000"/>
              </a:lnSpc>
            </a:pPr>
            <a:r>
              <a:rPr lang="en-GB" b="1" i="1" dirty="0">
                <a:latin typeface="Times New Roman" panose="02020603050405020304" pitchFamily="18" charset="0"/>
                <a:cs typeface="Times New Roman" panose="02020603050405020304" pitchFamily="18" charset="0"/>
              </a:rPr>
              <a:t>Take Responsibility for All Breakages That Result from Your </a:t>
            </a:r>
            <a:r>
              <a:rPr lang="en-US" b="1" i="1" dirty="0">
                <a:latin typeface="Times New Roman" panose="02020603050405020304" pitchFamily="18" charset="0"/>
                <a:cs typeface="Times New Roman" panose="02020603050405020304" pitchFamily="18" charset="0"/>
              </a:rPr>
              <a:t>Changes :- </a:t>
            </a:r>
            <a:r>
              <a:rPr lang="en-GB" dirty="0">
                <a:latin typeface="Times New Roman" panose="02020603050405020304" pitchFamily="18" charset="0"/>
                <a:cs typeface="Times New Roman" panose="02020603050405020304" pitchFamily="18" charset="0"/>
              </a:rPr>
              <a:t>If you commit a change and all the tests you wrote pass, but others break, the build is still broken. Usually this means that you have introduced a regression bug into the application. It is your responsibility—because you made the change—to fix all tests that are not passing as a result of your changes.</a:t>
            </a:r>
            <a:r>
              <a:rPr lang="en-US" b="1" i="1" dirty="0">
                <a:latin typeface="Times New Roman" panose="02020603050405020304" pitchFamily="18" charset="0"/>
                <a:cs typeface="Times New Roman" panose="02020603050405020304" pitchFamily="18" charset="0"/>
              </a:rPr>
              <a:t> </a:t>
            </a:r>
          </a:p>
          <a:p>
            <a:pPr>
              <a:lnSpc>
                <a:spcPct val="150000"/>
              </a:lnSpc>
            </a:pPr>
            <a:r>
              <a:rPr lang="en-GB" b="1" dirty="0">
                <a:latin typeface="Times New Roman" panose="02020603050405020304" pitchFamily="18" charset="0"/>
                <a:cs typeface="Times New Roman" panose="02020603050405020304" pitchFamily="18" charset="0"/>
              </a:rPr>
              <a:t>To do CI effectively, everybody needs access to the whole codebase. </a:t>
            </a:r>
            <a:r>
              <a:rPr lang="en-GB" dirty="0">
                <a:latin typeface="Times New Roman" panose="02020603050405020304" pitchFamily="18" charset="0"/>
                <a:cs typeface="Times New Roman" panose="02020603050405020304" pitchFamily="18" charset="0"/>
              </a:rPr>
              <a:t>If for some reasons you are forced into a situation where access to code cannot be shared with the whole team, you can manage around it through good collaboration with the people who have the necessary access. However, this is very much a second-best, and you should work hard to get such restrictions </a:t>
            </a:r>
            <a:r>
              <a:rPr lang="en-US" dirty="0">
                <a:latin typeface="Times New Roman" panose="02020603050405020304" pitchFamily="18" charset="0"/>
                <a:cs typeface="Times New Roman" panose="02020603050405020304" pitchFamily="18" charset="0"/>
              </a:rPr>
              <a:t>removed.</a:t>
            </a:r>
            <a:endParaRPr lang="en-US" b="1" i="1"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90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34271-3EF0-C5D9-A8E2-43C46E89FA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80CD2C-EB8F-D607-CC07-35F9B840E1F1}"/>
              </a:ext>
            </a:extLst>
          </p:cNvPr>
          <p:cNvSpPr>
            <a:spLocks noGrp="1"/>
          </p:cNvSpPr>
          <p:nvPr>
            <p:ph type="title"/>
          </p:nvPr>
        </p:nvSpPr>
        <p:spPr>
          <a:xfrm>
            <a:off x="2063087" y="286603"/>
            <a:ext cx="8229600" cy="1143000"/>
          </a:xfrm>
        </p:spPr>
        <p:txBody>
          <a:bodyPr>
            <a:normAutofit/>
          </a:bodyPr>
          <a:lstStyle/>
          <a:p>
            <a:pPr algn="ctr"/>
            <a:r>
              <a:rPr lang="en-US" b="1" dirty="0">
                <a:latin typeface="Times New Roman" panose="02020603050405020304" pitchFamily="18" charset="0"/>
                <a:cs typeface="Times New Roman" panose="02020603050405020304" pitchFamily="18" charset="0"/>
              </a:rPr>
              <a:t>Continuous Integration (CI)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9BEEBB-B8BE-F95E-D40B-C1334B289692}"/>
              </a:ext>
            </a:extLst>
          </p:cNvPr>
          <p:cNvSpPr>
            <a:spLocks noGrp="1"/>
          </p:cNvSpPr>
          <p:nvPr>
            <p:ph idx="1"/>
          </p:nvPr>
        </p:nvSpPr>
        <p:spPr>
          <a:xfrm>
            <a:off x="859809" y="1705970"/>
            <a:ext cx="10426890" cy="4847230"/>
          </a:xfrm>
        </p:spPr>
        <p:txBody>
          <a:bodyPr>
            <a:normAutofit/>
          </a:bodyPr>
          <a:lstStyle/>
          <a:p>
            <a:pPr lvl="0">
              <a:lnSpc>
                <a:spcPct val="150000"/>
              </a:lnSpc>
            </a:pPr>
            <a:r>
              <a:rPr lang="en-US" sz="2400" dirty="0">
                <a:latin typeface="Times New Roman" panose="02020603050405020304" pitchFamily="18" charset="0"/>
                <a:cs typeface="Times New Roman" panose="02020603050405020304" pitchFamily="18" charset="0"/>
              </a:rPr>
              <a:t>Successful CI means that once a developer’s changes to an application are merged, those changes are validated by automatically building the application and running different levels of automated testing, typically unit and integration tests, to ensure the changes haven’t broken the app. </a:t>
            </a:r>
          </a:p>
          <a:p>
            <a:pPr lvl="0">
              <a:lnSpc>
                <a:spcPct val="150000"/>
              </a:lnSpc>
            </a:pPr>
            <a:r>
              <a:rPr lang="en-US" sz="2400" dirty="0">
                <a:latin typeface="Times New Roman" panose="02020603050405020304" pitchFamily="18" charset="0"/>
                <a:cs typeface="Times New Roman" panose="02020603050405020304" pitchFamily="18" charset="0"/>
              </a:rPr>
              <a:t>One of the benefits of CI is that if automated testing discovers a conflict between new and existing code, it is easier to fix those bugs quickly and often.</a:t>
            </a:r>
          </a:p>
        </p:txBody>
      </p:sp>
    </p:spTree>
    <p:extLst>
      <p:ext uri="{BB962C8B-B14F-4D97-AF65-F5344CB8AC3E}">
        <p14:creationId xmlns:p14="http://schemas.microsoft.com/office/powerpoint/2010/main" val="300511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73DF5-126E-1401-FAC9-BCC89BB066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77156F-B55D-67C9-2615-469D95996FF8}"/>
              </a:ext>
            </a:extLst>
          </p:cNvPr>
          <p:cNvSpPr>
            <a:spLocks noGrp="1"/>
          </p:cNvSpPr>
          <p:nvPr>
            <p:ph type="title"/>
          </p:nvPr>
        </p:nvSpPr>
        <p:spPr>
          <a:xfrm>
            <a:off x="2063087" y="286603"/>
            <a:ext cx="8229600" cy="1143000"/>
          </a:xfrm>
        </p:spPr>
        <p:txBody>
          <a:bodyPr>
            <a:normAutofit/>
          </a:bodyPr>
          <a:lstStyle/>
          <a:p>
            <a:pPr algn="ctr"/>
            <a:r>
              <a:rPr lang="en-US" b="1" dirty="0">
                <a:latin typeface="Times New Roman" panose="02020603050405020304" pitchFamily="18" charset="0"/>
                <a:cs typeface="Times New Roman" panose="02020603050405020304" pitchFamily="18" charset="0"/>
              </a:rPr>
              <a:t>Continuous Integration (CI)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26AAF8-FE67-FB56-4341-AAC091B272B6}"/>
              </a:ext>
            </a:extLst>
          </p:cNvPr>
          <p:cNvSpPr>
            <a:spLocks noGrp="1"/>
          </p:cNvSpPr>
          <p:nvPr>
            <p:ph idx="1"/>
          </p:nvPr>
        </p:nvSpPr>
        <p:spPr>
          <a:xfrm>
            <a:off x="859809" y="1705970"/>
            <a:ext cx="10426890" cy="4847230"/>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Continuous Integration (</a:t>
            </a:r>
            <a:r>
              <a:rPr lang="en-US" b="1" dirty="0">
                <a:latin typeface="Times New Roman" panose="02020603050405020304" pitchFamily="18" charset="0"/>
                <a:cs typeface="Times New Roman" panose="02020603050405020304" pitchFamily="18" charset="0"/>
              </a:rPr>
              <a:t>CI</a:t>
            </a:r>
            <a:r>
              <a:rPr lang="en-US" dirty="0">
                <a:latin typeface="Times New Roman" panose="02020603050405020304" pitchFamily="18" charset="0"/>
                <a:cs typeface="Times New Roman" panose="02020603050405020304" pitchFamily="18" charset="0"/>
              </a:rPr>
              <a:t>) is the practice of merging all developer working copies to a shared code line several times a day, and validating each integration with an automated build.</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In practice, </a:t>
            </a:r>
            <a:r>
              <a:rPr lang="en-US" b="1" dirty="0">
                <a:latin typeface="Times New Roman" panose="02020603050405020304" pitchFamily="18" charset="0"/>
                <a:cs typeface="Times New Roman" panose="02020603050405020304" pitchFamily="18" charset="0"/>
              </a:rPr>
              <a:t>CI</a:t>
            </a:r>
            <a:r>
              <a:rPr lang="en-US" dirty="0">
                <a:latin typeface="Times New Roman" panose="02020603050405020304" pitchFamily="18" charset="0"/>
                <a:cs typeface="Times New Roman" panose="02020603050405020304" pitchFamily="18" charset="0"/>
              </a:rPr>
              <a:t> is often defined as having a build with unit tests that executes at every commit/ check-in to version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41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161" y="846160"/>
            <a:ext cx="10604311" cy="5063321"/>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Continuous Integration (CI) provides many </a:t>
            </a:r>
            <a:r>
              <a:rPr lang="en-US" dirty="0">
                <a:solidFill>
                  <a:srgbClr val="FF0000"/>
                </a:solidFill>
                <a:latin typeface="Times New Roman" panose="02020603050405020304" pitchFamily="18" charset="0"/>
                <a:cs typeface="Times New Roman" panose="02020603050405020304" pitchFamily="18" charset="0"/>
              </a:rPr>
              <a:t>benefits</a:t>
            </a:r>
            <a:r>
              <a:rPr lang="en-US" dirty="0">
                <a:latin typeface="Times New Roman" panose="02020603050405020304" pitchFamily="18" charset="0"/>
                <a:cs typeface="Times New Roman" panose="02020603050405020304" pitchFamily="18" charset="0"/>
              </a:rPr>
              <a:t>, including: </a:t>
            </a:r>
          </a:p>
          <a:p>
            <a:pPr lvl="1">
              <a:lnSpc>
                <a:spcPct val="150000"/>
              </a:lnSpc>
            </a:pPr>
            <a:r>
              <a:rPr lang="en-US" sz="2800" dirty="0">
                <a:latin typeface="Times New Roman" panose="02020603050405020304" pitchFamily="18" charset="0"/>
                <a:cs typeface="Times New Roman" panose="02020603050405020304" pitchFamily="18" charset="0"/>
              </a:rPr>
              <a:t>Improving code quality based on rapid feedback</a:t>
            </a:r>
          </a:p>
          <a:p>
            <a:pPr lvl="1">
              <a:lnSpc>
                <a:spcPct val="150000"/>
              </a:lnSpc>
            </a:pPr>
            <a:r>
              <a:rPr lang="en-US" sz="2800" dirty="0">
                <a:latin typeface="Times New Roman" panose="02020603050405020304" pitchFamily="18" charset="0"/>
                <a:cs typeface="Times New Roman" panose="02020603050405020304" pitchFamily="18" charset="0"/>
              </a:rPr>
              <a:t>Triggering for automated testing for every code change</a:t>
            </a:r>
          </a:p>
          <a:p>
            <a:pPr lvl="1">
              <a:lnSpc>
                <a:spcPct val="150000"/>
              </a:lnSpc>
            </a:pPr>
            <a:r>
              <a:rPr lang="en-US" sz="2800" dirty="0">
                <a:latin typeface="Times New Roman" panose="02020603050405020304" pitchFamily="18" charset="0"/>
                <a:cs typeface="Times New Roman" panose="02020603050405020304" pitchFamily="18" charset="0"/>
              </a:rPr>
              <a:t>Better managing technical debt and conducting code analysis</a:t>
            </a:r>
          </a:p>
          <a:p>
            <a:pPr lvl="1">
              <a:lnSpc>
                <a:spcPct val="150000"/>
              </a:lnSpc>
            </a:pPr>
            <a:r>
              <a:rPr lang="en-US" sz="2800" dirty="0">
                <a:latin typeface="Times New Roman" panose="02020603050405020304" pitchFamily="18" charset="0"/>
                <a:cs typeface="Times New Roman" panose="02020603050405020304" pitchFamily="18" charset="0"/>
              </a:rPr>
              <a:t>Reducing long, difficult and bug-inducing merges</a:t>
            </a:r>
          </a:p>
          <a:p>
            <a:pPr lvl="1">
              <a:lnSpc>
                <a:spcPct val="150000"/>
              </a:lnSpc>
            </a:pPr>
            <a:r>
              <a:rPr lang="en-US" sz="2800" dirty="0">
                <a:latin typeface="Times New Roman" panose="02020603050405020304" pitchFamily="18" charset="0"/>
                <a:cs typeface="Times New Roman" panose="02020603050405020304" pitchFamily="18" charset="0"/>
              </a:rPr>
              <a:t>Increasing confidence in code long before production</a:t>
            </a:r>
          </a:p>
          <a:p>
            <a:pPr lvl="1">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15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ontinuous Integration• Integrate the code changes by each developerso that the main branch remains up-to-date "/>
          <p:cNvPicPr>
            <a:picLocks noChangeAspect="1" noChangeArrowheads="1"/>
          </p:cNvPicPr>
          <p:nvPr/>
        </p:nvPicPr>
        <p:blipFill>
          <a:blip r:embed="rId2"/>
          <a:srcRect/>
          <a:stretch>
            <a:fillRect/>
          </a:stretch>
        </p:blipFill>
        <p:spPr bwMode="auto">
          <a:xfrm>
            <a:off x="2086970" y="813179"/>
            <a:ext cx="7848600" cy="5486400"/>
          </a:xfrm>
          <a:prstGeom prst="rect">
            <a:avLst/>
          </a:prstGeom>
          <a:noFill/>
        </p:spPr>
      </p:pic>
    </p:spTree>
    <p:extLst>
      <p:ext uri="{BB962C8B-B14F-4D97-AF65-F5344CB8AC3E}">
        <p14:creationId xmlns:p14="http://schemas.microsoft.com/office/powerpoint/2010/main" val="52298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96" y="313899"/>
            <a:ext cx="10515600" cy="1091821"/>
          </a:xfrm>
        </p:spPr>
        <p:txBody>
          <a:bodyPr/>
          <a:lstStyle/>
          <a:p>
            <a:pPr algn="ctr"/>
            <a:r>
              <a:rPr lang="en-US" b="1" dirty="0">
                <a:latin typeface="Times New Roman" panose="02020603050405020304" pitchFamily="18" charset="0"/>
                <a:cs typeface="Times New Roman" panose="02020603050405020304" pitchFamily="18" charset="0"/>
              </a:rPr>
              <a:t>Implementing Continuous Integration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7482" y="1733266"/>
            <a:ext cx="9771796" cy="4899545"/>
          </a:xfrm>
        </p:spPr>
        <p:txBody>
          <a:bodyPr>
            <a:normAutofit/>
          </a:bodyPr>
          <a:lstStyle/>
          <a:p>
            <a:pPr>
              <a:lnSpc>
                <a:spcPct val="160000"/>
              </a:lnSpc>
            </a:pPr>
            <a:r>
              <a:rPr lang="en-GB" sz="3100" dirty="0">
                <a:latin typeface="Times New Roman" panose="02020603050405020304" pitchFamily="18" charset="0"/>
                <a:cs typeface="Times New Roman" panose="02020603050405020304" pitchFamily="18" charset="0"/>
              </a:rPr>
              <a:t>The practice of continuous integration relies on certain prerequisites (required as a prior condition) being in place.</a:t>
            </a:r>
          </a:p>
          <a:p>
            <a:pPr>
              <a:lnSpc>
                <a:spcPct val="160000"/>
              </a:lnSpc>
            </a:pPr>
            <a:r>
              <a:rPr lang="en-GB" sz="3100" dirty="0">
                <a:latin typeface="Times New Roman" panose="02020603050405020304" pitchFamily="18" charset="0"/>
                <a:cs typeface="Times New Roman" panose="02020603050405020304" pitchFamily="18" charset="0"/>
              </a:rPr>
              <a:t>Most importantly, continuous integration depends on teams following a few essential practices. </a:t>
            </a:r>
            <a:endParaRPr lang="en-US" sz="2700" i="1" dirty="0">
              <a:latin typeface="Times New Roman" panose="02020603050405020304" pitchFamily="18" charset="0"/>
              <a:cs typeface="Times New Roman" panose="02020603050405020304" pitchFamily="18" charset="0"/>
            </a:endParaRPr>
          </a:p>
          <a:p>
            <a:pPr marL="971550" lvl="1" indent="-514350">
              <a:lnSpc>
                <a:spcPct val="160000"/>
              </a:lnSpc>
              <a:buFont typeface="+mj-lt"/>
              <a:buAutoNum type="arabicPeriod"/>
            </a:pPr>
            <a:endParaRPr lang="en-GB" sz="2700" b="1" i="1" dirty="0">
              <a:latin typeface="Times New Roman" panose="02020603050405020304" pitchFamily="18" charset="0"/>
              <a:cs typeface="Times New Roman" panose="02020603050405020304" pitchFamily="18" charset="0"/>
            </a:endParaRPr>
          </a:p>
          <a:p>
            <a:pPr marL="971550" lvl="1" indent="-514350">
              <a:lnSpc>
                <a:spcPct val="160000"/>
              </a:lnSpc>
              <a:buFont typeface="+mj-lt"/>
              <a:buAutoNum type="arabicPeriod"/>
            </a:pPr>
            <a:endParaRPr lang="en-US" sz="2500" dirty="0">
              <a:latin typeface="Times New Roman" panose="02020603050405020304" pitchFamily="18" charset="0"/>
              <a:cs typeface="Times New Roman" panose="02020603050405020304" pitchFamily="18" charset="0"/>
            </a:endParaRPr>
          </a:p>
          <a:p>
            <a:pPr marL="514350" indent="-514350">
              <a:lnSpc>
                <a:spcPct val="160000"/>
              </a:lnSpc>
              <a:buFont typeface="+mj-lt"/>
              <a:buAutoNum type="arabicPeriod"/>
            </a:pPr>
            <a:endParaRPr lang="en-GB" sz="31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70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8" y="761099"/>
            <a:ext cx="10515600" cy="4351338"/>
          </a:xfrm>
        </p:spPr>
        <p:txBody>
          <a:bodyPr>
            <a:normAutofit fontScale="85000" lnSpcReduction="10000"/>
          </a:bodyPr>
          <a:lstStyle/>
          <a:p>
            <a:pPr marL="0" indent="0">
              <a:lnSpc>
                <a:spcPct val="160000"/>
              </a:lnSpc>
              <a:buNone/>
            </a:pPr>
            <a:r>
              <a:rPr lang="en-GB" sz="3100" b="1" i="1" dirty="0">
                <a:latin typeface="Times New Roman" panose="02020603050405020304" pitchFamily="18" charset="0"/>
                <a:cs typeface="Times New Roman" panose="02020603050405020304" pitchFamily="18" charset="0"/>
              </a:rPr>
              <a:t>What You Need Before You Start:- </a:t>
            </a:r>
          </a:p>
          <a:p>
            <a:pPr>
              <a:lnSpc>
                <a:spcPct val="160000"/>
              </a:lnSpc>
            </a:pPr>
            <a:r>
              <a:rPr lang="en-GB" sz="3100" dirty="0">
                <a:latin typeface="Times New Roman" panose="02020603050405020304" pitchFamily="18" charset="0"/>
                <a:cs typeface="Times New Roman" panose="02020603050405020304" pitchFamily="18" charset="0"/>
              </a:rPr>
              <a:t>There are </a:t>
            </a:r>
            <a:r>
              <a:rPr lang="en-GB" sz="3100" u="sng" dirty="0">
                <a:latin typeface="Times New Roman" panose="02020603050405020304" pitchFamily="18" charset="0"/>
                <a:cs typeface="Times New Roman" panose="02020603050405020304" pitchFamily="18" charset="0"/>
              </a:rPr>
              <a:t>three things </a:t>
            </a:r>
            <a:r>
              <a:rPr lang="en-GB" sz="3100" dirty="0">
                <a:latin typeface="Times New Roman" panose="02020603050405020304" pitchFamily="18" charset="0"/>
                <a:cs typeface="Times New Roman" panose="02020603050405020304" pitchFamily="18" charset="0"/>
              </a:rPr>
              <a:t>that you need before you can start with continuous </a:t>
            </a:r>
            <a:r>
              <a:rPr lang="en-US" sz="3100" dirty="0">
                <a:latin typeface="Times New Roman" panose="02020603050405020304" pitchFamily="18" charset="0"/>
                <a:cs typeface="Times New Roman" panose="02020603050405020304" pitchFamily="18" charset="0"/>
              </a:rPr>
              <a:t>integration.</a:t>
            </a:r>
          </a:p>
          <a:p>
            <a:pPr marL="1028700" lvl="1" indent="-571500">
              <a:lnSpc>
                <a:spcPct val="160000"/>
              </a:lnSpc>
              <a:buFont typeface="+mj-lt"/>
              <a:buAutoNum type="romanLcPeriod"/>
            </a:pPr>
            <a:r>
              <a:rPr lang="en-US" sz="2900" b="1" dirty="0">
                <a:latin typeface="Times New Roman" panose="02020603050405020304" pitchFamily="18" charset="0"/>
                <a:cs typeface="Times New Roman" panose="02020603050405020304" pitchFamily="18" charset="0"/>
              </a:rPr>
              <a:t>Version Control:- </a:t>
            </a:r>
            <a:r>
              <a:rPr lang="en-GB" sz="2900" dirty="0">
                <a:latin typeface="Times New Roman" panose="02020603050405020304" pitchFamily="18" charset="0"/>
                <a:cs typeface="Times New Roman" panose="02020603050405020304" pitchFamily="18" charset="0"/>
              </a:rPr>
              <a:t>Everything in your project must be checked in to a single version control repository: code, tests, database scripts, build and deployment scripts, and anything else needed to create, install, run, and test your application.</a:t>
            </a:r>
            <a:endParaRPr lang="en-US" sz="2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9186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584" y="297075"/>
            <a:ext cx="11431138" cy="5817121"/>
          </a:xfrm>
        </p:spPr>
        <p:txBody>
          <a:bodyPr>
            <a:normAutofit fontScale="92500" lnSpcReduction="10000"/>
          </a:bodyPr>
          <a:lstStyle/>
          <a:p>
            <a:pPr marL="971550" lvl="1" indent="-514350">
              <a:lnSpc>
                <a:spcPct val="150000"/>
              </a:lnSpc>
              <a:buFont typeface="+mj-lt"/>
              <a:buAutoNum type="romanLcPeriod" startAt="2"/>
            </a:pPr>
            <a:r>
              <a:rPr lang="en-US" b="1" dirty="0">
                <a:latin typeface="Times New Roman" panose="02020603050405020304" pitchFamily="18" charset="0"/>
                <a:cs typeface="Times New Roman" panose="02020603050405020304" pitchFamily="18" charset="0"/>
              </a:rPr>
              <a:t>An Automated Build:- </a:t>
            </a:r>
            <a:r>
              <a:rPr lang="en-GB" dirty="0">
                <a:latin typeface="Times New Roman" panose="02020603050405020304" pitchFamily="18" charset="0"/>
                <a:cs typeface="Times New Roman" panose="02020603050405020304" pitchFamily="18" charset="0"/>
              </a:rPr>
              <a:t>You must be able to start your build from the command line. You can start off with a command-line program that tells your IDE to build your software and then runs your tests, or it can be a complex collection of multistage build scripts that call one another. Whatever the mechanism, it must be possible for either a person or a computer to run your build, test, and deployment process in an automated fashion via the command line.</a:t>
            </a:r>
          </a:p>
          <a:p>
            <a:pPr marL="971550" lvl="1" indent="-514350">
              <a:lnSpc>
                <a:spcPct val="150000"/>
              </a:lnSpc>
              <a:buFont typeface="+mj-lt"/>
              <a:buAutoNum type="romanLcPeriod" startAt="2"/>
            </a:pPr>
            <a:r>
              <a:rPr lang="en-US" b="1" dirty="0">
                <a:latin typeface="Times New Roman" panose="02020603050405020304" pitchFamily="18" charset="0"/>
                <a:cs typeface="Times New Roman" panose="02020603050405020304" pitchFamily="18" charset="0"/>
              </a:rPr>
              <a:t>Agreement of the Team:- </a:t>
            </a:r>
            <a:r>
              <a:rPr lang="en-GB" dirty="0">
                <a:latin typeface="Times New Roman" panose="02020603050405020304" pitchFamily="18" charset="0"/>
                <a:cs typeface="Times New Roman" panose="02020603050405020304" pitchFamily="18" charset="0"/>
              </a:rPr>
              <a:t>Continuous integration is a practice, not a tool. It requires a degree of commitment </a:t>
            </a:r>
            <a:r>
              <a:rPr lang="en-GB" sz="2400" dirty="0">
                <a:latin typeface="Times New Roman" panose="02020603050405020304" pitchFamily="18" charset="0"/>
                <a:cs typeface="Times New Roman" panose="02020603050405020304" pitchFamily="18" charset="0"/>
              </a:rPr>
              <a:t>and discipline from your development team. You need everyone to check in small incremental changes frequently to mainline and agree that the highest priority task on the project is to fix any change that breaks the application. If people don’t adopt the discipline necessary for it to work, your attempts at continuous integration will not lead to the improvement in quality that you hope for.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420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2441</Words>
  <Application>Microsoft Office PowerPoint</Application>
  <PresentationFormat>Widescreen</PresentationFormat>
  <Paragraphs>92</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CONTINUOUS INTEGRATION</vt:lpstr>
      <vt:lpstr>Continuous Integration (CI)</vt:lpstr>
      <vt:lpstr>Continuous Integration (CI)</vt:lpstr>
      <vt:lpstr>Continuous Integration (CI)</vt:lpstr>
      <vt:lpstr>PowerPoint Presentation</vt:lpstr>
      <vt:lpstr>PowerPoint Presentation</vt:lpstr>
      <vt:lpstr>Implementing Continuous Integration</vt:lpstr>
      <vt:lpstr>PowerPoint Presentation</vt:lpstr>
      <vt:lpstr>PowerPoint Presentation</vt:lpstr>
      <vt:lpstr>PowerPoint Presentation</vt:lpstr>
      <vt:lpstr>PowerPoint Presentation</vt:lpstr>
      <vt:lpstr>PowerPoint Presentation</vt:lpstr>
      <vt:lpstr>Prerequisites for Continuous Integration</vt:lpstr>
      <vt:lpstr>Check In Regularly</vt:lpstr>
      <vt:lpstr>Create a Comprehensive Automated Test Suite</vt:lpstr>
      <vt:lpstr>PowerPoint Presentation</vt:lpstr>
      <vt:lpstr>Keep the Build and Test Process Short</vt:lpstr>
      <vt:lpstr>Managing Your Development Workspace</vt:lpstr>
      <vt:lpstr>Using Continuous Integration Software</vt:lpstr>
      <vt:lpstr>PowerPoint Presentation</vt:lpstr>
      <vt:lpstr>Essential Practices</vt:lpstr>
      <vt:lpstr>Essential Practices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AND CONTINUOUS DELIVERY </dc:title>
  <dc:creator>SAMUELCEDRICMIRANDA</dc:creator>
  <cp:lastModifiedBy>Dr Sminesh C N</cp:lastModifiedBy>
  <cp:revision>58</cp:revision>
  <dcterms:created xsi:type="dcterms:W3CDTF">2021-02-24T13:04:05Z</dcterms:created>
  <dcterms:modified xsi:type="dcterms:W3CDTF">2024-11-29T07:24:45Z</dcterms:modified>
</cp:coreProperties>
</file>